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7"/>
  </p:notesMasterIdLst>
  <p:sldIdLst>
    <p:sldId id="257" r:id="rId2"/>
    <p:sldId id="258" r:id="rId3"/>
    <p:sldId id="260" r:id="rId4"/>
    <p:sldId id="259" r:id="rId5"/>
    <p:sldId id="261" r:id="rId6"/>
  </p:sldIdLst>
  <p:sldSz cx="15122525" cy="10693400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60338" indent="296863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22263" indent="592138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484188" indent="887413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644525" indent="1184275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263275E5-0365-4E74-AF93-5042CB96D5BB}">
          <p14:sldIdLst>
            <p14:sldId id="257"/>
            <p14:sldId id="258"/>
            <p14:sldId id="260"/>
            <p14:sldId id="259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4763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ud Verberne" initials="MV" lastIdx="3" clrIdx="0">
    <p:extLst>
      <p:ext uri="{19B8F6BF-5375-455C-9EA6-DF929625EA0E}">
        <p15:presenceInfo xmlns:p15="http://schemas.microsoft.com/office/powerpoint/2012/main" userId="S-1-5-21-4125440077-2584739017-4170071773-429094" providerId="AD"/>
      </p:ext>
    </p:extLst>
  </p:cmAuthor>
  <p:cmAuthor id="2" name="Laurien Schoenmakers" initials="LS" lastIdx="4" clrIdx="1">
    <p:extLst>
      <p:ext uri="{19B8F6BF-5375-455C-9EA6-DF929625EA0E}">
        <p15:presenceInfo xmlns:p15="http://schemas.microsoft.com/office/powerpoint/2012/main" userId="S-1-5-21-4125440077-2584739017-4170071773-4538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E1FD"/>
    <a:srgbClr val="FF6600"/>
    <a:srgbClr val="FF7575"/>
    <a:srgbClr val="FFFF66"/>
    <a:srgbClr val="17375E"/>
    <a:srgbClr val="604A7C"/>
    <a:srgbClr val="953735"/>
    <a:srgbClr val="0C1D32"/>
    <a:srgbClr val="EA0000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022A20-14EF-44B0-9CC7-CCB87994A592}" v="2" dt="2018-04-30T12:10:51.9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9902" autoAdjust="0"/>
  </p:normalViewPr>
  <p:slideViewPr>
    <p:cSldViewPr>
      <p:cViewPr varScale="1">
        <p:scale>
          <a:sx n="43" d="100"/>
          <a:sy n="43" d="100"/>
        </p:scale>
        <p:origin x="1116" y="64"/>
      </p:cViewPr>
      <p:guideLst>
        <p:guide orient="horz" pos="3368"/>
        <p:guide pos="47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23T11:54:53.074" idx="1">
    <p:pos x="4621" y="2182"/>
    <p:text>Op dit moment is er nog 1 cognos per organisatie, uiteindelijk gaat cognos in de GR-MER</p:text>
    <p:extLst>
      <p:ext uri="{C676402C-5697-4E1C-873F-D02D1690AC5C}">
        <p15:threadingInfo xmlns:p15="http://schemas.microsoft.com/office/powerpoint/2012/main" timeZoneBias="-120"/>
      </p:ext>
    </p:extLst>
  </p:cm>
  <p:cm authorId="1" dt="2022-07-12T19:29:42.259" idx="2">
    <p:pos x="4641" y="3080"/>
    <p:text>Alleen koppeling met zaaksysteem (JOIN) noodzakelijk indien applicatie zelf niet voldoet aan archiveringseisen. 
Er zijn twee mogelijkheden:
1. Alles archiveren in de Join binnen de MER-omgeving mits er per gemeente een unieke waarde kan worden meegegeven.
2. Archivering splitsen naar de Join omgevingen van de gemeenten.</p:text>
    <p:extLst mod="1">
      <p:ext uri="{C676402C-5697-4E1C-873F-D02D1690AC5C}">
        <p15:threadingInfo xmlns:p15="http://schemas.microsoft.com/office/powerpoint/2012/main" timeZoneBias="-120"/>
      </p:ext>
    </p:extLst>
  </p:cm>
  <p:cm authorId="2" dt="2022-07-19T14:22:40.096" idx="2">
    <p:pos x="6822" y="2580"/>
    <p:text>Blijft voorlopig export-import</p:text>
    <p:extLst>
      <p:ext uri="{C676402C-5697-4E1C-873F-D02D1690AC5C}">
        <p15:threadingInfo xmlns:p15="http://schemas.microsoft.com/office/powerpoint/2012/main" timeZoneBias="-120"/>
      </p:ext>
    </p:extLst>
  </p:cm>
  <p:cm authorId="2" dt="2022-07-19T14:23:55.044" idx="3">
    <p:pos x="5259" y="3083"/>
    <p:text>Zou de ideale oplossing zijn, vraag is of dit kan óf dat dit toch weer via een fileshare moet lopen.</p:text>
    <p:extLst mod="1">
      <p:ext uri="{C676402C-5697-4E1C-873F-D02D1690AC5C}">
        <p15:threadingInfo xmlns:p15="http://schemas.microsoft.com/office/powerpoint/2012/main" timeZoneBias="-120"/>
      </p:ext>
    </p:extLst>
  </p:cm>
  <p:cm authorId="1" dt="2022-08-23T12:06:16.508" idx="3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23T11:54:53.074" idx="1">
    <p:pos x="4621" y="2182"/>
    <p:text>Op dit moment is er nog 1 cognos per organisatie, uiteindelijk gaat cognos in de GR-MER</p:text>
    <p:extLst>
      <p:ext uri="{C676402C-5697-4E1C-873F-D02D1690AC5C}">
        <p15:threadingInfo xmlns:p15="http://schemas.microsoft.com/office/powerpoint/2012/main" timeZoneBias="-120"/>
      </p:ext>
    </p:extLst>
  </p:cm>
  <p:cm authorId="1" dt="2022-07-12T19:29:42.259" idx="2">
    <p:pos x="4603" y="3135"/>
    <p:text>Alleen koppeling met zaaksysteem (JOIN) noodzakelijk indien applicatie zelf niet voldoet aan archiveringseisen. 
Er zijn twee mogelijkheden:
1. Alles archiveren in de Join binnen de MER-omgeving mits er per gemeente een unieke waarde kan worden meegegeven.
2. Archivering splitsen naar de Join omgevingen van de gemeenten.</p:text>
    <p:extLst mod="1">
      <p:ext uri="{C676402C-5697-4E1C-873F-D02D1690AC5C}">
        <p15:threadingInfo xmlns:p15="http://schemas.microsoft.com/office/powerpoint/2012/main" timeZoneBias="-120"/>
      </p:ext>
    </p:extLst>
  </p:cm>
  <p:cm authorId="2" dt="2022-07-19T14:22:40.096" idx="2">
    <p:pos x="7491" y="2682"/>
    <p:text>Blijft voorlopig export-import</p:text>
    <p:extLst mod="1">
      <p:ext uri="{C676402C-5697-4E1C-873F-D02D1690AC5C}">
        <p15:threadingInfo xmlns:p15="http://schemas.microsoft.com/office/powerpoint/2012/main" timeZoneBias="-120"/>
      </p:ext>
    </p:extLst>
  </p:cm>
  <p:cm authorId="2" dt="2022-07-19T14:23:55.044" idx="3">
    <p:pos x="5355" y="3201"/>
    <p:text>Zou de ideale oplossing zijn, vraag is of dit kan óf dat dit toch weer via een fileshare moet lopen.</p:text>
    <p:extLst mod="1">
      <p:ext uri="{C676402C-5697-4E1C-873F-D02D1690AC5C}">
        <p15:threadingInfo xmlns:p15="http://schemas.microsoft.com/office/powerpoint/2012/main" timeZoneBias="-120"/>
      </p:ext>
    </p:extLst>
  </p:cm>
  <p:cm authorId="2" dt="2022-08-16T16:06:25.404" idx="4">
    <p:pos x="5404" y="1236"/>
    <p:text>Koppeling kan zowel direct als via ESB.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36613" y="768350"/>
            <a:ext cx="542766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839E2A0C-F7E8-430A-9BD3-910D2F2E231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5712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160338" algn="l" rtl="0" eaLnBrk="0" fontAlgn="base" hangingPunct="0">
      <a:spcBef>
        <a:spcPct val="30000"/>
      </a:spcBef>
      <a:spcAft>
        <a:spcPct val="0"/>
      </a:spcAft>
      <a:defRPr sz="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322263" algn="l" rtl="0" eaLnBrk="0" fontAlgn="base" hangingPunct="0">
      <a:spcBef>
        <a:spcPct val="30000"/>
      </a:spcBef>
      <a:spcAft>
        <a:spcPct val="0"/>
      </a:spcAft>
      <a:defRPr sz="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484188" algn="l" rtl="0" eaLnBrk="0" fontAlgn="base" hangingPunct="0">
      <a:spcBef>
        <a:spcPct val="30000"/>
      </a:spcBef>
      <a:spcAft>
        <a:spcPct val="0"/>
      </a:spcAft>
      <a:defRPr sz="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644525" algn="l" rtl="0" eaLnBrk="0" fontAlgn="base" hangingPunct="0">
      <a:spcBef>
        <a:spcPct val="30000"/>
      </a:spcBef>
      <a:spcAft>
        <a:spcPct val="0"/>
      </a:spcAft>
      <a:defRPr sz="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807400" algn="l" defTabSz="322959" rtl="0" eaLnBrk="1" latinLnBrk="0" hangingPunct="1">
      <a:defRPr sz="400" kern="1200">
        <a:solidFill>
          <a:schemeClr val="tx1"/>
        </a:solidFill>
        <a:latin typeface="+mn-lt"/>
        <a:ea typeface="+mn-ea"/>
        <a:cs typeface="+mn-cs"/>
      </a:defRPr>
    </a:lvl6pPr>
    <a:lvl7pPr marL="968880" algn="l" defTabSz="322959" rtl="0" eaLnBrk="1" latinLnBrk="0" hangingPunct="1">
      <a:defRPr sz="400" kern="1200">
        <a:solidFill>
          <a:schemeClr val="tx1"/>
        </a:solidFill>
        <a:latin typeface="+mn-lt"/>
        <a:ea typeface="+mn-ea"/>
        <a:cs typeface="+mn-cs"/>
      </a:defRPr>
    </a:lvl7pPr>
    <a:lvl8pPr marL="1130360" algn="l" defTabSz="322959" rtl="0" eaLnBrk="1" latinLnBrk="0" hangingPunct="1">
      <a:defRPr sz="400" kern="1200">
        <a:solidFill>
          <a:schemeClr val="tx1"/>
        </a:solidFill>
        <a:latin typeface="+mn-lt"/>
        <a:ea typeface="+mn-ea"/>
        <a:cs typeface="+mn-cs"/>
      </a:defRPr>
    </a:lvl8pPr>
    <a:lvl9pPr marL="1291840" algn="l" defTabSz="322959" rtl="0" eaLnBrk="1" latinLnBrk="0" hangingPunct="1">
      <a:defRPr sz="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FE4C92-9B84-4444-A99C-98E359F6FE32}" type="slidenum">
              <a:rPr lang="nl-NL" smtClean="0"/>
              <a:pPr/>
              <a:t>1</a:t>
            </a:fld>
            <a:endParaRPr lang="nl-NL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4711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FE4C92-9B84-4444-A99C-98E359F6FE32}" type="slidenum">
              <a:rPr lang="nl-NL" smtClean="0"/>
              <a:pPr/>
              <a:t>2</a:t>
            </a:fld>
            <a:endParaRPr lang="nl-NL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9614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FE4C92-9B84-4444-A99C-98E359F6FE32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9785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FE4C92-9B84-4444-A99C-98E359F6FE32}" type="slidenum">
              <a:rPr lang="nl-NL" smtClean="0"/>
              <a:pPr/>
              <a:t>4</a:t>
            </a:fld>
            <a:endParaRPr lang="nl-NL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4622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FE4C92-9B84-4444-A99C-98E359F6FE32}" type="slidenum">
              <a:rPr lang="nl-NL" smtClean="0"/>
              <a:pPr/>
              <a:t>5</a:t>
            </a:fld>
            <a:endParaRPr lang="nl-NL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227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33937" y="3321716"/>
            <a:ext cx="12854651" cy="2292404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268436" y="6059819"/>
            <a:ext cx="10585655" cy="2732496"/>
          </a:xfrm>
        </p:spPr>
        <p:txBody>
          <a:bodyPr/>
          <a:lstStyle>
            <a:lvl1pPr marL="0" indent="0" algn="ctr">
              <a:buNone/>
              <a:defRPr/>
            </a:lvl1pPr>
            <a:lvl2pPr marL="161480" indent="0" algn="ctr">
              <a:buNone/>
              <a:defRPr/>
            </a:lvl2pPr>
            <a:lvl3pPr marL="322959" indent="0" algn="ctr">
              <a:buNone/>
              <a:defRPr/>
            </a:lvl3pPr>
            <a:lvl4pPr marL="484440" indent="0" algn="ctr">
              <a:buNone/>
              <a:defRPr/>
            </a:lvl4pPr>
            <a:lvl5pPr marL="645920" indent="0" algn="ctr">
              <a:buNone/>
              <a:defRPr/>
            </a:lvl5pPr>
            <a:lvl6pPr marL="807400" indent="0" algn="ctr">
              <a:buNone/>
              <a:defRPr/>
            </a:lvl6pPr>
            <a:lvl7pPr marL="968880" indent="0" algn="ctr">
              <a:buNone/>
              <a:defRPr/>
            </a:lvl7pPr>
            <a:lvl8pPr marL="1130360" indent="0" algn="ctr">
              <a:buNone/>
              <a:defRPr/>
            </a:lvl8pPr>
            <a:lvl9pPr marL="1291840" indent="0" algn="ctr">
              <a:buNone/>
              <a:defRPr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D1187-20C7-4A80-9BF3-FEE1954FF5D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A8088-4721-4310-96CA-14131D2BE00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10964195" y="428320"/>
            <a:ext cx="3402372" cy="912420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755958" y="428320"/>
            <a:ext cx="10154401" cy="912420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EE222-B502-47D9-8204-9CDE9C4D12C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9D0FC-318B-4CF1-ADE0-9C11CF7AFEC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94504" y="6871606"/>
            <a:ext cx="12854090" cy="2123655"/>
          </a:xfrm>
        </p:spPr>
        <p:txBody>
          <a:bodyPr anchor="t"/>
          <a:lstStyle>
            <a:lvl1pPr algn="l">
              <a:defRPr sz="14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194504" y="4532109"/>
            <a:ext cx="12854090" cy="2339497"/>
          </a:xfrm>
        </p:spPr>
        <p:txBody>
          <a:bodyPr anchor="b"/>
          <a:lstStyle>
            <a:lvl1pPr marL="0" indent="0">
              <a:buNone/>
              <a:defRPr sz="700"/>
            </a:lvl1pPr>
            <a:lvl2pPr marL="161480" indent="0">
              <a:buNone/>
              <a:defRPr sz="600"/>
            </a:lvl2pPr>
            <a:lvl3pPr marL="322959" indent="0">
              <a:buNone/>
              <a:defRPr sz="600"/>
            </a:lvl3pPr>
            <a:lvl4pPr marL="484440" indent="0">
              <a:buNone/>
              <a:defRPr sz="500"/>
            </a:lvl4pPr>
            <a:lvl5pPr marL="645920" indent="0">
              <a:buNone/>
              <a:defRPr sz="500"/>
            </a:lvl5pPr>
            <a:lvl6pPr marL="807400" indent="0">
              <a:buNone/>
              <a:defRPr sz="500"/>
            </a:lvl6pPr>
            <a:lvl7pPr marL="968880" indent="0">
              <a:buNone/>
              <a:defRPr sz="500"/>
            </a:lvl7pPr>
            <a:lvl8pPr marL="1130360" indent="0">
              <a:buNone/>
              <a:defRPr sz="500"/>
            </a:lvl8pPr>
            <a:lvl9pPr marL="1291840" indent="0">
              <a:buNone/>
              <a:defRPr sz="5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C675A-A1DD-4CBA-8B4B-E941A35EF45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755959" y="2495351"/>
            <a:ext cx="6778386" cy="7057173"/>
          </a:xfrm>
        </p:spPr>
        <p:txBody>
          <a:bodyPr/>
          <a:lstStyle>
            <a:lvl1pPr>
              <a:defRPr sz="10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588181" y="2495351"/>
            <a:ext cx="6778386" cy="7057173"/>
          </a:xfrm>
        </p:spPr>
        <p:txBody>
          <a:bodyPr/>
          <a:lstStyle>
            <a:lvl1pPr>
              <a:defRPr sz="10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34E59-36CD-404A-B538-0B136CC57FC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55958" y="2393878"/>
            <a:ext cx="6681929" cy="997356"/>
          </a:xfrm>
        </p:spPr>
        <p:txBody>
          <a:bodyPr anchor="b"/>
          <a:lstStyle>
            <a:lvl1pPr marL="0" indent="0">
              <a:buNone/>
              <a:defRPr sz="800" b="1"/>
            </a:lvl1pPr>
            <a:lvl2pPr marL="161480" indent="0">
              <a:buNone/>
              <a:defRPr sz="700" b="1"/>
            </a:lvl2pPr>
            <a:lvl3pPr marL="322959" indent="0">
              <a:buNone/>
              <a:defRPr sz="600" b="1"/>
            </a:lvl3pPr>
            <a:lvl4pPr marL="484440" indent="0">
              <a:buNone/>
              <a:defRPr sz="600" b="1"/>
            </a:lvl4pPr>
            <a:lvl5pPr marL="645920" indent="0">
              <a:buNone/>
              <a:defRPr sz="600" b="1"/>
            </a:lvl5pPr>
            <a:lvl6pPr marL="807400" indent="0">
              <a:buNone/>
              <a:defRPr sz="600" b="1"/>
            </a:lvl6pPr>
            <a:lvl7pPr marL="968880" indent="0">
              <a:buNone/>
              <a:defRPr sz="600" b="1"/>
            </a:lvl7pPr>
            <a:lvl8pPr marL="1130360" indent="0">
              <a:buNone/>
              <a:defRPr sz="600" b="1"/>
            </a:lvl8pPr>
            <a:lvl9pPr marL="1291840" indent="0">
              <a:buNone/>
              <a:defRPr sz="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55958" y="3391234"/>
            <a:ext cx="6681929" cy="6161291"/>
          </a:xfrm>
        </p:spPr>
        <p:txBody>
          <a:bodyPr/>
          <a:lstStyle>
            <a:lvl1pPr>
              <a:defRPr sz="800"/>
            </a:lvl1pPr>
            <a:lvl2pPr>
              <a:defRPr sz="7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7681835" y="2393878"/>
            <a:ext cx="6684733" cy="997356"/>
          </a:xfrm>
        </p:spPr>
        <p:txBody>
          <a:bodyPr anchor="b"/>
          <a:lstStyle>
            <a:lvl1pPr marL="0" indent="0">
              <a:buNone/>
              <a:defRPr sz="800" b="1"/>
            </a:lvl1pPr>
            <a:lvl2pPr marL="161480" indent="0">
              <a:buNone/>
              <a:defRPr sz="700" b="1"/>
            </a:lvl2pPr>
            <a:lvl3pPr marL="322959" indent="0">
              <a:buNone/>
              <a:defRPr sz="600" b="1"/>
            </a:lvl3pPr>
            <a:lvl4pPr marL="484440" indent="0">
              <a:buNone/>
              <a:defRPr sz="600" b="1"/>
            </a:lvl4pPr>
            <a:lvl5pPr marL="645920" indent="0">
              <a:buNone/>
              <a:defRPr sz="600" b="1"/>
            </a:lvl5pPr>
            <a:lvl6pPr marL="807400" indent="0">
              <a:buNone/>
              <a:defRPr sz="600" b="1"/>
            </a:lvl6pPr>
            <a:lvl7pPr marL="968880" indent="0">
              <a:buNone/>
              <a:defRPr sz="600" b="1"/>
            </a:lvl7pPr>
            <a:lvl8pPr marL="1130360" indent="0">
              <a:buNone/>
              <a:defRPr sz="600" b="1"/>
            </a:lvl8pPr>
            <a:lvl9pPr marL="1291840" indent="0">
              <a:buNone/>
              <a:defRPr sz="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7681835" y="3391234"/>
            <a:ext cx="6684733" cy="6161291"/>
          </a:xfrm>
        </p:spPr>
        <p:txBody>
          <a:bodyPr/>
          <a:lstStyle>
            <a:lvl1pPr>
              <a:defRPr sz="800"/>
            </a:lvl1pPr>
            <a:lvl2pPr>
              <a:defRPr sz="7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3B646-2151-4C6A-BCE8-826D371B93D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D9F8F-D401-4FD5-8555-EA53B9D9522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E3031-E203-4A54-B87C-66E258015D0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958" y="425516"/>
            <a:ext cx="4975415" cy="1811947"/>
          </a:xfrm>
        </p:spPr>
        <p:txBody>
          <a:bodyPr anchor="b"/>
          <a:lstStyle>
            <a:lvl1pPr algn="l">
              <a:defRPr sz="7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912512" y="425517"/>
            <a:ext cx="8454056" cy="9127008"/>
          </a:xfrm>
        </p:spPr>
        <p:txBody>
          <a:bodyPr/>
          <a:lstStyle>
            <a:lvl1pPr>
              <a:defRPr sz="1100"/>
            </a:lvl1pPr>
            <a:lvl2pPr>
              <a:defRPr sz="10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755958" y="2237463"/>
            <a:ext cx="4975415" cy="7315061"/>
          </a:xfrm>
        </p:spPr>
        <p:txBody>
          <a:bodyPr/>
          <a:lstStyle>
            <a:lvl1pPr marL="0" indent="0">
              <a:buNone/>
              <a:defRPr sz="500"/>
            </a:lvl1pPr>
            <a:lvl2pPr marL="161480" indent="0">
              <a:buNone/>
              <a:defRPr sz="400"/>
            </a:lvl2pPr>
            <a:lvl3pPr marL="322959" indent="0">
              <a:buNone/>
              <a:defRPr sz="400"/>
            </a:lvl3pPr>
            <a:lvl4pPr marL="484440" indent="0">
              <a:buNone/>
              <a:defRPr sz="300"/>
            </a:lvl4pPr>
            <a:lvl5pPr marL="645920" indent="0">
              <a:buNone/>
              <a:defRPr sz="300"/>
            </a:lvl5pPr>
            <a:lvl6pPr marL="807400" indent="0">
              <a:buNone/>
              <a:defRPr sz="300"/>
            </a:lvl6pPr>
            <a:lvl7pPr marL="968880" indent="0">
              <a:buNone/>
              <a:defRPr sz="300"/>
            </a:lvl7pPr>
            <a:lvl8pPr marL="1130360" indent="0">
              <a:buNone/>
              <a:defRPr sz="300"/>
            </a:lvl8pPr>
            <a:lvl9pPr marL="1291840" indent="0">
              <a:buNone/>
              <a:defRPr sz="3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C564C-FD10-44D3-AC2B-186689027B4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64387" y="7485492"/>
            <a:ext cx="9073179" cy="883548"/>
          </a:xfrm>
        </p:spPr>
        <p:txBody>
          <a:bodyPr anchor="b"/>
          <a:lstStyle>
            <a:lvl1pPr algn="l">
              <a:defRPr sz="7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964387" y="955309"/>
            <a:ext cx="9073179" cy="6416377"/>
          </a:xfrm>
        </p:spPr>
        <p:txBody>
          <a:bodyPr/>
          <a:lstStyle>
            <a:lvl1pPr marL="0" indent="0">
              <a:buNone/>
              <a:defRPr sz="1100"/>
            </a:lvl1pPr>
            <a:lvl2pPr marL="161480" indent="0">
              <a:buNone/>
              <a:defRPr sz="1000"/>
            </a:lvl2pPr>
            <a:lvl3pPr marL="322959" indent="0">
              <a:buNone/>
              <a:defRPr sz="800"/>
            </a:lvl3pPr>
            <a:lvl4pPr marL="484440" indent="0">
              <a:buNone/>
              <a:defRPr sz="700"/>
            </a:lvl4pPr>
            <a:lvl5pPr marL="645920" indent="0">
              <a:buNone/>
              <a:defRPr sz="700"/>
            </a:lvl5pPr>
            <a:lvl6pPr marL="807400" indent="0">
              <a:buNone/>
              <a:defRPr sz="700"/>
            </a:lvl6pPr>
            <a:lvl7pPr marL="968880" indent="0">
              <a:buNone/>
              <a:defRPr sz="700"/>
            </a:lvl7pPr>
            <a:lvl8pPr marL="1130360" indent="0">
              <a:buNone/>
              <a:defRPr sz="700"/>
            </a:lvl8pPr>
            <a:lvl9pPr marL="1291840" indent="0">
              <a:buNone/>
              <a:defRPr sz="700"/>
            </a:lvl9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964387" y="8369041"/>
            <a:ext cx="9073179" cy="1255244"/>
          </a:xfrm>
        </p:spPr>
        <p:txBody>
          <a:bodyPr/>
          <a:lstStyle>
            <a:lvl1pPr marL="0" indent="0">
              <a:buNone/>
              <a:defRPr sz="500"/>
            </a:lvl1pPr>
            <a:lvl2pPr marL="161480" indent="0">
              <a:buNone/>
              <a:defRPr sz="400"/>
            </a:lvl2pPr>
            <a:lvl3pPr marL="322959" indent="0">
              <a:buNone/>
              <a:defRPr sz="400"/>
            </a:lvl3pPr>
            <a:lvl4pPr marL="484440" indent="0">
              <a:buNone/>
              <a:defRPr sz="300"/>
            </a:lvl4pPr>
            <a:lvl5pPr marL="645920" indent="0">
              <a:buNone/>
              <a:defRPr sz="300"/>
            </a:lvl5pPr>
            <a:lvl6pPr marL="807400" indent="0">
              <a:buNone/>
              <a:defRPr sz="300"/>
            </a:lvl6pPr>
            <a:lvl7pPr marL="968880" indent="0">
              <a:buNone/>
              <a:defRPr sz="300"/>
            </a:lvl7pPr>
            <a:lvl8pPr marL="1130360" indent="0">
              <a:buNone/>
              <a:defRPr sz="300"/>
            </a:lvl8pPr>
            <a:lvl9pPr marL="1291840" indent="0">
              <a:buNone/>
              <a:defRPr sz="3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D98CC-5D71-4773-A40A-2DB572B2B60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428625"/>
            <a:ext cx="1361122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2296" tIns="16148" rIns="32296" bIns="1614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2495550"/>
            <a:ext cx="13611225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2296" tIns="16148" rIns="32296" bIns="161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5650" y="9737725"/>
            <a:ext cx="3529013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2296" tIns="16148" rIns="32296" bIns="16148" numCol="1" anchor="t" anchorCtr="0" compatLnSpc="1">
            <a:prstTxWarp prst="textNoShape">
              <a:avLst/>
            </a:prstTxWarp>
          </a:bodyPr>
          <a:lstStyle>
            <a:lvl1pPr>
              <a:defRPr sz="500">
                <a:latin typeface="Times New Roman" pitchFamily="18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167313" y="9737725"/>
            <a:ext cx="47879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2296" tIns="16148" rIns="32296" bIns="16148" numCol="1" anchor="t" anchorCtr="0" compatLnSpc="1">
            <a:prstTxWarp prst="textNoShape">
              <a:avLst/>
            </a:prstTxWarp>
          </a:bodyPr>
          <a:lstStyle>
            <a:lvl1pPr algn="ctr">
              <a:defRPr sz="500">
                <a:latin typeface="Times New Roman" pitchFamily="18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837863" y="9737725"/>
            <a:ext cx="3529012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2296" tIns="16148" rIns="32296" bIns="16148" numCol="1" anchor="t" anchorCtr="0" compatLnSpc="1">
            <a:prstTxWarp prst="textNoShape">
              <a:avLst/>
            </a:prstTxWarp>
          </a:bodyPr>
          <a:lstStyle>
            <a:lvl1pPr algn="r">
              <a:defRPr sz="500">
                <a:latin typeface="Times New Roman" pitchFamily="18" charset="0"/>
              </a:defRPr>
            </a:lvl1pPr>
          </a:lstStyle>
          <a:p>
            <a:pPr>
              <a:defRPr/>
            </a:pPr>
            <a:fld id="{03C46B97-541F-4789-8013-32A96C69FC6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</a:defRPr>
      </a:lvl5pPr>
      <a:lvl6pPr marL="161480" algn="ctr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</a:defRPr>
      </a:lvl6pPr>
      <a:lvl7pPr marL="322959" algn="ctr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</a:defRPr>
      </a:lvl7pPr>
      <a:lvl8pPr marL="484440" algn="ctr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</a:defRPr>
      </a:lvl8pPr>
      <a:lvl9pPr marL="645920" algn="ctr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</a:defRPr>
      </a:lvl9pPr>
    </p:titleStyle>
    <p:bodyStyle>
      <a:lvl1pPr marL="120650" indent="-120650" algn="l" rtl="0" eaLnBrk="1" fontAlgn="base" hangingPunct="1">
        <a:spcBef>
          <a:spcPct val="20000"/>
        </a:spcBef>
        <a:spcAft>
          <a:spcPct val="0"/>
        </a:spcAft>
        <a:buChar char="•"/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261938" indent="-100013" algn="l" rtl="0" eaLnBrk="1" fontAlgn="base" hangingPunct="1">
        <a:spcBef>
          <a:spcPct val="20000"/>
        </a:spcBef>
        <a:spcAft>
          <a:spcPct val="0"/>
        </a:spcAft>
        <a:buChar char="–"/>
        <a:defRPr sz="1000">
          <a:solidFill>
            <a:schemeClr val="tx1"/>
          </a:solidFill>
          <a:latin typeface="+mn-lt"/>
        </a:defRPr>
      </a:lvl2pPr>
      <a:lvl3pPr marL="403225" indent="-79375" algn="l" rtl="0" eaLnBrk="1" fontAlgn="base" hangingPunct="1">
        <a:spcBef>
          <a:spcPct val="20000"/>
        </a:spcBef>
        <a:spcAft>
          <a:spcPct val="0"/>
        </a:spcAft>
        <a:buChar char="•"/>
        <a:defRPr sz="800">
          <a:solidFill>
            <a:schemeClr val="tx1"/>
          </a:solidFill>
          <a:latin typeface="+mn-lt"/>
        </a:defRPr>
      </a:lvl3pPr>
      <a:lvl4pPr marL="565150" indent="-79375" algn="l" rtl="0" eaLnBrk="1" fontAlgn="base" hangingPunct="1">
        <a:spcBef>
          <a:spcPct val="20000"/>
        </a:spcBef>
        <a:spcAft>
          <a:spcPct val="0"/>
        </a:spcAft>
        <a:buChar char="–"/>
        <a:defRPr sz="700">
          <a:solidFill>
            <a:schemeClr val="tx1"/>
          </a:solidFill>
          <a:latin typeface="+mn-lt"/>
        </a:defRPr>
      </a:lvl4pPr>
      <a:lvl5pPr marL="725488" indent="-79375" algn="l" rtl="0" eaLnBrk="1" fontAlgn="base" hangingPunct="1">
        <a:spcBef>
          <a:spcPct val="20000"/>
        </a:spcBef>
        <a:spcAft>
          <a:spcPct val="0"/>
        </a:spcAft>
        <a:buChar char="»"/>
        <a:defRPr sz="700">
          <a:solidFill>
            <a:schemeClr val="tx1"/>
          </a:solidFill>
          <a:latin typeface="+mn-lt"/>
        </a:defRPr>
      </a:lvl5pPr>
      <a:lvl6pPr marL="888140" indent="-80740" algn="l" rtl="0" eaLnBrk="1" fontAlgn="base" hangingPunct="1">
        <a:spcBef>
          <a:spcPct val="20000"/>
        </a:spcBef>
        <a:spcAft>
          <a:spcPct val="0"/>
        </a:spcAft>
        <a:buChar char="»"/>
        <a:defRPr sz="700">
          <a:solidFill>
            <a:schemeClr val="tx1"/>
          </a:solidFill>
          <a:latin typeface="+mn-lt"/>
        </a:defRPr>
      </a:lvl6pPr>
      <a:lvl7pPr marL="1049620" indent="-80740" algn="l" rtl="0" eaLnBrk="1" fontAlgn="base" hangingPunct="1">
        <a:spcBef>
          <a:spcPct val="20000"/>
        </a:spcBef>
        <a:spcAft>
          <a:spcPct val="0"/>
        </a:spcAft>
        <a:buChar char="»"/>
        <a:defRPr sz="700">
          <a:solidFill>
            <a:schemeClr val="tx1"/>
          </a:solidFill>
          <a:latin typeface="+mn-lt"/>
        </a:defRPr>
      </a:lvl7pPr>
      <a:lvl8pPr marL="1211100" indent="-80740" algn="l" rtl="0" eaLnBrk="1" fontAlgn="base" hangingPunct="1">
        <a:spcBef>
          <a:spcPct val="20000"/>
        </a:spcBef>
        <a:spcAft>
          <a:spcPct val="0"/>
        </a:spcAft>
        <a:buChar char="»"/>
        <a:defRPr sz="700">
          <a:solidFill>
            <a:schemeClr val="tx1"/>
          </a:solidFill>
          <a:latin typeface="+mn-lt"/>
        </a:defRPr>
      </a:lvl8pPr>
      <a:lvl9pPr marL="1372580" indent="-80740" algn="l" rtl="0" eaLnBrk="1" fontAlgn="base" hangingPunct="1">
        <a:spcBef>
          <a:spcPct val="20000"/>
        </a:spcBef>
        <a:spcAft>
          <a:spcPct val="0"/>
        </a:spcAft>
        <a:buChar char="»"/>
        <a:defRPr sz="7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322959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61480" algn="l" defTabSz="322959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322959" algn="l" defTabSz="322959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84440" algn="l" defTabSz="322959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645920" algn="l" defTabSz="322959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807400" algn="l" defTabSz="322959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968880" algn="l" defTabSz="322959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130360" algn="l" defTabSz="322959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291840" algn="l" defTabSz="322959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omments" Target="../comments/commen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Rechthoek 192"/>
          <p:cNvSpPr/>
          <p:nvPr/>
        </p:nvSpPr>
        <p:spPr bwMode="auto">
          <a:xfrm>
            <a:off x="10441582" y="5589322"/>
            <a:ext cx="1949232" cy="105352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9" name="Afbeelding 58">
            <a:extLst>
              <a:ext uri="{FF2B5EF4-FFF2-40B4-BE49-F238E27FC236}">
                <a16:creationId xmlns:a16="http://schemas.microsoft.com/office/drawing/2014/main" xmlns="" id="{443C9C80-8032-45B9-B8B8-8B75B2758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45" y="145675"/>
            <a:ext cx="1357876" cy="680212"/>
          </a:xfrm>
          <a:prstGeom prst="rect">
            <a:avLst/>
          </a:prstGeom>
        </p:spPr>
      </p:pic>
      <p:sp>
        <p:nvSpPr>
          <p:cNvPr id="60" name="Text Box 3104"/>
          <p:cNvSpPr txBox="1">
            <a:spLocks noChangeArrowheads="1"/>
          </p:cNvSpPr>
          <p:nvPr/>
        </p:nvSpPr>
        <p:spPr bwMode="auto">
          <a:xfrm>
            <a:off x="2273916" y="210317"/>
            <a:ext cx="106159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algn="ctr" defTabSz="1509713"/>
            <a:r>
              <a:rPr lang="nl-NL" sz="2500" b="1" dirty="0" smtClean="0">
                <a:solidFill>
                  <a:srgbClr val="3A75C4"/>
                </a:solidFill>
                <a:cs typeface="Arial" charset="0"/>
              </a:rPr>
              <a:t>Key2financien (IST)</a:t>
            </a:r>
            <a:endParaRPr lang="nl-NL" sz="2500" b="1" dirty="0">
              <a:solidFill>
                <a:srgbClr val="3A75C4"/>
              </a:solidFill>
              <a:cs typeface="Arial" charset="0"/>
            </a:endParaRPr>
          </a:p>
        </p:txBody>
      </p:sp>
      <p:sp>
        <p:nvSpPr>
          <p:cNvPr id="61" name="Text Box 3105"/>
          <p:cNvSpPr txBox="1">
            <a:spLocks noChangeArrowheads="1"/>
          </p:cNvSpPr>
          <p:nvPr/>
        </p:nvSpPr>
        <p:spPr bwMode="auto">
          <a:xfrm>
            <a:off x="141245" y="966912"/>
            <a:ext cx="1908175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Belanghebbenden</a:t>
            </a:r>
          </a:p>
        </p:txBody>
      </p:sp>
      <p:sp>
        <p:nvSpPr>
          <p:cNvPr id="63" name="Text Box 3130"/>
          <p:cNvSpPr txBox="1">
            <a:spLocks noChangeArrowheads="1"/>
          </p:cNvSpPr>
          <p:nvPr/>
        </p:nvSpPr>
        <p:spPr bwMode="auto">
          <a:xfrm>
            <a:off x="131376" y="3330476"/>
            <a:ext cx="1006660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Doelstellingen</a:t>
            </a:r>
          </a:p>
        </p:txBody>
      </p:sp>
      <p:sp>
        <p:nvSpPr>
          <p:cNvPr id="65" name="Text Box 3177"/>
          <p:cNvSpPr txBox="1">
            <a:spLocks noChangeArrowheads="1"/>
          </p:cNvSpPr>
          <p:nvPr/>
        </p:nvSpPr>
        <p:spPr bwMode="auto">
          <a:xfrm>
            <a:off x="136469" y="6138788"/>
            <a:ext cx="1635125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Functionaliteit of wensen </a:t>
            </a:r>
          </a:p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en eisen</a:t>
            </a:r>
          </a:p>
        </p:txBody>
      </p:sp>
      <p:sp>
        <p:nvSpPr>
          <p:cNvPr id="67" name="Text Box 3109"/>
          <p:cNvSpPr txBox="1">
            <a:spLocks noChangeArrowheads="1"/>
          </p:cNvSpPr>
          <p:nvPr/>
        </p:nvSpPr>
        <p:spPr bwMode="auto">
          <a:xfrm>
            <a:off x="115256" y="9265644"/>
            <a:ext cx="775827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Informatie</a:t>
            </a:r>
          </a:p>
        </p:txBody>
      </p:sp>
      <p:sp>
        <p:nvSpPr>
          <p:cNvPr id="69" name="Text Box 3107"/>
          <p:cNvSpPr txBox="1">
            <a:spLocks noChangeArrowheads="1"/>
          </p:cNvSpPr>
          <p:nvPr/>
        </p:nvSpPr>
        <p:spPr bwMode="auto">
          <a:xfrm>
            <a:off x="2273917" y="9251130"/>
            <a:ext cx="2711870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Boodschap of Bericht  van deze visualisatie</a:t>
            </a:r>
          </a:p>
        </p:txBody>
      </p:sp>
      <p:sp>
        <p:nvSpPr>
          <p:cNvPr id="70" name="Text Box 3132"/>
          <p:cNvSpPr txBox="1">
            <a:spLocks noChangeArrowheads="1"/>
          </p:cNvSpPr>
          <p:nvPr/>
        </p:nvSpPr>
        <p:spPr bwMode="auto">
          <a:xfrm>
            <a:off x="2276212" y="944480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1" name="Text Box 3115"/>
          <p:cNvSpPr txBox="1">
            <a:spLocks noChangeArrowheads="1"/>
          </p:cNvSpPr>
          <p:nvPr/>
        </p:nvSpPr>
        <p:spPr bwMode="auto">
          <a:xfrm>
            <a:off x="5496484" y="9241482"/>
            <a:ext cx="1266340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900" b="1" dirty="0" smtClean="0">
                <a:solidFill>
                  <a:srgbClr val="3A75C4"/>
                </a:solidFill>
                <a:cs typeface="Arial" charset="0"/>
              </a:rPr>
              <a:t>[</a:t>
            </a:r>
            <a:r>
              <a:rPr lang="nl-NL" sz="900" b="1" u="sng" dirty="0" smtClean="0">
                <a:solidFill>
                  <a:srgbClr val="3A75C4"/>
                </a:solidFill>
                <a:cs typeface="Arial" charset="0"/>
              </a:rPr>
              <a:t>CONTEXT</a:t>
            </a:r>
            <a:r>
              <a:rPr lang="nl-NL" sz="900" b="1" dirty="0" smtClean="0">
                <a:solidFill>
                  <a:srgbClr val="3A75C4"/>
                </a:solidFill>
                <a:cs typeface="Arial" charset="0"/>
              </a:rPr>
              <a:t>]</a:t>
            </a:r>
            <a:endParaRPr lang="nl-NL" sz="900" b="1" dirty="0">
              <a:solidFill>
                <a:srgbClr val="3A75C4"/>
              </a:solidFill>
              <a:cs typeface="Arial" charset="0"/>
            </a:endParaRPr>
          </a:p>
        </p:txBody>
      </p:sp>
      <p:sp>
        <p:nvSpPr>
          <p:cNvPr id="72" name="Text Box 3132"/>
          <p:cNvSpPr txBox="1">
            <a:spLocks noChangeArrowheads="1"/>
          </p:cNvSpPr>
          <p:nvPr/>
        </p:nvSpPr>
        <p:spPr bwMode="auto">
          <a:xfrm>
            <a:off x="5498430" y="943845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3" name="Text Box 3132"/>
          <p:cNvSpPr txBox="1">
            <a:spLocks noChangeArrowheads="1"/>
          </p:cNvSpPr>
          <p:nvPr/>
        </p:nvSpPr>
        <p:spPr bwMode="auto">
          <a:xfrm>
            <a:off x="115972" y="946385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4" name="Text Box 3132"/>
          <p:cNvSpPr txBox="1">
            <a:spLocks noChangeArrowheads="1"/>
          </p:cNvSpPr>
          <p:nvPr/>
        </p:nvSpPr>
        <p:spPr bwMode="auto">
          <a:xfrm>
            <a:off x="131738" y="6462727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5" name="Text Box 3132"/>
          <p:cNvSpPr txBox="1">
            <a:spLocks noChangeArrowheads="1"/>
          </p:cNvSpPr>
          <p:nvPr/>
        </p:nvSpPr>
        <p:spPr bwMode="auto">
          <a:xfrm>
            <a:off x="131738" y="3521100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6" name="Text Box 3132"/>
          <p:cNvSpPr txBox="1">
            <a:spLocks noChangeArrowheads="1"/>
          </p:cNvSpPr>
          <p:nvPr/>
        </p:nvSpPr>
        <p:spPr bwMode="auto">
          <a:xfrm>
            <a:off x="131738" y="116388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7" name="Text Box 3132"/>
          <p:cNvSpPr txBox="1">
            <a:spLocks noChangeArrowheads="1"/>
          </p:cNvSpPr>
          <p:nvPr/>
        </p:nvSpPr>
        <p:spPr bwMode="auto">
          <a:xfrm>
            <a:off x="13008470" y="1146835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8" name="Text Box 3114"/>
          <p:cNvSpPr txBox="1">
            <a:spLocks noChangeArrowheads="1"/>
          </p:cNvSpPr>
          <p:nvPr/>
        </p:nvSpPr>
        <p:spPr bwMode="auto">
          <a:xfrm>
            <a:off x="7609384" y="9235132"/>
            <a:ext cx="1000248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BIG domeinen</a:t>
            </a:r>
          </a:p>
        </p:txBody>
      </p:sp>
      <p:sp>
        <p:nvSpPr>
          <p:cNvPr id="79" name="Text Box 3132"/>
          <p:cNvSpPr txBox="1">
            <a:spLocks noChangeArrowheads="1"/>
          </p:cNvSpPr>
          <p:nvPr/>
        </p:nvSpPr>
        <p:spPr bwMode="auto">
          <a:xfrm>
            <a:off x="7608495" y="9427755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0" name="Text Box 3108"/>
          <p:cNvSpPr txBox="1">
            <a:spLocks noChangeArrowheads="1"/>
          </p:cNvSpPr>
          <p:nvPr/>
        </p:nvSpPr>
        <p:spPr bwMode="auto">
          <a:xfrm>
            <a:off x="9756352" y="9232080"/>
            <a:ext cx="6921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Legenda</a:t>
            </a:r>
          </a:p>
        </p:txBody>
      </p:sp>
      <p:sp>
        <p:nvSpPr>
          <p:cNvPr id="81" name="Text Box 3132"/>
          <p:cNvSpPr txBox="1">
            <a:spLocks noChangeArrowheads="1"/>
          </p:cNvSpPr>
          <p:nvPr/>
        </p:nvSpPr>
        <p:spPr bwMode="auto">
          <a:xfrm>
            <a:off x="9756352" y="9421405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2" name="Text Box 3110"/>
          <p:cNvSpPr txBox="1">
            <a:spLocks noChangeArrowheads="1"/>
          </p:cNvSpPr>
          <p:nvPr/>
        </p:nvSpPr>
        <p:spPr bwMode="auto">
          <a:xfrm>
            <a:off x="13024642" y="9241482"/>
            <a:ext cx="14684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algn="just"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Referentiedocumenten</a:t>
            </a:r>
          </a:p>
        </p:txBody>
      </p:sp>
      <p:sp>
        <p:nvSpPr>
          <p:cNvPr id="83" name="Text Box 3132"/>
          <p:cNvSpPr txBox="1">
            <a:spLocks noChangeArrowheads="1"/>
          </p:cNvSpPr>
          <p:nvPr/>
        </p:nvSpPr>
        <p:spPr bwMode="auto">
          <a:xfrm>
            <a:off x="13023328" y="943845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4" name="Text Box 3106"/>
          <p:cNvSpPr txBox="1">
            <a:spLocks noChangeArrowheads="1"/>
          </p:cNvSpPr>
          <p:nvPr/>
        </p:nvSpPr>
        <p:spPr bwMode="auto">
          <a:xfrm>
            <a:off x="13012314" y="7068317"/>
            <a:ext cx="1820863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Basisregistraties / </a:t>
            </a:r>
            <a:r>
              <a:rPr lang="nl-NL" sz="900" b="1" u="sng" dirty="0" err="1">
                <a:solidFill>
                  <a:srgbClr val="3A75C4"/>
                </a:solidFill>
                <a:cs typeface="Arial" charset="0"/>
              </a:rPr>
              <a:t>overheids</a:t>
            </a:r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 </a:t>
            </a:r>
            <a:br>
              <a:rPr lang="nl-NL" sz="900" b="1" u="sng" dirty="0">
                <a:solidFill>
                  <a:srgbClr val="3A75C4"/>
                </a:solidFill>
                <a:cs typeface="Arial" charset="0"/>
              </a:rPr>
            </a:br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componenten</a:t>
            </a:r>
          </a:p>
        </p:txBody>
      </p:sp>
      <p:sp>
        <p:nvSpPr>
          <p:cNvPr id="85" name="Text Box 3132"/>
          <p:cNvSpPr txBox="1">
            <a:spLocks noChangeArrowheads="1"/>
          </p:cNvSpPr>
          <p:nvPr/>
        </p:nvSpPr>
        <p:spPr bwMode="auto">
          <a:xfrm>
            <a:off x="13008470" y="7398831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6" name="Text Box 3106"/>
          <p:cNvSpPr txBox="1">
            <a:spLocks noChangeArrowheads="1"/>
          </p:cNvSpPr>
          <p:nvPr/>
        </p:nvSpPr>
        <p:spPr bwMode="auto">
          <a:xfrm>
            <a:off x="13010727" y="5480817"/>
            <a:ext cx="1731962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Interne projecten / overheid</a:t>
            </a:r>
          </a:p>
        </p:txBody>
      </p:sp>
      <p:sp>
        <p:nvSpPr>
          <p:cNvPr id="87" name="Text Box 3132"/>
          <p:cNvSpPr txBox="1">
            <a:spLocks noChangeArrowheads="1"/>
          </p:cNvSpPr>
          <p:nvPr/>
        </p:nvSpPr>
        <p:spPr bwMode="auto">
          <a:xfrm>
            <a:off x="13013912" y="5674990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8" name="Text Box 3106"/>
          <p:cNvSpPr txBox="1">
            <a:spLocks noChangeArrowheads="1"/>
          </p:cNvSpPr>
          <p:nvPr/>
        </p:nvSpPr>
        <p:spPr bwMode="auto">
          <a:xfrm>
            <a:off x="13009185" y="2771748"/>
            <a:ext cx="152558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Principes en Richtlijnen</a:t>
            </a:r>
          </a:p>
        </p:txBody>
      </p:sp>
      <p:sp>
        <p:nvSpPr>
          <p:cNvPr id="89" name="Text Box 3132"/>
          <p:cNvSpPr txBox="1">
            <a:spLocks noChangeArrowheads="1"/>
          </p:cNvSpPr>
          <p:nvPr/>
        </p:nvSpPr>
        <p:spPr bwMode="auto">
          <a:xfrm>
            <a:off x="13005404" y="296408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90" name="Text Box 3116"/>
          <p:cNvSpPr txBox="1">
            <a:spLocks noChangeArrowheads="1"/>
          </p:cNvSpPr>
          <p:nvPr/>
        </p:nvSpPr>
        <p:spPr bwMode="auto">
          <a:xfrm>
            <a:off x="13011050" y="953267"/>
            <a:ext cx="1712912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Concepten en Standaarden</a:t>
            </a:r>
          </a:p>
        </p:txBody>
      </p:sp>
      <p:pic>
        <p:nvPicPr>
          <p:cNvPr id="117" name="Afbeelding 1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540" y="2682404"/>
            <a:ext cx="598007" cy="605098"/>
          </a:xfrm>
          <a:prstGeom prst="rect">
            <a:avLst/>
          </a:prstGeom>
        </p:spPr>
      </p:pic>
      <p:pic>
        <p:nvPicPr>
          <p:cNvPr id="118" name="Afbeelding 1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715" y="2682404"/>
            <a:ext cx="598007" cy="605098"/>
          </a:xfrm>
          <a:prstGeom prst="rect">
            <a:avLst/>
          </a:prstGeom>
        </p:spPr>
      </p:pic>
      <p:sp>
        <p:nvSpPr>
          <p:cNvPr id="119" name="Tekstvak 118"/>
          <p:cNvSpPr txBox="1"/>
          <p:nvPr/>
        </p:nvSpPr>
        <p:spPr>
          <a:xfrm>
            <a:off x="2959253" y="3330476"/>
            <a:ext cx="797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DDS</a:t>
            </a:r>
            <a:endParaRPr lang="nl-NL" dirty="0"/>
          </a:p>
        </p:txBody>
      </p:sp>
      <p:sp>
        <p:nvSpPr>
          <p:cNvPr id="120" name="Tekstvak 119"/>
          <p:cNvSpPr txBox="1"/>
          <p:nvPr/>
        </p:nvSpPr>
        <p:spPr>
          <a:xfrm>
            <a:off x="4237445" y="3343834"/>
            <a:ext cx="797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DDS</a:t>
            </a:r>
            <a:endParaRPr lang="nl-NL" dirty="0"/>
          </a:p>
        </p:txBody>
      </p:sp>
      <p:pic>
        <p:nvPicPr>
          <p:cNvPr id="121" name="Afbeelding 1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980" y="2682404"/>
            <a:ext cx="598007" cy="605098"/>
          </a:xfrm>
          <a:prstGeom prst="rect">
            <a:avLst/>
          </a:prstGeom>
        </p:spPr>
      </p:pic>
      <p:sp>
        <p:nvSpPr>
          <p:cNvPr id="123" name="Wolk 122"/>
          <p:cNvSpPr/>
          <p:nvPr/>
        </p:nvSpPr>
        <p:spPr bwMode="auto">
          <a:xfrm>
            <a:off x="3888854" y="8052534"/>
            <a:ext cx="1296144" cy="894566"/>
          </a:xfrm>
          <a:prstGeom prst="cloud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4" name="Tekstvak 123"/>
          <p:cNvSpPr txBox="1"/>
          <p:nvPr/>
        </p:nvSpPr>
        <p:spPr>
          <a:xfrm>
            <a:off x="3956143" y="8382069"/>
            <a:ext cx="12589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b="1" dirty="0" smtClean="0"/>
              <a:t>GBA-V</a:t>
            </a:r>
            <a:endParaRPr lang="nl-NL" sz="800" b="1" dirty="0"/>
          </a:p>
        </p:txBody>
      </p:sp>
      <p:pic>
        <p:nvPicPr>
          <p:cNvPr id="125" name="Afbeelding 1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540" y="4015704"/>
            <a:ext cx="598007" cy="605098"/>
          </a:xfrm>
          <a:prstGeom prst="rect">
            <a:avLst/>
          </a:prstGeom>
        </p:spPr>
      </p:pic>
      <p:pic>
        <p:nvPicPr>
          <p:cNvPr id="126" name="Afbeelding 1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715" y="4015704"/>
            <a:ext cx="598007" cy="605098"/>
          </a:xfrm>
          <a:prstGeom prst="rect">
            <a:avLst/>
          </a:prstGeom>
        </p:spPr>
      </p:pic>
      <p:sp>
        <p:nvSpPr>
          <p:cNvPr id="128" name="Tekstvak 127"/>
          <p:cNvSpPr txBox="1"/>
          <p:nvPr/>
        </p:nvSpPr>
        <p:spPr>
          <a:xfrm>
            <a:off x="2606472" y="4668431"/>
            <a:ext cx="12641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Key2Burgerzaken</a:t>
            </a:r>
            <a:endParaRPr lang="nl-NL" dirty="0"/>
          </a:p>
        </p:txBody>
      </p:sp>
      <p:pic>
        <p:nvPicPr>
          <p:cNvPr id="130" name="Afbeelding 1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980" y="4015704"/>
            <a:ext cx="598007" cy="605098"/>
          </a:xfrm>
          <a:prstGeom prst="rect">
            <a:avLst/>
          </a:prstGeom>
        </p:spPr>
      </p:pic>
      <p:sp>
        <p:nvSpPr>
          <p:cNvPr id="131" name="Tekstvak 130"/>
          <p:cNvSpPr txBox="1"/>
          <p:nvPr/>
        </p:nvSpPr>
        <p:spPr>
          <a:xfrm>
            <a:off x="5324363" y="4668431"/>
            <a:ext cx="12641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Key2Burgerzaken</a:t>
            </a:r>
            <a:endParaRPr lang="nl-NL" dirty="0"/>
          </a:p>
        </p:txBody>
      </p:sp>
      <p:sp>
        <p:nvSpPr>
          <p:cNvPr id="132" name="Tekstvak 131"/>
          <p:cNvSpPr txBox="1"/>
          <p:nvPr/>
        </p:nvSpPr>
        <p:spPr>
          <a:xfrm>
            <a:off x="3893106" y="4663776"/>
            <a:ext cx="12641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Key2Burgerzaken</a:t>
            </a:r>
            <a:endParaRPr lang="nl-NL" dirty="0"/>
          </a:p>
        </p:txBody>
      </p:sp>
      <p:cxnSp>
        <p:nvCxnSpPr>
          <p:cNvPr id="133" name="Rechte verbindingslijn 132"/>
          <p:cNvCxnSpPr/>
          <p:nvPr/>
        </p:nvCxnSpPr>
        <p:spPr bwMode="auto">
          <a:xfrm>
            <a:off x="3188455" y="3576697"/>
            <a:ext cx="0" cy="32984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4" name="Rechte verbindingslijn 133"/>
          <p:cNvCxnSpPr/>
          <p:nvPr/>
        </p:nvCxnSpPr>
        <p:spPr bwMode="auto">
          <a:xfrm>
            <a:off x="4519547" y="3568786"/>
            <a:ext cx="0" cy="32984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5" name="Rechte verbindingslijn 134"/>
          <p:cNvCxnSpPr/>
          <p:nvPr/>
        </p:nvCxnSpPr>
        <p:spPr bwMode="auto">
          <a:xfrm>
            <a:off x="5956428" y="3576697"/>
            <a:ext cx="0" cy="32984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9" name="Rechthoek 138"/>
          <p:cNvSpPr/>
          <p:nvPr/>
        </p:nvSpPr>
        <p:spPr bwMode="auto">
          <a:xfrm>
            <a:off x="2606472" y="1365211"/>
            <a:ext cx="1163966" cy="648090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Maasgouw</a:t>
            </a:r>
            <a:endParaRPr kumimoji="0" lang="nl-NL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0" name="Rechthoek 139"/>
          <p:cNvSpPr/>
          <p:nvPr/>
        </p:nvSpPr>
        <p:spPr bwMode="auto">
          <a:xfrm>
            <a:off x="3937564" y="1365211"/>
            <a:ext cx="1163966" cy="648090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Echt-Susteren</a:t>
            </a:r>
          </a:p>
        </p:txBody>
      </p:sp>
      <p:sp>
        <p:nvSpPr>
          <p:cNvPr id="142" name="Rechthoek 141"/>
          <p:cNvSpPr/>
          <p:nvPr/>
        </p:nvSpPr>
        <p:spPr bwMode="auto">
          <a:xfrm>
            <a:off x="5317991" y="1365211"/>
            <a:ext cx="1163966" cy="648090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Roerdalen</a:t>
            </a:r>
          </a:p>
        </p:txBody>
      </p:sp>
      <p:sp>
        <p:nvSpPr>
          <p:cNvPr id="148" name="Rechthoek 147"/>
          <p:cNvSpPr/>
          <p:nvPr/>
        </p:nvSpPr>
        <p:spPr bwMode="auto">
          <a:xfrm>
            <a:off x="6733835" y="1365210"/>
            <a:ext cx="5692036" cy="660915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SC-MER</a:t>
            </a:r>
          </a:p>
        </p:txBody>
      </p:sp>
      <p:sp>
        <p:nvSpPr>
          <p:cNvPr id="149" name="Tekstvak 148"/>
          <p:cNvSpPr txBox="1"/>
          <p:nvPr/>
        </p:nvSpPr>
        <p:spPr>
          <a:xfrm>
            <a:off x="5635553" y="3367632"/>
            <a:ext cx="797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DDS</a:t>
            </a:r>
            <a:endParaRPr lang="nl-NL" dirty="0"/>
          </a:p>
        </p:txBody>
      </p:sp>
      <p:pic>
        <p:nvPicPr>
          <p:cNvPr id="163" name="Afbeelding 16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131" y="1936993"/>
            <a:ext cx="598007" cy="605098"/>
          </a:xfrm>
          <a:prstGeom prst="rect">
            <a:avLst/>
          </a:prstGeom>
        </p:spPr>
      </p:pic>
      <p:sp>
        <p:nvSpPr>
          <p:cNvPr id="164" name="Tekstvak 163"/>
          <p:cNvSpPr txBox="1"/>
          <p:nvPr/>
        </p:nvSpPr>
        <p:spPr>
          <a:xfrm>
            <a:off x="7705278" y="2598091"/>
            <a:ext cx="836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Key2Fin / DIS MG</a:t>
            </a:r>
            <a:endParaRPr lang="nl-NL" dirty="0"/>
          </a:p>
        </p:txBody>
      </p:sp>
      <p:pic>
        <p:nvPicPr>
          <p:cNvPr id="165" name="Afbeelding 16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675" y="1458268"/>
            <a:ext cx="369238" cy="373616"/>
          </a:xfrm>
          <a:prstGeom prst="rect">
            <a:avLst/>
          </a:prstGeom>
        </p:spPr>
      </p:pic>
      <p:pic>
        <p:nvPicPr>
          <p:cNvPr id="166" name="Afbeelding 16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887" y="3565412"/>
            <a:ext cx="598007" cy="605098"/>
          </a:xfrm>
          <a:prstGeom prst="rect">
            <a:avLst/>
          </a:prstGeom>
        </p:spPr>
      </p:pic>
      <p:sp>
        <p:nvSpPr>
          <p:cNvPr id="167" name="Tekstvak 166"/>
          <p:cNvSpPr txBox="1"/>
          <p:nvPr/>
        </p:nvSpPr>
        <p:spPr>
          <a:xfrm>
            <a:off x="7777286" y="4226510"/>
            <a:ext cx="836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Key2Fin / DIS ES</a:t>
            </a:r>
            <a:endParaRPr lang="nl-NL" dirty="0"/>
          </a:p>
        </p:txBody>
      </p:sp>
      <p:pic>
        <p:nvPicPr>
          <p:cNvPr id="168" name="Afbeelding 16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0216" y="3156263"/>
            <a:ext cx="369238" cy="373616"/>
          </a:xfrm>
          <a:prstGeom prst="rect">
            <a:avLst/>
          </a:prstGeom>
        </p:spPr>
      </p:pic>
      <p:pic>
        <p:nvPicPr>
          <p:cNvPr id="169" name="Afbeelding 16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868" y="5149588"/>
            <a:ext cx="598007" cy="605098"/>
          </a:xfrm>
          <a:prstGeom prst="rect">
            <a:avLst/>
          </a:prstGeom>
        </p:spPr>
      </p:pic>
      <p:sp>
        <p:nvSpPr>
          <p:cNvPr id="170" name="Tekstvak 169"/>
          <p:cNvSpPr txBox="1"/>
          <p:nvPr/>
        </p:nvSpPr>
        <p:spPr>
          <a:xfrm>
            <a:off x="7777286" y="5810686"/>
            <a:ext cx="836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Key2Fin / DIS RD</a:t>
            </a:r>
            <a:endParaRPr lang="nl-NL" dirty="0"/>
          </a:p>
        </p:txBody>
      </p:sp>
      <p:pic>
        <p:nvPicPr>
          <p:cNvPr id="172" name="Afbeelding 17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505" y="4742871"/>
            <a:ext cx="369238" cy="373616"/>
          </a:xfrm>
          <a:prstGeom prst="rect">
            <a:avLst/>
          </a:prstGeom>
        </p:spPr>
      </p:pic>
      <p:pic>
        <p:nvPicPr>
          <p:cNvPr id="173" name="Afbeelding 17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287" y="6743668"/>
            <a:ext cx="598007" cy="605098"/>
          </a:xfrm>
          <a:prstGeom prst="rect">
            <a:avLst/>
          </a:prstGeom>
        </p:spPr>
      </p:pic>
      <p:sp>
        <p:nvSpPr>
          <p:cNvPr id="174" name="Tekstvak 173"/>
          <p:cNvSpPr txBox="1"/>
          <p:nvPr/>
        </p:nvSpPr>
        <p:spPr>
          <a:xfrm>
            <a:off x="7860726" y="7394862"/>
            <a:ext cx="836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Key2Fin / DIS MER</a:t>
            </a:r>
            <a:endParaRPr lang="nl-NL" dirty="0"/>
          </a:p>
        </p:txBody>
      </p:sp>
      <p:pic>
        <p:nvPicPr>
          <p:cNvPr id="175" name="Afbeelding 17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691" y="6382818"/>
            <a:ext cx="369238" cy="373616"/>
          </a:xfrm>
          <a:prstGeom prst="rect">
            <a:avLst/>
          </a:prstGeom>
        </p:spPr>
      </p:pic>
      <p:cxnSp>
        <p:nvCxnSpPr>
          <p:cNvPr id="176" name="Gebogen verbindingslijn 175"/>
          <p:cNvCxnSpPr>
            <a:stCxn id="165" idx="1"/>
            <a:endCxn id="163" idx="0"/>
          </p:cNvCxnSpPr>
          <p:nvPr/>
        </p:nvCxnSpPr>
        <p:spPr bwMode="auto">
          <a:xfrm rot="10800000" flipV="1">
            <a:off x="8459135" y="1645075"/>
            <a:ext cx="300540" cy="291917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7" name="Gebogen verbindingslijn 176"/>
          <p:cNvCxnSpPr>
            <a:stCxn id="168" idx="1"/>
            <a:endCxn id="166" idx="0"/>
          </p:cNvCxnSpPr>
          <p:nvPr/>
        </p:nvCxnSpPr>
        <p:spPr bwMode="auto">
          <a:xfrm rot="10800000" flipV="1">
            <a:off x="8522892" y="3343070"/>
            <a:ext cx="397325" cy="222341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8" name="Gebogen verbindingslijn 177"/>
          <p:cNvCxnSpPr>
            <a:stCxn id="172" idx="1"/>
            <a:endCxn id="169" idx="0"/>
          </p:cNvCxnSpPr>
          <p:nvPr/>
        </p:nvCxnSpPr>
        <p:spPr bwMode="auto">
          <a:xfrm rot="10800000" flipV="1">
            <a:off x="8538873" y="4929678"/>
            <a:ext cx="366633" cy="219909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0" name="Gebogen verbindingslijn 179"/>
          <p:cNvCxnSpPr>
            <a:stCxn id="175" idx="1"/>
            <a:endCxn id="173" idx="0"/>
          </p:cNvCxnSpPr>
          <p:nvPr/>
        </p:nvCxnSpPr>
        <p:spPr bwMode="auto">
          <a:xfrm rot="10800000" flipV="1">
            <a:off x="8539291" y="6569626"/>
            <a:ext cx="364400" cy="174042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81" name="Afbeelding 1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846" y="1951333"/>
            <a:ext cx="598007" cy="605098"/>
          </a:xfrm>
          <a:prstGeom prst="rect">
            <a:avLst/>
          </a:prstGeom>
        </p:spPr>
      </p:pic>
      <p:pic>
        <p:nvPicPr>
          <p:cNvPr id="182" name="Afbeelding 18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421" y="3186460"/>
            <a:ext cx="598007" cy="605098"/>
          </a:xfrm>
          <a:prstGeom prst="rect">
            <a:avLst/>
          </a:prstGeom>
        </p:spPr>
      </p:pic>
      <p:sp>
        <p:nvSpPr>
          <p:cNvPr id="183" name="Afgeronde rechthoek 182"/>
          <p:cNvSpPr/>
          <p:nvPr/>
        </p:nvSpPr>
        <p:spPr bwMode="auto">
          <a:xfrm>
            <a:off x="10464691" y="4554612"/>
            <a:ext cx="912995" cy="445066"/>
          </a:xfrm>
          <a:prstGeom prst="roundRect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Cloud connector</a:t>
            </a:r>
            <a:endParaRPr kumimoji="0" lang="nl-NL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4" name="Tekstvak 183"/>
          <p:cNvSpPr txBox="1"/>
          <p:nvPr/>
        </p:nvSpPr>
        <p:spPr>
          <a:xfrm>
            <a:off x="10441582" y="5627181"/>
            <a:ext cx="20119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Import – export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err="1" smtClean="0"/>
              <a:t>Squit</a:t>
            </a:r>
            <a:r>
              <a:rPr lang="nl-NL" dirty="0" smtClean="0"/>
              <a:t> (MG, 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Key2Betalen (MG, ES, RD)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Key2Begraven (MG, 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HRM (MG, ES, RD)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Suite (MG, ES, RD)</a:t>
            </a:r>
          </a:p>
        </p:txBody>
      </p:sp>
      <p:pic>
        <p:nvPicPr>
          <p:cNvPr id="185" name="Afbeelding 18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106" y="7002884"/>
            <a:ext cx="566192" cy="440126"/>
          </a:xfrm>
          <a:prstGeom prst="rect">
            <a:avLst/>
          </a:prstGeom>
        </p:spPr>
      </p:pic>
      <p:pic>
        <p:nvPicPr>
          <p:cNvPr id="186" name="Afbeelding 18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9601" y="6939132"/>
            <a:ext cx="561282" cy="561282"/>
          </a:xfrm>
          <a:prstGeom prst="rect">
            <a:avLst/>
          </a:prstGeom>
        </p:spPr>
      </p:pic>
      <p:sp>
        <p:nvSpPr>
          <p:cNvPr id="187" name="Tekstvak 186"/>
          <p:cNvSpPr txBox="1"/>
          <p:nvPr/>
        </p:nvSpPr>
        <p:spPr>
          <a:xfrm>
            <a:off x="10320392" y="7466870"/>
            <a:ext cx="1027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R:\ pdf vanuit scanstraat</a:t>
            </a:r>
            <a:endParaRPr lang="nl-NL" dirty="0"/>
          </a:p>
        </p:txBody>
      </p:sp>
      <p:sp>
        <p:nvSpPr>
          <p:cNvPr id="188" name="Tekstvak 187"/>
          <p:cNvSpPr txBox="1"/>
          <p:nvPr/>
        </p:nvSpPr>
        <p:spPr>
          <a:xfrm>
            <a:off x="11316254" y="7573258"/>
            <a:ext cx="10275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Scanner</a:t>
            </a:r>
            <a:endParaRPr lang="nl-NL" dirty="0"/>
          </a:p>
        </p:txBody>
      </p:sp>
      <p:cxnSp>
        <p:nvCxnSpPr>
          <p:cNvPr id="20" name="Gebogen verbindingslijn 19"/>
          <p:cNvCxnSpPr>
            <a:stCxn id="117" idx="0"/>
            <a:endCxn id="166" idx="2"/>
          </p:cNvCxnSpPr>
          <p:nvPr/>
        </p:nvCxnSpPr>
        <p:spPr bwMode="auto">
          <a:xfrm rot="16200000" flipH="1">
            <a:off x="5803164" y="1450784"/>
            <a:ext cx="1488106" cy="3951347"/>
          </a:xfrm>
          <a:prstGeom prst="bentConnector5">
            <a:avLst>
              <a:gd name="adj1" fmla="val -5303"/>
              <a:gd name="adj2" fmla="val 53067"/>
              <a:gd name="adj3" fmla="val 130084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4" name="Gebogen verbindingslijn 193"/>
          <p:cNvCxnSpPr>
            <a:stCxn id="118" idx="3"/>
            <a:endCxn id="169" idx="2"/>
          </p:cNvCxnSpPr>
          <p:nvPr/>
        </p:nvCxnSpPr>
        <p:spPr bwMode="auto">
          <a:xfrm>
            <a:off x="6284722" y="2984953"/>
            <a:ext cx="2254150" cy="2769733"/>
          </a:xfrm>
          <a:prstGeom prst="bentConnector4">
            <a:avLst>
              <a:gd name="adj1" fmla="val 12253"/>
              <a:gd name="adj2" fmla="val 11653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4" name="Gebogen verbindingslijn 203"/>
          <p:cNvCxnSpPr>
            <a:stCxn id="121" idx="0"/>
          </p:cNvCxnSpPr>
          <p:nvPr/>
        </p:nvCxnSpPr>
        <p:spPr bwMode="auto">
          <a:xfrm rot="5400000" flipH="1" flipV="1">
            <a:off x="4977075" y="746289"/>
            <a:ext cx="216024" cy="3656206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7" name="Gebogen verbindingslijn 206"/>
          <p:cNvCxnSpPr/>
          <p:nvPr/>
        </p:nvCxnSpPr>
        <p:spPr bwMode="auto">
          <a:xfrm>
            <a:off x="6913190" y="2466380"/>
            <a:ext cx="1545945" cy="553018"/>
          </a:xfrm>
          <a:prstGeom prst="bentConnector3">
            <a:avLst>
              <a:gd name="adj1" fmla="val 2875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6" name="Rechte verbindingslijn 215"/>
          <p:cNvCxnSpPr>
            <a:stCxn id="163" idx="2"/>
          </p:cNvCxnSpPr>
          <p:nvPr/>
        </p:nvCxnSpPr>
        <p:spPr bwMode="auto">
          <a:xfrm>
            <a:off x="8459135" y="2542091"/>
            <a:ext cx="0" cy="47730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9" name="Tekstvak 218"/>
          <p:cNvSpPr txBox="1"/>
          <p:nvPr/>
        </p:nvSpPr>
        <p:spPr>
          <a:xfrm>
            <a:off x="10685563" y="2580199"/>
            <a:ext cx="8361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MDU</a:t>
            </a:r>
            <a:endParaRPr lang="nl-NL" dirty="0"/>
          </a:p>
        </p:txBody>
      </p:sp>
      <p:sp>
        <p:nvSpPr>
          <p:cNvPr id="220" name="Tekstvak 219"/>
          <p:cNvSpPr txBox="1"/>
          <p:nvPr/>
        </p:nvSpPr>
        <p:spPr>
          <a:xfrm>
            <a:off x="10585598" y="3815326"/>
            <a:ext cx="8361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 smtClean="0"/>
              <a:t>Cognos</a:t>
            </a:r>
            <a:endParaRPr lang="nl-NL" dirty="0"/>
          </a:p>
        </p:txBody>
      </p:sp>
      <p:cxnSp>
        <p:nvCxnSpPr>
          <p:cNvPr id="224" name="Rechte verbindingslijn 223"/>
          <p:cNvCxnSpPr>
            <a:stCxn id="163" idx="3"/>
            <a:endCxn id="181" idx="1"/>
          </p:cNvCxnSpPr>
          <p:nvPr/>
        </p:nvCxnSpPr>
        <p:spPr bwMode="auto">
          <a:xfrm>
            <a:off x="8758138" y="2239542"/>
            <a:ext cx="1903708" cy="143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6" name="Gebogen verbindingslijn 225"/>
          <p:cNvCxnSpPr/>
          <p:nvPr/>
        </p:nvCxnSpPr>
        <p:spPr bwMode="auto">
          <a:xfrm rot="5400000">
            <a:off x="8267681" y="2397219"/>
            <a:ext cx="1323467" cy="1008112"/>
          </a:xfrm>
          <a:prstGeom prst="bentConnector3">
            <a:avLst>
              <a:gd name="adj1" fmla="val 64132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9" name="Gebogen verbindingslijn 228"/>
          <p:cNvCxnSpPr/>
          <p:nvPr/>
        </p:nvCxnSpPr>
        <p:spPr bwMode="auto">
          <a:xfrm rot="5400000">
            <a:off x="7878312" y="3589491"/>
            <a:ext cx="2102207" cy="1008113"/>
          </a:xfrm>
          <a:prstGeom prst="bentConnector3">
            <a:avLst>
              <a:gd name="adj1" fmla="val 78998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4" name="Gebogen verbindingslijn 233"/>
          <p:cNvCxnSpPr/>
          <p:nvPr/>
        </p:nvCxnSpPr>
        <p:spPr bwMode="auto">
          <a:xfrm rot="5400000">
            <a:off x="7915623" y="5226262"/>
            <a:ext cx="2024578" cy="1005106"/>
          </a:xfrm>
          <a:prstGeom prst="bentConnector3">
            <a:avLst>
              <a:gd name="adj1" fmla="val 77715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1" name="Tekstvak 240"/>
          <p:cNvSpPr txBox="1"/>
          <p:nvPr/>
        </p:nvSpPr>
        <p:spPr>
          <a:xfrm>
            <a:off x="8597331" y="1818308"/>
            <a:ext cx="8361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Portal MG</a:t>
            </a:r>
            <a:endParaRPr lang="nl-NL" dirty="0"/>
          </a:p>
        </p:txBody>
      </p:sp>
      <p:sp>
        <p:nvSpPr>
          <p:cNvPr id="242" name="Tekstvak 241"/>
          <p:cNvSpPr txBox="1"/>
          <p:nvPr/>
        </p:nvSpPr>
        <p:spPr>
          <a:xfrm>
            <a:off x="8741347" y="3474492"/>
            <a:ext cx="8361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Portal ES</a:t>
            </a:r>
            <a:endParaRPr lang="nl-NL" dirty="0"/>
          </a:p>
        </p:txBody>
      </p:sp>
      <p:sp>
        <p:nvSpPr>
          <p:cNvPr id="243" name="Tekstvak 242"/>
          <p:cNvSpPr txBox="1"/>
          <p:nvPr/>
        </p:nvSpPr>
        <p:spPr>
          <a:xfrm>
            <a:off x="8713390" y="5058668"/>
            <a:ext cx="8361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Portal RD</a:t>
            </a:r>
            <a:endParaRPr lang="nl-NL" dirty="0"/>
          </a:p>
        </p:txBody>
      </p:sp>
      <p:sp>
        <p:nvSpPr>
          <p:cNvPr id="244" name="Tekstvak 243"/>
          <p:cNvSpPr txBox="1"/>
          <p:nvPr/>
        </p:nvSpPr>
        <p:spPr>
          <a:xfrm>
            <a:off x="8713390" y="6714852"/>
            <a:ext cx="8361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Portal MER</a:t>
            </a:r>
            <a:endParaRPr lang="nl-NL" dirty="0"/>
          </a:p>
        </p:txBody>
      </p:sp>
      <p:cxnSp>
        <p:nvCxnSpPr>
          <p:cNvPr id="246" name="Gebogen verbindingslijn 245"/>
          <p:cNvCxnSpPr>
            <a:stCxn id="182" idx="1"/>
          </p:cNvCxnSpPr>
          <p:nvPr/>
        </p:nvCxnSpPr>
        <p:spPr bwMode="auto">
          <a:xfrm rot="10800000">
            <a:off x="8758139" y="2361937"/>
            <a:ext cx="1914283" cy="1127073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8" name="Gebogen verbindingslijn 247"/>
          <p:cNvCxnSpPr>
            <a:endCxn id="166" idx="3"/>
          </p:cNvCxnSpPr>
          <p:nvPr/>
        </p:nvCxnSpPr>
        <p:spPr bwMode="auto">
          <a:xfrm rot="10800000" flipV="1">
            <a:off x="8821894" y="3489009"/>
            <a:ext cx="888098" cy="378952"/>
          </a:xfrm>
          <a:prstGeom prst="bentConnector3">
            <a:avLst>
              <a:gd name="adj1" fmla="val 7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1" name="Gebogen verbindingslijn 250"/>
          <p:cNvCxnSpPr>
            <a:endCxn id="169" idx="3"/>
          </p:cNvCxnSpPr>
          <p:nvPr/>
        </p:nvCxnSpPr>
        <p:spPr bwMode="auto">
          <a:xfrm rot="5400000">
            <a:off x="8480645" y="4222789"/>
            <a:ext cx="1586579" cy="872117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3" name="Gebogen verbindingslijn 252"/>
          <p:cNvCxnSpPr>
            <a:endCxn id="173" idx="3"/>
          </p:cNvCxnSpPr>
          <p:nvPr/>
        </p:nvCxnSpPr>
        <p:spPr bwMode="auto">
          <a:xfrm rot="5400000">
            <a:off x="8474635" y="5810859"/>
            <a:ext cx="1599017" cy="871698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7" name="Gebogen verbindingslijn 256"/>
          <p:cNvCxnSpPr>
            <a:stCxn id="183" idx="1"/>
          </p:cNvCxnSpPr>
          <p:nvPr/>
        </p:nvCxnSpPr>
        <p:spPr bwMode="auto">
          <a:xfrm rot="10800000">
            <a:off x="9896817" y="2501765"/>
            <a:ext cx="567875" cy="2275381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1" name="Rechte verbindingslijn 260"/>
          <p:cNvCxnSpPr/>
          <p:nvPr/>
        </p:nvCxnSpPr>
        <p:spPr bwMode="auto">
          <a:xfrm flipH="1" flipV="1">
            <a:off x="8735292" y="2507674"/>
            <a:ext cx="1163365" cy="51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6" name="Rechte verbindingslijn 265"/>
          <p:cNvCxnSpPr/>
          <p:nvPr/>
        </p:nvCxnSpPr>
        <p:spPr bwMode="auto">
          <a:xfrm flipH="1">
            <a:off x="8758138" y="4015704"/>
            <a:ext cx="1138679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8" name="Gebogen verbindingslijn 267"/>
          <p:cNvCxnSpPr/>
          <p:nvPr/>
        </p:nvCxnSpPr>
        <p:spPr bwMode="auto">
          <a:xfrm rot="10800000" flipV="1">
            <a:off x="8821895" y="4777144"/>
            <a:ext cx="1074923" cy="812177"/>
          </a:xfrm>
          <a:prstGeom prst="bentConnector3">
            <a:avLst>
              <a:gd name="adj1" fmla="val -267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1" name="Gebogen verbindingslijn 270"/>
          <p:cNvCxnSpPr/>
          <p:nvPr/>
        </p:nvCxnSpPr>
        <p:spPr bwMode="auto">
          <a:xfrm rot="5400000">
            <a:off x="8553167" y="5872655"/>
            <a:ext cx="1619021" cy="1081562"/>
          </a:xfrm>
          <a:prstGeom prst="bentConnector3">
            <a:avLst>
              <a:gd name="adj1" fmla="val 94926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1" name="Gebogen verbindingslijn 300"/>
          <p:cNvCxnSpPr/>
          <p:nvPr/>
        </p:nvCxnSpPr>
        <p:spPr bwMode="auto">
          <a:xfrm rot="10800000">
            <a:off x="8651200" y="2836425"/>
            <a:ext cx="3374559" cy="2750332"/>
          </a:xfrm>
          <a:prstGeom prst="bentConnector3">
            <a:avLst>
              <a:gd name="adj1" fmla="val -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08" name="Rechte verbindingslijn 307"/>
          <p:cNvCxnSpPr/>
          <p:nvPr/>
        </p:nvCxnSpPr>
        <p:spPr bwMode="auto">
          <a:xfrm flipH="1" flipV="1">
            <a:off x="8660606" y="2505111"/>
            <a:ext cx="1117" cy="29111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6" name="Gebogen verbindingslijn 315"/>
          <p:cNvCxnSpPr/>
          <p:nvPr/>
        </p:nvCxnSpPr>
        <p:spPr bwMode="auto">
          <a:xfrm rot="10800000">
            <a:off x="8696866" y="4168107"/>
            <a:ext cx="3328893" cy="179110"/>
          </a:xfrm>
          <a:prstGeom prst="bentConnector3">
            <a:avLst>
              <a:gd name="adj1" fmla="val 99901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27" name="Gebogen verbindingslijn 326"/>
          <p:cNvCxnSpPr>
            <a:endCxn id="183" idx="3"/>
          </p:cNvCxnSpPr>
          <p:nvPr/>
        </p:nvCxnSpPr>
        <p:spPr bwMode="auto">
          <a:xfrm flipH="1" flipV="1">
            <a:off x="11377686" y="4777145"/>
            <a:ext cx="1114970" cy="3732391"/>
          </a:xfrm>
          <a:prstGeom prst="bentConnector3">
            <a:avLst>
              <a:gd name="adj1" fmla="val -20503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" name="Rechte verbindingslijn met pijl 6"/>
          <p:cNvCxnSpPr>
            <a:stCxn id="186" idx="1"/>
            <a:endCxn id="185" idx="3"/>
          </p:cNvCxnSpPr>
          <p:nvPr/>
        </p:nvCxnSpPr>
        <p:spPr bwMode="auto">
          <a:xfrm flipH="1">
            <a:off x="11081298" y="7219773"/>
            <a:ext cx="448303" cy="3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Rechte verbindingslijn 15"/>
          <p:cNvCxnSpPr>
            <a:endCxn id="169" idx="2"/>
          </p:cNvCxnSpPr>
          <p:nvPr/>
        </p:nvCxnSpPr>
        <p:spPr bwMode="auto">
          <a:xfrm flipH="1">
            <a:off x="8538872" y="5749749"/>
            <a:ext cx="1891278" cy="493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Gebogen verbindingslijn 21"/>
          <p:cNvCxnSpPr>
            <a:stCxn id="123" idx="3"/>
            <a:endCxn id="117" idx="1"/>
          </p:cNvCxnSpPr>
          <p:nvPr/>
        </p:nvCxnSpPr>
        <p:spPr bwMode="auto">
          <a:xfrm rot="16200000" flipV="1">
            <a:off x="1845369" y="5412125"/>
            <a:ext cx="5118729" cy="264386"/>
          </a:xfrm>
          <a:prstGeom prst="bentConnector4">
            <a:avLst>
              <a:gd name="adj1" fmla="val 2258"/>
              <a:gd name="adj2" fmla="val 259533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Rechte verbindingslijn met pijl 29"/>
          <p:cNvCxnSpPr>
            <a:endCxn id="121" idx="3"/>
          </p:cNvCxnSpPr>
          <p:nvPr/>
        </p:nvCxnSpPr>
        <p:spPr bwMode="auto">
          <a:xfrm flipH="1">
            <a:off x="3555987" y="2984953"/>
            <a:ext cx="314616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7" name="Gebogen verbindingslijn 226"/>
          <p:cNvCxnSpPr/>
          <p:nvPr/>
        </p:nvCxnSpPr>
        <p:spPr bwMode="auto">
          <a:xfrm rot="5400000" flipH="1" flipV="1">
            <a:off x="2387075" y="5139465"/>
            <a:ext cx="4986863" cy="677841"/>
          </a:xfrm>
          <a:prstGeom prst="bentConnector3">
            <a:avLst>
              <a:gd name="adj1" fmla="val -307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7" name="Rechte verbindingslijn met pijl 236"/>
          <p:cNvCxnSpPr>
            <a:endCxn id="118" idx="1"/>
          </p:cNvCxnSpPr>
          <p:nvPr/>
        </p:nvCxnSpPr>
        <p:spPr bwMode="auto">
          <a:xfrm>
            <a:off x="5208108" y="2984953"/>
            <a:ext cx="47860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1" name="Rechte verbindingslijn 170"/>
          <p:cNvCxnSpPr/>
          <p:nvPr/>
        </p:nvCxnSpPr>
        <p:spPr bwMode="auto">
          <a:xfrm flipH="1" flipV="1">
            <a:off x="7084531" y="7046217"/>
            <a:ext cx="1159346" cy="28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9" name="Rechte verbindingslijn 178"/>
          <p:cNvCxnSpPr/>
          <p:nvPr/>
        </p:nvCxnSpPr>
        <p:spPr bwMode="auto">
          <a:xfrm flipH="1" flipV="1">
            <a:off x="7090133" y="3865558"/>
            <a:ext cx="1133755" cy="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0" name="Rechte verbindingslijn 189"/>
          <p:cNvCxnSpPr/>
          <p:nvPr/>
        </p:nvCxnSpPr>
        <p:spPr bwMode="auto">
          <a:xfrm flipH="1" flipV="1">
            <a:off x="7082994" y="2221891"/>
            <a:ext cx="1092533" cy="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5" name="Gebogen verbindingslijn 254"/>
          <p:cNvCxnSpPr>
            <a:stCxn id="185" idx="1"/>
          </p:cNvCxnSpPr>
          <p:nvPr/>
        </p:nvCxnSpPr>
        <p:spPr bwMode="auto">
          <a:xfrm rot="10800000" flipV="1">
            <a:off x="10209284" y="7222946"/>
            <a:ext cx="305823" cy="580103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Gebogen verbindingslijn 36"/>
          <p:cNvCxnSpPr/>
          <p:nvPr/>
        </p:nvCxnSpPr>
        <p:spPr bwMode="auto">
          <a:xfrm rot="16200000" flipV="1">
            <a:off x="5859178" y="3436113"/>
            <a:ext cx="5573080" cy="3127130"/>
          </a:xfrm>
          <a:prstGeom prst="bentConnector3">
            <a:avLst>
              <a:gd name="adj1" fmla="val -59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2" name="Rechte verbindingslijn 191"/>
          <p:cNvCxnSpPr/>
          <p:nvPr/>
        </p:nvCxnSpPr>
        <p:spPr bwMode="auto">
          <a:xfrm flipH="1">
            <a:off x="7093821" y="5444823"/>
            <a:ext cx="1142982" cy="23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7" name="Rechte verbindingslijn 196"/>
          <p:cNvCxnSpPr/>
          <p:nvPr/>
        </p:nvCxnSpPr>
        <p:spPr bwMode="auto">
          <a:xfrm flipH="1" flipV="1">
            <a:off x="7193116" y="3865558"/>
            <a:ext cx="1030771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8" name="Wolk 197"/>
          <p:cNvSpPr/>
          <p:nvPr/>
        </p:nvSpPr>
        <p:spPr bwMode="auto">
          <a:xfrm>
            <a:off x="11196512" y="8080177"/>
            <a:ext cx="1296144" cy="894566"/>
          </a:xfrm>
          <a:prstGeom prst="cloud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9" name="Tekstvak 198"/>
          <p:cNvSpPr txBox="1"/>
          <p:nvPr/>
        </p:nvSpPr>
        <p:spPr>
          <a:xfrm>
            <a:off x="11229170" y="8361282"/>
            <a:ext cx="12589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b="1" dirty="0" smtClean="0"/>
              <a:t>E-facturen</a:t>
            </a:r>
            <a:endParaRPr lang="nl-NL" sz="800" b="1" dirty="0"/>
          </a:p>
        </p:txBody>
      </p:sp>
      <p:pic>
        <p:nvPicPr>
          <p:cNvPr id="200" name="Afbeelding 19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019" y="6287909"/>
            <a:ext cx="317291" cy="246644"/>
          </a:xfrm>
          <a:prstGeom prst="rect">
            <a:avLst/>
          </a:prstGeom>
        </p:spPr>
      </p:pic>
      <p:pic>
        <p:nvPicPr>
          <p:cNvPr id="201" name="Afbeelding 20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677" y="4698971"/>
            <a:ext cx="317291" cy="246644"/>
          </a:xfrm>
          <a:prstGeom prst="rect">
            <a:avLst/>
          </a:prstGeom>
        </p:spPr>
      </p:pic>
      <p:pic>
        <p:nvPicPr>
          <p:cNvPr id="202" name="Afbeelding 20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423" y="3122580"/>
            <a:ext cx="317291" cy="246644"/>
          </a:xfrm>
          <a:prstGeom prst="rect">
            <a:avLst/>
          </a:prstGeom>
        </p:spPr>
      </p:pic>
      <p:pic>
        <p:nvPicPr>
          <p:cNvPr id="203" name="Afbeelding 20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816" y="1455941"/>
            <a:ext cx="317291" cy="246644"/>
          </a:xfrm>
          <a:prstGeom prst="rect">
            <a:avLst/>
          </a:prstGeom>
        </p:spPr>
      </p:pic>
      <p:sp>
        <p:nvSpPr>
          <p:cNvPr id="205" name="Tekstvak 204"/>
          <p:cNvSpPr txBox="1"/>
          <p:nvPr/>
        </p:nvSpPr>
        <p:spPr>
          <a:xfrm>
            <a:off x="7705278" y="1674872"/>
            <a:ext cx="6428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smtClean="0"/>
              <a:t>PDF DIS</a:t>
            </a:r>
            <a:endParaRPr lang="nl-NL" sz="800" dirty="0"/>
          </a:p>
        </p:txBody>
      </p:sp>
      <p:sp>
        <p:nvSpPr>
          <p:cNvPr id="206" name="Tekstvak 205"/>
          <p:cNvSpPr txBox="1"/>
          <p:nvPr/>
        </p:nvSpPr>
        <p:spPr>
          <a:xfrm>
            <a:off x="7705278" y="3331056"/>
            <a:ext cx="6428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smtClean="0"/>
              <a:t>PDF DIS</a:t>
            </a:r>
            <a:endParaRPr lang="nl-NL" sz="800" dirty="0"/>
          </a:p>
        </p:txBody>
      </p:sp>
      <p:sp>
        <p:nvSpPr>
          <p:cNvPr id="208" name="Tekstvak 207"/>
          <p:cNvSpPr txBox="1"/>
          <p:nvPr/>
        </p:nvSpPr>
        <p:spPr>
          <a:xfrm>
            <a:off x="7705278" y="4915232"/>
            <a:ext cx="6428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smtClean="0"/>
              <a:t>PDF DIS</a:t>
            </a:r>
            <a:endParaRPr lang="nl-NL" sz="800" dirty="0"/>
          </a:p>
        </p:txBody>
      </p:sp>
      <p:sp>
        <p:nvSpPr>
          <p:cNvPr id="209" name="Tekstvak 208"/>
          <p:cNvSpPr txBox="1"/>
          <p:nvPr/>
        </p:nvSpPr>
        <p:spPr>
          <a:xfrm>
            <a:off x="7710481" y="6499408"/>
            <a:ext cx="6428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smtClean="0"/>
              <a:t>PDF DIS</a:t>
            </a:r>
            <a:endParaRPr lang="nl-NL" sz="800" dirty="0"/>
          </a:p>
        </p:txBody>
      </p:sp>
      <p:pic>
        <p:nvPicPr>
          <p:cNvPr id="210" name="Afbeelding 20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445" y="1577986"/>
            <a:ext cx="317291" cy="246644"/>
          </a:xfrm>
          <a:prstGeom prst="rect">
            <a:avLst/>
          </a:prstGeom>
        </p:spPr>
      </p:pic>
      <p:sp>
        <p:nvSpPr>
          <p:cNvPr id="211" name="Tekstvak 210"/>
          <p:cNvSpPr txBox="1"/>
          <p:nvPr/>
        </p:nvSpPr>
        <p:spPr>
          <a:xfrm>
            <a:off x="7207907" y="1796917"/>
            <a:ext cx="6428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smtClean="0"/>
              <a:t>Bijlagen</a:t>
            </a:r>
            <a:endParaRPr lang="nl-NL" sz="800" dirty="0"/>
          </a:p>
        </p:txBody>
      </p:sp>
      <p:cxnSp>
        <p:nvCxnSpPr>
          <p:cNvPr id="55" name="Rechte verbindingslijn 54"/>
          <p:cNvCxnSpPr/>
          <p:nvPr/>
        </p:nvCxnSpPr>
        <p:spPr bwMode="auto">
          <a:xfrm>
            <a:off x="7658051" y="1818308"/>
            <a:ext cx="517476" cy="28478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14" name="Afbeelding 2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802" y="3253943"/>
            <a:ext cx="317291" cy="246644"/>
          </a:xfrm>
          <a:prstGeom prst="rect">
            <a:avLst/>
          </a:prstGeom>
        </p:spPr>
      </p:pic>
      <p:sp>
        <p:nvSpPr>
          <p:cNvPr id="215" name="Tekstvak 214"/>
          <p:cNvSpPr txBox="1"/>
          <p:nvPr/>
        </p:nvSpPr>
        <p:spPr>
          <a:xfrm>
            <a:off x="7265264" y="3472874"/>
            <a:ext cx="6428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smtClean="0"/>
              <a:t>Bijlagen</a:t>
            </a:r>
            <a:endParaRPr lang="nl-NL" sz="800" dirty="0"/>
          </a:p>
        </p:txBody>
      </p:sp>
      <p:cxnSp>
        <p:nvCxnSpPr>
          <p:cNvPr id="217" name="Rechte verbindingslijn 216"/>
          <p:cNvCxnSpPr/>
          <p:nvPr/>
        </p:nvCxnSpPr>
        <p:spPr bwMode="auto">
          <a:xfrm>
            <a:off x="7705278" y="3489009"/>
            <a:ext cx="527606" cy="29003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18" name="Afbeelding 2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543" y="4863989"/>
            <a:ext cx="317291" cy="246644"/>
          </a:xfrm>
          <a:prstGeom prst="rect">
            <a:avLst/>
          </a:prstGeom>
        </p:spPr>
      </p:pic>
      <p:sp>
        <p:nvSpPr>
          <p:cNvPr id="221" name="Tekstvak 220"/>
          <p:cNvSpPr txBox="1"/>
          <p:nvPr/>
        </p:nvSpPr>
        <p:spPr>
          <a:xfrm>
            <a:off x="7285005" y="5082920"/>
            <a:ext cx="6428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smtClean="0"/>
              <a:t>Bijlagen</a:t>
            </a:r>
            <a:endParaRPr lang="nl-NL" sz="800" dirty="0"/>
          </a:p>
        </p:txBody>
      </p:sp>
      <p:cxnSp>
        <p:nvCxnSpPr>
          <p:cNvPr id="222" name="Rechte verbindingslijn 221"/>
          <p:cNvCxnSpPr>
            <a:stCxn id="221" idx="0"/>
          </p:cNvCxnSpPr>
          <p:nvPr/>
        </p:nvCxnSpPr>
        <p:spPr bwMode="auto">
          <a:xfrm>
            <a:off x="7606440" y="5082920"/>
            <a:ext cx="646185" cy="30617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23" name="Afbeelding 2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760" y="6424493"/>
            <a:ext cx="317291" cy="246644"/>
          </a:xfrm>
          <a:prstGeom prst="rect">
            <a:avLst/>
          </a:prstGeom>
        </p:spPr>
      </p:pic>
      <p:sp>
        <p:nvSpPr>
          <p:cNvPr id="256" name="Tekstvak 255"/>
          <p:cNvSpPr txBox="1"/>
          <p:nvPr/>
        </p:nvSpPr>
        <p:spPr>
          <a:xfrm>
            <a:off x="7201222" y="6643424"/>
            <a:ext cx="6428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smtClean="0"/>
              <a:t>Bijlagen</a:t>
            </a:r>
            <a:endParaRPr lang="nl-NL" sz="800" dirty="0"/>
          </a:p>
        </p:txBody>
      </p:sp>
      <p:cxnSp>
        <p:nvCxnSpPr>
          <p:cNvPr id="258" name="Rechte verbindingslijn 257"/>
          <p:cNvCxnSpPr>
            <a:stCxn id="223" idx="3"/>
          </p:cNvCxnSpPr>
          <p:nvPr/>
        </p:nvCxnSpPr>
        <p:spPr bwMode="auto">
          <a:xfrm>
            <a:off x="7658051" y="6547815"/>
            <a:ext cx="585434" cy="45117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3" name="Rechte verbindingslijn 262"/>
          <p:cNvCxnSpPr>
            <a:stCxn id="203" idx="3"/>
          </p:cNvCxnSpPr>
          <p:nvPr/>
        </p:nvCxnSpPr>
        <p:spPr bwMode="auto">
          <a:xfrm>
            <a:off x="8162107" y="1579263"/>
            <a:ext cx="186040" cy="35773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9" name="Rechte verbindingslijn 268"/>
          <p:cNvCxnSpPr>
            <a:stCxn id="202" idx="3"/>
          </p:cNvCxnSpPr>
          <p:nvPr/>
        </p:nvCxnSpPr>
        <p:spPr bwMode="auto">
          <a:xfrm>
            <a:off x="8179714" y="3245902"/>
            <a:ext cx="168433" cy="33079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5" name="Rechte verbindingslijn 274"/>
          <p:cNvCxnSpPr>
            <a:stCxn id="201" idx="3"/>
          </p:cNvCxnSpPr>
          <p:nvPr/>
        </p:nvCxnSpPr>
        <p:spPr bwMode="auto">
          <a:xfrm>
            <a:off x="8180968" y="4822293"/>
            <a:ext cx="188156" cy="3513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7" name="Rechte verbindingslijn 276"/>
          <p:cNvCxnSpPr/>
          <p:nvPr/>
        </p:nvCxnSpPr>
        <p:spPr bwMode="auto">
          <a:xfrm>
            <a:off x="8164136" y="6417690"/>
            <a:ext cx="188156" cy="3513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Wolk 44"/>
          <p:cNvSpPr/>
          <p:nvPr/>
        </p:nvSpPr>
        <p:spPr bwMode="auto">
          <a:xfrm>
            <a:off x="8859212" y="2428635"/>
            <a:ext cx="1296144" cy="894566"/>
          </a:xfrm>
          <a:prstGeom prst="cloud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9" name="Afbeelding 58">
            <a:extLst>
              <a:ext uri="{FF2B5EF4-FFF2-40B4-BE49-F238E27FC236}">
                <a16:creationId xmlns="" xmlns:a16="http://schemas.microsoft.com/office/drawing/2014/main" id="{443C9C80-8032-45B9-B8B8-8B75B2758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45" y="145675"/>
            <a:ext cx="1357876" cy="680212"/>
          </a:xfrm>
          <a:prstGeom prst="rect">
            <a:avLst/>
          </a:prstGeom>
        </p:spPr>
      </p:pic>
      <p:sp>
        <p:nvSpPr>
          <p:cNvPr id="60" name="Text Box 3104"/>
          <p:cNvSpPr txBox="1">
            <a:spLocks noChangeArrowheads="1"/>
          </p:cNvSpPr>
          <p:nvPr/>
        </p:nvSpPr>
        <p:spPr bwMode="auto">
          <a:xfrm>
            <a:off x="2273916" y="210317"/>
            <a:ext cx="106159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algn="ctr" defTabSz="1509713"/>
            <a:r>
              <a:rPr lang="nl-NL" sz="2500" b="1" dirty="0" smtClean="0">
                <a:solidFill>
                  <a:srgbClr val="3A75C4"/>
                </a:solidFill>
                <a:cs typeface="Arial" charset="0"/>
              </a:rPr>
              <a:t>SOLL (</a:t>
            </a:r>
            <a:r>
              <a:rPr lang="nl-NL" sz="2500" b="1" dirty="0">
                <a:solidFill>
                  <a:srgbClr val="3A75C4"/>
                </a:solidFill>
                <a:cs typeface="Arial" charset="0"/>
              </a:rPr>
              <a:t>C</a:t>
            </a:r>
            <a:r>
              <a:rPr lang="nl-NL" sz="2500" b="1" dirty="0" smtClean="0">
                <a:solidFill>
                  <a:srgbClr val="3A75C4"/>
                </a:solidFill>
                <a:cs typeface="Arial" charset="0"/>
              </a:rPr>
              <a:t>loud)</a:t>
            </a:r>
            <a:endParaRPr lang="nl-NL" sz="2500" b="1" dirty="0">
              <a:solidFill>
                <a:srgbClr val="3A75C4"/>
              </a:solidFill>
              <a:cs typeface="Arial" charset="0"/>
            </a:endParaRPr>
          </a:p>
        </p:txBody>
      </p:sp>
      <p:sp>
        <p:nvSpPr>
          <p:cNvPr id="61" name="Text Box 3105"/>
          <p:cNvSpPr txBox="1">
            <a:spLocks noChangeArrowheads="1"/>
          </p:cNvSpPr>
          <p:nvPr/>
        </p:nvSpPr>
        <p:spPr bwMode="auto">
          <a:xfrm>
            <a:off x="141245" y="966912"/>
            <a:ext cx="1908175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Belanghebbenden</a:t>
            </a:r>
          </a:p>
        </p:txBody>
      </p:sp>
      <p:sp>
        <p:nvSpPr>
          <p:cNvPr id="63" name="Text Box 3130"/>
          <p:cNvSpPr txBox="1">
            <a:spLocks noChangeArrowheads="1"/>
          </p:cNvSpPr>
          <p:nvPr/>
        </p:nvSpPr>
        <p:spPr bwMode="auto">
          <a:xfrm>
            <a:off x="131376" y="3330476"/>
            <a:ext cx="1006660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Doelstellingen</a:t>
            </a:r>
          </a:p>
        </p:txBody>
      </p:sp>
      <p:sp>
        <p:nvSpPr>
          <p:cNvPr id="65" name="Text Box 3177"/>
          <p:cNvSpPr txBox="1">
            <a:spLocks noChangeArrowheads="1"/>
          </p:cNvSpPr>
          <p:nvPr/>
        </p:nvSpPr>
        <p:spPr bwMode="auto">
          <a:xfrm>
            <a:off x="136469" y="6138788"/>
            <a:ext cx="1635125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Functionaliteit of wensen </a:t>
            </a:r>
          </a:p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en eisen</a:t>
            </a:r>
          </a:p>
        </p:txBody>
      </p:sp>
      <p:sp>
        <p:nvSpPr>
          <p:cNvPr id="67" name="Text Box 3109"/>
          <p:cNvSpPr txBox="1">
            <a:spLocks noChangeArrowheads="1"/>
          </p:cNvSpPr>
          <p:nvPr/>
        </p:nvSpPr>
        <p:spPr bwMode="auto">
          <a:xfrm>
            <a:off x="115256" y="9265644"/>
            <a:ext cx="775827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Informatie</a:t>
            </a:r>
          </a:p>
        </p:txBody>
      </p:sp>
      <p:sp>
        <p:nvSpPr>
          <p:cNvPr id="69" name="Text Box 3107"/>
          <p:cNvSpPr txBox="1">
            <a:spLocks noChangeArrowheads="1"/>
          </p:cNvSpPr>
          <p:nvPr/>
        </p:nvSpPr>
        <p:spPr bwMode="auto">
          <a:xfrm>
            <a:off x="2273917" y="9251130"/>
            <a:ext cx="2711870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Boodschap of Bericht  van deze visualisatie</a:t>
            </a:r>
          </a:p>
        </p:txBody>
      </p:sp>
      <p:sp>
        <p:nvSpPr>
          <p:cNvPr id="70" name="Text Box 3132"/>
          <p:cNvSpPr txBox="1">
            <a:spLocks noChangeArrowheads="1"/>
          </p:cNvSpPr>
          <p:nvPr/>
        </p:nvSpPr>
        <p:spPr bwMode="auto">
          <a:xfrm>
            <a:off x="2276212" y="944480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1" name="Text Box 3115"/>
          <p:cNvSpPr txBox="1">
            <a:spLocks noChangeArrowheads="1"/>
          </p:cNvSpPr>
          <p:nvPr/>
        </p:nvSpPr>
        <p:spPr bwMode="auto">
          <a:xfrm>
            <a:off x="5496484" y="9241482"/>
            <a:ext cx="1266340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900" b="1" dirty="0" smtClean="0">
                <a:solidFill>
                  <a:srgbClr val="3A75C4"/>
                </a:solidFill>
                <a:cs typeface="Arial" charset="0"/>
              </a:rPr>
              <a:t>[</a:t>
            </a:r>
            <a:r>
              <a:rPr lang="nl-NL" sz="900" b="1" u="sng" dirty="0" smtClean="0">
                <a:solidFill>
                  <a:srgbClr val="3A75C4"/>
                </a:solidFill>
                <a:cs typeface="Arial" charset="0"/>
              </a:rPr>
              <a:t>CONTEXT</a:t>
            </a:r>
            <a:r>
              <a:rPr lang="nl-NL" sz="900" b="1" dirty="0" smtClean="0">
                <a:solidFill>
                  <a:srgbClr val="3A75C4"/>
                </a:solidFill>
                <a:cs typeface="Arial" charset="0"/>
              </a:rPr>
              <a:t>]</a:t>
            </a:r>
            <a:endParaRPr lang="nl-NL" sz="900" b="1" dirty="0">
              <a:solidFill>
                <a:srgbClr val="3A75C4"/>
              </a:solidFill>
              <a:cs typeface="Arial" charset="0"/>
            </a:endParaRPr>
          </a:p>
        </p:txBody>
      </p:sp>
      <p:sp>
        <p:nvSpPr>
          <p:cNvPr id="72" name="Text Box 3132"/>
          <p:cNvSpPr txBox="1">
            <a:spLocks noChangeArrowheads="1"/>
          </p:cNvSpPr>
          <p:nvPr/>
        </p:nvSpPr>
        <p:spPr bwMode="auto">
          <a:xfrm>
            <a:off x="5498430" y="943845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3" name="Text Box 3132"/>
          <p:cNvSpPr txBox="1">
            <a:spLocks noChangeArrowheads="1"/>
          </p:cNvSpPr>
          <p:nvPr/>
        </p:nvSpPr>
        <p:spPr bwMode="auto">
          <a:xfrm>
            <a:off x="115972" y="946385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4" name="Text Box 3132"/>
          <p:cNvSpPr txBox="1">
            <a:spLocks noChangeArrowheads="1"/>
          </p:cNvSpPr>
          <p:nvPr/>
        </p:nvSpPr>
        <p:spPr bwMode="auto">
          <a:xfrm>
            <a:off x="131738" y="6462727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5" name="Text Box 3132"/>
          <p:cNvSpPr txBox="1">
            <a:spLocks noChangeArrowheads="1"/>
          </p:cNvSpPr>
          <p:nvPr/>
        </p:nvSpPr>
        <p:spPr bwMode="auto">
          <a:xfrm>
            <a:off x="131738" y="3521100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6" name="Text Box 3132"/>
          <p:cNvSpPr txBox="1">
            <a:spLocks noChangeArrowheads="1"/>
          </p:cNvSpPr>
          <p:nvPr/>
        </p:nvSpPr>
        <p:spPr bwMode="auto">
          <a:xfrm>
            <a:off x="131738" y="116388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7" name="Text Box 3132"/>
          <p:cNvSpPr txBox="1">
            <a:spLocks noChangeArrowheads="1"/>
          </p:cNvSpPr>
          <p:nvPr/>
        </p:nvSpPr>
        <p:spPr bwMode="auto">
          <a:xfrm>
            <a:off x="13008470" y="1146835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8" name="Text Box 3114"/>
          <p:cNvSpPr txBox="1">
            <a:spLocks noChangeArrowheads="1"/>
          </p:cNvSpPr>
          <p:nvPr/>
        </p:nvSpPr>
        <p:spPr bwMode="auto">
          <a:xfrm>
            <a:off x="7609384" y="9235132"/>
            <a:ext cx="1000248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BIG domeinen</a:t>
            </a:r>
          </a:p>
        </p:txBody>
      </p:sp>
      <p:sp>
        <p:nvSpPr>
          <p:cNvPr id="79" name="Text Box 3132"/>
          <p:cNvSpPr txBox="1">
            <a:spLocks noChangeArrowheads="1"/>
          </p:cNvSpPr>
          <p:nvPr/>
        </p:nvSpPr>
        <p:spPr bwMode="auto">
          <a:xfrm>
            <a:off x="7608495" y="9427755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0" name="Text Box 3108"/>
          <p:cNvSpPr txBox="1">
            <a:spLocks noChangeArrowheads="1"/>
          </p:cNvSpPr>
          <p:nvPr/>
        </p:nvSpPr>
        <p:spPr bwMode="auto">
          <a:xfrm>
            <a:off x="9756352" y="9232080"/>
            <a:ext cx="6921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Legenda</a:t>
            </a:r>
          </a:p>
        </p:txBody>
      </p:sp>
      <p:sp>
        <p:nvSpPr>
          <p:cNvPr id="81" name="Text Box 3132"/>
          <p:cNvSpPr txBox="1">
            <a:spLocks noChangeArrowheads="1"/>
          </p:cNvSpPr>
          <p:nvPr/>
        </p:nvSpPr>
        <p:spPr bwMode="auto">
          <a:xfrm>
            <a:off x="9756352" y="9421405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2" name="Text Box 3110"/>
          <p:cNvSpPr txBox="1">
            <a:spLocks noChangeArrowheads="1"/>
          </p:cNvSpPr>
          <p:nvPr/>
        </p:nvSpPr>
        <p:spPr bwMode="auto">
          <a:xfrm>
            <a:off x="13024642" y="9241482"/>
            <a:ext cx="14684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algn="just"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Referentiedocumenten</a:t>
            </a:r>
          </a:p>
        </p:txBody>
      </p:sp>
      <p:sp>
        <p:nvSpPr>
          <p:cNvPr id="83" name="Text Box 3132"/>
          <p:cNvSpPr txBox="1">
            <a:spLocks noChangeArrowheads="1"/>
          </p:cNvSpPr>
          <p:nvPr/>
        </p:nvSpPr>
        <p:spPr bwMode="auto">
          <a:xfrm>
            <a:off x="13023328" y="943845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4" name="Text Box 3106"/>
          <p:cNvSpPr txBox="1">
            <a:spLocks noChangeArrowheads="1"/>
          </p:cNvSpPr>
          <p:nvPr/>
        </p:nvSpPr>
        <p:spPr bwMode="auto">
          <a:xfrm>
            <a:off x="13012314" y="7068317"/>
            <a:ext cx="1820863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Basisregistraties / </a:t>
            </a:r>
            <a:r>
              <a:rPr lang="nl-NL" sz="900" b="1" u="sng" dirty="0" err="1">
                <a:solidFill>
                  <a:srgbClr val="3A75C4"/>
                </a:solidFill>
                <a:cs typeface="Arial" charset="0"/>
              </a:rPr>
              <a:t>overheids</a:t>
            </a:r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 </a:t>
            </a:r>
            <a:br>
              <a:rPr lang="nl-NL" sz="900" b="1" u="sng" dirty="0">
                <a:solidFill>
                  <a:srgbClr val="3A75C4"/>
                </a:solidFill>
                <a:cs typeface="Arial" charset="0"/>
              </a:rPr>
            </a:br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componenten</a:t>
            </a:r>
          </a:p>
        </p:txBody>
      </p:sp>
      <p:sp>
        <p:nvSpPr>
          <p:cNvPr id="85" name="Text Box 3132"/>
          <p:cNvSpPr txBox="1">
            <a:spLocks noChangeArrowheads="1"/>
          </p:cNvSpPr>
          <p:nvPr/>
        </p:nvSpPr>
        <p:spPr bwMode="auto">
          <a:xfrm>
            <a:off x="13008470" y="7398831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6" name="Text Box 3106"/>
          <p:cNvSpPr txBox="1">
            <a:spLocks noChangeArrowheads="1"/>
          </p:cNvSpPr>
          <p:nvPr/>
        </p:nvSpPr>
        <p:spPr bwMode="auto">
          <a:xfrm>
            <a:off x="13010727" y="5480817"/>
            <a:ext cx="1731962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Interne projecten / overheid</a:t>
            </a:r>
          </a:p>
        </p:txBody>
      </p:sp>
      <p:sp>
        <p:nvSpPr>
          <p:cNvPr id="87" name="Text Box 3132"/>
          <p:cNvSpPr txBox="1">
            <a:spLocks noChangeArrowheads="1"/>
          </p:cNvSpPr>
          <p:nvPr/>
        </p:nvSpPr>
        <p:spPr bwMode="auto">
          <a:xfrm>
            <a:off x="13013912" y="5674990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8" name="Text Box 3106"/>
          <p:cNvSpPr txBox="1">
            <a:spLocks noChangeArrowheads="1"/>
          </p:cNvSpPr>
          <p:nvPr/>
        </p:nvSpPr>
        <p:spPr bwMode="auto">
          <a:xfrm>
            <a:off x="13009185" y="2771748"/>
            <a:ext cx="152558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Principes en Richtlijnen</a:t>
            </a:r>
          </a:p>
        </p:txBody>
      </p:sp>
      <p:sp>
        <p:nvSpPr>
          <p:cNvPr id="89" name="Text Box 3132"/>
          <p:cNvSpPr txBox="1">
            <a:spLocks noChangeArrowheads="1"/>
          </p:cNvSpPr>
          <p:nvPr/>
        </p:nvSpPr>
        <p:spPr bwMode="auto">
          <a:xfrm>
            <a:off x="13005404" y="296408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90" name="Text Box 3116"/>
          <p:cNvSpPr txBox="1">
            <a:spLocks noChangeArrowheads="1"/>
          </p:cNvSpPr>
          <p:nvPr/>
        </p:nvSpPr>
        <p:spPr bwMode="auto">
          <a:xfrm>
            <a:off x="13011050" y="953267"/>
            <a:ext cx="1712912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Concepten en Standaarden</a:t>
            </a:r>
          </a:p>
        </p:txBody>
      </p:sp>
      <p:sp>
        <p:nvSpPr>
          <p:cNvPr id="30" name="Rechthoek 29"/>
          <p:cNvSpPr/>
          <p:nvPr/>
        </p:nvSpPr>
        <p:spPr bwMode="auto">
          <a:xfrm>
            <a:off x="2520703" y="4922875"/>
            <a:ext cx="1163966" cy="357617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Maasgouw</a:t>
            </a:r>
            <a:endParaRPr kumimoji="0" lang="nl-NL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Rechthoek 30"/>
          <p:cNvSpPr/>
          <p:nvPr/>
        </p:nvSpPr>
        <p:spPr bwMode="auto">
          <a:xfrm>
            <a:off x="3851795" y="4922875"/>
            <a:ext cx="1163966" cy="357617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Echt-Susteren</a:t>
            </a:r>
          </a:p>
        </p:txBody>
      </p:sp>
      <p:sp>
        <p:nvSpPr>
          <p:cNvPr id="32" name="Rechthoek 31"/>
          <p:cNvSpPr/>
          <p:nvPr/>
        </p:nvSpPr>
        <p:spPr bwMode="auto">
          <a:xfrm>
            <a:off x="5261412" y="4922875"/>
            <a:ext cx="1163966" cy="357617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Roerdalen</a:t>
            </a:r>
          </a:p>
        </p:txBody>
      </p:sp>
      <p:sp>
        <p:nvSpPr>
          <p:cNvPr id="33" name="Rechthoek 32"/>
          <p:cNvSpPr/>
          <p:nvPr/>
        </p:nvSpPr>
        <p:spPr bwMode="auto">
          <a:xfrm>
            <a:off x="6648066" y="4922875"/>
            <a:ext cx="2051596" cy="294410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SC-MER</a:t>
            </a:r>
          </a:p>
        </p:txBody>
      </p:sp>
      <p:sp>
        <p:nvSpPr>
          <p:cNvPr id="34" name="Rechthoek 33"/>
          <p:cNvSpPr/>
          <p:nvPr/>
        </p:nvSpPr>
        <p:spPr bwMode="auto">
          <a:xfrm>
            <a:off x="2520702" y="3457155"/>
            <a:ext cx="6178960" cy="130965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GR-MER</a:t>
            </a:r>
            <a:r>
              <a:rPr kumimoji="0" lang="nl-NL" sz="11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Tenant</a:t>
            </a:r>
            <a:endParaRPr kumimoji="0" lang="nl-NL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5" name="Rechthoek 34"/>
          <p:cNvSpPr/>
          <p:nvPr/>
        </p:nvSpPr>
        <p:spPr bwMode="auto">
          <a:xfrm>
            <a:off x="2884765" y="3618508"/>
            <a:ext cx="3073225" cy="362477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Rechthoek 35"/>
          <p:cNvSpPr/>
          <p:nvPr/>
        </p:nvSpPr>
        <p:spPr bwMode="auto">
          <a:xfrm rot="5400000">
            <a:off x="2758147" y="3813111"/>
            <a:ext cx="539475" cy="29428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Rechthoek 36"/>
          <p:cNvSpPr/>
          <p:nvPr/>
        </p:nvSpPr>
        <p:spPr bwMode="auto">
          <a:xfrm rot="5400000">
            <a:off x="5541110" y="3832835"/>
            <a:ext cx="539475" cy="29428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" name="Tekstvak 37"/>
          <p:cNvSpPr txBox="1"/>
          <p:nvPr/>
        </p:nvSpPr>
        <p:spPr>
          <a:xfrm>
            <a:off x="2949156" y="3691783"/>
            <a:ext cx="2959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smtClean="0"/>
              <a:t>ESB (</a:t>
            </a:r>
            <a:r>
              <a:rPr lang="nl-NL" sz="1400" dirty="0" err="1" smtClean="0"/>
              <a:t>Enable</a:t>
            </a:r>
            <a:r>
              <a:rPr lang="nl-NL" sz="1400" dirty="0" smtClean="0"/>
              <a:t>-U)</a:t>
            </a:r>
            <a:endParaRPr lang="nl-NL" sz="1400" dirty="0"/>
          </a:p>
        </p:txBody>
      </p:sp>
      <p:grpSp>
        <p:nvGrpSpPr>
          <p:cNvPr id="39" name="Groep 38"/>
          <p:cNvGrpSpPr/>
          <p:nvPr/>
        </p:nvGrpSpPr>
        <p:grpSpPr>
          <a:xfrm>
            <a:off x="5329015" y="1163886"/>
            <a:ext cx="2041008" cy="1425613"/>
            <a:chOff x="4295085" y="7077515"/>
            <a:chExt cx="1480004" cy="1033760"/>
          </a:xfrm>
        </p:grpSpPr>
        <p:sp>
          <p:nvSpPr>
            <p:cNvPr id="40" name="Wolk 39"/>
            <p:cNvSpPr/>
            <p:nvPr/>
          </p:nvSpPr>
          <p:spPr bwMode="auto">
            <a:xfrm>
              <a:off x="4379040" y="7077515"/>
              <a:ext cx="1296652" cy="1033760"/>
            </a:xfrm>
            <a:prstGeom prst="cloud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1767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l-N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Tekstvak 40"/>
            <p:cNvSpPr txBox="1"/>
            <p:nvPr/>
          </p:nvSpPr>
          <p:spPr>
            <a:xfrm>
              <a:off x="4295085" y="7382374"/>
              <a:ext cx="1480004" cy="424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600" b="1" dirty="0" smtClean="0"/>
                <a:t>Applicatie financiën</a:t>
              </a:r>
              <a:endParaRPr lang="nl-NL" b="1" dirty="0"/>
            </a:p>
          </p:txBody>
        </p:sp>
      </p:grpSp>
      <p:pic>
        <p:nvPicPr>
          <p:cNvPr id="42" name="Afbeelding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4384" y="1299917"/>
            <a:ext cx="1252502" cy="1152665"/>
          </a:xfrm>
          <a:prstGeom prst="rect">
            <a:avLst/>
          </a:prstGeom>
        </p:spPr>
      </p:pic>
      <p:sp>
        <p:nvSpPr>
          <p:cNvPr id="43" name="Tekstvak 42"/>
          <p:cNvSpPr txBox="1"/>
          <p:nvPr/>
        </p:nvSpPr>
        <p:spPr>
          <a:xfrm>
            <a:off x="2832727" y="2190972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Azure</a:t>
            </a:r>
            <a:endParaRPr lang="nl-NL" sz="1100" dirty="0"/>
          </a:p>
        </p:txBody>
      </p:sp>
      <p:sp>
        <p:nvSpPr>
          <p:cNvPr id="44" name="Tekstvak 43"/>
          <p:cNvSpPr txBox="1"/>
          <p:nvPr/>
        </p:nvSpPr>
        <p:spPr>
          <a:xfrm>
            <a:off x="8859213" y="2718627"/>
            <a:ext cx="1258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 smtClean="0"/>
              <a:t>NHR</a:t>
            </a:r>
            <a:endParaRPr lang="nl-NL" sz="1400" b="1" dirty="0"/>
          </a:p>
        </p:txBody>
      </p:sp>
      <p:pic>
        <p:nvPicPr>
          <p:cNvPr id="48" name="Afbeelding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639" y="3514701"/>
            <a:ext cx="598007" cy="605098"/>
          </a:xfrm>
          <a:prstGeom prst="rect">
            <a:avLst/>
          </a:prstGeom>
        </p:spPr>
      </p:pic>
      <p:sp>
        <p:nvSpPr>
          <p:cNvPr id="49" name="Tekstvak 48"/>
          <p:cNvSpPr txBox="1"/>
          <p:nvPr/>
        </p:nvSpPr>
        <p:spPr>
          <a:xfrm>
            <a:off x="6697119" y="4117187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Cognos</a:t>
            </a:r>
            <a:endParaRPr lang="nl-NL" sz="1100" dirty="0"/>
          </a:p>
        </p:txBody>
      </p:sp>
      <p:pic>
        <p:nvPicPr>
          <p:cNvPr id="50" name="Afbeelding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754" y="5058668"/>
            <a:ext cx="598007" cy="605098"/>
          </a:xfrm>
          <a:prstGeom prst="rect">
            <a:avLst/>
          </a:prstGeom>
          <a:solidFill>
            <a:srgbClr val="FF8B8B"/>
          </a:solidFill>
        </p:spPr>
      </p:pic>
      <p:sp>
        <p:nvSpPr>
          <p:cNvPr id="51" name="Tekstvak 50"/>
          <p:cNvSpPr txBox="1"/>
          <p:nvPr/>
        </p:nvSpPr>
        <p:spPr>
          <a:xfrm>
            <a:off x="6697166" y="5690629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Join</a:t>
            </a:r>
            <a:r>
              <a:rPr lang="nl-NL" sz="1100" dirty="0" smtClean="0"/>
              <a:t> MER</a:t>
            </a:r>
            <a:endParaRPr lang="nl-NL" sz="1100" dirty="0"/>
          </a:p>
        </p:txBody>
      </p:sp>
      <p:sp>
        <p:nvSpPr>
          <p:cNvPr id="52" name="Tekstvak 51"/>
          <p:cNvSpPr txBox="1"/>
          <p:nvPr/>
        </p:nvSpPr>
        <p:spPr>
          <a:xfrm>
            <a:off x="7757809" y="5703956"/>
            <a:ext cx="10275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KTA</a:t>
            </a:r>
            <a:endParaRPr lang="nl-NL" dirty="0"/>
          </a:p>
        </p:txBody>
      </p:sp>
      <p:pic>
        <p:nvPicPr>
          <p:cNvPr id="53" name="Afbeelding 5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156" y="5163707"/>
            <a:ext cx="561282" cy="561282"/>
          </a:xfrm>
          <a:prstGeom prst="rect">
            <a:avLst/>
          </a:prstGeom>
        </p:spPr>
      </p:pic>
      <p:pic>
        <p:nvPicPr>
          <p:cNvPr id="54" name="Afbeelding 5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81" y="5101642"/>
            <a:ext cx="598007" cy="605098"/>
          </a:xfrm>
          <a:prstGeom prst="rect">
            <a:avLst/>
          </a:prstGeom>
        </p:spPr>
      </p:pic>
      <p:sp>
        <p:nvSpPr>
          <p:cNvPr id="55" name="Tekstvak 54"/>
          <p:cNvSpPr txBox="1"/>
          <p:nvPr/>
        </p:nvSpPr>
        <p:spPr>
          <a:xfrm>
            <a:off x="2947713" y="5706740"/>
            <a:ext cx="797125" cy="27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DDS</a:t>
            </a:r>
            <a:endParaRPr lang="nl-NL" dirty="0"/>
          </a:p>
        </p:txBody>
      </p:sp>
      <p:pic>
        <p:nvPicPr>
          <p:cNvPr id="56" name="Afbeelding 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577" y="5105082"/>
            <a:ext cx="598007" cy="605098"/>
          </a:xfrm>
          <a:prstGeom prst="rect">
            <a:avLst/>
          </a:prstGeom>
        </p:spPr>
      </p:pic>
      <p:sp>
        <p:nvSpPr>
          <p:cNvPr id="57" name="Tekstvak 56"/>
          <p:cNvSpPr txBox="1"/>
          <p:nvPr/>
        </p:nvSpPr>
        <p:spPr>
          <a:xfrm>
            <a:off x="5641199" y="5706740"/>
            <a:ext cx="797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DDS</a:t>
            </a:r>
            <a:endParaRPr lang="nl-NL" dirty="0"/>
          </a:p>
        </p:txBody>
      </p:sp>
      <p:pic>
        <p:nvPicPr>
          <p:cNvPr id="58" name="Afbeelding 5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422" y="5100274"/>
            <a:ext cx="598007" cy="605098"/>
          </a:xfrm>
          <a:prstGeom prst="rect">
            <a:avLst/>
          </a:prstGeom>
        </p:spPr>
      </p:pic>
      <p:sp>
        <p:nvSpPr>
          <p:cNvPr id="62" name="Tekstvak 61"/>
          <p:cNvSpPr txBox="1"/>
          <p:nvPr/>
        </p:nvSpPr>
        <p:spPr>
          <a:xfrm>
            <a:off x="4176886" y="5706740"/>
            <a:ext cx="797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DDS</a:t>
            </a:r>
            <a:endParaRPr lang="nl-NL" dirty="0"/>
          </a:p>
        </p:txBody>
      </p:sp>
      <p:sp>
        <p:nvSpPr>
          <p:cNvPr id="64" name="Wolk 63"/>
          <p:cNvSpPr/>
          <p:nvPr/>
        </p:nvSpPr>
        <p:spPr bwMode="auto">
          <a:xfrm>
            <a:off x="6985198" y="8083004"/>
            <a:ext cx="1296144" cy="894566"/>
          </a:xfrm>
          <a:prstGeom prst="cloud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6" name="Tekstvak 65"/>
          <p:cNvSpPr txBox="1"/>
          <p:nvPr/>
        </p:nvSpPr>
        <p:spPr>
          <a:xfrm>
            <a:off x="6985199" y="8372996"/>
            <a:ext cx="1258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 smtClean="0"/>
              <a:t>GBA-V</a:t>
            </a:r>
            <a:endParaRPr lang="nl-NL" sz="1400" b="1" dirty="0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010" y="6222170"/>
            <a:ext cx="598007" cy="605098"/>
          </a:xfrm>
          <a:prstGeom prst="rect">
            <a:avLst/>
          </a:prstGeom>
        </p:spPr>
      </p:pic>
      <p:sp>
        <p:nvSpPr>
          <p:cNvPr id="91" name="Tekstvak 90"/>
          <p:cNvSpPr txBox="1"/>
          <p:nvPr/>
        </p:nvSpPr>
        <p:spPr>
          <a:xfrm>
            <a:off x="2513052" y="6827268"/>
            <a:ext cx="1232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Key2Burgerzaken</a:t>
            </a:r>
            <a:endParaRPr lang="nl-NL" dirty="0"/>
          </a:p>
        </p:txBody>
      </p:sp>
      <p:pic>
        <p:nvPicPr>
          <p:cNvPr id="92" name="Afbeelding 9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577" y="6222170"/>
            <a:ext cx="598007" cy="605098"/>
          </a:xfrm>
          <a:prstGeom prst="rect">
            <a:avLst/>
          </a:prstGeom>
        </p:spPr>
      </p:pic>
      <p:sp>
        <p:nvSpPr>
          <p:cNvPr id="93" name="Tekstvak 92"/>
          <p:cNvSpPr txBox="1"/>
          <p:nvPr/>
        </p:nvSpPr>
        <p:spPr>
          <a:xfrm>
            <a:off x="5257006" y="6828670"/>
            <a:ext cx="1232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Key2Burgerzaken</a:t>
            </a:r>
            <a:endParaRPr lang="nl-NL" dirty="0"/>
          </a:p>
        </p:txBody>
      </p:sp>
      <p:pic>
        <p:nvPicPr>
          <p:cNvPr id="94" name="Afbeelding 9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470" y="6194575"/>
            <a:ext cx="598007" cy="605098"/>
          </a:xfrm>
          <a:prstGeom prst="rect">
            <a:avLst/>
          </a:prstGeom>
        </p:spPr>
      </p:pic>
      <p:sp>
        <p:nvSpPr>
          <p:cNvPr id="95" name="Tekstvak 94"/>
          <p:cNvSpPr txBox="1"/>
          <p:nvPr/>
        </p:nvSpPr>
        <p:spPr>
          <a:xfrm>
            <a:off x="3809092" y="6828671"/>
            <a:ext cx="1232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Key2Burgerzaken</a:t>
            </a:r>
            <a:endParaRPr lang="nl-NL" dirty="0"/>
          </a:p>
        </p:txBody>
      </p:sp>
      <p:sp>
        <p:nvSpPr>
          <p:cNvPr id="96" name="Rechthoek 95"/>
          <p:cNvSpPr/>
          <p:nvPr/>
        </p:nvSpPr>
        <p:spPr bwMode="auto">
          <a:xfrm>
            <a:off x="8901892" y="3450823"/>
            <a:ext cx="3853617" cy="1218261"/>
          </a:xfrm>
          <a:prstGeom prst="rect">
            <a:avLst/>
          </a:prstGeom>
          <a:solidFill>
            <a:srgbClr val="FFFF00">
              <a:alpha val="32000"/>
            </a:srgbClr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7" name="Tekstvak 96"/>
          <p:cNvSpPr txBox="1"/>
          <p:nvPr/>
        </p:nvSpPr>
        <p:spPr>
          <a:xfrm>
            <a:off x="8952312" y="3601015"/>
            <a:ext cx="37592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Koppeling via export-import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HRM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SD applicaties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OD applicaties (RX Mission)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Key2Begraven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Key2Betalen</a:t>
            </a:r>
            <a:endParaRPr lang="nl-NL" dirty="0"/>
          </a:p>
        </p:txBody>
      </p:sp>
      <p:cxnSp>
        <p:nvCxnSpPr>
          <p:cNvPr id="23" name="Rechte verbindingslijn 22"/>
          <p:cNvCxnSpPr/>
          <p:nvPr/>
        </p:nvCxnSpPr>
        <p:spPr bwMode="auto">
          <a:xfrm flipV="1">
            <a:off x="3168774" y="5930472"/>
            <a:ext cx="0" cy="20831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9" name="Rechte verbindingslijn 98"/>
          <p:cNvCxnSpPr/>
          <p:nvPr/>
        </p:nvCxnSpPr>
        <p:spPr bwMode="auto">
          <a:xfrm flipV="1">
            <a:off x="4421377" y="5930472"/>
            <a:ext cx="0" cy="20831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0" name="Rechte verbindingslijn 99"/>
          <p:cNvCxnSpPr/>
          <p:nvPr/>
        </p:nvCxnSpPr>
        <p:spPr bwMode="auto">
          <a:xfrm flipV="1">
            <a:off x="5862260" y="5930472"/>
            <a:ext cx="0" cy="20831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" name="Rechte verbindingslijn 2"/>
          <p:cNvCxnSpPr/>
          <p:nvPr/>
        </p:nvCxnSpPr>
        <p:spPr bwMode="auto">
          <a:xfrm flipH="1">
            <a:off x="5984515" y="3904378"/>
            <a:ext cx="784659" cy="216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Gebogen verbindingslijn 6"/>
          <p:cNvCxnSpPr>
            <a:endCxn id="35" idx="0"/>
          </p:cNvCxnSpPr>
          <p:nvPr/>
        </p:nvCxnSpPr>
        <p:spPr bwMode="auto">
          <a:xfrm rot="10800000" flipV="1">
            <a:off x="4421379" y="2484552"/>
            <a:ext cx="1389469" cy="1133956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Gebogen verbindingslijn 9"/>
          <p:cNvCxnSpPr>
            <a:stCxn id="35" idx="2"/>
            <a:endCxn id="54" idx="0"/>
          </p:cNvCxnSpPr>
          <p:nvPr/>
        </p:nvCxnSpPr>
        <p:spPr bwMode="auto">
          <a:xfrm rot="5400000">
            <a:off x="3239354" y="3919617"/>
            <a:ext cx="1120657" cy="1243393"/>
          </a:xfrm>
          <a:prstGeom prst="bentConnector3">
            <a:avLst>
              <a:gd name="adj1" fmla="val 60701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Gebogen verbindingslijn 14"/>
          <p:cNvCxnSpPr/>
          <p:nvPr/>
        </p:nvCxnSpPr>
        <p:spPr bwMode="auto">
          <a:xfrm>
            <a:off x="4420509" y="4675594"/>
            <a:ext cx="1434497" cy="430715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Rechte verbindingslijn met pijl 3"/>
          <p:cNvCxnSpPr>
            <a:stCxn id="44" idx="1"/>
          </p:cNvCxnSpPr>
          <p:nvPr/>
        </p:nvCxnSpPr>
        <p:spPr bwMode="auto">
          <a:xfrm flipH="1">
            <a:off x="5980699" y="2872516"/>
            <a:ext cx="2878514" cy="77019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Rechte verbindingslijn 8"/>
          <p:cNvCxnSpPr>
            <a:stCxn id="42" idx="3"/>
          </p:cNvCxnSpPr>
          <p:nvPr/>
        </p:nvCxnSpPr>
        <p:spPr bwMode="auto">
          <a:xfrm flipV="1">
            <a:off x="4176886" y="1876249"/>
            <a:ext cx="1267908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3" name="Wolk 102"/>
          <p:cNvSpPr/>
          <p:nvPr/>
        </p:nvSpPr>
        <p:spPr bwMode="auto">
          <a:xfrm>
            <a:off x="9078808" y="1165568"/>
            <a:ext cx="1296144" cy="894566"/>
          </a:xfrm>
          <a:prstGeom prst="cloud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4" name="Tekstvak 103"/>
          <p:cNvSpPr txBox="1"/>
          <p:nvPr/>
        </p:nvSpPr>
        <p:spPr>
          <a:xfrm>
            <a:off x="9111466" y="1446673"/>
            <a:ext cx="12589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b="1" dirty="0" smtClean="0">
                <a:solidFill>
                  <a:srgbClr val="FF0000"/>
                </a:solidFill>
              </a:rPr>
              <a:t>E-facturen</a:t>
            </a:r>
            <a:endParaRPr lang="nl-NL" sz="800" b="1" dirty="0">
              <a:solidFill>
                <a:srgbClr val="FF0000"/>
              </a:solidFill>
            </a:endParaRPr>
          </a:p>
        </p:txBody>
      </p:sp>
      <p:cxnSp>
        <p:nvCxnSpPr>
          <p:cNvPr id="19" name="Rechte verbindingslijn met pijl 18"/>
          <p:cNvCxnSpPr>
            <a:endCxn id="58" idx="1"/>
          </p:cNvCxnSpPr>
          <p:nvPr/>
        </p:nvCxnSpPr>
        <p:spPr bwMode="auto">
          <a:xfrm>
            <a:off x="3758813" y="5401103"/>
            <a:ext cx="368609" cy="172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7" name="Rechte verbindingslijn 106"/>
          <p:cNvCxnSpPr/>
          <p:nvPr/>
        </p:nvCxnSpPr>
        <p:spPr bwMode="auto">
          <a:xfrm>
            <a:off x="4416569" y="4536551"/>
            <a:ext cx="1231" cy="55484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4" name="Gebogen verbindingslijn 113"/>
          <p:cNvCxnSpPr/>
          <p:nvPr/>
        </p:nvCxnSpPr>
        <p:spPr bwMode="auto">
          <a:xfrm rot="5400000">
            <a:off x="2018841" y="7128261"/>
            <a:ext cx="3480716" cy="1294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2" name="Rechte verbindingslijn 121"/>
          <p:cNvCxnSpPr/>
          <p:nvPr/>
        </p:nvCxnSpPr>
        <p:spPr bwMode="auto">
          <a:xfrm flipV="1">
            <a:off x="3765672" y="8857675"/>
            <a:ext cx="3469035" cy="245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6" name="Gebogen verbindingslijn 125"/>
          <p:cNvCxnSpPr/>
          <p:nvPr/>
        </p:nvCxnSpPr>
        <p:spPr bwMode="auto">
          <a:xfrm rot="5400000" flipH="1" flipV="1">
            <a:off x="3675896" y="6915669"/>
            <a:ext cx="3436958" cy="420882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0" name="Rechte verbindingslijn met pijl 129"/>
          <p:cNvCxnSpPr>
            <a:endCxn id="54" idx="3"/>
          </p:cNvCxnSpPr>
          <p:nvPr/>
        </p:nvCxnSpPr>
        <p:spPr bwMode="auto">
          <a:xfrm flipH="1">
            <a:off x="3476988" y="5402647"/>
            <a:ext cx="275738" cy="154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3" name="Rechte verbindingslijn 132"/>
          <p:cNvCxnSpPr>
            <a:stCxn id="103" idx="2"/>
          </p:cNvCxnSpPr>
          <p:nvPr/>
        </p:nvCxnSpPr>
        <p:spPr bwMode="auto">
          <a:xfrm flipH="1">
            <a:off x="5116113" y="1612851"/>
            <a:ext cx="3966715" cy="198370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pic>
        <p:nvPicPr>
          <p:cNvPr id="98" name="Afbeelding 9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020" y="7222826"/>
            <a:ext cx="598007" cy="605098"/>
          </a:xfrm>
          <a:prstGeom prst="rect">
            <a:avLst/>
          </a:prstGeom>
          <a:solidFill>
            <a:srgbClr val="FF8B8B"/>
          </a:solidFill>
        </p:spPr>
      </p:pic>
      <p:sp>
        <p:nvSpPr>
          <p:cNvPr id="101" name="Tekstvak 100"/>
          <p:cNvSpPr txBox="1"/>
          <p:nvPr/>
        </p:nvSpPr>
        <p:spPr>
          <a:xfrm>
            <a:off x="2808734" y="7854787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Join</a:t>
            </a:r>
            <a:r>
              <a:rPr lang="nl-NL" sz="1100" dirty="0" smtClean="0"/>
              <a:t> MG</a:t>
            </a:r>
            <a:endParaRPr lang="nl-NL" sz="1100" dirty="0"/>
          </a:p>
        </p:txBody>
      </p:sp>
      <p:pic>
        <p:nvPicPr>
          <p:cNvPr id="102" name="Afbeelding 10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470" y="7217390"/>
            <a:ext cx="598007" cy="605098"/>
          </a:xfrm>
          <a:prstGeom prst="rect">
            <a:avLst/>
          </a:prstGeom>
          <a:solidFill>
            <a:srgbClr val="FF8B8B"/>
          </a:solidFill>
        </p:spPr>
      </p:pic>
      <p:sp>
        <p:nvSpPr>
          <p:cNvPr id="105" name="Tekstvak 104"/>
          <p:cNvSpPr txBox="1"/>
          <p:nvPr/>
        </p:nvSpPr>
        <p:spPr>
          <a:xfrm>
            <a:off x="4104878" y="7849351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Join</a:t>
            </a:r>
            <a:r>
              <a:rPr lang="nl-NL" sz="1100" dirty="0" smtClean="0"/>
              <a:t> ES</a:t>
            </a:r>
            <a:endParaRPr lang="nl-NL" sz="1100" dirty="0"/>
          </a:p>
        </p:txBody>
      </p:sp>
      <p:pic>
        <p:nvPicPr>
          <p:cNvPr id="106" name="Afbeelding 10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577" y="7217019"/>
            <a:ext cx="598007" cy="605098"/>
          </a:xfrm>
          <a:prstGeom prst="rect">
            <a:avLst/>
          </a:prstGeom>
          <a:solidFill>
            <a:srgbClr val="FF8B8B"/>
          </a:solidFill>
        </p:spPr>
      </p:pic>
      <p:sp>
        <p:nvSpPr>
          <p:cNvPr id="108" name="Tekstvak 107"/>
          <p:cNvSpPr txBox="1"/>
          <p:nvPr/>
        </p:nvSpPr>
        <p:spPr>
          <a:xfrm>
            <a:off x="5502220" y="7848980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Join</a:t>
            </a:r>
            <a:r>
              <a:rPr lang="nl-NL" sz="1100" dirty="0" smtClean="0"/>
              <a:t> RD</a:t>
            </a:r>
            <a:endParaRPr lang="nl-NL" sz="1100" dirty="0"/>
          </a:p>
        </p:txBody>
      </p:sp>
      <p:cxnSp>
        <p:nvCxnSpPr>
          <p:cNvPr id="111" name="Gebogen verbindingslijn 110"/>
          <p:cNvCxnSpPr>
            <a:stCxn id="98" idx="1"/>
            <a:endCxn id="35" idx="1"/>
          </p:cNvCxnSpPr>
          <p:nvPr/>
        </p:nvCxnSpPr>
        <p:spPr bwMode="auto">
          <a:xfrm rot="10800000" flipH="1">
            <a:off x="2876019" y="3799747"/>
            <a:ext cx="8745" cy="3725628"/>
          </a:xfrm>
          <a:prstGeom prst="bentConnector3">
            <a:avLst>
              <a:gd name="adj1" fmla="val -569952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5" name="Gebogen verbindingslijn 114"/>
          <p:cNvCxnSpPr/>
          <p:nvPr/>
        </p:nvCxnSpPr>
        <p:spPr bwMode="auto">
          <a:xfrm flipH="1" flipV="1">
            <a:off x="5926948" y="4229991"/>
            <a:ext cx="184404" cy="3289577"/>
          </a:xfrm>
          <a:prstGeom prst="bentConnector4">
            <a:avLst>
              <a:gd name="adj1" fmla="val -205256"/>
              <a:gd name="adj2" fmla="val 87864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9" name="Gebogen verbindingslijn 118"/>
          <p:cNvCxnSpPr/>
          <p:nvPr/>
        </p:nvCxnSpPr>
        <p:spPr bwMode="auto">
          <a:xfrm flipV="1">
            <a:off x="4820850" y="3979606"/>
            <a:ext cx="281821" cy="3539962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59129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Wolk 44"/>
          <p:cNvSpPr/>
          <p:nvPr/>
        </p:nvSpPr>
        <p:spPr bwMode="auto">
          <a:xfrm>
            <a:off x="8859212" y="2428635"/>
            <a:ext cx="1296144" cy="894566"/>
          </a:xfrm>
          <a:prstGeom prst="cloud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9" name="Afbeelding 58">
            <a:extLst>
              <a:ext uri="{FF2B5EF4-FFF2-40B4-BE49-F238E27FC236}">
                <a16:creationId xmlns="" xmlns:a16="http://schemas.microsoft.com/office/drawing/2014/main" id="{443C9C80-8032-45B9-B8B8-8B75B2758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45" y="145675"/>
            <a:ext cx="1357876" cy="680212"/>
          </a:xfrm>
          <a:prstGeom prst="rect">
            <a:avLst/>
          </a:prstGeom>
        </p:spPr>
      </p:pic>
      <p:sp>
        <p:nvSpPr>
          <p:cNvPr id="60" name="Text Box 3104"/>
          <p:cNvSpPr txBox="1">
            <a:spLocks noChangeArrowheads="1"/>
          </p:cNvSpPr>
          <p:nvPr/>
        </p:nvSpPr>
        <p:spPr bwMode="auto">
          <a:xfrm>
            <a:off x="2273916" y="210317"/>
            <a:ext cx="106159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algn="ctr" defTabSz="1509713"/>
            <a:r>
              <a:rPr lang="nl-NL" sz="2500" b="1" dirty="0" smtClean="0">
                <a:solidFill>
                  <a:srgbClr val="3A75C4"/>
                </a:solidFill>
                <a:cs typeface="Arial" charset="0"/>
              </a:rPr>
              <a:t>SOLL (</a:t>
            </a:r>
            <a:r>
              <a:rPr lang="nl-NL" sz="2500" b="1" dirty="0">
                <a:solidFill>
                  <a:srgbClr val="3A75C4"/>
                </a:solidFill>
                <a:cs typeface="Arial" charset="0"/>
              </a:rPr>
              <a:t>C</a:t>
            </a:r>
            <a:r>
              <a:rPr lang="nl-NL" sz="2500" b="1" dirty="0" smtClean="0">
                <a:solidFill>
                  <a:srgbClr val="3A75C4"/>
                </a:solidFill>
                <a:cs typeface="Arial" charset="0"/>
              </a:rPr>
              <a:t>loud)</a:t>
            </a:r>
            <a:endParaRPr lang="nl-NL" sz="2500" b="1" dirty="0">
              <a:solidFill>
                <a:srgbClr val="3A75C4"/>
              </a:solidFill>
              <a:cs typeface="Arial" charset="0"/>
            </a:endParaRPr>
          </a:p>
        </p:txBody>
      </p:sp>
      <p:sp>
        <p:nvSpPr>
          <p:cNvPr id="61" name="Text Box 3105"/>
          <p:cNvSpPr txBox="1">
            <a:spLocks noChangeArrowheads="1"/>
          </p:cNvSpPr>
          <p:nvPr/>
        </p:nvSpPr>
        <p:spPr bwMode="auto">
          <a:xfrm>
            <a:off x="141245" y="966912"/>
            <a:ext cx="1908175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Belanghebbenden</a:t>
            </a:r>
          </a:p>
        </p:txBody>
      </p:sp>
      <p:sp>
        <p:nvSpPr>
          <p:cNvPr id="63" name="Text Box 3130"/>
          <p:cNvSpPr txBox="1">
            <a:spLocks noChangeArrowheads="1"/>
          </p:cNvSpPr>
          <p:nvPr/>
        </p:nvSpPr>
        <p:spPr bwMode="auto">
          <a:xfrm>
            <a:off x="131376" y="3330476"/>
            <a:ext cx="1006660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Doelstellingen</a:t>
            </a:r>
          </a:p>
        </p:txBody>
      </p:sp>
      <p:sp>
        <p:nvSpPr>
          <p:cNvPr id="65" name="Text Box 3177"/>
          <p:cNvSpPr txBox="1">
            <a:spLocks noChangeArrowheads="1"/>
          </p:cNvSpPr>
          <p:nvPr/>
        </p:nvSpPr>
        <p:spPr bwMode="auto">
          <a:xfrm>
            <a:off x="136469" y="6138788"/>
            <a:ext cx="1635125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Functionaliteit of wensen </a:t>
            </a:r>
          </a:p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en eisen</a:t>
            </a:r>
          </a:p>
        </p:txBody>
      </p:sp>
      <p:sp>
        <p:nvSpPr>
          <p:cNvPr id="67" name="Text Box 3109"/>
          <p:cNvSpPr txBox="1">
            <a:spLocks noChangeArrowheads="1"/>
          </p:cNvSpPr>
          <p:nvPr/>
        </p:nvSpPr>
        <p:spPr bwMode="auto">
          <a:xfrm>
            <a:off x="115256" y="9265644"/>
            <a:ext cx="775827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Informatie</a:t>
            </a:r>
          </a:p>
        </p:txBody>
      </p:sp>
      <p:sp>
        <p:nvSpPr>
          <p:cNvPr id="69" name="Text Box 3107"/>
          <p:cNvSpPr txBox="1">
            <a:spLocks noChangeArrowheads="1"/>
          </p:cNvSpPr>
          <p:nvPr/>
        </p:nvSpPr>
        <p:spPr bwMode="auto">
          <a:xfrm>
            <a:off x="2273917" y="9251130"/>
            <a:ext cx="2711870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Boodschap of Bericht  van deze visualisatie</a:t>
            </a:r>
          </a:p>
        </p:txBody>
      </p:sp>
      <p:sp>
        <p:nvSpPr>
          <p:cNvPr id="70" name="Text Box 3132"/>
          <p:cNvSpPr txBox="1">
            <a:spLocks noChangeArrowheads="1"/>
          </p:cNvSpPr>
          <p:nvPr/>
        </p:nvSpPr>
        <p:spPr bwMode="auto">
          <a:xfrm>
            <a:off x="2276212" y="944480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1" name="Text Box 3115"/>
          <p:cNvSpPr txBox="1">
            <a:spLocks noChangeArrowheads="1"/>
          </p:cNvSpPr>
          <p:nvPr/>
        </p:nvSpPr>
        <p:spPr bwMode="auto">
          <a:xfrm>
            <a:off x="5496484" y="9241482"/>
            <a:ext cx="1266340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900" b="1" dirty="0" smtClean="0">
                <a:solidFill>
                  <a:srgbClr val="3A75C4"/>
                </a:solidFill>
                <a:cs typeface="Arial" charset="0"/>
              </a:rPr>
              <a:t>[</a:t>
            </a:r>
            <a:r>
              <a:rPr lang="nl-NL" sz="900" b="1" u="sng" dirty="0" smtClean="0">
                <a:solidFill>
                  <a:srgbClr val="3A75C4"/>
                </a:solidFill>
                <a:cs typeface="Arial" charset="0"/>
              </a:rPr>
              <a:t>CONTEXT</a:t>
            </a:r>
            <a:r>
              <a:rPr lang="nl-NL" sz="900" b="1" dirty="0" smtClean="0">
                <a:solidFill>
                  <a:srgbClr val="3A75C4"/>
                </a:solidFill>
                <a:cs typeface="Arial" charset="0"/>
              </a:rPr>
              <a:t>]</a:t>
            </a:r>
            <a:endParaRPr lang="nl-NL" sz="900" b="1" dirty="0">
              <a:solidFill>
                <a:srgbClr val="3A75C4"/>
              </a:solidFill>
              <a:cs typeface="Arial" charset="0"/>
            </a:endParaRPr>
          </a:p>
        </p:txBody>
      </p:sp>
      <p:sp>
        <p:nvSpPr>
          <p:cNvPr id="72" name="Text Box 3132"/>
          <p:cNvSpPr txBox="1">
            <a:spLocks noChangeArrowheads="1"/>
          </p:cNvSpPr>
          <p:nvPr/>
        </p:nvSpPr>
        <p:spPr bwMode="auto">
          <a:xfrm>
            <a:off x="5498430" y="943845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3" name="Text Box 3132"/>
          <p:cNvSpPr txBox="1">
            <a:spLocks noChangeArrowheads="1"/>
          </p:cNvSpPr>
          <p:nvPr/>
        </p:nvSpPr>
        <p:spPr bwMode="auto">
          <a:xfrm>
            <a:off x="115972" y="946385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4" name="Text Box 3132"/>
          <p:cNvSpPr txBox="1">
            <a:spLocks noChangeArrowheads="1"/>
          </p:cNvSpPr>
          <p:nvPr/>
        </p:nvSpPr>
        <p:spPr bwMode="auto">
          <a:xfrm>
            <a:off x="131738" y="6462727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5" name="Text Box 3132"/>
          <p:cNvSpPr txBox="1">
            <a:spLocks noChangeArrowheads="1"/>
          </p:cNvSpPr>
          <p:nvPr/>
        </p:nvSpPr>
        <p:spPr bwMode="auto">
          <a:xfrm>
            <a:off x="131738" y="3521100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6" name="Text Box 3132"/>
          <p:cNvSpPr txBox="1">
            <a:spLocks noChangeArrowheads="1"/>
          </p:cNvSpPr>
          <p:nvPr/>
        </p:nvSpPr>
        <p:spPr bwMode="auto">
          <a:xfrm>
            <a:off x="131738" y="116388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7" name="Text Box 3132"/>
          <p:cNvSpPr txBox="1">
            <a:spLocks noChangeArrowheads="1"/>
          </p:cNvSpPr>
          <p:nvPr/>
        </p:nvSpPr>
        <p:spPr bwMode="auto">
          <a:xfrm>
            <a:off x="13008470" y="1146835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8" name="Text Box 3114"/>
          <p:cNvSpPr txBox="1">
            <a:spLocks noChangeArrowheads="1"/>
          </p:cNvSpPr>
          <p:nvPr/>
        </p:nvSpPr>
        <p:spPr bwMode="auto">
          <a:xfrm>
            <a:off x="7609384" y="9235132"/>
            <a:ext cx="1000248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BIG domeinen</a:t>
            </a:r>
          </a:p>
        </p:txBody>
      </p:sp>
      <p:sp>
        <p:nvSpPr>
          <p:cNvPr id="79" name="Text Box 3132"/>
          <p:cNvSpPr txBox="1">
            <a:spLocks noChangeArrowheads="1"/>
          </p:cNvSpPr>
          <p:nvPr/>
        </p:nvSpPr>
        <p:spPr bwMode="auto">
          <a:xfrm>
            <a:off x="7608495" y="9427755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0" name="Text Box 3108"/>
          <p:cNvSpPr txBox="1">
            <a:spLocks noChangeArrowheads="1"/>
          </p:cNvSpPr>
          <p:nvPr/>
        </p:nvSpPr>
        <p:spPr bwMode="auto">
          <a:xfrm>
            <a:off x="9756352" y="9232080"/>
            <a:ext cx="6921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Legenda</a:t>
            </a:r>
          </a:p>
        </p:txBody>
      </p:sp>
      <p:sp>
        <p:nvSpPr>
          <p:cNvPr id="81" name="Text Box 3132"/>
          <p:cNvSpPr txBox="1">
            <a:spLocks noChangeArrowheads="1"/>
          </p:cNvSpPr>
          <p:nvPr/>
        </p:nvSpPr>
        <p:spPr bwMode="auto">
          <a:xfrm>
            <a:off x="9756352" y="9421405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2" name="Text Box 3110"/>
          <p:cNvSpPr txBox="1">
            <a:spLocks noChangeArrowheads="1"/>
          </p:cNvSpPr>
          <p:nvPr/>
        </p:nvSpPr>
        <p:spPr bwMode="auto">
          <a:xfrm>
            <a:off x="13024642" y="9241482"/>
            <a:ext cx="14684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algn="just"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Referentiedocumenten</a:t>
            </a:r>
          </a:p>
        </p:txBody>
      </p:sp>
      <p:sp>
        <p:nvSpPr>
          <p:cNvPr id="83" name="Text Box 3132"/>
          <p:cNvSpPr txBox="1">
            <a:spLocks noChangeArrowheads="1"/>
          </p:cNvSpPr>
          <p:nvPr/>
        </p:nvSpPr>
        <p:spPr bwMode="auto">
          <a:xfrm>
            <a:off x="13023328" y="943845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4" name="Text Box 3106"/>
          <p:cNvSpPr txBox="1">
            <a:spLocks noChangeArrowheads="1"/>
          </p:cNvSpPr>
          <p:nvPr/>
        </p:nvSpPr>
        <p:spPr bwMode="auto">
          <a:xfrm>
            <a:off x="13012314" y="7068317"/>
            <a:ext cx="1820863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Basisregistraties / </a:t>
            </a:r>
            <a:r>
              <a:rPr lang="nl-NL" sz="900" b="1" u="sng" dirty="0" err="1">
                <a:solidFill>
                  <a:srgbClr val="3A75C4"/>
                </a:solidFill>
                <a:cs typeface="Arial" charset="0"/>
              </a:rPr>
              <a:t>overheids</a:t>
            </a:r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 </a:t>
            </a:r>
            <a:br>
              <a:rPr lang="nl-NL" sz="900" b="1" u="sng" dirty="0">
                <a:solidFill>
                  <a:srgbClr val="3A75C4"/>
                </a:solidFill>
                <a:cs typeface="Arial" charset="0"/>
              </a:rPr>
            </a:br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componenten</a:t>
            </a:r>
          </a:p>
        </p:txBody>
      </p:sp>
      <p:sp>
        <p:nvSpPr>
          <p:cNvPr id="85" name="Text Box 3132"/>
          <p:cNvSpPr txBox="1">
            <a:spLocks noChangeArrowheads="1"/>
          </p:cNvSpPr>
          <p:nvPr/>
        </p:nvSpPr>
        <p:spPr bwMode="auto">
          <a:xfrm>
            <a:off x="13008470" y="7398831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6" name="Text Box 3106"/>
          <p:cNvSpPr txBox="1">
            <a:spLocks noChangeArrowheads="1"/>
          </p:cNvSpPr>
          <p:nvPr/>
        </p:nvSpPr>
        <p:spPr bwMode="auto">
          <a:xfrm>
            <a:off x="13010727" y="5480817"/>
            <a:ext cx="1731962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Interne projecten / overheid</a:t>
            </a:r>
          </a:p>
        </p:txBody>
      </p:sp>
      <p:sp>
        <p:nvSpPr>
          <p:cNvPr id="87" name="Text Box 3132"/>
          <p:cNvSpPr txBox="1">
            <a:spLocks noChangeArrowheads="1"/>
          </p:cNvSpPr>
          <p:nvPr/>
        </p:nvSpPr>
        <p:spPr bwMode="auto">
          <a:xfrm>
            <a:off x="13013912" y="5674990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8" name="Text Box 3106"/>
          <p:cNvSpPr txBox="1">
            <a:spLocks noChangeArrowheads="1"/>
          </p:cNvSpPr>
          <p:nvPr/>
        </p:nvSpPr>
        <p:spPr bwMode="auto">
          <a:xfrm>
            <a:off x="13009185" y="2771748"/>
            <a:ext cx="152558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Principes en Richtlijnen</a:t>
            </a:r>
          </a:p>
        </p:txBody>
      </p:sp>
      <p:sp>
        <p:nvSpPr>
          <p:cNvPr id="89" name="Text Box 3132"/>
          <p:cNvSpPr txBox="1">
            <a:spLocks noChangeArrowheads="1"/>
          </p:cNvSpPr>
          <p:nvPr/>
        </p:nvSpPr>
        <p:spPr bwMode="auto">
          <a:xfrm>
            <a:off x="13005404" y="296408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90" name="Text Box 3116"/>
          <p:cNvSpPr txBox="1">
            <a:spLocks noChangeArrowheads="1"/>
          </p:cNvSpPr>
          <p:nvPr/>
        </p:nvSpPr>
        <p:spPr bwMode="auto">
          <a:xfrm>
            <a:off x="13011050" y="953267"/>
            <a:ext cx="1712912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Concepten en Standaarden</a:t>
            </a:r>
          </a:p>
        </p:txBody>
      </p:sp>
      <p:sp>
        <p:nvSpPr>
          <p:cNvPr id="30" name="Rechthoek 29"/>
          <p:cNvSpPr/>
          <p:nvPr/>
        </p:nvSpPr>
        <p:spPr bwMode="auto">
          <a:xfrm>
            <a:off x="2520703" y="4922875"/>
            <a:ext cx="1163966" cy="357617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Maasgouw</a:t>
            </a:r>
            <a:endParaRPr kumimoji="0" lang="nl-NL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Rechthoek 30"/>
          <p:cNvSpPr/>
          <p:nvPr/>
        </p:nvSpPr>
        <p:spPr bwMode="auto">
          <a:xfrm>
            <a:off x="3851795" y="4922875"/>
            <a:ext cx="1163966" cy="357617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Echt-Susteren</a:t>
            </a:r>
          </a:p>
        </p:txBody>
      </p:sp>
      <p:sp>
        <p:nvSpPr>
          <p:cNvPr id="32" name="Rechthoek 31"/>
          <p:cNvSpPr/>
          <p:nvPr/>
        </p:nvSpPr>
        <p:spPr bwMode="auto">
          <a:xfrm>
            <a:off x="5261412" y="4922875"/>
            <a:ext cx="1163966" cy="357617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Roerdalen</a:t>
            </a:r>
          </a:p>
        </p:txBody>
      </p:sp>
      <p:sp>
        <p:nvSpPr>
          <p:cNvPr id="33" name="Rechthoek 32"/>
          <p:cNvSpPr/>
          <p:nvPr/>
        </p:nvSpPr>
        <p:spPr bwMode="auto">
          <a:xfrm>
            <a:off x="6648066" y="4922875"/>
            <a:ext cx="2051596" cy="294410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SC-MER</a:t>
            </a:r>
          </a:p>
        </p:txBody>
      </p:sp>
      <p:sp>
        <p:nvSpPr>
          <p:cNvPr id="34" name="Rechthoek 33"/>
          <p:cNvSpPr/>
          <p:nvPr/>
        </p:nvSpPr>
        <p:spPr bwMode="auto">
          <a:xfrm>
            <a:off x="2520702" y="3457155"/>
            <a:ext cx="6178960" cy="130965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GR-MER</a:t>
            </a:r>
            <a:r>
              <a:rPr kumimoji="0" lang="nl-NL" sz="11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Tenant</a:t>
            </a:r>
            <a:endParaRPr kumimoji="0" lang="nl-NL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5" name="Rechthoek 34"/>
          <p:cNvSpPr/>
          <p:nvPr/>
        </p:nvSpPr>
        <p:spPr bwMode="auto">
          <a:xfrm>
            <a:off x="2884765" y="3618508"/>
            <a:ext cx="3073225" cy="362477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Rechthoek 35"/>
          <p:cNvSpPr/>
          <p:nvPr/>
        </p:nvSpPr>
        <p:spPr bwMode="auto">
          <a:xfrm rot="5400000">
            <a:off x="2758147" y="3813111"/>
            <a:ext cx="539475" cy="29428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Rechthoek 36"/>
          <p:cNvSpPr/>
          <p:nvPr/>
        </p:nvSpPr>
        <p:spPr bwMode="auto">
          <a:xfrm rot="5400000">
            <a:off x="5541110" y="3832835"/>
            <a:ext cx="539475" cy="29428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" name="Tekstvak 37"/>
          <p:cNvSpPr txBox="1"/>
          <p:nvPr/>
        </p:nvSpPr>
        <p:spPr>
          <a:xfrm>
            <a:off x="2949156" y="3691783"/>
            <a:ext cx="2959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smtClean="0"/>
              <a:t>ESB (</a:t>
            </a:r>
            <a:r>
              <a:rPr lang="nl-NL" sz="1400" dirty="0" err="1" smtClean="0"/>
              <a:t>Enable</a:t>
            </a:r>
            <a:r>
              <a:rPr lang="nl-NL" sz="1400" dirty="0" smtClean="0"/>
              <a:t>-U)</a:t>
            </a:r>
            <a:endParaRPr lang="nl-NL" sz="1400" dirty="0"/>
          </a:p>
        </p:txBody>
      </p:sp>
      <p:grpSp>
        <p:nvGrpSpPr>
          <p:cNvPr id="39" name="Groep 38"/>
          <p:cNvGrpSpPr/>
          <p:nvPr/>
        </p:nvGrpSpPr>
        <p:grpSpPr>
          <a:xfrm>
            <a:off x="5329015" y="1163886"/>
            <a:ext cx="2041008" cy="1425613"/>
            <a:chOff x="4295085" y="7077515"/>
            <a:chExt cx="1480004" cy="1033760"/>
          </a:xfrm>
        </p:grpSpPr>
        <p:sp>
          <p:nvSpPr>
            <p:cNvPr id="40" name="Wolk 39"/>
            <p:cNvSpPr/>
            <p:nvPr/>
          </p:nvSpPr>
          <p:spPr bwMode="auto">
            <a:xfrm>
              <a:off x="4379040" y="7077515"/>
              <a:ext cx="1296652" cy="1033760"/>
            </a:xfrm>
            <a:prstGeom prst="cloud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1767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l-N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Tekstvak 40"/>
            <p:cNvSpPr txBox="1"/>
            <p:nvPr/>
          </p:nvSpPr>
          <p:spPr>
            <a:xfrm>
              <a:off x="4295085" y="7382374"/>
              <a:ext cx="1480004" cy="424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600" b="1" dirty="0" smtClean="0"/>
                <a:t>Applicatie financiën</a:t>
              </a:r>
              <a:endParaRPr lang="nl-NL" b="1" dirty="0"/>
            </a:p>
          </p:txBody>
        </p:sp>
      </p:grpSp>
      <p:pic>
        <p:nvPicPr>
          <p:cNvPr id="42" name="Afbeelding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4384" y="1299917"/>
            <a:ext cx="1252502" cy="1152665"/>
          </a:xfrm>
          <a:prstGeom prst="rect">
            <a:avLst/>
          </a:prstGeom>
        </p:spPr>
      </p:pic>
      <p:sp>
        <p:nvSpPr>
          <p:cNvPr id="43" name="Tekstvak 42"/>
          <p:cNvSpPr txBox="1"/>
          <p:nvPr/>
        </p:nvSpPr>
        <p:spPr>
          <a:xfrm>
            <a:off x="2832727" y="2190972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Azure</a:t>
            </a:r>
            <a:endParaRPr lang="nl-NL" sz="1100" dirty="0"/>
          </a:p>
        </p:txBody>
      </p:sp>
      <p:sp>
        <p:nvSpPr>
          <p:cNvPr id="44" name="Tekstvak 43"/>
          <p:cNvSpPr txBox="1"/>
          <p:nvPr/>
        </p:nvSpPr>
        <p:spPr>
          <a:xfrm>
            <a:off x="8859213" y="2718627"/>
            <a:ext cx="1258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 smtClean="0"/>
              <a:t>NHR</a:t>
            </a:r>
            <a:endParaRPr lang="nl-NL" sz="1400" b="1" dirty="0"/>
          </a:p>
        </p:txBody>
      </p:sp>
      <p:pic>
        <p:nvPicPr>
          <p:cNvPr id="48" name="Afbeelding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639" y="3514701"/>
            <a:ext cx="598007" cy="605098"/>
          </a:xfrm>
          <a:prstGeom prst="rect">
            <a:avLst/>
          </a:prstGeom>
        </p:spPr>
      </p:pic>
      <p:sp>
        <p:nvSpPr>
          <p:cNvPr id="49" name="Tekstvak 48"/>
          <p:cNvSpPr txBox="1"/>
          <p:nvPr/>
        </p:nvSpPr>
        <p:spPr>
          <a:xfrm>
            <a:off x="6697119" y="4117187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Cognos</a:t>
            </a:r>
            <a:endParaRPr lang="nl-NL" sz="1100" dirty="0"/>
          </a:p>
        </p:txBody>
      </p:sp>
      <p:pic>
        <p:nvPicPr>
          <p:cNvPr id="50" name="Afbeelding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754" y="5058668"/>
            <a:ext cx="598007" cy="605098"/>
          </a:xfrm>
          <a:prstGeom prst="rect">
            <a:avLst/>
          </a:prstGeom>
          <a:solidFill>
            <a:srgbClr val="FF8B8B"/>
          </a:solidFill>
        </p:spPr>
      </p:pic>
      <p:sp>
        <p:nvSpPr>
          <p:cNvPr id="51" name="Tekstvak 50"/>
          <p:cNvSpPr txBox="1"/>
          <p:nvPr/>
        </p:nvSpPr>
        <p:spPr>
          <a:xfrm>
            <a:off x="6697166" y="5690629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Join</a:t>
            </a:r>
            <a:r>
              <a:rPr lang="nl-NL" sz="1100" dirty="0" smtClean="0"/>
              <a:t> MER</a:t>
            </a:r>
            <a:endParaRPr lang="nl-NL" sz="1100" dirty="0"/>
          </a:p>
        </p:txBody>
      </p:sp>
      <p:sp>
        <p:nvSpPr>
          <p:cNvPr id="52" name="Tekstvak 51"/>
          <p:cNvSpPr txBox="1"/>
          <p:nvPr/>
        </p:nvSpPr>
        <p:spPr>
          <a:xfrm>
            <a:off x="7757809" y="5703956"/>
            <a:ext cx="10275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KTA</a:t>
            </a:r>
            <a:endParaRPr lang="nl-NL" dirty="0"/>
          </a:p>
        </p:txBody>
      </p:sp>
      <p:pic>
        <p:nvPicPr>
          <p:cNvPr id="53" name="Afbeelding 5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156" y="5163707"/>
            <a:ext cx="561282" cy="561282"/>
          </a:xfrm>
          <a:prstGeom prst="rect">
            <a:avLst/>
          </a:prstGeom>
        </p:spPr>
      </p:pic>
      <p:pic>
        <p:nvPicPr>
          <p:cNvPr id="54" name="Afbeelding 5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81" y="5101642"/>
            <a:ext cx="598007" cy="605098"/>
          </a:xfrm>
          <a:prstGeom prst="rect">
            <a:avLst/>
          </a:prstGeom>
        </p:spPr>
      </p:pic>
      <p:sp>
        <p:nvSpPr>
          <p:cNvPr id="55" name="Tekstvak 54"/>
          <p:cNvSpPr txBox="1"/>
          <p:nvPr/>
        </p:nvSpPr>
        <p:spPr>
          <a:xfrm>
            <a:off x="2947713" y="5706740"/>
            <a:ext cx="797125" cy="27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DDS</a:t>
            </a:r>
            <a:endParaRPr lang="nl-NL" dirty="0"/>
          </a:p>
        </p:txBody>
      </p:sp>
      <p:pic>
        <p:nvPicPr>
          <p:cNvPr id="56" name="Afbeelding 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577" y="5105082"/>
            <a:ext cx="598007" cy="605098"/>
          </a:xfrm>
          <a:prstGeom prst="rect">
            <a:avLst/>
          </a:prstGeom>
        </p:spPr>
      </p:pic>
      <p:sp>
        <p:nvSpPr>
          <p:cNvPr id="57" name="Tekstvak 56"/>
          <p:cNvSpPr txBox="1"/>
          <p:nvPr/>
        </p:nvSpPr>
        <p:spPr>
          <a:xfrm>
            <a:off x="5641199" y="5706740"/>
            <a:ext cx="797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DDS</a:t>
            </a:r>
            <a:endParaRPr lang="nl-NL" dirty="0"/>
          </a:p>
        </p:txBody>
      </p:sp>
      <p:pic>
        <p:nvPicPr>
          <p:cNvPr id="58" name="Afbeelding 5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422" y="5100274"/>
            <a:ext cx="598007" cy="605098"/>
          </a:xfrm>
          <a:prstGeom prst="rect">
            <a:avLst/>
          </a:prstGeom>
        </p:spPr>
      </p:pic>
      <p:sp>
        <p:nvSpPr>
          <p:cNvPr id="62" name="Tekstvak 61"/>
          <p:cNvSpPr txBox="1"/>
          <p:nvPr/>
        </p:nvSpPr>
        <p:spPr>
          <a:xfrm>
            <a:off x="4176886" y="5706740"/>
            <a:ext cx="797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DDS</a:t>
            </a:r>
            <a:endParaRPr lang="nl-NL" dirty="0"/>
          </a:p>
        </p:txBody>
      </p:sp>
      <p:sp>
        <p:nvSpPr>
          <p:cNvPr id="64" name="Wolk 63"/>
          <p:cNvSpPr/>
          <p:nvPr/>
        </p:nvSpPr>
        <p:spPr bwMode="auto">
          <a:xfrm>
            <a:off x="6985198" y="8083004"/>
            <a:ext cx="1296144" cy="894566"/>
          </a:xfrm>
          <a:prstGeom prst="cloud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6" name="Tekstvak 65"/>
          <p:cNvSpPr txBox="1"/>
          <p:nvPr/>
        </p:nvSpPr>
        <p:spPr>
          <a:xfrm>
            <a:off x="6985199" y="8372996"/>
            <a:ext cx="1258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 smtClean="0"/>
              <a:t>GBA-V</a:t>
            </a:r>
            <a:endParaRPr lang="nl-NL" sz="1400" b="1" dirty="0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010" y="6222170"/>
            <a:ext cx="598007" cy="605098"/>
          </a:xfrm>
          <a:prstGeom prst="rect">
            <a:avLst/>
          </a:prstGeom>
        </p:spPr>
      </p:pic>
      <p:sp>
        <p:nvSpPr>
          <p:cNvPr id="91" name="Tekstvak 90"/>
          <p:cNvSpPr txBox="1"/>
          <p:nvPr/>
        </p:nvSpPr>
        <p:spPr>
          <a:xfrm>
            <a:off x="2513052" y="6827268"/>
            <a:ext cx="1232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Key2Burgerzaken</a:t>
            </a:r>
            <a:endParaRPr lang="nl-NL" dirty="0"/>
          </a:p>
        </p:txBody>
      </p:sp>
      <p:pic>
        <p:nvPicPr>
          <p:cNvPr id="92" name="Afbeelding 9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577" y="6222170"/>
            <a:ext cx="598007" cy="605098"/>
          </a:xfrm>
          <a:prstGeom prst="rect">
            <a:avLst/>
          </a:prstGeom>
        </p:spPr>
      </p:pic>
      <p:sp>
        <p:nvSpPr>
          <p:cNvPr id="93" name="Tekstvak 92"/>
          <p:cNvSpPr txBox="1"/>
          <p:nvPr/>
        </p:nvSpPr>
        <p:spPr>
          <a:xfrm>
            <a:off x="5257006" y="6828670"/>
            <a:ext cx="1232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Key2Burgerzaken</a:t>
            </a:r>
            <a:endParaRPr lang="nl-NL" dirty="0"/>
          </a:p>
        </p:txBody>
      </p:sp>
      <p:pic>
        <p:nvPicPr>
          <p:cNvPr id="94" name="Afbeelding 9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470" y="6194575"/>
            <a:ext cx="598007" cy="605098"/>
          </a:xfrm>
          <a:prstGeom prst="rect">
            <a:avLst/>
          </a:prstGeom>
        </p:spPr>
      </p:pic>
      <p:sp>
        <p:nvSpPr>
          <p:cNvPr id="95" name="Tekstvak 94"/>
          <p:cNvSpPr txBox="1"/>
          <p:nvPr/>
        </p:nvSpPr>
        <p:spPr>
          <a:xfrm>
            <a:off x="3809092" y="6828671"/>
            <a:ext cx="1232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Key2Burgerzaken</a:t>
            </a:r>
            <a:endParaRPr lang="nl-NL" dirty="0"/>
          </a:p>
        </p:txBody>
      </p:sp>
      <p:sp>
        <p:nvSpPr>
          <p:cNvPr id="96" name="Rechthoek 95"/>
          <p:cNvSpPr/>
          <p:nvPr/>
        </p:nvSpPr>
        <p:spPr bwMode="auto">
          <a:xfrm>
            <a:off x="8901892" y="3450823"/>
            <a:ext cx="3853617" cy="1218261"/>
          </a:xfrm>
          <a:prstGeom prst="rect">
            <a:avLst/>
          </a:prstGeom>
          <a:solidFill>
            <a:srgbClr val="FFFF00">
              <a:alpha val="32000"/>
            </a:srgbClr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7" name="Tekstvak 96"/>
          <p:cNvSpPr txBox="1"/>
          <p:nvPr/>
        </p:nvSpPr>
        <p:spPr>
          <a:xfrm>
            <a:off x="8952312" y="3601015"/>
            <a:ext cx="37592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Koppelingen via export-import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HRM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SD applicaties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OD applicaties (RX Mission)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Key2Begraven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Key2Betalen</a:t>
            </a:r>
            <a:endParaRPr lang="nl-NL" dirty="0"/>
          </a:p>
        </p:txBody>
      </p:sp>
      <p:cxnSp>
        <p:nvCxnSpPr>
          <p:cNvPr id="23" name="Rechte verbindingslijn 22"/>
          <p:cNvCxnSpPr/>
          <p:nvPr/>
        </p:nvCxnSpPr>
        <p:spPr bwMode="auto">
          <a:xfrm flipV="1">
            <a:off x="3168774" y="5930472"/>
            <a:ext cx="0" cy="20831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9" name="Rechte verbindingslijn 98"/>
          <p:cNvCxnSpPr/>
          <p:nvPr/>
        </p:nvCxnSpPr>
        <p:spPr bwMode="auto">
          <a:xfrm flipV="1">
            <a:off x="4421377" y="5930472"/>
            <a:ext cx="0" cy="20831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0" name="Rechte verbindingslijn 99"/>
          <p:cNvCxnSpPr/>
          <p:nvPr/>
        </p:nvCxnSpPr>
        <p:spPr bwMode="auto">
          <a:xfrm flipV="1">
            <a:off x="5862260" y="5930472"/>
            <a:ext cx="0" cy="20831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" name="Rechte verbindingslijn 2"/>
          <p:cNvCxnSpPr/>
          <p:nvPr/>
        </p:nvCxnSpPr>
        <p:spPr bwMode="auto">
          <a:xfrm flipH="1">
            <a:off x="5984515" y="3904378"/>
            <a:ext cx="784659" cy="216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Gebogen verbindingslijn 6"/>
          <p:cNvCxnSpPr>
            <a:endCxn id="35" idx="0"/>
          </p:cNvCxnSpPr>
          <p:nvPr/>
        </p:nvCxnSpPr>
        <p:spPr bwMode="auto">
          <a:xfrm rot="10800000" flipV="1">
            <a:off x="4421379" y="2484552"/>
            <a:ext cx="1389469" cy="1133956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Gebogen verbindingslijn 9"/>
          <p:cNvCxnSpPr>
            <a:stCxn id="35" idx="2"/>
            <a:endCxn id="54" idx="0"/>
          </p:cNvCxnSpPr>
          <p:nvPr/>
        </p:nvCxnSpPr>
        <p:spPr bwMode="auto">
          <a:xfrm rot="5400000">
            <a:off x="3239354" y="3919617"/>
            <a:ext cx="1120657" cy="1243393"/>
          </a:xfrm>
          <a:prstGeom prst="bentConnector3">
            <a:avLst>
              <a:gd name="adj1" fmla="val 60701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Gebogen verbindingslijn 14"/>
          <p:cNvCxnSpPr/>
          <p:nvPr/>
        </p:nvCxnSpPr>
        <p:spPr bwMode="auto">
          <a:xfrm>
            <a:off x="4420509" y="4675594"/>
            <a:ext cx="1434497" cy="430715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Rechte verbindingslijn met pijl 3"/>
          <p:cNvCxnSpPr>
            <a:stCxn id="44" idx="1"/>
          </p:cNvCxnSpPr>
          <p:nvPr/>
        </p:nvCxnSpPr>
        <p:spPr bwMode="auto">
          <a:xfrm flipH="1">
            <a:off x="5980699" y="2872516"/>
            <a:ext cx="2878514" cy="77019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Rechte verbindingslijn 8"/>
          <p:cNvCxnSpPr>
            <a:stCxn id="42" idx="3"/>
          </p:cNvCxnSpPr>
          <p:nvPr/>
        </p:nvCxnSpPr>
        <p:spPr bwMode="auto">
          <a:xfrm flipV="1">
            <a:off x="4176886" y="1876249"/>
            <a:ext cx="1267908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3" name="Wolk 102"/>
          <p:cNvSpPr/>
          <p:nvPr/>
        </p:nvSpPr>
        <p:spPr bwMode="auto">
          <a:xfrm>
            <a:off x="9078808" y="1165568"/>
            <a:ext cx="1296144" cy="894566"/>
          </a:xfrm>
          <a:prstGeom prst="cloud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4" name="Tekstvak 103"/>
          <p:cNvSpPr txBox="1"/>
          <p:nvPr/>
        </p:nvSpPr>
        <p:spPr>
          <a:xfrm>
            <a:off x="9111466" y="1446673"/>
            <a:ext cx="12589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b="1" dirty="0" smtClean="0">
                <a:solidFill>
                  <a:srgbClr val="FF0000"/>
                </a:solidFill>
              </a:rPr>
              <a:t>E-facturen</a:t>
            </a:r>
            <a:endParaRPr lang="nl-NL" sz="800" b="1" dirty="0">
              <a:solidFill>
                <a:srgbClr val="FF0000"/>
              </a:solidFill>
            </a:endParaRPr>
          </a:p>
        </p:txBody>
      </p:sp>
      <p:cxnSp>
        <p:nvCxnSpPr>
          <p:cNvPr id="19" name="Rechte verbindingslijn met pijl 18"/>
          <p:cNvCxnSpPr>
            <a:endCxn id="58" idx="1"/>
          </p:cNvCxnSpPr>
          <p:nvPr/>
        </p:nvCxnSpPr>
        <p:spPr bwMode="auto">
          <a:xfrm>
            <a:off x="3758813" y="5401103"/>
            <a:ext cx="368609" cy="172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7" name="Rechte verbindingslijn 106"/>
          <p:cNvCxnSpPr/>
          <p:nvPr/>
        </p:nvCxnSpPr>
        <p:spPr bwMode="auto">
          <a:xfrm>
            <a:off x="4416569" y="4536551"/>
            <a:ext cx="1231" cy="55484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4" name="Gebogen verbindingslijn 113"/>
          <p:cNvCxnSpPr/>
          <p:nvPr/>
        </p:nvCxnSpPr>
        <p:spPr bwMode="auto">
          <a:xfrm rot="5400000">
            <a:off x="2018841" y="7128261"/>
            <a:ext cx="3480716" cy="1294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2" name="Rechte verbindingslijn 121"/>
          <p:cNvCxnSpPr/>
          <p:nvPr/>
        </p:nvCxnSpPr>
        <p:spPr bwMode="auto">
          <a:xfrm flipV="1">
            <a:off x="3765672" y="8857675"/>
            <a:ext cx="3469035" cy="245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6" name="Gebogen verbindingslijn 125"/>
          <p:cNvCxnSpPr/>
          <p:nvPr/>
        </p:nvCxnSpPr>
        <p:spPr bwMode="auto">
          <a:xfrm rot="5400000" flipH="1" flipV="1">
            <a:off x="3675896" y="6915669"/>
            <a:ext cx="3436958" cy="420882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0" name="Rechte verbindingslijn met pijl 129"/>
          <p:cNvCxnSpPr>
            <a:endCxn id="54" idx="3"/>
          </p:cNvCxnSpPr>
          <p:nvPr/>
        </p:nvCxnSpPr>
        <p:spPr bwMode="auto">
          <a:xfrm flipH="1">
            <a:off x="3476988" y="5402647"/>
            <a:ext cx="275738" cy="154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3" name="Rechte verbindingslijn 132"/>
          <p:cNvCxnSpPr>
            <a:stCxn id="103" idx="2"/>
          </p:cNvCxnSpPr>
          <p:nvPr/>
        </p:nvCxnSpPr>
        <p:spPr bwMode="auto">
          <a:xfrm flipH="1">
            <a:off x="5116113" y="1612851"/>
            <a:ext cx="3966715" cy="198370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pic>
        <p:nvPicPr>
          <p:cNvPr id="98" name="Afbeelding 9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020" y="7222826"/>
            <a:ext cx="598007" cy="605098"/>
          </a:xfrm>
          <a:prstGeom prst="rect">
            <a:avLst/>
          </a:prstGeom>
          <a:solidFill>
            <a:srgbClr val="FF8B8B"/>
          </a:solidFill>
        </p:spPr>
      </p:pic>
      <p:sp>
        <p:nvSpPr>
          <p:cNvPr id="101" name="Tekstvak 100"/>
          <p:cNvSpPr txBox="1"/>
          <p:nvPr/>
        </p:nvSpPr>
        <p:spPr>
          <a:xfrm>
            <a:off x="2808734" y="7854787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Join</a:t>
            </a:r>
            <a:r>
              <a:rPr lang="nl-NL" sz="1100" dirty="0" smtClean="0"/>
              <a:t> MG</a:t>
            </a:r>
            <a:endParaRPr lang="nl-NL" sz="1100" dirty="0"/>
          </a:p>
        </p:txBody>
      </p:sp>
      <p:pic>
        <p:nvPicPr>
          <p:cNvPr id="102" name="Afbeelding 10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470" y="7217390"/>
            <a:ext cx="598007" cy="605098"/>
          </a:xfrm>
          <a:prstGeom prst="rect">
            <a:avLst/>
          </a:prstGeom>
          <a:solidFill>
            <a:srgbClr val="FF8B8B"/>
          </a:solidFill>
        </p:spPr>
      </p:pic>
      <p:sp>
        <p:nvSpPr>
          <p:cNvPr id="105" name="Tekstvak 104"/>
          <p:cNvSpPr txBox="1"/>
          <p:nvPr/>
        </p:nvSpPr>
        <p:spPr>
          <a:xfrm>
            <a:off x="4104878" y="7849351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Join</a:t>
            </a:r>
            <a:r>
              <a:rPr lang="nl-NL" sz="1100" dirty="0" smtClean="0"/>
              <a:t> ES</a:t>
            </a:r>
            <a:endParaRPr lang="nl-NL" sz="1100" dirty="0"/>
          </a:p>
        </p:txBody>
      </p:sp>
      <p:pic>
        <p:nvPicPr>
          <p:cNvPr id="106" name="Afbeelding 10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577" y="7217019"/>
            <a:ext cx="598007" cy="605098"/>
          </a:xfrm>
          <a:prstGeom prst="rect">
            <a:avLst/>
          </a:prstGeom>
          <a:solidFill>
            <a:srgbClr val="FF8B8B"/>
          </a:solidFill>
        </p:spPr>
      </p:pic>
      <p:sp>
        <p:nvSpPr>
          <p:cNvPr id="108" name="Tekstvak 107"/>
          <p:cNvSpPr txBox="1"/>
          <p:nvPr/>
        </p:nvSpPr>
        <p:spPr>
          <a:xfrm>
            <a:off x="5502220" y="7848980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Join</a:t>
            </a:r>
            <a:r>
              <a:rPr lang="nl-NL" sz="1100" dirty="0" smtClean="0"/>
              <a:t> RD</a:t>
            </a:r>
            <a:endParaRPr lang="nl-NL" sz="1100" dirty="0"/>
          </a:p>
        </p:txBody>
      </p:sp>
      <p:cxnSp>
        <p:nvCxnSpPr>
          <p:cNvPr id="111" name="Gebogen verbindingslijn 110"/>
          <p:cNvCxnSpPr>
            <a:stCxn id="98" idx="1"/>
            <a:endCxn id="35" idx="1"/>
          </p:cNvCxnSpPr>
          <p:nvPr/>
        </p:nvCxnSpPr>
        <p:spPr bwMode="auto">
          <a:xfrm rot="10800000" flipH="1">
            <a:off x="2876019" y="3799747"/>
            <a:ext cx="8745" cy="3725628"/>
          </a:xfrm>
          <a:prstGeom prst="bentConnector3">
            <a:avLst>
              <a:gd name="adj1" fmla="val -569952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5" name="Gebogen verbindingslijn 114"/>
          <p:cNvCxnSpPr/>
          <p:nvPr/>
        </p:nvCxnSpPr>
        <p:spPr bwMode="auto">
          <a:xfrm flipH="1" flipV="1">
            <a:off x="5926948" y="4229991"/>
            <a:ext cx="184404" cy="3289577"/>
          </a:xfrm>
          <a:prstGeom prst="bentConnector4">
            <a:avLst>
              <a:gd name="adj1" fmla="val -205256"/>
              <a:gd name="adj2" fmla="val 87864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9" name="Gebogen verbindingslijn 118"/>
          <p:cNvCxnSpPr/>
          <p:nvPr/>
        </p:nvCxnSpPr>
        <p:spPr bwMode="auto">
          <a:xfrm flipV="1">
            <a:off x="4820850" y="3979606"/>
            <a:ext cx="281821" cy="3539962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7974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Wolk 44"/>
          <p:cNvSpPr/>
          <p:nvPr/>
        </p:nvSpPr>
        <p:spPr bwMode="auto">
          <a:xfrm>
            <a:off x="5357652" y="1427798"/>
            <a:ext cx="1296144" cy="894566"/>
          </a:xfrm>
          <a:prstGeom prst="cloud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9" name="Afbeelding 58">
            <a:extLst>
              <a:ext uri="{FF2B5EF4-FFF2-40B4-BE49-F238E27FC236}">
                <a16:creationId xmlns="" xmlns:a16="http://schemas.microsoft.com/office/drawing/2014/main" id="{443C9C80-8032-45B9-B8B8-8B75B2758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45" y="145675"/>
            <a:ext cx="1357876" cy="680212"/>
          </a:xfrm>
          <a:prstGeom prst="rect">
            <a:avLst/>
          </a:prstGeom>
        </p:spPr>
      </p:pic>
      <p:sp>
        <p:nvSpPr>
          <p:cNvPr id="60" name="Text Box 3104"/>
          <p:cNvSpPr txBox="1">
            <a:spLocks noChangeArrowheads="1"/>
          </p:cNvSpPr>
          <p:nvPr/>
        </p:nvSpPr>
        <p:spPr bwMode="auto">
          <a:xfrm>
            <a:off x="2273916" y="210317"/>
            <a:ext cx="106159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algn="ctr" defTabSz="1509713"/>
            <a:r>
              <a:rPr lang="nl-NL" sz="2500" b="1" dirty="0" smtClean="0">
                <a:solidFill>
                  <a:srgbClr val="3A75C4"/>
                </a:solidFill>
                <a:cs typeface="Arial" charset="0"/>
              </a:rPr>
              <a:t>SOLL (On-</a:t>
            </a:r>
            <a:r>
              <a:rPr lang="nl-NL" sz="2500" b="1" dirty="0" err="1" smtClean="0">
                <a:solidFill>
                  <a:srgbClr val="3A75C4"/>
                </a:solidFill>
                <a:cs typeface="Arial" charset="0"/>
              </a:rPr>
              <a:t>premise</a:t>
            </a:r>
            <a:r>
              <a:rPr lang="nl-NL" sz="2500" b="1" dirty="0" smtClean="0">
                <a:solidFill>
                  <a:srgbClr val="3A75C4"/>
                </a:solidFill>
                <a:cs typeface="Arial" charset="0"/>
              </a:rPr>
              <a:t>)</a:t>
            </a:r>
            <a:endParaRPr lang="nl-NL" sz="2500" b="1" dirty="0">
              <a:solidFill>
                <a:srgbClr val="3A75C4"/>
              </a:solidFill>
              <a:cs typeface="Arial" charset="0"/>
            </a:endParaRPr>
          </a:p>
        </p:txBody>
      </p:sp>
      <p:sp>
        <p:nvSpPr>
          <p:cNvPr id="61" name="Text Box 3105"/>
          <p:cNvSpPr txBox="1">
            <a:spLocks noChangeArrowheads="1"/>
          </p:cNvSpPr>
          <p:nvPr/>
        </p:nvSpPr>
        <p:spPr bwMode="auto">
          <a:xfrm>
            <a:off x="141245" y="966912"/>
            <a:ext cx="1908175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Belanghebbenden</a:t>
            </a:r>
          </a:p>
        </p:txBody>
      </p:sp>
      <p:sp>
        <p:nvSpPr>
          <p:cNvPr id="63" name="Text Box 3130"/>
          <p:cNvSpPr txBox="1">
            <a:spLocks noChangeArrowheads="1"/>
          </p:cNvSpPr>
          <p:nvPr/>
        </p:nvSpPr>
        <p:spPr bwMode="auto">
          <a:xfrm>
            <a:off x="131376" y="3330476"/>
            <a:ext cx="1006660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Doelstellingen</a:t>
            </a:r>
          </a:p>
        </p:txBody>
      </p:sp>
      <p:sp>
        <p:nvSpPr>
          <p:cNvPr id="65" name="Text Box 3177"/>
          <p:cNvSpPr txBox="1">
            <a:spLocks noChangeArrowheads="1"/>
          </p:cNvSpPr>
          <p:nvPr/>
        </p:nvSpPr>
        <p:spPr bwMode="auto">
          <a:xfrm>
            <a:off x="136469" y="6138788"/>
            <a:ext cx="1635125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Functionaliteit of wensen </a:t>
            </a:r>
          </a:p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en eisen</a:t>
            </a:r>
          </a:p>
        </p:txBody>
      </p:sp>
      <p:sp>
        <p:nvSpPr>
          <p:cNvPr id="67" name="Text Box 3109"/>
          <p:cNvSpPr txBox="1">
            <a:spLocks noChangeArrowheads="1"/>
          </p:cNvSpPr>
          <p:nvPr/>
        </p:nvSpPr>
        <p:spPr bwMode="auto">
          <a:xfrm>
            <a:off x="115256" y="9265644"/>
            <a:ext cx="775827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Informatie</a:t>
            </a:r>
          </a:p>
        </p:txBody>
      </p:sp>
      <p:sp>
        <p:nvSpPr>
          <p:cNvPr id="69" name="Text Box 3107"/>
          <p:cNvSpPr txBox="1">
            <a:spLocks noChangeArrowheads="1"/>
          </p:cNvSpPr>
          <p:nvPr/>
        </p:nvSpPr>
        <p:spPr bwMode="auto">
          <a:xfrm>
            <a:off x="2273917" y="9251130"/>
            <a:ext cx="2711870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Boodschap of Bericht  van deze visualisatie</a:t>
            </a:r>
          </a:p>
        </p:txBody>
      </p:sp>
      <p:sp>
        <p:nvSpPr>
          <p:cNvPr id="70" name="Text Box 3132"/>
          <p:cNvSpPr txBox="1">
            <a:spLocks noChangeArrowheads="1"/>
          </p:cNvSpPr>
          <p:nvPr/>
        </p:nvSpPr>
        <p:spPr bwMode="auto">
          <a:xfrm>
            <a:off x="2276212" y="944480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1" name="Text Box 3115"/>
          <p:cNvSpPr txBox="1">
            <a:spLocks noChangeArrowheads="1"/>
          </p:cNvSpPr>
          <p:nvPr/>
        </p:nvSpPr>
        <p:spPr bwMode="auto">
          <a:xfrm>
            <a:off x="5496484" y="9241482"/>
            <a:ext cx="1266340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900" b="1" dirty="0" smtClean="0">
                <a:solidFill>
                  <a:srgbClr val="3A75C4"/>
                </a:solidFill>
                <a:cs typeface="Arial" charset="0"/>
              </a:rPr>
              <a:t>[</a:t>
            </a:r>
            <a:r>
              <a:rPr lang="nl-NL" sz="900" b="1" u="sng" dirty="0" smtClean="0">
                <a:solidFill>
                  <a:srgbClr val="3A75C4"/>
                </a:solidFill>
                <a:cs typeface="Arial" charset="0"/>
              </a:rPr>
              <a:t>CONTEXT</a:t>
            </a:r>
            <a:r>
              <a:rPr lang="nl-NL" sz="900" b="1" dirty="0" smtClean="0">
                <a:solidFill>
                  <a:srgbClr val="3A75C4"/>
                </a:solidFill>
                <a:cs typeface="Arial" charset="0"/>
              </a:rPr>
              <a:t>]</a:t>
            </a:r>
            <a:endParaRPr lang="nl-NL" sz="900" b="1" dirty="0">
              <a:solidFill>
                <a:srgbClr val="3A75C4"/>
              </a:solidFill>
              <a:cs typeface="Arial" charset="0"/>
            </a:endParaRPr>
          </a:p>
        </p:txBody>
      </p:sp>
      <p:sp>
        <p:nvSpPr>
          <p:cNvPr id="72" name="Text Box 3132"/>
          <p:cNvSpPr txBox="1">
            <a:spLocks noChangeArrowheads="1"/>
          </p:cNvSpPr>
          <p:nvPr/>
        </p:nvSpPr>
        <p:spPr bwMode="auto">
          <a:xfrm>
            <a:off x="5498430" y="943845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3" name="Text Box 3132"/>
          <p:cNvSpPr txBox="1">
            <a:spLocks noChangeArrowheads="1"/>
          </p:cNvSpPr>
          <p:nvPr/>
        </p:nvSpPr>
        <p:spPr bwMode="auto">
          <a:xfrm>
            <a:off x="115972" y="946385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4" name="Text Box 3132"/>
          <p:cNvSpPr txBox="1">
            <a:spLocks noChangeArrowheads="1"/>
          </p:cNvSpPr>
          <p:nvPr/>
        </p:nvSpPr>
        <p:spPr bwMode="auto">
          <a:xfrm>
            <a:off x="131738" y="6462727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5" name="Text Box 3132"/>
          <p:cNvSpPr txBox="1">
            <a:spLocks noChangeArrowheads="1"/>
          </p:cNvSpPr>
          <p:nvPr/>
        </p:nvSpPr>
        <p:spPr bwMode="auto">
          <a:xfrm>
            <a:off x="131738" y="3521100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6" name="Text Box 3132"/>
          <p:cNvSpPr txBox="1">
            <a:spLocks noChangeArrowheads="1"/>
          </p:cNvSpPr>
          <p:nvPr/>
        </p:nvSpPr>
        <p:spPr bwMode="auto">
          <a:xfrm>
            <a:off x="131738" y="116388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7" name="Text Box 3132"/>
          <p:cNvSpPr txBox="1">
            <a:spLocks noChangeArrowheads="1"/>
          </p:cNvSpPr>
          <p:nvPr/>
        </p:nvSpPr>
        <p:spPr bwMode="auto">
          <a:xfrm>
            <a:off x="13008470" y="1146835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8" name="Text Box 3114"/>
          <p:cNvSpPr txBox="1">
            <a:spLocks noChangeArrowheads="1"/>
          </p:cNvSpPr>
          <p:nvPr/>
        </p:nvSpPr>
        <p:spPr bwMode="auto">
          <a:xfrm>
            <a:off x="7609384" y="9235132"/>
            <a:ext cx="1000248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BIG domeinen</a:t>
            </a:r>
          </a:p>
        </p:txBody>
      </p:sp>
      <p:sp>
        <p:nvSpPr>
          <p:cNvPr id="79" name="Text Box 3132"/>
          <p:cNvSpPr txBox="1">
            <a:spLocks noChangeArrowheads="1"/>
          </p:cNvSpPr>
          <p:nvPr/>
        </p:nvSpPr>
        <p:spPr bwMode="auto">
          <a:xfrm>
            <a:off x="7608495" y="9427755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0" name="Text Box 3108"/>
          <p:cNvSpPr txBox="1">
            <a:spLocks noChangeArrowheads="1"/>
          </p:cNvSpPr>
          <p:nvPr/>
        </p:nvSpPr>
        <p:spPr bwMode="auto">
          <a:xfrm>
            <a:off x="9756352" y="9232080"/>
            <a:ext cx="6921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Legenda</a:t>
            </a:r>
          </a:p>
        </p:txBody>
      </p:sp>
      <p:sp>
        <p:nvSpPr>
          <p:cNvPr id="81" name="Text Box 3132"/>
          <p:cNvSpPr txBox="1">
            <a:spLocks noChangeArrowheads="1"/>
          </p:cNvSpPr>
          <p:nvPr/>
        </p:nvSpPr>
        <p:spPr bwMode="auto">
          <a:xfrm>
            <a:off x="9756352" y="9421405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2" name="Text Box 3110"/>
          <p:cNvSpPr txBox="1">
            <a:spLocks noChangeArrowheads="1"/>
          </p:cNvSpPr>
          <p:nvPr/>
        </p:nvSpPr>
        <p:spPr bwMode="auto">
          <a:xfrm>
            <a:off x="13024642" y="9241482"/>
            <a:ext cx="14684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algn="just"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Referentiedocumenten</a:t>
            </a:r>
          </a:p>
        </p:txBody>
      </p:sp>
      <p:sp>
        <p:nvSpPr>
          <p:cNvPr id="83" name="Text Box 3132"/>
          <p:cNvSpPr txBox="1">
            <a:spLocks noChangeArrowheads="1"/>
          </p:cNvSpPr>
          <p:nvPr/>
        </p:nvSpPr>
        <p:spPr bwMode="auto">
          <a:xfrm>
            <a:off x="13023328" y="943845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4" name="Text Box 3106"/>
          <p:cNvSpPr txBox="1">
            <a:spLocks noChangeArrowheads="1"/>
          </p:cNvSpPr>
          <p:nvPr/>
        </p:nvSpPr>
        <p:spPr bwMode="auto">
          <a:xfrm>
            <a:off x="13012314" y="7068317"/>
            <a:ext cx="1820863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Basisregistraties / </a:t>
            </a:r>
            <a:r>
              <a:rPr lang="nl-NL" sz="900" b="1" u="sng" dirty="0" err="1">
                <a:solidFill>
                  <a:srgbClr val="3A75C4"/>
                </a:solidFill>
                <a:cs typeface="Arial" charset="0"/>
              </a:rPr>
              <a:t>overheids</a:t>
            </a:r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 </a:t>
            </a:r>
            <a:br>
              <a:rPr lang="nl-NL" sz="900" b="1" u="sng" dirty="0">
                <a:solidFill>
                  <a:srgbClr val="3A75C4"/>
                </a:solidFill>
                <a:cs typeface="Arial" charset="0"/>
              </a:rPr>
            </a:br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componenten</a:t>
            </a:r>
          </a:p>
        </p:txBody>
      </p:sp>
      <p:sp>
        <p:nvSpPr>
          <p:cNvPr id="85" name="Text Box 3132"/>
          <p:cNvSpPr txBox="1">
            <a:spLocks noChangeArrowheads="1"/>
          </p:cNvSpPr>
          <p:nvPr/>
        </p:nvSpPr>
        <p:spPr bwMode="auto">
          <a:xfrm>
            <a:off x="13008470" y="7398831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6" name="Text Box 3106"/>
          <p:cNvSpPr txBox="1">
            <a:spLocks noChangeArrowheads="1"/>
          </p:cNvSpPr>
          <p:nvPr/>
        </p:nvSpPr>
        <p:spPr bwMode="auto">
          <a:xfrm>
            <a:off x="13010727" y="5480817"/>
            <a:ext cx="1731962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Interne projecten / overheid</a:t>
            </a:r>
          </a:p>
        </p:txBody>
      </p:sp>
      <p:sp>
        <p:nvSpPr>
          <p:cNvPr id="87" name="Text Box 3132"/>
          <p:cNvSpPr txBox="1">
            <a:spLocks noChangeArrowheads="1"/>
          </p:cNvSpPr>
          <p:nvPr/>
        </p:nvSpPr>
        <p:spPr bwMode="auto">
          <a:xfrm>
            <a:off x="13013912" y="5674990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8" name="Text Box 3106"/>
          <p:cNvSpPr txBox="1">
            <a:spLocks noChangeArrowheads="1"/>
          </p:cNvSpPr>
          <p:nvPr/>
        </p:nvSpPr>
        <p:spPr bwMode="auto">
          <a:xfrm>
            <a:off x="13009185" y="2771748"/>
            <a:ext cx="152558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Principes en Richtlijnen</a:t>
            </a:r>
          </a:p>
        </p:txBody>
      </p:sp>
      <p:sp>
        <p:nvSpPr>
          <p:cNvPr id="89" name="Text Box 3132"/>
          <p:cNvSpPr txBox="1">
            <a:spLocks noChangeArrowheads="1"/>
          </p:cNvSpPr>
          <p:nvPr/>
        </p:nvSpPr>
        <p:spPr bwMode="auto">
          <a:xfrm>
            <a:off x="13005404" y="296408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90" name="Text Box 3116"/>
          <p:cNvSpPr txBox="1">
            <a:spLocks noChangeArrowheads="1"/>
          </p:cNvSpPr>
          <p:nvPr/>
        </p:nvSpPr>
        <p:spPr bwMode="auto">
          <a:xfrm>
            <a:off x="13011050" y="953267"/>
            <a:ext cx="1712912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Concepten en Standaarden</a:t>
            </a:r>
          </a:p>
        </p:txBody>
      </p:sp>
      <p:sp>
        <p:nvSpPr>
          <p:cNvPr id="30" name="Rechthoek 29"/>
          <p:cNvSpPr/>
          <p:nvPr/>
        </p:nvSpPr>
        <p:spPr bwMode="auto">
          <a:xfrm>
            <a:off x="2520703" y="4922875"/>
            <a:ext cx="1163966" cy="361388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Maasgouw</a:t>
            </a:r>
            <a:endParaRPr kumimoji="0" lang="nl-NL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Rechthoek 30"/>
          <p:cNvSpPr/>
          <p:nvPr/>
        </p:nvSpPr>
        <p:spPr bwMode="auto">
          <a:xfrm>
            <a:off x="3851795" y="4922875"/>
            <a:ext cx="1163966" cy="361388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Echt-Susteren</a:t>
            </a:r>
          </a:p>
        </p:txBody>
      </p:sp>
      <p:sp>
        <p:nvSpPr>
          <p:cNvPr id="32" name="Rechthoek 31"/>
          <p:cNvSpPr/>
          <p:nvPr/>
        </p:nvSpPr>
        <p:spPr bwMode="auto">
          <a:xfrm>
            <a:off x="5232222" y="4922875"/>
            <a:ext cx="1163966" cy="361388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Roerdalen</a:t>
            </a:r>
          </a:p>
        </p:txBody>
      </p:sp>
      <p:sp>
        <p:nvSpPr>
          <p:cNvPr id="33" name="Rechthoek 32"/>
          <p:cNvSpPr/>
          <p:nvPr/>
        </p:nvSpPr>
        <p:spPr bwMode="auto">
          <a:xfrm>
            <a:off x="6558622" y="4933263"/>
            <a:ext cx="5683159" cy="120552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SC-MER</a:t>
            </a:r>
          </a:p>
        </p:txBody>
      </p:sp>
      <p:sp>
        <p:nvSpPr>
          <p:cNvPr id="34" name="Rechthoek 33"/>
          <p:cNvSpPr/>
          <p:nvPr/>
        </p:nvSpPr>
        <p:spPr bwMode="auto">
          <a:xfrm>
            <a:off x="2520702" y="3457155"/>
            <a:ext cx="9721080" cy="138530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GR-MER</a:t>
            </a:r>
            <a:r>
              <a:rPr kumimoji="0" lang="nl-NL" sz="11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Tenant</a:t>
            </a:r>
            <a:endParaRPr kumimoji="0" lang="nl-NL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5" name="Rechthoek 34"/>
          <p:cNvSpPr/>
          <p:nvPr/>
        </p:nvSpPr>
        <p:spPr bwMode="auto">
          <a:xfrm>
            <a:off x="2884765" y="3618508"/>
            <a:ext cx="3073225" cy="362477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Rechthoek 35"/>
          <p:cNvSpPr/>
          <p:nvPr/>
        </p:nvSpPr>
        <p:spPr bwMode="auto">
          <a:xfrm rot="5400000">
            <a:off x="2758147" y="3813111"/>
            <a:ext cx="539475" cy="29428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Rechthoek 36"/>
          <p:cNvSpPr/>
          <p:nvPr/>
        </p:nvSpPr>
        <p:spPr bwMode="auto">
          <a:xfrm rot="5400000">
            <a:off x="5541110" y="3832835"/>
            <a:ext cx="539475" cy="29428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" name="Tekstvak 37"/>
          <p:cNvSpPr txBox="1"/>
          <p:nvPr/>
        </p:nvSpPr>
        <p:spPr>
          <a:xfrm>
            <a:off x="2949156" y="3691783"/>
            <a:ext cx="2959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smtClean="0"/>
              <a:t>ESB (</a:t>
            </a:r>
            <a:r>
              <a:rPr lang="nl-NL" sz="1400" dirty="0" err="1" smtClean="0"/>
              <a:t>Enable</a:t>
            </a:r>
            <a:r>
              <a:rPr lang="nl-NL" sz="1400" dirty="0" smtClean="0"/>
              <a:t>-U)</a:t>
            </a:r>
            <a:endParaRPr lang="nl-NL" sz="1400" dirty="0"/>
          </a:p>
        </p:txBody>
      </p:sp>
      <p:pic>
        <p:nvPicPr>
          <p:cNvPr id="42" name="Afbeelding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2790" y="1286487"/>
            <a:ext cx="1252502" cy="1152665"/>
          </a:xfrm>
          <a:prstGeom prst="rect">
            <a:avLst/>
          </a:prstGeom>
        </p:spPr>
      </p:pic>
      <p:sp>
        <p:nvSpPr>
          <p:cNvPr id="43" name="Tekstvak 42"/>
          <p:cNvSpPr txBox="1"/>
          <p:nvPr/>
        </p:nvSpPr>
        <p:spPr>
          <a:xfrm flipH="1">
            <a:off x="4285067" y="2159795"/>
            <a:ext cx="12593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Azure</a:t>
            </a:r>
            <a:endParaRPr lang="nl-NL" sz="1100" dirty="0"/>
          </a:p>
        </p:txBody>
      </p:sp>
      <p:sp>
        <p:nvSpPr>
          <p:cNvPr id="44" name="Tekstvak 43"/>
          <p:cNvSpPr txBox="1"/>
          <p:nvPr/>
        </p:nvSpPr>
        <p:spPr>
          <a:xfrm>
            <a:off x="5329014" y="1678433"/>
            <a:ext cx="1258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 smtClean="0"/>
              <a:t>NHR</a:t>
            </a:r>
            <a:endParaRPr lang="nl-NL" sz="1400" b="1" dirty="0"/>
          </a:p>
        </p:txBody>
      </p:sp>
      <p:pic>
        <p:nvPicPr>
          <p:cNvPr id="48" name="Afbeelding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842" y="3546500"/>
            <a:ext cx="531622" cy="537924"/>
          </a:xfrm>
          <a:prstGeom prst="rect">
            <a:avLst/>
          </a:prstGeom>
        </p:spPr>
      </p:pic>
      <p:sp>
        <p:nvSpPr>
          <p:cNvPr id="49" name="Tekstvak 48"/>
          <p:cNvSpPr txBox="1"/>
          <p:nvPr/>
        </p:nvSpPr>
        <p:spPr>
          <a:xfrm>
            <a:off x="6700837" y="4039366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Cognos</a:t>
            </a:r>
            <a:endParaRPr lang="nl-NL" sz="1100" dirty="0"/>
          </a:p>
        </p:txBody>
      </p:sp>
      <p:pic>
        <p:nvPicPr>
          <p:cNvPr id="50" name="Afbeelding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182" y="5130676"/>
            <a:ext cx="598007" cy="605098"/>
          </a:xfrm>
          <a:prstGeom prst="rect">
            <a:avLst/>
          </a:prstGeom>
          <a:solidFill>
            <a:srgbClr val="FF8B8B"/>
          </a:solidFill>
        </p:spPr>
      </p:pic>
      <p:sp>
        <p:nvSpPr>
          <p:cNvPr id="51" name="Tekstvak 50"/>
          <p:cNvSpPr txBox="1"/>
          <p:nvPr/>
        </p:nvSpPr>
        <p:spPr>
          <a:xfrm>
            <a:off x="6769174" y="5706740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Join</a:t>
            </a:r>
            <a:r>
              <a:rPr lang="nl-NL" sz="1100" dirty="0" smtClean="0"/>
              <a:t> MER</a:t>
            </a:r>
            <a:endParaRPr lang="nl-NL" sz="1100" dirty="0"/>
          </a:p>
        </p:txBody>
      </p:sp>
      <p:sp>
        <p:nvSpPr>
          <p:cNvPr id="52" name="Tekstvak 51"/>
          <p:cNvSpPr txBox="1"/>
          <p:nvPr/>
        </p:nvSpPr>
        <p:spPr>
          <a:xfrm flipH="1">
            <a:off x="7774582" y="5793617"/>
            <a:ext cx="9028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KTA</a:t>
            </a:r>
            <a:endParaRPr lang="nl-NL" dirty="0"/>
          </a:p>
        </p:txBody>
      </p:sp>
      <p:pic>
        <p:nvPicPr>
          <p:cNvPr id="53" name="Afbeelding 5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350" y="5192225"/>
            <a:ext cx="561282" cy="561282"/>
          </a:xfrm>
          <a:prstGeom prst="rect">
            <a:avLst/>
          </a:prstGeom>
        </p:spPr>
      </p:pic>
      <p:pic>
        <p:nvPicPr>
          <p:cNvPr id="54" name="Afbeelding 5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81" y="5101642"/>
            <a:ext cx="598007" cy="605098"/>
          </a:xfrm>
          <a:prstGeom prst="rect">
            <a:avLst/>
          </a:prstGeom>
        </p:spPr>
      </p:pic>
      <p:sp>
        <p:nvSpPr>
          <p:cNvPr id="55" name="Tekstvak 54"/>
          <p:cNvSpPr txBox="1"/>
          <p:nvPr/>
        </p:nvSpPr>
        <p:spPr>
          <a:xfrm>
            <a:off x="2947713" y="5706740"/>
            <a:ext cx="797125" cy="27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DDS</a:t>
            </a:r>
            <a:endParaRPr lang="nl-NL" dirty="0"/>
          </a:p>
        </p:txBody>
      </p:sp>
      <p:pic>
        <p:nvPicPr>
          <p:cNvPr id="56" name="Afbeelding 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387" y="5105082"/>
            <a:ext cx="598007" cy="605098"/>
          </a:xfrm>
          <a:prstGeom prst="rect">
            <a:avLst/>
          </a:prstGeom>
        </p:spPr>
      </p:pic>
      <p:sp>
        <p:nvSpPr>
          <p:cNvPr id="57" name="Tekstvak 56"/>
          <p:cNvSpPr txBox="1"/>
          <p:nvPr/>
        </p:nvSpPr>
        <p:spPr>
          <a:xfrm>
            <a:off x="5612009" y="5706740"/>
            <a:ext cx="797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DDS</a:t>
            </a:r>
            <a:endParaRPr lang="nl-NL" dirty="0"/>
          </a:p>
        </p:txBody>
      </p:sp>
      <p:pic>
        <p:nvPicPr>
          <p:cNvPr id="58" name="Afbeelding 5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422" y="5100274"/>
            <a:ext cx="598007" cy="605098"/>
          </a:xfrm>
          <a:prstGeom prst="rect">
            <a:avLst/>
          </a:prstGeom>
        </p:spPr>
      </p:pic>
      <p:sp>
        <p:nvSpPr>
          <p:cNvPr id="62" name="Tekstvak 61"/>
          <p:cNvSpPr txBox="1"/>
          <p:nvPr/>
        </p:nvSpPr>
        <p:spPr>
          <a:xfrm>
            <a:off x="4176886" y="5706740"/>
            <a:ext cx="797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DDS</a:t>
            </a:r>
            <a:endParaRPr lang="nl-NL" dirty="0"/>
          </a:p>
        </p:txBody>
      </p:sp>
      <p:sp>
        <p:nvSpPr>
          <p:cNvPr id="64" name="Wolk 63"/>
          <p:cNvSpPr/>
          <p:nvPr/>
        </p:nvSpPr>
        <p:spPr bwMode="auto">
          <a:xfrm>
            <a:off x="7136614" y="8104658"/>
            <a:ext cx="1296144" cy="894566"/>
          </a:xfrm>
          <a:prstGeom prst="cloud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6" name="Tekstvak 65"/>
          <p:cNvSpPr txBox="1"/>
          <p:nvPr/>
        </p:nvSpPr>
        <p:spPr>
          <a:xfrm>
            <a:off x="7136615" y="8394650"/>
            <a:ext cx="1258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 smtClean="0"/>
              <a:t>GBA-V</a:t>
            </a:r>
            <a:endParaRPr lang="nl-NL" sz="1400" b="1" dirty="0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010" y="6222170"/>
            <a:ext cx="598007" cy="605098"/>
          </a:xfrm>
          <a:prstGeom prst="rect">
            <a:avLst/>
          </a:prstGeom>
        </p:spPr>
      </p:pic>
      <p:sp>
        <p:nvSpPr>
          <p:cNvPr id="91" name="Tekstvak 90"/>
          <p:cNvSpPr txBox="1"/>
          <p:nvPr/>
        </p:nvSpPr>
        <p:spPr>
          <a:xfrm>
            <a:off x="2513052" y="6827268"/>
            <a:ext cx="1232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Key2Burgerzaken</a:t>
            </a:r>
            <a:endParaRPr lang="nl-NL" dirty="0"/>
          </a:p>
        </p:txBody>
      </p:sp>
      <p:pic>
        <p:nvPicPr>
          <p:cNvPr id="92" name="Afbeelding 9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387" y="6222170"/>
            <a:ext cx="598007" cy="605098"/>
          </a:xfrm>
          <a:prstGeom prst="rect">
            <a:avLst/>
          </a:prstGeom>
        </p:spPr>
      </p:pic>
      <p:sp>
        <p:nvSpPr>
          <p:cNvPr id="93" name="Tekstvak 92"/>
          <p:cNvSpPr txBox="1"/>
          <p:nvPr/>
        </p:nvSpPr>
        <p:spPr>
          <a:xfrm>
            <a:off x="5227816" y="6828670"/>
            <a:ext cx="1232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Key2Burgerzaken</a:t>
            </a:r>
            <a:endParaRPr lang="nl-NL" dirty="0"/>
          </a:p>
        </p:txBody>
      </p:sp>
      <p:pic>
        <p:nvPicPr>
          <p:cNvPr id="94" name="Afbeelding 9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470" y="6194575"/>
            <a:ext cx="598007" cy="605098"/>
          </a:xfrm>
          <a:prstGeom prst="rect">
            <a:avLst/>
          </a:prstGeom>
        </p:spPr>
      </p:pic>
      <p:sp>
        <p:nvSpPr>
          <p:cNvPr id="95" name="Tekstvak 94"/>
          <p:cNvSpPr txBox="1"/>
          <p:nvPr/>
        </p:nvSpPr>
        <p:spPr>
          <a:xfrm>
            <a:off x="3809092" y="6828671"/>
            <a:ext cx="1232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Key2Burgerzaken</a:t>
            </a:r>
            <a:endParaRPr lang="nl-NL" dirty="0"/>
          </a:p>
        </p:txBody>
      </p:sp>
      <p:sp>
        <p:nvSpPr>
          <p:cNvPr id="96" name="Rechthoek 95"/>
          <p:cNvSpPr/>
          <p:nvPr/>
        </p:nvSpPr>
        <p:spPr bwMode="auto">
          <a:xfrm>
            <a:off x="9037488" y="3521100"/>
            <a:ext cx="3060278" cy="1057994"/>
          </a:xfrm>
          <a:prstGeom prst="rect">
            <a:avLst/>
          </a:prstGeom>
          <a:solidFill>
            <a:srgbClr val="FFFF00">
              <a:alpha val="32000"/>
            </a:srgbClr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7" name="Tekstvak 96"/>
          <p:cNvSpPr txBox="1"/>
          <p:nvPr/>
        </p:nvSpPr>
        <p:spPr>
          <a:xfrm>
            <a:off x="9020298" y="3546500"/>
            <a:ext cx="32214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Koppeling via export-import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HRM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SD applicaties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OD applicaties (RX Mission)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Key2Begraven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Key2Betalen</a:t>
            </a:r>
            <a:endParaRPr lang="nl-NL" dirty="0"/>
          </a:p>
        </p:txBody>
      </p:sp>
      <p:cxnSp>
        <p:nvCxnSpPr>
          <p:cNvPr id="23" name="Rechte verbindingslijn 22"/>
          <p:cNvCxnSpPr/>
          <p:nvPr/>
        </p:nvCxnSpPr>
        <p:spPr bwMode="auto">
          <a:xfrm flipV="1">
            <a:off x="3168774" y="5930472"/>
            <a:ext cx="0" cy="20831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9" name="Rechte verbindingslijn 98"/>
          <p:cNvCxnSpPr/>
          <p:nvPr/>
        </p:nvCxnSpPr>
        <p:spPr bwMode="auto">
          <a:xfrm flipV="1">
            <a:off x="4421377" y="5930472"/>
            <a:ext cx="0" cy="20831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0" name="Rechte verbindingslijn 99"/>
          <p:cNvCxnSpPr/>
          <p:nvPr/>
        </p:nvCxnSpPr>
        <p:spPr bwMode="auto">
          <a:xfrm flipV="1">
            <a:off x="5833070" y="5930472"/>
            <a:ext cx="0" cy="20831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" name="Rechte verbindingslijn 2"/>
          <p:cNvCxnSpPr/>
          <p:nvPr/>
        </p:nvCxnSpPr>
        <p:spPr bwMode="auto">
          <a:xfrm flipH="1">
            <a:off x="5984515" y="3870791"/>
            <a:ext cx="784659" cy="216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Gebogen verbindingslijn 9"/>
          <p:cNvCxnSpPr>
            <a:stCxn id="35" idx="2"/>
            <a:endCxn id="54" idx="0"/>
          </p:cNvCxnSpPr>
          <p:nvPr/>
        </p:nvCxnSpPr>
        <p:spPr bwMode="auto">
          <a:xfrm rot="5400000">
            <a:off x="3239354" y="3919617"/>
            <a:ext cx="1120657" cy="124339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Gebogen verbindingslijn 14"/>
          <p:cNvCxnSpPr>
            <a:endCxn id="56" idx="0"/>
          </p:cNvCxnSpPr>
          <p:nvPr/>
        </p:nvCxnSpPr>
        <p:spPr bwMode="auto">
          <a:xfrm>
            <a:off x="4406476" y="4541091"/>
            <a:ext cx="1436915" cy="563991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3" name="Wolk 102"/>
          <p:cNvSpPr/>
          <p:nvPr/>
        </p:nvSpPr>
        <p:spPr bwMode="auto">
          <a:xfrm>
            <a:off x="7561262" y="1418215"/>
            <a:ext cx="1296144" cy="894566"/>
          </a:xfrm>
          <a:prstGeom prst="cloud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4" name="Tekstvak 103"/>
          <p:cNvSpPr txBox="1"/>
          <p:nvPr/>
        </p:nvSpPr>
        <p:spPr>
          <a:xfrm>
            <a:off x="7593920" y="1699320"/>
            <a:ext cx="1258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 smtClean="0"/>
              <a:t>E-facturen</a:t>
            </a:r>
            <a:endParaRPr lang="nl-NL" sz="800" b="1" dirty="0"/>
          </a:p>
        </p:txBody>
      </p:sp>
      <p:cxnSp>
        <p:nvCxnSpPr>
          <p:cNvPr id="19" name="Rechte verbindingslijn met pijl 18"/>
          <p:cNvCxnSpPr>
            <a:endCxn id="58" idx="1"/>
          </p:cNvCxnSpPr>
          <p:nvPr/>
        </p:nvCxnSpPr>
        <p:spPr bwMode="auto">
          <a:xfrm>
            <a:off x="3758813" y="5401103"/>
            <a:ext cx="368609" cy="172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7" name="Rechte verbindingslijn 106"/>
          <p:cNvCxnSpPr/>
          <p:nvPr/>
        </p:nvCxnSpPr>
        <p:spPr bwMode="auto">
          <a:xfrm>
            <a:off x="4416569" y="4536551"/>
            <a:ext cx="1231" cy="55484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4" name="Gebogen verbindingslijn 113"/>
          <p:cNvCxnSpPr/>
          <p:nvPr/>
        </p:nvCxnSpPr>
        <p:spPr bwMode="auto">
          <a:xfrm rot="5400000">
            <a:off x="2118844" y="7041202"/>
            <a:ext cx="3293656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2" name="Rechte verbindingslijn 121"/>
          <p:cNvCxnSpPr/>
          <p:nvPr/>
        </p:nvCxnSpPr>
        <p:spPr bwMode="auto">
          <a:xfrm>
            <a:off x="3752726" y="8688031"/>
            <a:ext cx="3386747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6" name="Gebogen verbindingslijn 125"/>
          <p:cNvCxnSpPr>
            <a:endCxn id="56" idx="1"/>
          </p:cNvCxnSpPr>
          <p:nvPr/>
        </p:nvCxnSpPr>
        <p:spPr bwMode="auto">
          <a:xfrm rot="5400000" flipH="1" flipV="1">
            <a:off x="3704481" y="6848125"/>
            <a:ext cx="3280399" cy="399413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0" name="Rechte verbindingslijn met pijl 129"/>
          <p:cNvCxnSpPr>
            <a:endCxn id="54" idx="3"/>
          </p:cNvCxnSpPr>
          <p:nvPr/>
        </p:nvCxnSpPr>
        <p:spPr bwMode="auto">
          <a:xfrm flipH="1">
            <a:off x="3476988" y="5402647"/>
            <a:ext cx="275738" cy="154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3" name="Rechte verbindingslijn 132"/>
          <p:cNvCxnSpPr/>
          <p:nvPr/>
        </p:nvCxnSpPr>
        <p:spPr bwMode="auto">
          <a:xfrm flipH="1">
            <a:off x="5609104" y="2261521"/>
            <a:ext cx="2142997" cy="133841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Rechte verbindingslijn 17"/>
          <p:cNvCxnSpPr/>
          <p:nvPr/>
        </p:nvCxnSpPr>
        <p:spPr bwMode="auto">
          <a:xfrm>
            <a:off x="3760655" y="2439152"/>
            <a:ext cx="0" cy="110734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Rechte verbindingslijn 4"/>
          <p:cNvCxnSpPr/>
          <p:nvPr/>
        </p:nvCxnSpPr>
        <p:spPr bwMode="auto">
          <a:xfrm>
            <a:off x="5957990" y="4121706"/>
            <a:ext cx="1539972" cy="41484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Rechte verbindingslijn 6"/>
          <p:cNvCxnSpPr>
            <a:endCxn id="53" idx="0"/>
          </p:cNvCxnSpPr>
          <p:nvPr/>
        </p:nvCxnSpPr>
        <p:spPr bwMode="auto">
          <a:xfrm>
            <a:off x="8041405" y="4663791"/>
            <a:ext cx="287586" cy="52843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Rechte verbindingslijn met pijl 13"/>
          <p:cNvCxnSpPr>
            <a:stCxn id="45" idx="2"/>
          </p:cNvCxnSpPr>
          <p:nvPr/>
        </p:nvCxnSpPr>
        <p:spPr bwMode="auto">
          <a:xfrm flipH="1">
            <a:off x="4413565" y="1875081"/>
            <a:ext cx="948107" cy="17539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8" name="Rechte verbindingslijn 97"/>
          <p:cNvCxnSpPr>
            <a:stCxn id="101" idx="0"/>
          </p:cNvCxnSpPr>
          <p:nvPr/>
        </p:nvCxnSpPr>
        <p:spPr bwMode="auto">
          <a:xfrm flipV="1">
            <a:off x="7855229" y="2384020"/>
            <a:ext cx="354105" cy="170951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pic>
        <p:nvPicPr>
          <p:cNvPr id="101" name="Afbeelding 10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225" y="4093530"/>
            <a:ext cx="598007" cy="605098"/>
          </a:xfrm>
          <a:prstGeom prst="rect">
            <a:avLst/>
          </a:prstGeom>
        </p:spPr>
      </p:pic>
      <p:sp>
        <p:nvSpPr>
          <p:cNvPr id="102" name="Tekstvak 101"/>
          <p:cNvSpPr txBox="1"/>
          <p:nvPr/>
        </p:nvSpPr>
        <p:spPr>
          <a:xfrm>
            <a:off x="8132289" y="4266580"/>
            <a:ext cx="7971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smtClean="0"/>
              <a:t>Applicatie Financiën</a:t>
            </a:r>
            <a:endParaRPr lang="nl-NL" sz="1100" dirty="0"/>
          </a:p>
        </p:txBody>
      </p:sp>
      <p:pic>
        <p:nvPicPr>
          <p:cNvPr id="108" name="Afbeelding 10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387" y="7177479"/>
            <a:ext cx="598007" cy="605098"/>
          </a:xfrm>
          <a:prstGeom prst="rect">
            <a:avLst/>
          </a:prstGeom>
          <a:solidFill>
            <a:srgbClr val="FF8B8B"/>
          </a:solidFill>
        </p:spPr>
      </p:pic>
      <p:sp>
        <p:nvSpPr>
          <p:cNvPr id="109" name="Tekstvak 108"/>
          <p:cNvSpPr txBox="1"/>
          <p:nvPr/>
        </p:nvSpPr>
        <p:spPr>
          <a:xfrm>
            <a:off x="5540001" y="7819859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Join</a:t>
            </a:r>
            <a:r>
              <a:rPr lang="nl-NL" sz="1100" dirty="0" smtClean="0"/>
              <a:t> RD</a:t>
            </a:r>
            <a:endParaRPr lang="nl-NL" sz="1100" dirty="0"/>
          </a:p>
        </p:txBody>
      </p:sp>
      <p:pic>
        <p:nvPicPr>
          <p:cNvPr id="110" name="Afbeelding 10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258" y="7190546"/>
            <a:ext cx="598007" cy="605098"/>
          </a:xfrm>
          <a:prstGeom prst="rect">
            <a:avLst/>
          </a:prstGeom>
          <a:solidFill>
            <a:srgbClr val="FF8B8B"/>
          </a:solidFill>
        </p:spPr>
      </p:pic>
      <p:sp>
        <p:nvSpPr>
          <p:cNvPr id="111" name="Tekstvak 110"/>
          <p:cNvSpPr txBox="1"/>
          <p:nvPr/>
        </p:nvSpPr>
        <p:spPr>
          <a:xfrm>
            <a:off x="4171849" y="7832926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Join</a:t>
            </a:r>
            <a:r>
              <a:rPr lang="nl-NL" sz="1100" dirty="0" smtClean="0"/>
              <a:t> ES</a:t>
            </a:r>
            <a:endParaRPr lang="nl-NL" sz="1100" dirty="0"/>
          </a:p>
        </p:txBody>
      </p:sp>
      <p:pic>
        <p:nvPicPr>
          <p:cNvPr id="112" name="Afbeelding 1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010" y="7200668"/>
            <a:ext cx="598007" cy="605098"/>
          </a:xfrm>
          <a:prstGeom prst="rect">
            <a:avLst/>
          </a:prstGeom>
          <a:solidFill>
            <a:srgbClr val="FF8B8B"/>
          </a:solidFill>
        </p:spPr>
      </p:pic>
      <p:sp>
        <p:nvSpPr>
          <p:cNvPr id="113" name="Tekstvak 112"/>
          <p:cNvSpPr txBox="1"/>
          <p:nvPr/>
        </p:nvSpPr>
        <p:spPr>
          <a:xfrm>
            <a:off x="2808734" y="7843048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Join</a:t>
            </a:r>
            <a:r>
              <a:rPr lang="nl-NL" sz="1100" dirty="0" smtClean="0"/>
              <a:t> MG</a:t>
            </a:r>
            <a:endParaRPr lang="nl-NL" sz="1100" dirty="0"/>
          </a:p>
        </p:txBody>
      </p:sp>
      <p:cxnSp>
        <p:nvCxnSpPr>
          <p:cNvPr id="125" name="Rechte verbindingslijn 124"/>
          <p:cNvCxnSpPr>
            <a:endCxn id="50" idx="0"/>
          </p:cNvCxnSpPr>
          <p:nvPr/>
        </p:nvCxnSpPr>
        <p:spPr bwMode="auto">
          <a:xfrm>
            <a:off x="5957990" y="4229991"/>
            <a:ext cx="1182196" cy="90068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9" name="Gebogen verbindingslijn 128"/>
          <p:cNvCxnSpPr>
            <a:stCxn id="108" idx="3"/>
          </p:cNvCxnSpPr>
          <p:nvPr/>
        </p:nvCxnSpPr>
        <p:spPr bwMode="auto">
          <a:xfrm flipH="1" flipV="1">
            <a:off x="5957990" y="4229991"/>
            <a:ext cx="184404" cy="3250037"/>
          </a:xfrm>
          <a:prstGeom prst="bentConnector4">
            <a:avLst>
              <a:gd name="adj1" fmla="val -83322"/>
              <a:gd name="adj2" fmla="val 85557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5" name="Gebogen verbindingslijn 134"/>
          <p:cNvCxnSpPr>
            <a:stCxn id="110" idx="3"/>
          </p:cNvCxnSpPr>
          <p:nvPr/>
        </p:nvCxnSpPr>
        <p:spPr bwMode="auto">
          <a:xfrm flipV="1">
            <a:off x="4767265" y="3960253"/>
            <a:ext cx="147462" cy="3532842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7" name="Gebogen verbindingslijn 136"/>
          <p:cNvCxnSpPr>
            <a:stCxn id="112" idx="1"/>
            <a:endCxn id="36" idx="2"/>
          </p:cNvCxnSpPr>
          <p:nvPr/>
        </p:nvCxnSpPr>
        <p:spPr bwMode="auto">
          <a:xfrm rot="10800000" flipH="1">
            <a:off x="2865010" y="3960255"/>
            <a:ext cx="15732" cy="3542963"/>
          </a:xfrm>
          <a:prstGeom prst="bentConnector3">
            <a:avLst>
              <a:gd name="adj1" fmla="val -3180492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73950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Wolk 44"/>
          <p:cNvSpPr/>
          <p:nvPr/>
        </p:nvSpPr>
        <p:spPr bwMode="auto">
          <a:xfrm>
            <a:off x="5357652" y="1427798"/>
            <a:ext cx="1296144" cy="894566"/>
          </a:xfrm>
          <a:prstGeom prst="cloud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9" name="Afbeelding 58">
            <a:extLst>
              <a:ext uri="{FF2B5EF4-FFF2-40B4-BE49-F238E27FC236}">
                <a16:creationId xmlns="" xmlns:a16="http://schemas.microsoft.com/office/drawing/2014/main" id="{443C9C80-8032-45B9-B8B8-8B75B2758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45" y="145675"/>
            <a:ext cx="1357876" cy="680212"/>
          </a:xfrm>
          <a:prstGeom prst="rect">
            <a:avLst/>
          </a:prstGeom>
        </p:spPr>
      </p:pic>
      <p:sp>
        <p:nvSpPr>
          <p:cNvPr id="60" name="Text Box 3104"/>
          <p:cNvSpPr txBox="1">
            <a:spLocks noChangeArrowheads="1"/>
          </p:cNvSpPr>
          <p:nvPr/>
        </p:nvSpPr>
        <p:spPr bwMode="auto">
          <a:xfrm>
            <a:off x="2273916" y="210317"/>
            <a:ext cx="106159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algn="ctr" defTabSz="1509713"/>
            <a:r>
              <a:rPr lang="nl-NL" sz="2500" b="1" dirty="0" smtClean="0">
                <a:solidFill>
                  <a:srgbClr val="3A75C4"/>
                </a:solidFill>
                <a:cs typeface="Arial" charset="0"/>
              </a:rPr>
              <a:t>SOLL (On-</a:t>
            </a:r>
            <a:r>
              <a:rPr lang="nl-NL" sz="2500" b="1" dirty="0" err="1" smtClean="0">
                <a:solidFill>
                  <a:srgbClr val="3A75C4"/>
                </a:solidFill>
                <a:cs typeface="Arial" charset="0"/>
              </a:rPr>
              <a:t>premise</a:t>
            </a:r>
            <a:r>
              <a:rPr lang="nl-NL" sz="2500" b="1" dirty="0" smtClean="0">
                <a:solidFill>
                  <a:srgbClr val="3A75C4"/>
                </a:solidFill>
                <a:cs typeface="Arial" charset="0"/>
              </a:rPr>
              <a:t>)</a:t>
            </a:r>
            <a:endParaRPr lang="nl-NL" sz="2500" b="1" dirty="0">
              <a:solidFill>
                <a:srgbClr val="3A75C4"/>
              </a:solidFill>
              <a:cs typeface="Arial" charset="0"/>
            </a:endParaRPr>
          </a:p>
        </p:txBody>
      </p:sp>
      <p:sp>
        <p:nvSpPr>
          <p:cNvPr id="61" name="Text Box 3105"/>
          <p:cNvSpPr txBox="1">
            <a:spLocks noChangeArrowheads="1"/>
          </p:cNvSpPr>
          <p:nvPr/>
        </p:nvSpPr>
        <p:spPr bwMode="auto">
          <a:xfrm>
            <a:off x="141245" y="966912"/>
            <a:ext cx="1908175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Belanghebbenden</a:t>
            </a:r>
          </a:p>
        </p:txBody>
      </p:sp>
      <p:sp>
        <p:nvSpPr>
          <p:cNvPr id="63" name="Text Box 3130"/>
          <p:cNvSpPr txBox="1">
            <a:spLocks noChangeArrowheads="1"/>
          </p:cNvSpPr>
          <p:nvPr/>
        </p:nvSpPr>
        <p:spPr bwMode="auto">
          <a:xfrm>
            <a:off x="131376" y="3330476"/>
            <a:ext cx="1006660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Doelstellingen</a:t>
            </a:r>
          </a:p>
        </p:txBody>
      </p:sp>
      <p:sp>
        <p:nvSpPr>
          <p:cNvPr id="65" name="Text Box 3177"/>
          <p:cNvSpPr txBox="1">
            <a:spLocks noChangeArrowheads="1"/>
          </p:cNvSpPr>
          <p:nvPr/>
        </p:nvSpPr>
        <p:spPr bwMode="auto">
          <a:xfrm>
            <a:off x="136469" y="6138788"/>
            <a:ext cx="1635125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Functionaliteit of wensen </a:t>
            </a:r>
          </a:p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en eisen</a:t>
            </a:r>
          </a:p>
        </p:txBody>
      </p:sp>
      <p:sp>
        <p:nvSpPr>
          <p:cNvPr id="67" name="Text Box 3109"/>
          <p:cNvSpPr txBox="1">
            <a:spLocks noChangeArrowheads="1"/>
          </p:cNvSpPr>
          <p:nvPr/>
        </p:nvSpPr>
        <p:spPr bwMode="auto">
          <a:xfrm>
            <a:off x="115256" y="9265644"/>
            <a:ext cx="775827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Informatie</a:t>
            </a:r>
          </a:p>
        </p:txBody>
      </p:sp>
      <p:sp>
        <p:nvSpPr>
          <p:cNvPr id="69" name="Text Box 3107"/>
          <p:cNvSpPr txBox="1">
            <a:spLocks noChangeArrowheads="1"/>
          </p:cNvSpPr>
          <p:nvPr/>
        </p:nvSpPr>
        <p:spPr bwMode="auto">
          <a:xfrm>
            <a:off x="2273917" y="9251130"/>
            <a:ext cx="2711870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Boodschap of Bericht  van deze visualisatie</a:t>
            </a:r>
          </a:p>
        </p:txBody>
      </p:sp>
      <p:sp>
        <p:nvSpPr>
          <p:cNvPr id="70" name="Text Box 3132"/>
          <p:cNvSpPr txBox="1">
            <a:spLocks noChangeArrowheads="1"/>
          </p:cNvSpPr>
          <p:nvPr/>
        </p:nvSpPr>
        <p:spPr bwMode="auto">
          <a:xfrm>
            <a:off x="2276212" y="944480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1" name="Text Box 3115"/>
          <p:cNvSpPr txBox="1">
            <a:spLocks noChangeArrowheads="1"/>
          </p:cNvSpPr>
          <p:nvPr/>
        </p:nvSpPr>
        <p:spPr bwMode="auto">
          <a:xfrm>
            <a:off x="5496484" y="9241482"/>
            <a:ext cx="1266340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900" b="1" dirty="0" smtClean="0">
                <a:solidFill>
                  <a:srgbClr val="3A75C4"/>
                </a:solidFill>
                <a:cs typeface="Arial" charset="0"/>
              </a:rPr>
              <a:t>[</a:t>
            </a:r>
            <a:r>
              <a:rPr lang="nl-NL" sz="900" b="1" u="sng" dirty="0" smtClean="0">
                <a:solidFill>
                  <a:srgbClr val="3A75C4"/>
                </a:solidFill>
                <a:cs typeface="Arial" charset="0"/>
              </a:rPr>
              <a:t>CONTEXT</a:t>
            </a:r>
            <a:r>
              <a:rPr lang="nl-NL" sz="900" b="1" dirty="0" smtClean="0">
                <a:solidFill>
                  <a:srgbClr val="3A75C4"/>
                </a:solidFill>
                <a:cs typeface="Arial" charset="0"/>
              </a:rPr>
              <a:t>]</a:t>
            </a:r>
            <a:endParaRPr lang="nl-NL" sz="900" b="1" dirty="0">
              <a:solidFill>
                <a:srgbClr val="3A75C4"/>
              </a:solidFill>
              <a:cs typeface="Arial" charset="0"/>
            </a:endParaRPr>
          </a:p>
        </p:txBody>
      </p:sp>
      <p:sp>
        <p:nvSpPr>
          <p:cNvPr id="72" name="Text Box 3132"/>
          <p:cNvSpPr txBox="1">
            <a:spLocks noChangeArrowheads="1"/>
          </p:cNvSpPr>
          <p:nvPr/>
        </p:nvSpPr>
        <p:spPr bwMode="auto">
          <a:xfrm>
            <a:off x="5498430" y="943845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3" name="Text Box 3132"/>
          <p:cNvSpPr txBox="1">
            <a:spLocks noChangeArrowheads="1"/>
          </p:cNvSpPr>
          <p:nvPr/>
        </p:nvSpPr>
        <p:spPr bwMode="auto">
          <a:xfrm>
            <a:off x="115972" y="946385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4" name="Text Box 3132"/>
          <p:cNvSpPr txBox="1">
            <a:spLocks noChangeArrowheads="1"/>
          </p:cNvSpPr>
          <p:nvPr/>
        </p:nvSpPr>
        <p:spPr bwMode="auto">
          <a:xfrm>
            <a:off x="131738" y="6462727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5" name="Text Box 3132"/>
          <p:cNvSpPr txBox="1">
            <a:spLocks noChangeArrowheads="1"/>
          </p:cNvSpPr>
          <p:nvPr/>
        </p:nvSpPr>
        <p:spPr bwMode="auto">
          <a:xfrm>
            <a:off x="131738" y="3521100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6" name="Text Box 3132"/>
          <p:cNvSpPr txBox="1">
            <a:spLocks noChangeArrowheads="1"/>
          </p:cNvSpPr>
          <p:nvPr/>
        </p:nvSpPr>
        <p:spPr bwMode="auto">
          <a:xfrm>
            <a:off x="131738" y="116388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7" name="Text Box 3132"/>
          <p:cNvSpPr txBox="1">
            <a:spLocks noChangeArrowheads="1"/>
          </p:cNvSpPr>
          <p:nvPr/>
        </p:nvSpPr>
        <p:spPr bwMode="auto">
          <a:xfrm>
            <a:off x="13008470" y="1146835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78" name="Text Box 3114"/>
          <p:cNvSpPr txBox="1">
            <a:spLocks noChangeArrowheads="1"/>
          </p:cNvSpPr>
          <p:nvPr/>
        </p:nvSpPr>
        <p:spPr bwMode="auto">
          <a:xfrm>
            <a:off x="7609384" y="9235132"/>
            <a:ext cx="1000248" cy="24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BIG domeinen</a:t>
            </a:r>
          </a:p>
        </p:txBody>
      </p:sp>
      <p:sp>
        <p:nvSpPr>
          <p:cNvPr id="79" name="Text Box 3132"/>
          <p:cNvSpPr txBox="1">
            <a:spLocks noChangeArrowheads="1"/>
          </p:cNvSpPr>
          <p:nvPr/>
        </p:nvSpPr>
        <p:spPr bwMode="auto">
          <a:xfrm>
            <a:off x="7608495" y="9427755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0" name="Text Box 3108"/>
          <p:cNvSpPr txBox="1">
            <a:spLocks noChangeArrowheads="1"/>
          </p:cNvSpPr>
          <p:nvPr/>
        </p:nvSpPr>
        <p:spPr bwMode="auto">
          <a:xfrm>
            <a:off x="9756352" y="9232080"/>
            <a:ext cx="6921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Legenda</a:t>
            </a:r>
          </a:p>
        </p:txBody>
      </p:sp>
      <p:sp>
        <p:nvSpPr>
          <p:cNvPr id="81" name="Text Box 3132"/>
          <p:cNvSpPr txBox="1">
            <a:spLocks noChangeArrowheads="1"/>
          </p:cNvSpPr>
          <p:nvPr/>
        </p:nvSpPr>
        <p:spPr bwMode="auto">
          <a:xfrm>
            <a:off x="9756352" y="9421405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2" name="Text Box 3110"/>
          <p:cNvSpPr txBox="1">
            <a:spLocks noChangeArrowheads="1"/>
          </p:cNvSpPr>
          <p:nvPr/>
        </p:nvSpPr>
        <p:spPr bwMode="auto">
          <a:xfrm>
            <a:off x="13024642" y="9241482"/>
            <a:ext cx="14684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algn="just"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Referentiedocumenten</a:t>
            </a:r>
          </a:p>
        </p:txBody>
      </p:sp>
      <p:sp>
        <p:nvSpPr>
          <p:cNvPr id="83" name="Text Box 3132"/>
          <p:cNvSpPr txBox="1">
            <a:spLocks noChangeArrowheads="1"/>
          </p:cNvSpPr>
          <p:nvPr/>
        </p:nvSpPr>
        <p:spPr bwMode="auto">
          <a:xfrm>
            <a:off x="13023328" y="943845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4" name="Text Box 3106"/>
          <p:cNvSpPr txBox="1">
            <a:spLocks noChangeArrowheads="1"/>
          </p:cNvSpPr>
          <p:nvPr/>
        </p:nvSpPr>
        <p:spPr bwMode="auto">
          <a:xfrm>
            <a:off x="13012314" y="7068317"/>
            <a:ext cx="1820863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Basisregistraties / </a:t>
            </a:r>
            <a:r>
              <a:rPr lang="nl-NL" sz="900" b="1" u="sng" dirty="0" err="1">
                <a:solidFill>
                  <a:srgbClr val="3A75C4"/>
                </a:solidFill>
                <a:cs typeface="Arial" charset="0"/>
              </a:rPr>
              <a:t>overheids</a:t>
            </a:r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 </a:t>
            </a:r>
            <a:br>
              <a:rPr lang="nl-NL" sz="900" b="1" u="sng" dirty="0">
                <a:solidFill>
                  <a:srgbClr val="3A75C4"/>
                </a:solidFill>
                <a:cs typeface="Arial" charset="0"/>
              </a:rPr>
            </a:br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componenten</a:t>
            </a:r>
          </a:p>
        </p:txBody>
      </p:sp>
      <p:sp>
        <p:nvSpPr>
          <p:cNvPr id="85" name="Text Box 3132"/>
          <p:cNvSpPr txBox="1">
            <a:spLocks noChangeArrowheads="1"/>
          </p:cNvSpPr>
          <p:nvPr/>
        </p:nvSpPr>
        <p:spPr bwMode="auto">
          <a:xfrm>
            <a:off x="13008470" y="7398831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6" name="Text Box 3106"/>
          <p:cNvSpPr txBox="1">
            <a:spLocks noChangeArrowheads="1"/>
          </p:cNvSpPr>
          <p:nvPr/>
        </p:nvSpPr>
        <p:spPr bwMode="auto">
          <a:xfrm>
            <a:off x="13010727" y="5480817"/>
            <a:ext cx="1731962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Interne projecten / overheid</a:t>
            </a:r>
          </a:p>
        </p:txBody>
      </p:sp>
      <p:sp>
        <p:nvSpPr>
          <p:cNvPr id="87" name="Text Box 3132"/>
          <p:cNvSpPr txBox="1">
            <a:spLocks noChangeArrowheads="1"/>
          </p:cNvSpPr>
          <p:nvPr/>
        </p:nvSpPr>
        <p:spPr bwMode="auto">
          <a:xfrm>
            <a:off x="13013912" y="5674990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88" name="Text Box 3106"/>
          <p:cNvSpPr txBox="1">
            <a:spLocks noChangeArrowheads="1"/>
          </p:cNvSpPr>
          <p:nvPr/>
        </p:nvSpPr>
        <p:spPr bwMode="auto">
          <a:xfrm>
            <a:off x="13009185" y="2771748"/>
            <a:ext cx="152558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Principes en Richtlijnen</a:t>
            </a:r>
          </a:p>
        </p:txBody>
      </p:sp>
      <p:sp>
        <p:nvSpPr>
          <p:cNvPr id="89" name="Text Box 3132"/>
          <p:cNvSpPr txBox="1">
            <a:spLocks noChangeArrowheads="1"/>
          </p:cNvSpPr>
          <p:nvPr/>
        </p:nvSpPr>
        <p:spPr bwMode="auto">
          <a:xfrm>
            <a:off x="13005404" y="2964086"/>
            <a:ext cx="1900674" cy="2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937" tIns="53969" rIns="107937" bIns="53969">
            <a:spAutoFit/>
          </a:bodyPr>
          <a:lstStyle/>
          <a:p>
            <a:pPr defTabSz="1509713"/>
            <a:r>
              <a:rPr lang="nl-NL" sz="500" b="1" dirty="0"/>
              <a:t>[</a:t>
            </a:r>
            <a:r>
              <a:rPr lang="nl-NL" sz="600" b="1" dirty="0" smtClean="0"/>
              <a:t>TEKST</a:t>
            </a:r>
            <a:r>
              <a:rPr lang="nl-NL" sz="500" b="1" dirty="0"/>
              <a:t>]</a:t>
            </a:r>
          </a:p>
        </p:txBody>
      </p:sp>
      <p:sp>
        <p:nvSpPr>
          <p:cNvPr id="90" name="Text Box 3116"/>
          <p:cNvSpPr txBox="1">
            <a:spLocks noChangeArrowheads="1"/>
          </p:cNvSpPr>
          <p:nvPr/>
        </p:nvSpPr>
        <p:spPr bwMode="auto">
          <a:xfrm>
            <a:off x="13011050" y="953267"/>
            <a:ext cx="1712912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7937" tIns="53969" rIns="107937" bIns="53969">
            <a:spAutoFit/>
          </a:bodyPr>
          <a:lstStyle/>
          <a:p>
            <a:pPr defTabSz="1509713"/>
            <a:r>
              <a:rPr lang="nl-NL" sz="900" b="1" u="sng" dirty="0">
                <a:solidFill>
                  <a:srgbClr val="3A75C4"/>
                </a:solidFill>
                <a:cs typeface="Arial" charset="0"/>
              </a:rPr>
              <a:t>Concepten en Standaarden</a:t>
            </a:r>
          </a:p>
        </p:txBody>
      </p:sp>
      <p:sp>
        <p:nvSpPr>
          <p:cNvPr id="30" name="Rechthoek 29"/>
          <p:cNvSpPr/>
          <p:nvPr/>
        </p:nvSpPr>
        <p:spPr bwMode="auto">
          <a:xfrm>
            <a:off x="2520703" y="4922875"/>
            <a:ext cx="1163966" cy="361388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Maasgouw</a:t>
            </a:r>
            <a:endParaRPr kumimoji="0" lang="nl-NL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Rechthoek 30"/>
          <p:cNvSpPr/>
          <p:nvPr/>
        </p:nvSpPr>
        <p:spPr bwMode="auto">
          <a:xfrm>
            <a:off x="3851795" y="4922875"/>
            <a:ext cx="1163966" cy="361388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Echt-Susteren</a:t>
            </a:r>
          </a:p>
        </p:txBody>
      </p:sp>
      <p:sp>
        <p:nvSpPr>
          <p:cNvPr id="32" name="Rechthoek 31"/>
          <p:cNvSpPr/>
          <p:nvPr/>
        </p:nvSpPr>
        <p:spPr bwMode="auto">
          <a:xfrm>
            <a:off x="5232222" y="4922875"/>
            <a:ext cx="1163966" cy="361388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Roerdalen</a:t>
            </a:r>
          </a:p>
        </p:txBody>
      </p:sp>
      <p:sp>
        <p:nvSpPr>
          <p:cNvPr id="33" name="Rechthoek 32"/>
          <p:cNvSpPr/>
          <p:nvPr/>
        </p:nvSpPr>
        <p:spPr bwMode="auto">
          <a:xfrm>
            <a:off x="6558622" y="4933263"/>
            <a:ext cx="5683159" cy="120552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SC-MER</a:t>
            </a:r>
          </a:p>
        </p:txBody>
      </p:sp>
      <p:sp>
        <p:nvSpPr>
          <p:cNvPr id="34" name="Rechthoek 33"/>
          <p:cNvSpPr/>
          <p:nvPr/>
        </p:nvSpPr>
        <p:spPr bwMode="auto">
          <a:xfrm>
            <a:off x="2520702" y="3457155"/>
            <a:ext cx="9721080" cy="138530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GR-MER</a:t>
            </a:r>
            <a:r>
              <a:rPr kumimoji="0" lang="nl-NL" sz="11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Tenant</a:t>
            </a:r>
            <a:endParaRPr kumimoji="0" lang="nl-NL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5" name="Rechthoek 34"/>
          <p:cNvSpPr/>
          <p:nvPr/>
        </p:nvSpPr>
        <p:spPr bwMode="auto">
          <a:xfrm>
            <a:off x="2884765" y="3618508"/>
            <a:ext cx="3073225" cy="362477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Rechthoek 35"/>
          <p:cNvSpPr/>
          <p:nvPr/>
        </p:nvSpPr>
        <p:spPr bwMode="auto">
          <a:xfrm rot="5400000">
            <a:off x="2758147" y="3813111"/>
            <a:ext cx="539475" cy="29428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Rechthoek 36"/>
          <p:cNvSpPr/>
          <p:nvPr/>
        </p:nvSpPr>
        <p:spPr bwMode="auto">
          <a:xfrm rot="5400000">
            <a:off x="5541110" y="3832835"/>
            <a:ext cx="539475" cy="29428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" name="Tekstvak 37"/>
          <p:cNvSpPr txBox="1"/>
          <p:nvPr/>
        </p:nvSpPr>
        <p:spPr>
          <a:xfrm>
            <a:off x="2949156" y="3691783"/>
            <a:ext cx="2959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smtClean="0"/>
              <a:t>ESB (</a:t>
            </a:r>
            <a:r>
              <a:rPr lang="nl-NL" sz="1400" dirty="0" err="1" smtClean="0"/>
              <a:t>Enable</a:t>
            </a:r>
            <a:r>
              <a:rPr lang="nl-NL" sz="1400" dirty="0" smtClean="0"/>
              <a:t>-U)</a:t>
            </a:r>
            <a:endParaRPr lang="nl-NL" sz="1400" dirty="0"/>
          </a:p>
        </p:txBody>
      </p:sp>
      <p:pic>
        <p:nvPicPr>
          <p:cNvPr id="42" name="Afbeelding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2790" y="1286487"/>
            <a:ext cx="1252502" cy="1152665"/>
          </a:xfrm>
          <a:prstGeom prst="rect">
            <a:avLst/>
          </a:prstGeom>
        </p:spPr>
      </p:pic>
      <p:sp>
        <p:nvSpPr>
          <p:cNvPr id="43" name="Tekstvak 42"/>
          <p:cNvSpPr txBox="1"/>
          <p:nvPr/>
        </p:nvSpPr>
        <p:spPr>
          <a:xfrm flipH="1">
            <a:off x="4285067" y="2159795"/>
            <a:ext cx="12593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Azure</a:t>
            </a:r>
            <a:endParaRPr lang="nl-NL" sz="1100" dirty="0"/>
          </a:p>
        </p:txBody>
      </p:sp>
      <p:sp>
        <p:nvSpPr>
          <p:cNvPr id="44" name="Tekstvak 43"/>
          <p:cNvSpPr txBox="1"/>
          <p:nvPr/>
        </p:nvSpPr>
        <p:spPr>
          <a:xfrm>
            <a:off x="5329014" y="1678433"/>
            <a:ext cx="1258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 smtClean="0"/>
              <a:t>NHR</a:t>
            </a:r>
            <a:endParaRPr lang="nl-NL" sz="1400" b="1" dirty="0"/>
          </a:p>
        </p:txBody>
      </p:sp>
      <p:pic>
        <p:nvPicPr>
          <p:cNvPr id="48" name="Afbeelding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842" y="3546500"/>
            <a:ext cx="531622" cy="537924"/>
          </a:xfrm>
          <a:prstGeom prst="rect">
            <a:avLst/>
          </a:prstGeom>
        </p:spPr>
      </p:pic>
      <p:sp>
        <p:nvSpPr>
          <p:cNvPr id="49" name="Tekstvak 48"/>
          <p:cNvSpPr txBox="1"/>
          <p:nvPr/>
        </p:nvSpPr>
        <p:spPr>
          <a:xfrm>
            <a:off x="6700837" y="4039366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Cognos</a:t>
            </a:r>
            <a:endParaRPr lang="nl-NL" sz="1100" dirty="0"/>
          </a:p>
        </p:txBody>
      </p:sp>
      <p:pic>
        <p:nvPicPr>
          <p:cNvPr id="50" name="Afbeelding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182" y="5130676"/>
            <a:ext cx="598007" cy="605098"/>
          </a:xfrm>
          <a:prstGeom prst="rect">
            <a:avLst/>
          </a:prstGeom>
          <a:solidFill>
            <a:srgbClr val="FF8B8B"/>
          </a:solidFill>
        </p:spPr>
      </p:pic>
      <p:sp>
        <p:nvSpPr>
          <p:cNvPr id="51" name="Tekstvak 50"/>
          <p:cNvSpPr txBox="1"/>
          <p:nvPr/>
        </p:nvSpPr>
        <p:spPr>
          <a:xfrm>
            <a:off x="6769174" y="5706740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Join</a:t>
            </a:r>
            <a:r>
              <a:rPr lang="nl-NL" sz="1100" dirty="0" smtClean="0"/>
              <a:t> MER</a:t>
            </a:r>
            <a:endParaRPr lang="nl-NL" sz="1100" dirty="0"/>
          </a:p>
        </p:txBody>
      </p:sp>
      <p:sp>
        <p:nvSpPr>
          <p:cNvPr id="52" name="Tekstvak 51"/>
          <p:cNvSpPr txBox="1"/>
          <p:nvPr/>
        </p:nvSpPr>
        <p:spPr>
          <a:xfrm flipH="1">
            <a:off x="7774582" y="5793617"/>
            <a:ext cx="9028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KTA</a:t>
            </a:r>
            <a:endParaRPr lang="nl-NL" dirty="0"/>
          </a:p>
        </p:txBody>
      </p:sp>
      <p:pic>
        <p:nvPicPr>
          <p:cNvPr id="53" name="Afbeelding 5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350" y="5192225"/>
            <a:ext cx="561282" cy="561282"/>
          </a:xfrm>
          <a:prstGeom prst="rect">
            <a:avLst/>
          </a:prstGeom>
        </p:spPr>
      </p:pic>
      <p:pic>
        <p:nvPicPr>
          <p:cNvPr id="54" name="Afbeelding 5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81" y="5101642"/>
            <a:ext cx="598007" cy="605098"/>
          </a:xfrm>
          <a:prstGeom prst="rect">
            <a:avLst/>
          </a:prstGeom>
        </p:spPr>
      </p:pic>
      <p:sp>
        <p:nvSpPr>
          <p:cNvPr id="55" name="Tekstvak 54"/>
          <p:cNvSpPr txBox="1"/>
          <p:nvPr/>
        </p:nvSpPr>
        <p:spPr>
          <a:xfrm>
            <a:off x="2947713" y="5706740"/>
            <a:ext cx="797125" cy="27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DDS</a:t>
            </a:r>
            <a:endParaRPr lang="nl-NL" dirty="0"/>
          </a:p>
        </p:txBody>
      </p:sp>
      <p:pic>
        <p:nvPicPr>
          <p:cNvPr id="56" name="Afbeelding 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387" y="5105082"/>
            <a:ext cx="598007" cy="605098"/>
          </a:xfrm>
          <a:prstGeom prst="rect">
            <a:avLst/>
          </a:prstGeom>
        </p:spPr>
      </p:pic>
      <p:sp>
        <p:nvSpPr>
          <p:cNvPr id="57" name="Tekstvak 56"/>
          <p:cNvSpPr txBox="1"/>
          <p:nvPr/>
        </p:nvSpPr>
        <p:spPr>
          <a:xfrm>
            <a:off x="5612009" y="5706740"/>
            <a:ext cx="797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DDS</a:t>
            </a:r>
            <a:endParaRPr lang="nl-NL" dirty="0"/>
          </a:p>
        </p:txBody>
      </p:sp>
      <p:pic>
        <p:nvPicPr>
          <p:cNvPr id="58" name="Afbeelding 5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422" y="5100274"/>
            <a:ext cx="598007" cy="605098"/>
          </a:xfrm>
          <a:prstGeom prst="rect">
            <a:avLst/>
          </a:prstGeom>
        </p:spPr>
      </p:pic>
      <p:sp>
        <p:nvSpPr>
          <p:cNvPr id="62" name="Tekstvak 61"/>
          <p:cNvSpPr txBox="1"/>
          <p:nvPr/>
        </p:nvSpPr>
        <p:spPr>
          <a:xfrm>
            <a:off x="4176886" y="5706740"/>
            <a:ext cx="797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DDS</a:t>
            </a:r>
            <a:endParaRPr lang="nl-NL" dirty="0"/>
          </a:p>
        </p:txBody>
      </p:sp>
      <p:sp>
        <p:nvSpPr>
          <p:cNvPr id="64" name="Wolk 63"/>
          <p:cNvSpPr/>
          <p:nvPr/>
        </p:nvSpPr>
        <p:spPr bwMode="auto">
          <a:xfrm>
            <a:off x="7136614" y="8104658"/>
            <a:ext cx="1296144" cy="894566"/>
          </a:xfrm>
          <a:prstGeom prst="cloud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6" name="Tekstvak 65"/>
          <p:cNvSpPr txBox="1"/>
          <p:nvPr/>
        </p:nvSpPr>
        <p:spPr>
          <a:xfrm>
            <a:off x="7136615" y="8394650"/>
            <a:ext cx="1258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 smtClean="0"/>
              <a:t>GBA-V</a:t>
            </a:r>
            <a:endParaRPr lang="nl-NL" sz="1400" b="1" dirty="0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010" y="6222170"/>
            <a:ext cx="598007" cy="605098"/>
          </a:xfrm>
          <a:prstGeom prst="rect">
            <a:avLst/>
          </a:prstGeom>
        </p:spPr>
      </p:pic>
      <p:sp>
        <p:nvSpPr>
          <p:cNvPr id="91" name="Tekstvak 90"/>
          <p:cNvSpPr txBox="1"/>
          <p:nvPr/>
        </p:nvSpPr>
        <p:spPr>
          <a:xfrm>
            <a:off x="2513052" y="6827268"/>
            <a:ext cx="1232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Key2Burgerzaken</a:t>
            </a:r>
            <a:endParaRPr lang="nl-NL" dirty="0"/>
          </a:p>
        </p:txBody>
      </p:sp>
      <p:pic>
        <p:nvPicPr>
          <p:cNvPr id="92" name="Afbeelding 9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387" y="6222170"/>
            <a:ext cx="598007" cy="605098"/>
          </a:xfrm>
          <a:prstGeom prst="rect">
            <a:avLst/>
          </a:prstGeom>
        </p:spPr>
      </p:pic>
      <p:sp>
        <p:nvSpPr>
          <p:cNvPr id="93" name="Tekstvak 92"/>
          <p:cNvSpPr txBox="1"/>
          <p:nvPr/>
        </p:nvSpPr>
        <p:spPr>
          <a:xfrm>
            <a:off x="5227816" y="6828670"/>
            <a:ext cx="1232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Key2Burgerzaken</a:t>
            </a:r>
            <a:endParaRPr lang="nl-NL" dirty="0"/>
          </a:p>
        </p:txBody>
      </p:sp>
      <p:pic>
        <p:nvPicPr>
          <p:cNvPr id="94" name="Afbeelding 9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470" y="6194575"/>
            <a:ext cx="598007" cy="605098"/>
          </a:xfrm>
          <a:prstGeom prst="rect">
            <a:avLst/>
          </a:prstGeom>
        </p:spPr>
      </p:pic>
      <p:sp>
        <p:nvSpPr>
          <p:cNvPr id="95" name="Tekstvak 94"/>
          <p:cNvSpPr txBox="1"/>
          <p:nvPr/>
        </p:nvSpPr>
        <p:spPr>
          <a:xfrm>
            <a:off x="3809092" y="6828671"/>
            <a:ext cx="1232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Key2Burgerzaken</a:t>
            </a:r>
            <a:endParaRPr lang="nl-NL" dirty="0"/>
          </a:p>
        </p:txBody>
      </p:sp>
      <p:sp>
        <p:nvSpPr>
          <p:cNvPr id="96" name="Rechthoek 95"/>
          <p:cNvSpPr/>
          <p:nvPr/>
        </p:nvSpPr>
        <p:spPr bwMode="auto">
          <a:xfrm>
            <a:off x="9037488" y="3521100"/>
            <a:ext cx="3060278" cy="1057994"/>
          </a:xfrm>
          <a:prstGeom prst="rect">
            <a:avLst/>
          </a:prstGeom>
          <a:solidFill>
            <a:srgbClr val="FFFF00">
              <a:alpha val="32000"/>
            </a:srgbClr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7" name="Tekstvak 96"/>
          <p:cNvSpPr txBox="1"/>
          <p:nvPr/>
        </p:nvSpPr>
        <p:spPr>
          <a:xfrm>
            <a:off x="9020298" y="3546500"/>
            <a:ext cx="32214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Koppeling nog te bepalen (via ESB óf export-import)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HRM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SD applicaties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OD applicaties (RX Mission)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Key2Begraven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Key2Betalen</a:t>
            </a:r>
            <a:endParaRPr lang="nl-NL" dirty="0"/>
          </a:p>
        </p:txBody>
      </p:sp>
      <p:cxnSp>
        <p:nvCxnSpPr>
          <p:cNvPr id="23" name="Rechte verbindingslijn 22"/>
          <p:cNvCxnSpPr/>
          <p:nvPr/>
        </p:nvCxnSpPr>
        <p:spPr bwMode="auto">
          <a:xfrm flipV="1">
            <a:off x="3168774" y="5930472"/>
            <a:ext cx="0" cy="20831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9" name="Rechte verbindingslijn 98"/>
          <p:cNvCxnSpPr/>
          <p:nvPr/>
        </p:nvCxnSpPr>
        <p:spPr bwMode="auto">
          <a:xfrm flipV="1">
            <a:off x="4421377" y="5930472"/>
            <a:ext cx="0" cy="20831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0" name="Rechte verbindingslijn 99"/>
          <p:cNvCxnSpPr/>
          <p:nvPr/>
        </p:nvCxnSpPr>
        <p:spPr bwMode="auto">
          <a:xfrm flipV="1">
            <a:off x="5833070" y="5930472"/>
            <a:ext cx="0" cy="20831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" name="Rechte verbindingslijn 2"/>
          <p:cNvCxnSpPr/>
          <p:nvPr/>
        </p:nvCxnSpPr>
        <p:spPr bwMode="auto">
          <a:xfrm flipH="1">
            <a:off x="5984515" y="3870791"/>
            <a:ext cx="784659" cy="216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Gebogen verbindingslijn 9"/>
          <p:cNvCxnSpPr>
            <a:stCxn id="35" idx="2"/>
            <a:endCxn id="54" idx="0"/>
          </p:cNvCxnSpPr>
          <p:nvPr/>
        </p:nvCxnSpPr>
        <p:spPr bwMode="auto">
          <a:xfrm rot="5400000">
            <a:off x="3239354" y="3919617"/>
            <a:ext cx="1120657" cy="124339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Gebogen verbindingslijn 14"/>
          <p:cNvCxnSpPr>
            <a:endCxn id="56" idx="0"/>
          </p:cNvCxnSpPr>
          <p:nvPr/>
        </p:nvCxnSpPr>
        <p:spPr bwMode="auto">
          <a:xfrm>
            <a:off x="4406476" y="4541091"/>
            <a:ext cx="1436915" cy="563991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3" name="Wolk 102"/>
          <p:cNvSpPr/>
          <p:nvPr/>
        </p:nvSpPr>
        <p:spPr bwMode="auto">
          <a:xfrm>
            <a:off x="7561262" y="1418215"/>
            <a:ext cx="1296144" cy="894566"/>
          </a:xfrm>
          <a:prstGeom prst="cloud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4" name="Tekstvak 103"/>
          <p:cNvSpPr txBox="1"/>
          <p:nvPr/>
        </p:nvSpPr>
        <p:spPr>
          <a:xfrm>
            <a:off x="7593920" y="1699320"/>
            <a:ext cx="1258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 smtClean="0"/>
              <a:t>E-facturen</a:t>
            </a:r>
            <a:endParaRPr lang="nl-NL" sz="800" b="1" dirty="0"/>
          </a:p>
        </p:txBody>
      </p:sp>
      <p:cxnSp>
        <p:nvCxnSpPr>
          <p:cNvPr id="19" name="Rechte verbindingslijn met pijl 18"/>
          <p:cNvCxnSpPr>
            <a:endCxn id="58" idx="1"/>
          </p:cNvCxnSpPr>
          <p:nvPr/>
        </p:nvCxnSpPr>
        <p:spPr bwMode="auto">
          <a:xfrm>
            <a:off x="3758813" y="5401103"/>
            <a:ext cx="368609" cy="172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7" name="Rechte verbindingslijn 106"/>
          <p:cNvCxnSpPr/>
          <p:nvPr/>
        </p:nvCxnSpPr>
        <p:spPr bwMode="auto">
          <a:xfrm>
            <a:off x="4416569" y="4536551"/>
            <a:ext cx="1231" cy="55484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4" name="Gebogen verbindingslijn 113"/>
          <p:cNvCxnSpPr/>
          <p:nvPr/>
        </p:nvCxnSpPr>
        <p:spPr bwMode="auto">
          <a:xfrm rot="5400000">
            <a:off x="2118844" y="7041202"/>
            <a:ext cx="3293656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2" name="Rechte verbindingslijn 121"/>
          <p:cNvCxnSpPr/>
          <p:nvPr/>
        </p:nvCxnSpPr>
        <p:spPr bwMode="auto">
          <a:xfrm>
            <a:off x="3752726" y="8688031"/>
            <a:ext cx="3386747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6" name="Gebogen verbindingslijn 125"/>
          <p:cNvCxnSpPr>
            <a:endCxn id="56" idx="1"/>
          </p:cNvCxnSpPr>
          <p:nvPr/>
        </p:nvCxnSpPr>
        <p:spPr bwMode="auto">
          <a:xfrm rot="5400000" flipH="1" flipV="1">
            <a:off x="3704481" y="6848125"/>
            <a:ext cx="3280399" cy="399413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0" name="Rechte verbindingslijn met pijl 129"/>
          <p:cNvCxnSpPr>
            <a:endCxn id="54" idx="3"/>
          </p:cNvCxnSpPr>
          <p:nvPr/>
        </p:nvCxnSpPr>
        <p:spPr bwMode="auto">
          <a:xfrm flipH="1">
            <a:off x="3476988" y="5402647"/>
            <a:ext cx="275738" cy="154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3" name="Rechte verbindingslijn 132"/>
          <p:cNvCxnSpPr/>
          <p:nvPr/>
        </p:nvCxnSpPr>
        <p:spPr bwMode="auto">
          <a:xfrm flipH="1">
            <a:off x="5609104" y="2261521"/>
            <a:ext cx="2142997" cy="133841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Rechte verbindingslijn 17"/>
          <p:cNvCxnSpPr/>
          <p:nvPr/>
        </p:nvCxnSpPr>
        <p:spPr bwMode="auto">
          <a:xfrm>
            <a:off x="3760655" y="2439152"/>
            <a:ext cx="0" cy="110734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Rechte verbindingslijn 4"/>
          <p:cNvCxnSpPr/>
          <p:nvPr/>
        </p:nvCxnSpPr>
        <p:spPr bwMode="auto">
          <a:xfrm>
            <a:off x="5957990" y="4121706"/>
            <a:ext cx="1539972" cy="41484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Rechte verbindingslijn 6"/>
          <p:cNvCxnSpPr>
            <a:endCxn id="53" idx="0"/>
          </p:cNvCxnSpPr>
          <p:nvPr/>
        </p:nvCxnSpPr>
        <p:spPr bwMode="auto">
          <a:xfrm>
            <a:off x="8041405" y="4663791"/>
            <a:ext cx="287586" cy="52843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Rechte verbindingslijn met pijl 13"/>
          <p:cNvCxnSpPr>
            <a:stCxn id="45" idx="2"/>
          </p:cNvCxnSpPr>
          <p:nvPr/>
        </p:nvCxnSpPr>
        <p:spPr bwMode="auto">
          <a:xfrm flipH="1">
            <a:off x="4413565" y="1875081"/>
            <a:ext cx="948107" cy="17539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8" name="Rechte verbindingslijn 97"/>
          <p:cNvCxnSpPr>
            <a:stCxn id="103" idx="2"/>
            <a:endCxn id="45" idx="0"/>
          </p:cNvCxnSpPr>
          <p:nvPr/>
        </p:nvCxnSpPr>
        <p:spPr bwMode="auto">
          <a:xfrm flipH="1">
            <a:off x="6652716" y="1865498"/>
            <a:ext cx="912566" cy="958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pic>
        <p:nvPicPr>
          <p:cNvPr id="101" name="Afbeelding 10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225" y="4093530"/>
            <a:ext cx="598007" cy="605098"/>
          </a:xfrm>
          <a:prstGeom prst="rect">
            <a:avLst/>
          </a:prstGeom>
        </p:spPr>
      </p:pic>
      <p:sp>
        <p:nvSpPr>
          <p:cNvPr id="102" name="Tekstvak 101"/>
          <p:cNvSpPr txBox="1"/>
          <p:nvPr/>
        </p:nvSpPr>
        <p:spPr>
          <a:xfrm>
            <a:off x="8132289" y="4266580"/>
            <a:ext cx="7971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smtClean="0"/>
              <a:t>Applicatie Financiën</a:t>
            </a:r>
            <a:endParaRPr lang="nl-NL" sz="1100" dirty="0"/>
          </a:p>
        </p:txBody>
      </p:sp>
      <p:pic>
        <p:nvPicPr>
          <p:cNvPr id="108" name="Afbeelding 10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387" y="7177479"/>
            <a:ext cx="598007" cy="605098"/>
          </a:xfrm>
          <a:prstGeom prst="rect">
            <a:avLst/>
          </a:prstGeom>
          <a:solidFill>
            <a:srgbClr val="FF8B8B"/>
          </a:solidFill>
        </p:spPr>
      </p:pic>
      <p:sp>
        <p:nvSpPr>
          <p:cNvPr id="109" name="Tekstvak 108"/>
          <p:cNvSpPr txBox="1"/>
          <p:nvPr/>
        </p:nvSpPr>
        <p:spPr>
          <a:xfrm>
            <a:off x="5540001" y="7819859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Join</a:t>
            </a:r>
            <a:r>
              <a:rPr lang="nl-NL" sz="1100" dirty="0" smtClean="0"/>
              <a:t> RD</a:t>
            </a:r>
            <a:endParaRPr lang="nl-NL" sz="1100" dirty="0"/>
          </a:p>
        </p:txBody>
      </p:sp>
      <p:pic>
        <p:nvPicPr>
          <p:cNvPr id="110" name="Afbeelding 10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258" y="7190546"/>
            <a:ext cx="598007" cy="605098"/>
          </a:xfrm>
          <a:prstGeom prst="rect">
            <a:avLst/>
          </a:prstGeom>
          <a:solidFill>
            <a:srgbClr val="FF8B8B"/>
          </a:solidFill>
        </p:spPr>
      </p:pic>
      <p:sp>
        <p:nvSpPr>
          <p:cNvPr id="111" name="Tekstvak 110"/>
          <p:cNvSpPr txBox="1"/>
          <p:nvPr/>
        </p:nvSpPr>
        <p:spPr>
          <a:xfrm>
            <a:off x="4171849" y="7832926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Join</a:t>
            </a:r>
            <a:r>
              <a:rPr lang="nl-NL" sz="1100" dirty="0" smtClean="0"/>
              <a:t> ES</a:t>
            </a:r>
            <a:endParaRPr lang="nl-NL" sz="1100" dirty="0"/>
          </a:p>
        </p:txBody>
      </p:sp>
      <p:pic>
        <p:nvPicPr>
          <p:cNvPr id="112" name="Afbeelding 1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010" y="7200668"/>
            <a:ext cx="598007" cy="605098"/>
          </a:xfrm>
          <a:prstGeom prst="rect">
            <a:avLst/>
          </a:prstGeom>
          <a:solidFill>
            <a:srgbClr val="FF8B8B"/>
          </a:solidFill>
        </p:spPr>
      </p:pic>
      <p:sp>
        <p:nvSpPr>
          <p:cNvPr id="113" name="Tekstvak 112"/>
          <p:cNvSpPr txBox="1"/>
          <p:nvPr/>
        </p:nvSpPr>
        <p:spPr>
          <a:xfrm>
            <a:off x="2808734" y="7843048"/>
            <a:ext cx="7971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err="1" smtClean="0"/>
              <a:t>Join</a:t>
            </a:r>
            <a:r>
              <a:rPr lang="nl-NL" sz="1100" dirty="0" smtClean="0"/>
              <a:t> MG</a:t>
            </a:r>
            <a:endParaRPr lang="nl-NL" sz="1100" dirty="0"/>
          </a:p>
        </p:txBody>
      </p:sp>
      <p:cxnSp>
        <p:nvCxnSpPr>
          <p:cNvPr id="125" name="Rechte verbindingslijn 124"/>
          <p:cNvCxnSpPr>
            <a:endCxn id="50" idx="0"/>
          </p:cNvCxnSpPr>
          <p:nvPr/>
        </p:nvCxnSpPr>
        <p:spPr bwMode="auto">
          <a:xfrm>
            <a:off x="5957990" y="4229991"/>
            <a:ext cx="1182196" cy="90068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9" name="Gebogen verbindingslijn 128"/>
          <p:cNvCxnSpPr>
            <a:stCxn id="108" idx="3"/>
          </p:cNvCxnSpPr>
          <p:nvPr/>
        </p:nvCxnSpPr>
        <p:spPr bwMode="auto">
          <a:xfrm flipH="1" flipV="1">
            <a:off x="5957990" y="4229991"/>
            <a:ext cx="184404" cy="3250037"/>
          </a:xfrm>
          <a:prstGeom prst="bentConnector4">
            <a:avLst>
              <a:gd name="adj1" fmla="val -83322"/>
              <a:gd name="adj2" fmla="val 85557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5" name="Gebogen verbindingslijn 134"/>
          <p:cNvCxnSpPr>
            <a:stCxn id="110" idx="3"/>
          </p:cNvCxnSpPr>
          <p:nvPr/>
        </p:nvCxnSpPr>
        <p:spPr bwMode="auto">
          <a:xfrm flipV="1">
            <a:off x="4767265" y="3960253"/>
            <a:ext cx="147462" cy="3532842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7" name="Gebogen verbindingslijn 136"/>
          <p:cNvCxnSpPr>
            <a:stCxn id="112" idx="1"/>
            <a:endCxn id="36" idx="2"/>
          </p:cNvCxnSpPr>
          <p:nvPr/>
        </p:nvCxnSpPr>
        <p:spPr bwMode="auto">
          <a:xfrm rot="10800000" flipH="1">
            <a:off x="2865010" y="3960255"/>
            <a:ext cx="15732" cy="3542963"/>
          </a:xfrm>
          <a:prstGeom prst="bentConnector3">
            <a:avLst>
              <a:gd name="adj1" fmla="val -3180492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6991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angepast ontwerp">
  <a:themeElements>
    <a:clrScheme name="Aangepast 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angepast 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176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176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angepast 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ngepast 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ngepast 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ngepast 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ngepast 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ngepast 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ngepast 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ngepast 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ngepast 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ngepast 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ngepast 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ngepast 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ST SOLL Financien" id="{76E67AE1-142D-42D0-B436-4478F16CF9C1}" vid="{57C11CB0-1445-4A1D-957D-406AAF90C590}"/>
    </a:ext>
  </a:ext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IST SOLL Financien</Template>
  <TotalTime>444</TotalTime>
  <Words>678</Words>
  <Application>Microsoft Office PowerPoint</Application>
  <PresentationFormat>Aangepast</PresentationFormat>
  <Paragraphs>300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8" baseType="lpstr">
      <vt:lpstr>Arial</vt:lpstr>
      <vt:lpstr>Times New Roman</vt:lpstr>
      <vt:lpstr>Aangepast ontwerp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Servicecentrum MER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subject>Template</dc:subject>
  <dc:creator>Laurien Schoenmakers</dc:creator>
  <dc:description>(c) Copyright Paauwe Research</dc:description>
  <cp:lastModifiedBy>Rachid Sabri</cp:lastModifiedBy>
  <cp:revision>34</cp:revision>
  <dcterms:created xsi:type="dcterms:W3CDTF">2022-07-11T06:38:24Z</dcterms:created>
  <dcterms:modified xsi:type="dcterms:W3CDTF">2023-02-15T13:40:39Z</dcterms:modified>
  <cp:category>Dragon1</cp:category>
</cp:coreProperties>
</file>