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omments/modernComment_182_83F88F4F.xml" ContentType="application/vnd.ms-powerpoint.comments+xml"/>
  <Override PartName="/ppt/comments/modernComment_1A0_FDE4D621.xml" ContentType="application/vnd.ms-powerpoint.comment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732" r:id="rId2"/>
    <p:sldMasterId id="2147483734" r:id="rId3"/>
  </p:sldMasterIdLst>
  <p:notesMasterIdLst>
    <p:notesMasterId r:id="rId37"/>
  </p:notesMasterIdLst>
  <p:handoutMasterIdLst>
    <p:handoutMasterId r:id="rId38"/>
  </p:handoutMasterIdLst>
  <p:sldIdLst>
    <p:sldId id="291" r:id="rId4"/>
    <p:sldId id="292" r:id="rId5"/>
    <p:sldId id="29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256" r:id="rId17"/>
    <p:sldId id="274" r:id="rId18"/>
    <p:sldId id="294" r:id="rId19"/>
    <p:sldId id="275" r:id="rId20"/>
    <p:sldId id="283" r:id="rId21"/>
    <p:sldId id="278" r:id="rId22"/>
    <p:sldId id="282" r:id="rId23"/>
    <p:sldId id="284" r:id="rId24"/>
    <p:sldId id="285" r:id="rId25"/>
    <p:sldId id="286" r:id="rId26"/>
    <p:sldId id="287" r:id="rId27"/>
    <p:sldId id="288" r:id="rId28"/>
    <p:sldId id="289" r:id="rId29"/>
    <p:sldId id="269" r:id="rId30"/>
    <p:sldId id="303" r:id="rId31"/>
    <p:sldId id="296" r:id="rId32"/>
    <p:sldId id="297" r:id="rId33"/>
    <p:sldId id="298" r:id="rId34"/>
    <p:sldId id="299" r:id="rId35"/>
    <p:sldId id="300" r:id="rId3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aamloze sectie" id="{AE248F0C-526C-4C02-B770-1699BF49852E}">
          <p14:sldIdLst>
            <p14:sldId id="291"/>
            <p14:sldId id="292"/>
            <p14:sldId id="29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256"/>
            <p14:sldId id="274"/>
            <p14:sldId id="294"/>
            <p14:sldId id="275"/>
            <p14:sldId id="283"/>
            <p14:sldId id="278"/>
            <p14:sldId id="282"/>
            <p14:sldId id="284"/>
            <p14:sldId id="285"/>
            <p14:sldId id="286"/>
            <p14:sldId id="287"/>
            <p14:sldId id="288"/>
            <p14:sldId id="289"/>
            <p14:sldId id="269"/>
            <p14:sldId id="303"/>
            <p14:sldId id="296"/>
            <p14:sldId id="297"/>
            <p14:sldId id="298"/>
            <p14:sldId id="299"/>
            <p14:sldId id="30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0" name="Auteur" initials="A" lastIdx="49" clrIdx="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2B1E"/>
    <a:srgbClr val="154273"/>
    <a:srgbClr val="F2D9E7"/>
    <a:srgbClr val="E5B2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358" autoAdjust="0"/>
    <p:restoredTop sz="94363" autoAdjust="0"/>
  </p:normalViewPr>
  <p:slideViewPr>
    <p:cSldViewPr snapToGrid="0">
      <p:cViewPr varScale="1">
        <p:scale>
          <a:sx n="140" d="100"/>
          <a:sy n="140" d="100"/>
        </p:scale>
        <p:origin x="1668" y="12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0" dt="2023-10-30T09:38:07.729" idx="2">
    <p:pos x="10" y="10"/>
    <p:text>A. Basis onderhoudscontracten
Voor vast onderhoud
Areaaldata
Incidentmanagement
Calamiteiten
Niet-voorspelbaar en klein variabel onderhoud</p:text>
    <p:extLst>
      <p:ext uri="{C676402C-5697-4E1C-873F-D02D1690AC5C}">
        <p15:threadingInfo xmlns:p15="http://schemas.microsoft.com/office/powerpoint/2012/main" timeZoneBias="-60"/>
      </p:ext>
    </p:extLst>
  </p:cm>
</p:cmLst>
</file>

<file path=ppt/comments/modernComment_182_83F88F4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63FE5E8-781D-5448-8DB7-75E605F95452}" authorId="{6C14B28B-7DDE-7FF6-7FC7-4294F694D8EA}" created="2023-03-16T09:29:20.880">
    <pc:sldMkLst xmlns:pc="http://schemas.microsoft.com/office/powerpoint/2013/main/command">
      <pc:docMk/>
      <pc:sldMk cId="2214104911" sldId="386"/>
    </pc:sldMkLst>
    <p188:replyLst/>
    <p188:txBody>
      <a:bodyPr/>
      <a:lstStyle/>
      <a:p>
        <a:r>
          <a:rPr lang="nl-NL"/>
          <a:t>Is “Overig” gelijk aan het puzzelstukje D (Zelfstandige projecten (ZP)) uit de hand-out of staat deze los van de vier uit de hand-out? </a:t>
        </a:r>
      </a:p>
    </p188:txBody>
  </p188:cm>
  <p188:cm id="{DE41A9E9-C3E3-E947-98B2-DDE6745AC431}" authorId="{BB4371E5-44B4-0745-EBD2-4755057414BF}" created="2023-03-16T15:22:49.582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214104911" sldId="386"/>
      <ac:spMk id="10" creationId="{365B29EE-9216-7C6E-9885-CD86325B19B4}"/>
      <ac:txMk cp="0" len="30">
        <ac:context len="31" hash="691498589"/>
      </ac:txMk>
    </ac:txMkLst>
    <p188:pos x="2772699" y="579858"/>
    <p188:txBody>
      <a:bodyPr/>
      <a:lstStyle/>
      <a:p>
        <a:r>
          <a:rPr lang="nl-NL"/>
          <a:t>advies: dit weghalen</a:t>
        </a:r>
      </a:p>
    </p188:txBody>
  </p188:cm>
</p188:cmLst>
</file>

<file path=ppt/comments/modernComment_1A0_FDE4D62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A2E3BCD-2566-F849-8163-FB68C9C4EC79}" authorId="{BB4371E5-44B4-0745-EBD2-4755057414BF}" created="2023-03-16T14:47:54.086">
    <pc:sldMkLst xmlns:pc="http://schemas.microsoft.com/office/powerpoint/2013/main/command">
      <pc:docMk/>
      <pc:sldMk cId="4259632673" sldId="416"/>
    </pc:sldMkLst>
    <p188:txBody>
      <a:bodyPr/>
      <a:lstStyle/>
      <a:p>
        <a:r>
          <a:rPr lang="nl-NL"/>
          <a:t>Advies: Slide 4 &amp; 5 samenvoegen tot 1 slide die de noodzaak tot SIO uitlegt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1-11-2023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1-11-2023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10000"/>
              </a:lnSpc>
              <a:buNone/>
            </a:pPr>
            <a:r>
              <a:rPr lang="en-US" sz="1600" dirty="0" err="1" smtClean="0"/>
              <a:t>er</a:t>
            </a:r>
            <a:r>
              <a:rPr lang="en-US" sz="1600" dirty="0" smtClean="0"/>
              <a:t> </a:t>
            </a:r>
            <a:r>
              <a:rPr lang="en-US" sz="1600" dirty="0" err="1" smtClean="0"/>
              <a:t>worden</a:t>
            </a:r>
            <a:r>
              <a:rPr lang="en-US" sz="1600" dirty="0" smtClean="0"/>
              <a:t> 8 </a:t>
            </a:r>
            <a:r>
              <a:rPr lang="en-US" sz="1600" dirty="0" err="1" smtClean="0"/>
              <a:t>bruggen</a:t>
            </a:r>
            <a:r>
              <a:rPr lang="en-US" sz="1600" dirty="0" smtClean="0"/>
              <a:t> </a:t>
            </a:r>
            <a:r>
              <a:rPr lang="en-US" sz="1600" dirty="0" err="1" smtClean="0"/>
              <a:t>vervangen</a:t>
            </a:r>
            <a:r>
              <a:rPr lang="en-US" sz="1600" dirty="0" smtClean="0"/>
              <a:t>;</a:t>
            </a:r>
          </a:p>
          <a:p>
            <a:pPr lvl="1">
              <a:lnSpc>
                <a:spcPct val="110000"/>
              </a:lnSpc>
            </a:pPr>
            <a:r>
              <a:rPr lang="en-US" sz="1600" dirty="0" smtClean="0"/>
              <a:t>het </a:t>
            </a:r>
            <a:r>
              <a:rPr lang="en-US" sz="1600" dirty="0" err="1" smtClean="0"/>
              <a:t>kanaal</a:t>
            </a:r>
            <a:r>
              <a:rPr lang="en-US" sz="1600" dirty="0" smtClean="0"/>
              <a:t> </a:t>
            </a:r>
            <a:r>
              <a:rPr lang="en-US" sz="1600" dirty="0" err="1" smtClean="0"/>
              <a:t>wordt</a:t>
            </a:r>
            <a:r>
              <a:rPr lang="en-US" sz="1600" dirty="0" smtClean="0"/>
              <a:t> </a:t>
            </a:r>
            <a:r>
              <a:rPr lang="en-US" sz="1600" dirty="0" err="1" smtClean="0"/>
              <a:t>gerenoveerd</a:t>
            </a:r>
            <a:r>
              <a:rPr lang="en-US" sz="1600" dirty="0" smtClean="0"/>
              <a:t>;</a:t>
            </a:r>
          </a:p>
          <a:p>
            <a:pPr lvl="1">
              <a:lnSpc>
                <a:spcPct val="110000"/>
              </a:lnSpc>
            </a:pPr>
            <a:r>
              <a:rPr lang="en-US" sz="1600" dirty="0" smtClean="0"/>
              <a:t>het op </a:t>
            </a:r>
            <a:r>
              <a:rPr lang="en-US" sz="1600" dirty="0" err="1" smtClean="0"/>
              <a:t>afstand</a:t>
            </a:r>
            <a:r>
              <a:rPr lang="en-US" sz="1600" dirty="0" smtClean="0"/>
              <a:t> </a:t>
            </a:r>
            <a:r>
              <a:rPr lang="en-US" sz="1600" dirty="0" err="1" smtClean="0"/>
              <a:t>bedienen</a:t>
            </a:r>
            <a:r>
              <a:rPr lang="en-US" sz="1600" dirty="0" smtClean="0"/>
              <a:t> van </a:t>
            </a:r>
            <a:r>
              <a:rPr lang="en-US" sz="1600" dirty="0" err="1" smtClean="0"/>
              <a:t>bruggen</a:t>
            </a:r>
            <a:r>
              <a:rPr lang="en-US" sz="1600" dirty="0" smtClean="0"/>
              <a:t> </a:t>
            </a:r>
            <a:r>
              <a:rPr lang="en-US" sz="1600" dirty="0" err="1" smtClean="0"/>
              <a:t>en</a:t>
            </a:r>
            <a:r>
              <a:rPr lang="en-US" sz="1600" dirty="0" smtClean="0"/>
              <a:t> </a:t>
            </a:r>
            <a:r>
              <a:rPr lang="en-US" sz="1600" dirty="0" err="1" smtClean="0"/>
              <a:t>sluizen</a:t>
            </a:r>
            <a:r>
              <a:rPr lang="en-US" sz="1600" dirty="0" smtClean="0"/>
              <a:t> </a:t>
            </a:r>
            <a:r>
              <a:rPr lang="en-US" sz="1600" dirty="0" err="1" smtClean="0"/>
              <a:t>wordt</a:t>
            </a:r>
            <a:r>
              <a:rPr lang="en-US" sz="1600" dirty="0" smtClean="0"/>
              <a:t> </a:t>
            </a:r>
            <a:r>
              <a:rPr lang="en-US" sz="1600" dirty="0" err="1" smtClean="0"/>
              <a:t>ingevoerd</a:t>
            </a:r>
            <a:r>
              <a:rPr lang="en-US" sz="1600" dirty="0" smtClean="0"/>
              <a:t>. </a:t>
            </a:r>
            <a:endParaRPr lang="nl-NL" sz="1600" dirty="0" smtClean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501649-886C-4324-AD4C-E61C88D47728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85312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Nadruk</a:t>
            </a:r>
            <a:r>
              <a:rPr lang="nl-NL" baseline="0" dirty="0" smtClean="0"/>
              <a:t> ligt op BOC: variabele deel zijn we mee bezig, nadruk hierop leggen. Ergens toevoegen: totaal beschikbare budget: 12,5 miljoen euro: Harry heeft dit in de presentatie.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05589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27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7040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501649-886C-4324-AD4C-E61C88D47728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19604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  <a:defRPr/>
            </a:pPr>
            <a:endParaRPr lang="nl-NL"/>
          </a:p>
        </p:txBody>
      </p:sp>
      <p:sp>
        <p:nvSpPr>
          <p:cNvPr id="19460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3A9293-8473-465E-81C6-2A40104EEE47}" type="slidenum">
              <a:rPr kumimoji="0" lang="nl-NL" alt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l-NL" alt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9446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501649-886C-4324-AD4C-E61C88D47728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71532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501649-886C-4324-AD4C-E61C88D47728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3170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501649-886C-4324-AD4C-E61C88D47728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7409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501649-886C-4324-AD4C-E61C88D47728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77136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6495043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501649-886C-4324-AD4C-E61C88D47728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7468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Vrije vorm: vorm 29">
            <a:extLst>
              <a:ext uri="{FF2B5EF4-FFF2-40B4-BE49-F238E27FC236}">
                <a16:creationId xmlns:a16="http://schemas.microsoft.com/office/drawing/2014/main" id="{FB7BC648-3F3A-4FE6-B474-FF08AD16EC55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850001 w 6096000"/>
              <a:gd name="connsiteY1" fmla="*/ 0 h 6858000"/>
              <a:gd name="connsiteX2" fmla="*/ 5850001 w 6096000"/>
              <a:gd name="connsiteY2" fmla="*/ 975600 h 6858000"/>
              <a:gd name="connsiteX3" fmla="*/ 6096000 w 6096000"/>
              <a:gd name="connsiteY3" fmla="*/ 975600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850001" y="0"/>
                </a:lnTo>
                <a:lnTo>
                  <a:pt x="5850001" y="975600"/>
                </a:lnTo>
                <a:lnTo>
                  <a:pt x="6096000" y="97560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0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BCE3D936-01A5-42C9-A617-17B3B8FB8C5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sp>
        <p:nvSpPr>
          <p:cNvPr id="11" name="Vertrouwelijkheidsniveau">
            <a:extLst>
              <a:ext uri="{FF2B5EF4-FFF2-40B4-BE49-F238E27FC236}">
                <a16:creationId xmlns:a16="http://schemas.microsoft.com/office/drawing/2014/main" id="{D6028795-C409-40A9-B428-B0AF6EBB64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1FD69D9-3E06-4876-9F73-71B6B351D2B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11048400" y="6528572"/>
            <a:ext cx="511200" cy="183600"/>
          </a:xfrm>
        </p:spPr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828510C-BC5B-408F-A83E-20041DE7A1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E40B2573-7117-47DC-A1FC-56A832A1E9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429000"/>
            <a:ext cx="12192000" cy="3429000"/>
          </a:xfrm>
          <a:solidFill>
            <a:schemeClr val="tx1">
              <a:lumMod val="85000"/>
            </a:schemeClr>
          </a:solidFill>
        </p:spPr>
        <p:txBody>
          <a:bodyPr tIns="1080000" anchor="t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27AD964-7CC1-4105-95CD-B714971881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4A879FCC-B15B-43B0-94C1-EA709F51A4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4D76FA77-7724-405A-BCBC-F7FB2273E8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329235 w 12192000"/>
              <a:gd name="connsiteY1" fmla="*/ 0 h 6858000"/>
              <a:gd name="connsiteX2" fmla="*/ 5848350 w 12192000"/>
              <a:gd name="connsiteY2" fmla="*/ 0 h 6858000"/>
              <a:gd name="connsiteX3" fmla="*/ 5857872 w 12192000"/>
              <a:gd name="connsiteY3" fmla="*/ 0 h 6858000"/>
              <a:gd name="connsiteX4" fmla="*/ 5857872 w 12192000"/>
              <a:gd name="connsiteY4" fmla="*/ 711998 h 6858000"/>
              <a:gd name="connsiteX5" fmla="*/ 6324600 w 12192000"/>
              <a:gd name="connsiteY5" fmla="*/ 711998 h 6858000"/>
              <a:gd name="connsiteX6" fmla="*/ 63246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858000 h 6858000"/>
              <a:gd name="connsiteX9" fmla="*/ 6324600 w 12192000"/>
              <a:gd name="connsiteY9" fmla="*/ 6858000 h 6858000"/>
              <a:gd name="connsiteX10" fmla="*/ 584835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329235" y="0"/>
                </a:lnTo>
                <a:lnTo>
                  <a:pt x="5848350" y="0"/>
                </a:lnTo>
                <a:lnTo>
                  <a:pt x="5857872" y="0"/>
                </a:lnTo>
                <a:lnTo>
                  <a:pt x="5857872" y="711998"/>
                </a:lnTo>
                <a:lnTo>
                  <a:pt x="6324600" y="711998"/>
                </a:lnTo>
                <a:lnTo>
                  <a:pt x="63246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63246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2520000" anchor="t" anchorCtr="1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>
          <a:xfrm>
            <a:off x="0" y="5153776"/>
            <a:ext cx="12192000" cy="576000"/>
          </a:xfrm>
          <a:solidFill>
            <a:schemeClr val="accent2"/>
          </a:solidFill>
        </p:spPr>
        <p:txBody>
          <a:bodyPr lIns="630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naam in te voegen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63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functie of project in te voegen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9EE6DDE-E144-43EA-A883-E219AA865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Vrije vorm: vorm 16">
            <a:extLst>
              <a:ext uri="{FF2B5EF4-FFF2-40B4-BE49-F238E27FC236}">
                <a16:creationId xmlns:a16="http://schemas.microsoft.com/office/drawing/2014/main" id="{CE883B12-7812-4AB5-9452-637027F7477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360191 w 6096000"/>
              <a:gd name="connsiteY1" fmla="*/ 0 h 6858000"/>
              <a:gd name="connsiteX2" fmla="*/ 5850001 w 6096000"/>
              <a:gd name="connsiteY2" fmla="*/ 0 h 6858000"/>
              <a:gd name="connsiteX3" fmla="*/ 5862635 w 6096000"/>
              <a:gd name="connsiteY3" fmla="*/ 0 h 6858000"/>
              <a:gd name="connsiteX4" fmla="*/ 5862635 w 6096000"/>
              <a:gd name="connsiteY4" fmla="*/ 709612 h 6858000"/>
              <a:gd name="connsiteX5" fmla="*/ 6096000 w 6096000"/>
              <a:gd name="connsiteY5" fmla="*/ 709612 h 6858000"/>
              <a:gd name="connsiteX6" fmla="*/ 6096000 w 6096000"/>
              <a:gd name="connsiteY6" fmla="*/ 975600 h 6858000"/>
              <a:gd name="connsiteX7" fmla="*/ 6096000 w 6096000"/>
              <a:gd name="connsiteY7" fmla="*/ 1102518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360191" y="0"/>
                </a:lnTo>
                <a:lnTo>
                  <a:pt x="5850001" y="0"/>
                </a:lnTo>
                <a:lnTo>
                  <a:pt x="5862635" y="0"/>
                </a:lnTo>
                <a:lnTo>
                  <a:pt x="5862635" y="709612"/>
                </a:lnTo>
                <a:lnTo>
                  <a:pt x="6096000" y="709612"/>
                </a:lnTo>
                <a:lnTo>
                  <a:pt x="6096000" y="975600"/>
                </a:lnTo>
                <a:lnTo>
                  <a:pt x="6096000" y="110251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59200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59200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59200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869C57F-4252-4209-A8BC-33FAC7ADB6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50453"/>
            <a:ext cx="4997688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Type een afsluitende zin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A3A163FE-BA7A-4106-9910-A643D023C9F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5" name="Vertrouwelijkheidsniveau">
            <a:extLst>
              <a:ext uri="{FF2B5EF4-FFF2-40B4-BE49-F238E27FC236}">
                <a16:creationId xmlns:a16="http://schemas.microsoft.com/office/drawing/2014/main" id="{CAA5CBF2-B6F9-4237-8DE7-3D9FD8FFABB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6D7B6104-9A05-4402-8182-B4559988848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olgdia met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24000" y="1295999"/>
            <a:ext cx="11203200" cy="400110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 dirty="0" err="1" smtClean="0"/>
              <a:t>Klik</a:t>
            </a:r>
            <a:r>
              <a:rPr lang="nl-NL" noProof="0" dirty="0" smtClean="0"/>
              <a:t> </a:t>
            </a:r>
            <a:r>
              <a:rPr lang="nl-NL" noProof="0" dirty="0" err="1" smtClean="0"/>
              <a:t>om</a:t>
            </a:r>
            <a:r>
              <a:rPr lang="nl-NL" noProof="0" dirty="0" smtClean="0"/>
              <a:t> </a:t>
            </a:r>
            <a:r>
              <a:rPr lang="nl-NL" noProof="0" dirty="0" err="1" smtClean="0"/>
              <a:t>een</a:t>
            </a:r>
            <a:r>
              <a:rPr lang="nl-NL" noProof="0" dirty="0" smtClean="0"/>
              <a:t> </a:t>
            </a:r>
            <a:r>
              <a:rPr lang="nl-NL" noProof="0" dirty="0" err="1" smtClean="0"/>
              <a:t>titel</a:t>
            </a:r>
            <a:r>
              <a:rPr lang="nl-NL" noProof="0" dirty="0" smtClean="0"/>
              <a:t> </a:t>
            </a:r>
            <a:r>
              <a:rPr lang="nl-NL" noProof="0" dirty="0" err="1" smtClean="0"/>
              <a:t>te</a:t>
            </a:r>
            <a:r>
              <a:rPr lang="nl-NL" noProof="0" dirty="0" smtClean="0"/>
              <a:t> </a:t>
            </a:r>
            <a:r>
              <a:rPr lang="nl-NL" noProof="0" dirty="0" err="1" smtClean="0"/>
              <a:t>maken</a:t>
            </a:r>
            <a:endParaRPr lang="nl-NL" noProof="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EEED1-3B2D-4DF3-84FC-6A29FAA80043}" type="datetime4">
              <a:rPr lang="nl-NL" smtClean="0">
                <a:solidFill>
                  <a:srgbClr val="000000"/>
                </a:solidFill>
              </a:rPr>
              <a:pPr/>
              <a:t>1 november 2023</a:t>
            </a:fld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624417" y="2070000"/>
            <a:ext cx="11203200" cy="4140000"/>
          </a:xfrm>
        </p:spPr>
        <p:txBody>
          <a:bodyPr/>
          <a:lstStyle>
            <a:lvl4pPr marL="1274763" indent="-285750">
              <a:buFont typeface="Verdana" pitchFamily="34" charset="0"/>
              <a:buChar char="–"/>
              <a:defRPr sz="1800"/>
            </a:lvl4pPr>
            <a:lvl5pPr marL="1631950" indent="-285750">
              <a:buFont typeface="Verdana" pitchFamily="34" charset="0"/>
              <a:buChar char="»"/>
              <a:defRPr/>
            </a:lvl5pPr>
          </a:lstStyle>
          <a:p>
            <a:pPr lvl="0"/>
            <a:r>
              <a:rPr lang="nl-NL" noProof="0" dirty="0" err="1" smtClean="0"/>
              <a:t>Klik</a:t>
            </a:r>
            <a:r>
              <a:rPr lang="nl-NL" noProof="0" dirty="0" smtClean="0"/>
              <a:t> </a:t>
            </a:r>
            <a:r>
              <a:rPr lang="nl-NL" noProof="0" dirty="0" err="1" smtClean="0"/>
              <a:t>om</a:t>
            </a:r>
            <a:r>
              <a:rPr lang="nl-NL" noProof="0" dirty="0" smtClean="0"/>
              <a:t> de </a:t>
            </a:r>
            <a:r>
              <a:rPr lang="nl-NL" noProof="0" dirty="0" err="1" smtClean="0"/>
              <a:t>modelstijlen</a:t>
            </a:r>
            <a:r>
              <a:rPr lang="nl-NL" noProof="0" dirty="0" smtClean="0"/>
              <a:t> </a:t>
            </a:r>
            <a:r>
              <a:rPr lang="nl-NL" noProof="0" dirty="0" err="1" smtClean="0"/>
              <a:t>te</a:t>
            </a:r>
            <a:r>
              <a:rPr lang="nl-NL" noProof="0" dirty="0" smtClean="0"/>
              <a:t> </a:t>
            </a:r>
            <a:r>
              <a:rPr lang="nl-NL" noProof="0" dirty="0" err="1" smtClean="0"/>
              <a:t>bewerken</a:t>
            </a:r>
            <a:endParaRPr lang="nl-NL" noProof="0" dirty="0" smtClean="0"/>
          </a:p>
          <a:p>
            <a:pPr lvl="1"/>
            <a:r>
              <a:rPr lang="nl-NL" noProof="0" dirty="0" err="1" smtClean="0"/>
              <a:t>Tweede</a:t>
            </a:r>
            <a:r>
              <a:rPr lang="nl-NL" noProof="0" dirty="0" smtClean="0"/>
              <a:t> </a:t>
            </a:r>
            <a:r>
              <a:rPr lang="nl-NL" noProof="0" dirty="0" err="1" smtClean="0"/>
              <a:t>niveau</a:t>
            </a:r>
            <a:endParaRPr lang="nl-NL" noProof="0" dirty="0" smtClean="0"/>
          </a:p>
          <a:p>
            <a:pPr lvl="2"/>
            <a:r>
              <a:rPr lang="nl-NL" noProof="0" dirty="0" err="1" smtClean="0"/>
              <a:t>Derde</a:t>
            </a:r>
            <a:r>
              <a:rPr lang="nl-NL" noProof="0" dirty="0" smtClean="0"/>
              <a:t> </a:t>
            </a:r>
            <a:r>
              <a:rPr lang="nl-NL" noProof="0" dirty="0" err="1" smtClean="0"/>
              <a:t>niveau</a:t>
            </a:r>
            <a:endParaRPr lang="nl-NL" noProof="0" dirty="0" smtClean="0"/>
          </a:p>
          <a:p>
            <a:pPr lvl="3"/>
            <a:r>
              <a:rPr lang="nl-NL" noProof="0" dirty="0" err="1" smtClean="0"/>
              <a:t>Vierde</a:t>
            </a:r>
            <a:r>
              <a:rPr lang="nl-NL" noProof="0" dirty="0" smtClean="0"/>
              <a:t> </a:t>
            </a:r>
            <a:r>
              <a:rPr lang="nl-NL" noProof="0" dirty="0" err="1" smtClean="0"/>
              <a:t>niveau</a:t>
            </a:r>
            <a:endParaRPr lang="nl-NL" noProof="0" dirty="0" smtClean="0"/>
          </a:p>
          <a:p>
            <a:pPr lvl="4"/>
            <a:r>
              <a:rPr lang="nl-NL" noProof="0" dirty="0" err="1" smtClean="0"/>
              <a:t>Vijfde</a:t>
            </a:r>
            <a:r>
              <a:rPr lang="nl-NL" noProof="0" dirty="0" smtClean="0"/>
              <a:t> </a:t>
            </a:r>
            <a:r>
              <a:rPr lang="nl-NL" noProof="0" dirty="0" err="1" smtClean="0"/>
              <a:t>niveau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1882770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Vrije vorm: vorm 29">
            <a:extLst>
              <a:ext uri="{FF2B5EF4-FFF2-40B4-BE49-F238E27FC236}">
                <a16:creationId xmlns:a16="http://schemas.microsoft.com/office/drawing/2014/main" id="{FB7BC648-3F3A-4FE6-B474-FF08AD16EC55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850001 w 6096000"/>
              <a:gd name="connsiteY1" fmla="*/ 0 h 6858000"/>
              <a:gd name="connsiteX2" fmla="*/ 5850001 w 6096000"/>
              <a:gd name="connsiteY2" fmla="*/ 975600 h 6858000"/>
              <a:gd name="connsiteX3" fmla="*/ 6096000 w 6096000"/>
              <a:gd name="connsiteY3" fmla="*/ 975600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850001" y="0"/>
                </a:lnTo>
                <a:lnTo>
                  <a:pt x="5850001" y="975600"/>
                </a:lnTo>
                <a:lnTo>
                  <a:pt x="6096000" y="97560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0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BCE3D936-01A5-42C9-A617-17B3B8FB8C5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sp>
        <p:nvSpPr>
          <p:cNvPr id="11" name="Vertrouwelijkheidsniveau">
            <a:extLst>
              <a:ext uri="{FF2B5EF4-FFF2-40B4-BE49-F238E27FC236}">
                <a16:creationId xmlns:a16="http://schemas.microsoft.com/office/drawing/2014/main" id="{D6028795-C409-40A9-B428-B0AF6EBB64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1FD69D9-3E06-4876-9F73-71B6B351D2B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11048400" y="6528572"/>
            <a:ext cx="511200" cy="183600"/>
          </a:xfrm>
        </p:spPr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828510C-BC5B-408F-A83E-20041DE7A1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7132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27413"/>
            <a:ext cx="12192000" cy="3430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5000" y="3749486"/>
            <a:ext cx="10925176" cy="1736913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2" name="Tijdelijke aanduiding voor dianummer 21">
            <a:extLst>
              <a:ext uri="{FF2B5EF4-FFF2-40B4-BE49-F238E27FC236}">
                <a16:creationId xmlns:a16="http://schemas.microsoft.com/office/drawing/2014/main" id="{17E1F773-BF9C-4C35-ABBC-BFB53364B3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23" name="Vertrouwelijkheidsniveau">
            <a:extLst>
              <a:ext uri="{FF2B5EF4-FFF2-40B4-BE49-F238E27FC236}">
                <a16:creationId xmlns:a16="http://schemas.microsoft.com/office/drawing/2014/main" id="{9083841F-8AA4-4AEC-93F7-5EDA66B599C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tekst 16">
            <a:extLst>
              <a:ext uri="{FF2B5EF4-FFF2-40B4-BE49-F238E27FC236}">
                <a16:creationId xmlns:a16="http://schemas.microsoft.com/office/drawing/2014/main" id="{631BC45E-EEEE-444C-8340-F4E4E532BF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0001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24115787-E7BA-4E6B-ACDF-C586817C79B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08FD66A7-5A78-459B-9B7F-13F33318DE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4031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0C91930-E0E3-4652-8A0C-E4B528AB5B7B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51AE06CA-FDAB-47E6-9A6B-49429DE85BD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6069807 w 6096000"/>
              <a:gd name="connsiteY0" fmla="*/ 975600 h 6858000"/>
              <a:gd name="connsiteX1" fmla="*/ 6096000 w 6096000"/>
              <a:gd name="connsiteY1" fmla="*/ 975600 h 6858000"/>
              <a:gd name="connsiteX2" fmla="*/ 6096000 w 6096000"/>
              <a:gd name="connsiteY2" fmla="*/ 1014413 h 6858000"/>
              <a:gd name="connsiteX3" fmla="*/ 6069807 w 6096000"/>
              <a:gd name="connsiteY3" fmla="*/ 1014413 h 6858000"/>
              <a:gd name="connsiteX4" fmla="*/ 0 w 6096000"/>
              <a:gd name="connsiteY4" fmla="*/ 0 h 6858000"/>
              <a:gd name="connsiteX5" fmla="*/ 5777707 w 6096000"/>
              <a:gd name="connsiteY5" fmla="*/ 0 h 6858000"/>
              <a:gd name="connsiteX6" fmla="*/ 5777707 w 6096000"/>
              <a:gd name="connsiteY6" fmla="*/ 1014413 h 6858000"/>
              <a:gd name="connsiteX7" fmla="*/ 5777707 w 6096000"/>
              <a:gd name="connsiteY7" fmla="*/ 1265494 h 6858000"/>
              <a:gd name="connsiteX8" fmla="*/ 5777707 w 6096000"/>
              <a:gd name="connsiteY8" fmla="*/ 1281113 h 6858000"/>
              <a:gd name="connsiteX9" fmla="*/ 6096000 w 6096000"/>
              <a:gd name="connsiteY9" fmla="*/ 1281113 h 6858000"/>
              <a:gd name="connsiteX10" fmla="*/ 6096000 w 6096000"/>
              <a:gd name="connsiteY10" fmla="*/ 6858000 h 6858000"/>
              <a:gd name="connsiteX11" fmla="*/ 5848350 w 6096000"/>
              <a:gd name="connsiteY11" fmla="*/ 6858000 h 6858000"/>
              <a:gd name="connsiteX12" fmla="*/ 0 w 6096000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00" h="6858000">
                <a:moveTo>
                  <a:pt x="6069807" y="975600"/>
                </a:moveTo>
                <a:lnTo>
                  <a:pt x="6096000" y="975600"/>
                </a:lnTo>
                <a:lnTo>
                  <a:pt x="6096000" y="1014413"/>
                </a:lnTo>
                <a:lnTo>
                  <a:pt x="6069807" y="1014413"/>
                </a:lnTo>
                <a:close/>
                <a:moveTo>
                  <a:pt x="0" y="0"/>
                </a:moveTo>
                <a:lnTo>
                  <a:pt x="5777707" y="0"/>
                </a:lnTo>
                <a:lnTo>
                  <a:pt x="5777707" y="1014413"/>
                </a:lnTo>
                <a:lnTo>
                  <a:pt x="5777707" y="1265494"/>
                </a:lnTo>
                <a:lnTo>
                  <a:pt x="5777707" y="1281113"/>
                </a:lnTo>
                <a:lnTo>
                  <a:pt x="6096000" y="1281113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800000" anchor="t" anchorCtr="1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dirty="0"/>
              <a:t>Klik op het pictogram om een afbeelding in te voegen</a:t>
            </a:r>
          </a:p>
        </p:txBody>
      </p:sp>
      <p:sp>
        <p:nvSpPr>
          <p:cNvPr id="28" name="Vertrouwelijkheidsniveau">
            <a:extLst>
              <a:ext uri="{FF2B5EF4-FFF2-40B4-BE49-F238E27FC236}">
                <a16:creationId xmlns:a16="http://schemas.microsoft.com/office/drawing/2014/main" id="{233E6339-A3B7-4F01-A9A8-3BA0F6CFAD1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29" name="Ondertitel 2">
            <a:extLst>
              <a:ext uri="{FF2B5EF4-FFF2-40B4-BE49-F238E27FC236}">
                <a16:creationId xmlns:a16="http://schemas.microsoft.com/office/drawing/2014/main" id="{CC6EB04B-3622-4850-A8B2-65C8523784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1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30" name="Titel 1">
            <a:extLst>
              <a:ext uri="{FF2B5EF4-FFF2-40B4-BE49-F238E27FC236}">
                <a16:creationId xmlns:a16="http://schemas.microsoft.com/office/drawing/2014/main" id="{170997DC-0B66-445A-9CA4-DC2FB480E2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16">
            <a:extLst>
              <a:ext uri="{FF2B5EF4-FFF2-40B4-BE49-F238E27FC236}">
                <a16:creationId xmlns:a16="http://schemas.microsoft.com/office/drawing/2014/main" id="{42907EF7-49B3-46B9-ACD2-A3F3E160AF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DF9EB481-DA3C-4E44-9FE2-E6F7ED8E58A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0A6A365-BFF5-4B16-B1E9-D831984D5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2507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21421F68-1BEF-403F-B0C5-AAC49C6A096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" y="2350800"/>
            <a:ext cx="109224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8395B0-5BEF-4071-A7D0-AC6F71F0664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Vertrouwelijkheidsniveau">
            <a:extLst>
              <a:ext uri="{FF2B5EF4-FFF2-40B4-BE49-F238E27FC236}">
                <a16:creationId xmlns:a16="http://schemas.microsoft.com/office/drawing/2014/main" id="{81E8D0CB-07CC-4FF4-B9A2-3BEAACD9AE9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4AE61CC0-169D-4A88-BF15-A47DE22E8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32548511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0000" y="2350800"/>
            <a:ext cx="50038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2000" y="2350800"/>
            <a:ext cx="50112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260C6DF3-2547-4188-B44C-E1C924D734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7" name="Vertrouwelijkheidsniveau">
            <a:extLst>
              <a:ext uri="{FF2B5EF4-FFF2-40B4-BE49-F238E27FC236}">
                <a16:creationId xmlns:a16="http://schemas.microsoft.com/office/drawing/2014/main" id="{1B09E170-CA11-4EE2-B82E-0AD6B2F1CC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B1CF7121-85E0-45D3-B910-BCF8E25FEC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22408837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552000" y="2350799"/>
            <a:ext cx="5004000" cy="3963600"/>
          </a:xfrm>
        </p:spPr>
        <p:txBody>
          <a:bodyPr/>
          <a:lstStyle>
            <a:lvl1pPr marL="316800" indent="-3168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630000" indent="-3168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7984020-B91C-4CFF-88ED-501B2109C660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F17C0AA7-9F88-4479-B7CF-C1BB31AB870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C1E2EA9-BE63-4625-B099-2271F692DE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6C2A6650-CEC0-489B-BFC0-04E78F01962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1083871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27413"/>
            <a:ext cx="12192000" cy="3430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5000" y="3749486"/>
            <a:ext cx="10925176" cy="1736913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2" name="Tijdelijke aanduiding voor dianummer 21">
            <a:extLst>
              <a:ext uri="{FF2B5EF4-FFF2-40B4-BE49-F238E27FC236}">
                <a16:creationId xmlns:a16="http://schemas.microsoft.com/office/drawing/2014/main" id="{17E1F773-BF9C-4C35-ABBC-BFB53364B3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23" name="Vertrouwelijkheidsniveau">
            <a:extLst>
              <a:ext uri="{FF2B5EF4-FFF2-40B4-BE49-F238E27FC236}">
                <a16:creationId xmlns:a16="http://schemas.microsoft.com/office/drawing/2014/main" id="{9083841F-8AA4-4AEC-93F7-5EDA66B599C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tekst 16">
            <a:extLst>
              <a:ext uri="{FF2B5EF4-FFF2-40B4-BE49-F238E27FC236}">
                <a16:creationId xmlns:a16="http://schemas.microsoft.com/office/drawing/2014/main" id="{631BC45E-EEEE-444C-8340-F4E4E532BF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0001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24115787-E7BA-4E6B-ACDF-C586817C79B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08FD66A7-5A78-459B-9B7F-13F33318DE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0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0000" y="5298141"/>
            <a:ext cx="10923588" cy="923272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B8E684C-7D4C-426C-AC24-E424245763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Vertrouwelijkheidsniveau">
            <a:extLst>
              <a:ext uri="{FF2B5EF4-FFF2-40B4-BE49-F238E27FC236}">
                <a16:creationId xmlns:a16="http://schemas.microsoft.com/office/drawing/2014/main" id="{D32BCAE4-C367-4016-B734-236CBBFED4D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3531064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verticaal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0FA47D1B-42CA-4E2B-B2E8-239884DF4BD3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498305 w 6096000"/>
              <a:gd name="connsiteY1" fmla="*/ 0 h 6858000"/>
              <a:gd name="connsiteX2" fmla="*/ 5853600 w 6096000"/>
              <a:gd name="connsiteY2" fmla="*/ 0 h 6858000"/>
              <a:gd name="connsiteX3" fmla="*/ 5862636 w 6096000"/>
              <a:gd name="connsiteY3" fmla="*/ 0 h 6858000"/>
              <a:gd name="connsiteX4" fmla="*/ 5862636 w 6096000"/>
              <a:gd name="connsiteY4" fmla="*/ 712471 h 6858000"/>
              <a:gd name="connsiteX5" fmla="*/ 6096000 w 6096000"/>
              <a:gd name="connsiteY5" fmla="*/ 712471 h 6858000"/>
              <a:gd name="connsiteX6" fmla="*/ 6096000 w 6096000"/>
              <a:gd name="connsiteY6" fmla="*/ 961200 h 6858000"/>
              <a:gd name="connsiteX7" fmla="*/ 6096000 w 6096000"/>
              <a:gd name="connsiteY7" fmla="*/ 1891881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498305" y="0"/>
                </a:lnTo>
                <a:lnTo>
                  <a:pt x="5853600" y="0"/>
                </a:lnTo>
                <a:lnTo>
                  <a:pt x="5862636" y="0"/>
                </a:lnTo>
                <a:lnTo>
                  <a:pt x="5862636" y="712471"/>
                </a:lnTo>
                <a:lnTo>
                  <a:pt x="6096000" y="712471"/>
                </a:lnTo>
                <a:lnTo>
                  <a:pt x="6096000" y="961200"/>
                </a:lnTo>
                <a:lnTo>
                  <a:pt x="6096000" y="1891881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6552000" y="1052513"/>
            <a:ext cx="5004000" cy="5168900"/>
          </a:xfrm>
        </p:spPr>
        <p:txBody>
          <a:bodyPr anchor="ctr" anchorCtr="0"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F508C5A-8D78-4219-976E-46DFA0C4F8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39154"/>
            <a:ext cx="50038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11F2E84-2AC4-4E76-AB35-4DF5275224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6" name="Vertrouwelijkheidsniveau">
            <a:extLst>
              <a:ext uri="{FF2B5EF4-FFF2-40B4-BE49-F238E27FC236}">
                <a16:creationId xmlns:a16="http://schemas.microsoft.com/office/drawing/2014/main" id="{42A8670A-3771-498C-BCA7-1CEC86864E8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40682164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 hasCustomPrompt="1"/>
          </p:nvPr>
        </p:nvSpPr>
        <p:spPr>
          <a:xfrm>
            <a:off x="6552000" y="2350800"/>
            <a:ext cx="50040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dianummer 13">
            <a:extLst>
              <a:ext uri="{FF2B5EF4-FFF2-40B4-BE49-F238E27FC236}">
                <a16:creationId xmlns:a16="http://schemas.microsoft.com/office/drawing/2014/main" id="{0E24862E-A238-48C9-966B-53C0A9936E1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9C42D806-99A5-4854-9BB7-C93AB66EA3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4BAFB278-E939-4041-A70B-47CB8943C72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F4CFC7BE-2502-4C51-AFEA-F92D97467734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</p:spTree>
    <p:extLst>
      <p:ext uri="{BB962C8B-B14F-4D97-AF65-F5344CB8AC3E}">
        <p14:creationId xmlns:p14="http://schemas.microsoft.com/office/powerpoint/2010/main" val="21003885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E40B2573-7117-47DC-A1FC-56A832A1E9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429000"/>
            <a:ext cx="12192000" cy="3429000"/>
          </a:xfrm>
          <a:solidFill>
            <a:schemeClr val="tx1">
              <a:lumMod val="85000"/>
            </a:schemeClr>
          </a:solidFill>
        </p:spPr>
        <p:txBody>
          <a:bodyPr tIns="1080000" anchor="t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27AD964-7CC1-4105-95CD-B714971881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4A879FCC-B15B-43B0-94C1-EA709F51A4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32994435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4D76FA77-7724-405A-BCBC-F7FB2273E8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329235 w 12192000"/>
              <a:gd name="connsiteY1" fmla="*/ 0 h 6858000"/>
              <a:gd name="connsiteX2" fmla="*/ 5848350 w 12192000"/>
              <a:gd name="connsiteY2" fmla="*/ 0 h 6858000"/>
              <a:gd name="connsiteX3" fmla="*/ 5857872 w 12192000"/>
              <a:gd name="connsiteY3" fmla="*/ 0 h 6858000"/>
              <a:gd name="connsiteX4" fmla="*/ 5857872 w 12192000"/>
              <a:gd name="connsiteY4" fmla="*/ 711998 h 6858000"/>
              <a:gd name="connsiteX5" fmla="*/ 6324600 w 12192000"/>
              <a:gd name="connsiteY5" fmla="*/ 711998 h 6858000"/>
              <a:gd name="connsiteX6" fmla="*/ 63246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858000 h 6858000"/>
              <a:gd name="connsiteX9" fmla="*/ 6324600 w 12192000"/>
              <a:gd name="connsiteY9" fmla="*/ 6858000 h 6858000"/>
              <a:gd name="connsiteX10" fmla="*/ 584835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329235" y="0"/>
                </a:lnTo>
                <a:lnTo>
                  <a:pt x="5848350" y="0"/>
                </a:lnTo>
                <a:lnTo>
                  <a:pt x="5857872" y="0"/>
                </a:lnTo>
                <a:lnTo>
                  <a:pt x="5857872" y="711998"/>
                </a:lnTo>
                <a:lnTo>
                  <a:pt x="6324600" y="711998"/>
                </a:lnTo>
                <a:lnTo>
                  <a:pt x="63246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63246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2520000" anchor="t" anchorCtr="1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>
          <a:xfrm>
            <a:off x="0" y="5153776"/>
            <a:ext cx="12192000" cy="576000"/>
          </a:xfrm>
          <a:solidFill>
            <a:schemeClr val="accent2"/>
          </a:solidFill>
        </p:spPr>
        <p:txBody>
          <a:bodyPr lIns="630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naam in te voegen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63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functie of project in te voegen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9EE6DDE-E144-43EA-A883-E219AA865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398714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Vrije vorm: vorm 16">
            <a:extLst>
              <a:ext uri="{FF2B5EF4-FFF2-40B4-BE49-F238E27FC236}">
                <a16:creationId xmlns:a16="http://schemas.microsoft.com/office/drawing/2014/main" id="{CE883B12-7812-4AB5-9452-637027F7477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360191 w 6096000"/>
              <a:gd name="connsiteY1" fmla="*/ 0 h 6858000"/>
              <a:gd name="connsiteX2" fmla="*/ 5850001 w 6096000"/>
              <a:gd name="connsiteY2" fmla="*/ 0 h 6858000"/>
              <a:gd name="connsiteX3" fmla="*/ 5862635 w 6096000"/>
              <a:gd name="connsiteY3" fmla="*/ 0 h 6858000"/>
              <a:gd name="connsiteX4" fmla="*/ 5862635 w 6096000"/>
              <a:gd name="connsiteY4" fmla="*/ 709612 h 6858000"/>
              <a:gd name="connsiteX5" fmla="*/ 6096000 w 6096000"/>
              <a:gd name="connsiteY5" fmla="*/ 709612 h 6858000"/>
              <a:gd name="connsiteX6" fmla="*/ 6096000 w 6096000"/>
              <a:gd name="connsiteY6" fmla="*/ 975600 h 6858000"/>
              <a:gd name="connsiteX7" fmla="*/ 6096000 w 6096000"/>
              <a:gd name="connsiteY7" fmla="*/ 1102518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360191" y="0"/>
                </a:lnTo>
                <a:lnTo>
                  <a:pt x="5850001" y="0"/>
                </a:lnTo>
                <a:lnTo>
                  <a:pt x="5862635" y="0"/>
                </a:lnTo>
                <a:lnTo>
                  <a:pt x="5862635" y="709612"/>
                </a:lnTo>
                <a:lnTo>
                  <a:pt x="6096000" y="709612"/>
                </a:lnTo>
                <a:lnTo>
                  <a:pt x="6096000" y="975600"/>
                </a:lnTo>
                <a:lnTo>
                  <a:pt x="6096000" y="110251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59200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59200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59200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869C57F-4252-4209-A8BC-33FAC7ADB6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50453"/>
            <a:ext cx="4997688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Type een afsluitende zin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A3A163FE-BA7A-4106-9910-A643D023C9F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5" name="Vertrouwelijkheidsniveau">
            <a:extLst>
              <a:ext uri="{FF2B5EF4-FFF2-40B4-BE49-F238E27FC236}">
                <a16:creationId xmlns:a16="http://schemas.microsoft.com/office/drawing/2014/main" id="{CAA5CBF2-B6F9-4237-8DE7-3D9FD8FFABB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6D7B6104-9A05-4402-8182-B4559988848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2899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3_Titel en objec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941069-3AC5-B74F-817A-34A6E79A3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944" y="1267652"/>
            <a:ext cx="10894621" cy="549275"/>
          </a:xfr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5E61F4-8BF2-844F-BA12-ADB3A9B2450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71945" y="2021497"/>
            <a:ext cx="10877799" cy="4153392"/>
          </a:xfrm>
        </p:spPr>
        <p:txBody>
          <a:bodyPr numCol="2" spcCol="180000">
            <a:normAutofit/>
          </a:bodyPr>
          <a:lstStyle>
            <a:lvl1pPr marL="214313" indent="-214313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80000"/>
              <a:buFont typeface="Arial" panose="020B0604020202020204" pitchFamily="34" charset="0"/>
              <a:buChar char="•"/>
              <a:defRPr sz="1500" baseline="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50" baseline="0">
                <a:latin typeface="Calibri" panose="020F05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50" baseline="0">
                <a:latin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50" baseline="0">
                <a:latin typeface="Calibri" panose="020F05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50"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nl-NL"/>
              <a:t>Tekst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901BC87-CE46-6242-A906-32C95723A3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0069" y="6391976"/>
            <a:ext cx="1738747" cy="317582"/>
          </a:xfrm>
          <a:prstGeom prst="rect">
            <a:avLst/>
          </a:prstGeo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4301D32-9BDB-B04C-80AA-B62A785D5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42309" y="6391976"/>
            <a:ext cx="7943604" cy="317582"/>
          </a:xfrm>
          <a:prstGeom prst="rect">
            <a:avLst/>
          </a:prstGeo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83FA88E-BF6F-3845-BE54-B825EAC18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1B1B36-6E1A-6A49-AFC4-616DED0DB14F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54150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899FDF08-0846-C976-A2C9-68E0E791739D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100763" y="0"/>
            <a:ext cx="6091237" cy="6858000"/>
          </a:xfrm>
          <a:solidFill>
            <a:schemeClr val="tx2">
              <a:lumMod val="20000"/>
              <a:lumOff val="80000"/>
              <a:alpha val="25097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pictogram om een afbeelding in te voegen</a:t>
            </a:r>
          </a:p>
        </p:txBody>
      </p:sp>
      <p:sp>
        <p:nvSpPr>
          <p:cNvPr id="14" name="Tijdelijke aanduiding voor dianummer 13">
            <a:extLst>
              <a:ext uri="{FF2B5EF4-FFF2-40B4-BE49-F238E27FC236}">
                <a16:creationId xmlns:a16="http://schemas.microsoft.com/office/drawing/2014/main" id="{0E24862E-A238-48C9-966B-53C0A9936E1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4BAFB278-E939-4041-A70B-47CB8943C72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0573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[vertrouwelijkheidsniveau]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4827DCED-0D2D-FA30-2F64-1ED00E2F22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5690"/>
          </a:xfrm>
          <a:prstGeom prst="rect">
            <a:avLst/>
          </a:prstGeom>
        </p:spPr>
      </p:pic>
      <p:sp>
        <p:nvSpPr>
          <p:cNvPr id="15" name="Tijdelijke aanduiding voor inhoud 2">
            <a:extLst>
              <a:ext uri="{FF2B5EF4-FFF2-40B4-BE49-F238E27FC236}">
                <a16:creationId xmlns:a16="http://schemas.microsoft.com/office/drawing/2014/main" id="{D018BF56-18BD-7DB1-61F8-6C0F78CE991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30000" y="2350800"/>
            <a:ext cx="50038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tekst in te voegen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6" name="Titel 11">
            <a:extLst>
              <a:ext uri="{FF2B5EF4-FFF2-40B4-BE49-F238E27FC236}">
                <a16:creationId xmlns:a16="http://schemas.microsoft.com/office/drawing/2014/main" id="{DA6555A4-CC3A-1646-16F5-D4995C71A1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1281950"/>
            <a:ext cx="5010019" cy="10692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32624411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08129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act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Vrije vorm: vorm 16">
            <a:extLst>
              <a:ext uri="{FF2B5EF4-FFF2-40B4-BE49-F238E27FC236}">
                <a16:creationId xmlns:a16="http://schemas.microsoft.com/office/drawing/2014/main" id="{CE883B12-7812-4AB5-9452-637027F7477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360191 w 6096000"/>
              <a:gd name="connsiteY1" fmla="*/ 0 h 6858000"/>
              <a:gd name="connsiteX2" fmla="*/ 5850001 w 6096000"/>
              <a:gd name="connsiteY2" fmla="*/ 0 h 6858000"/>
              <a:gd name="connsiteX3" fmla="*/ 5862635 w 6096000"/>
              <a:gd name="connsiteY3" fmla="*/ 0 h 6858000"/>
              <a:gd name="connsiteX4" fmla="*/ 5862635 w 6096000"/>
              <a:gd name="connsiteY4" fmla="*/ 709612 h 6858000"/>
              <a:gd name="connsiteX5" fmla="*/ 6096000 w 6096000"/>
              <a:gd name="connsiteY5" fmla="*/ 709612 h 6858000"/>
              <a:gd name="connsiteX6" fmla="*/ 6096000 w 6096000"/>
              <a:gd name="connsiteY6" fmla="*/ 975600 h 6858000"/>
              <a:gd name="connsiteX7" fmla="*/ 6096000 w 6096000"/>
              <a:gd name="connsiteY7" fmla="*/ 1102518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360191" y="0"/>
                </a:lnTo>
                <a:lnTo>
                  <a:pt x="5850001" y="0"/>
                </a:lnTo>
                <a:lnTo>
                  <a:pt x="5862635" y="0"/>
                </a:lnTo>
                <a:lnTo>
                  <a:pt x="5862635" y="709612"/>
                </a:lnTo>
                <a:lnTo>
                  <a:pt x="6096000" y="709612"/>
                </a:lnTo>
                <a:lnTo>
                  <a:pt x="6096000" y="975600"/>
                </a:lnTo>
                <a:lnTo>
                  <a:pt x="6096000" y="110251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Klik om gegevens afzender in te voegen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Klik om gegevens afzender in te voegen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Klik om gegevens afzender in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59200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59200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59200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A3A163FE-BA7A-4106-9910-A643D023C9F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5" name="Vertrouwelijkheidsniveau">
            <a:extLst>
              <a:ext uri="{FF2B5EF4-FFF2-40B4-BE49-F238E27FC236}">
                <a16:creationId xmlns:a16="http://schemas.microsoft.com/office/drawing/2014/main" id="{CAA5CBF2-B6F9-4237-8DE7-3D9FD8FFABB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[vertrouwelijkheidsniveau]</a:t>
            </a:r>
          </a:p>
        </p:txBody>
      </p:sp>
      <p:sp>
        <p:nvSpPr>
          <p:cNvPr id="9" name="Tijdelijke aanduiding voor afbeelding 9">
            <a:extLst>
              <a:ext uri="{FF2B5EF4-FFF2-40B4-BE49-F238E27FC236}">
                <a16:creationId xmlns:a16="http://schemas.microsoft.com/office/drawing/2014/main" id="{066888A8-29B3-6B4E-C741-D79C2F25C1E6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pictogram om een afbeelding in te voegen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6D7B6104-9A05-4402-8182-B4559988848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91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0C91930-E0E3-4652-8A0C-E4B528AB5B7B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51AE06CA-FDAB-47E6-9A6B-49429DE85BD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6069807 w 6096000"/>
              <a:gd name="connsiteY0" fmla="*/ 975600 h 6858000"/>
              <a:gd name="connsiteX1" fmla="*/ 6096000 w 6096000"/>
              <a:gd name="connsiteY1" fmla="*/ 975600 h 6858000"/>
              <a:gd name="connsiteX2" fmla="*/ 6096000 w 6096000"/>
              <a:gd name="connsiteY2" fmla="*/ 1014413 h 6858000"/>
              <a:gd name="connsiteX3" fmla="*/ 6069807 w 6096000"/>
              <a:gd name="connsiteY3" fmla="*/ 1014413 h 6858000"/>
              <a:gd name="connsiteX4" fmla="*/ 0 w 6096000"/>
              <a:gd name="connsiteY4" fmla="*/ 0 h 6858000"/>
              <a:gd name="connsiteX5" fmla="*/ 5777707 w 6096000"/>
              <a:gd name="connsiteY5" fmla="*/ 0 h 6858000"/>
              <a:gd name="connsiteX6" fmla="*/ 5777707 w 6096000"/>
              <a:gd name="connsiteY6" fmla="*/ 1014413 h 6858000"/>
              <a:gd name="connsiteX7" fmla="*/ 5777707 w 6096000"/>
              <a:gd name="connsiteY7" fmla="*/ 1265494 h 6858000"/>
              <a:gd name="connsiteX8" fmla="*/ 5777707 w 6096000"/>
              <a:gd name="connsiteY8" fmla="*/ 1281113 h 6858000"/>
              <a:gd name="connsiteX9" fmla="*/ 6096000 w 6096000"/>
              <a:gd name="connsiteY9" fmla="*/ 1281113 h 6858000"/>
              <a:gd name="connsiteX10" fmla="*/ 6096000 w 6096000"/>
              <a:gd name="connsiteY10" fmla="*/ 6858000 h 6858000"/>
              <a:gd name="connsiteX11" fmla="*/ 5848350 w 6096000"/>
              <a:gd name="connsiteY11" fmla="*/ 6858000 h 6858000"/>
              <a:gd name="connsiteX12" fmla="*/ 0 w 6096000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00" h="6858000">
                <a:moveTo>
                  <a:pt x="6069807" y="975600"/>
                </a:moveTo>
                <a:lnTo>
                  <a:pt x="6096000" y="975600"/>
                </a:lnTo>
                <a:lnTo>
                  <a:pt x="6096000" y="1014413"/>
                </a:lnTo>
                <a:lnTo>
                  <a:pt x="6069807" y="1014413"/>
                </a:lnTo>
                <a:close/>
                <a:moveTo>
                  <a:pt x="0" y="0"/>
                </a:moveTo>
                <a:lnTo>
                  <a:pt x="5777707" y="0"/>
                </a:lnTo>
                <a:lnTo>
                  <a:pt x="5777707" y="1014413"/>
                </a:lnTo>
                <a:lnTo>
                  <a:pt x="5777707" y="1265494"/>
                </a:lnTo>
                <a:lnTo>
                  <a:pt x="5777707" y="1281113"/>
                </a:lnTo>
                <a:lnTo>
                  <a:pt x="6096000" y="1281113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800000" anchor="t" anchorCtr="1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dirty="0"/>
              <a:t>Klik op het pictogram om een afbeelding in te voegen</a:t>
            </a:r>
          </a:p>
        </p:txBody>
      </p:sp>
      <p:sp>
        <p:nvSpPr>
          <p:cNvPr id="28" name="Vertrouwelijkheidsniveau">
            <a:extLst>
              <a:ext uri="{FF2B5EF4-FFF2-40B4-BE49-F238E27FC236}">
                <a16:creationId xmlns:a16="http://schemas.microsoft.com/office/drawing/2014/main" id="{233E6339-A3B7-4F01-A9A8-3BA0F6CFAD1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29" name="Ondertitel 2">
            <a:extLst>
              <a:ext uri="{FF2B5EF4-FFF2-40B4-BE49-F238E27FC236}">
                <a16:creationId xmlns:a16="http://schemas.microsoft.com/office/drawing/2014/main" id="{CC6EB04B-3622-4850-A8B2-65C8523784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1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30" name="Titel 1">
            <a:extLst>
              <a:ext uri="{FF2B5EF4-FFF2-40B4-BE49-F238E27FC236}">
                <a16:creationId xmlns:a16="http://schemas.microsoft.com/office/drawing/2014/main" id="{170997DC-0B66-445A-9CA4-DC2FB480E2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16">
            <a:extLst>
              <a:ext uri="{FF2B5EF4-FFF2-40B4-BE49-F238E27FC236}">
                <a16:creationId xmlns:a16="http://schemas.microsoft.com/office/drawing/2014/main" id="{42907EF7-49B3-46B9-ACD2-A3F3E160AF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DF9EB481-DA3C-4E44-9FE2-E6F7ED8E58A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0A6A365-BFF5-4B16-B1E9-D831984D5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21421F68-1BEF-403F-B0C5-AAC49C6A096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" y="2350800"/>
            <a:ext cx="109224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8395B0-5BEF-4071-A7D0-AC6F71F0664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Vertrouwelijkheidsniveau">
            <a:extLst>
              <a:ext uri="{FF2B5EF4-FFF2-40B4-BE49-F238E27FC236}">
                <a16:creationId xmlns:a16="http://schemas.microsoft.com/office/drawing/2014/main" id="{81E8D0CB-07CC-4FF4-B9A2-3BEAACD9AE9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4AE61CC0-169D-4A88-BF15-A47DE22E8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469717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0000" y="2350800"/>
            <a:ext cx="50038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2000" y="2350800"/>
            <a:ext cx="50112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260C6DF3-2547-4188-B44C-E1C924D734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7" name="Vertrouwelijkheidsniveau">
            <a:extLst>
              <a:ext uri="{FF2B5EF4-FFF2-40B4-BE49-F238E27FC236}">
                <a16:creationId xmlns:a16="http://schemas.microsoft.com/office/drawing/2014/main" id="{1B09E170-CA11-4EE2-B82E-0AD6B2F1CC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B1CF7121-85E0-45D3-B910-BCF8E25FEC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552000" y="2350799"/>
            <a:ext cx="5004000" cy="3963600"/>
          </a:xfrm>
        </p:spPr>
        <p:txBody>
          <a:bodyPr/>
          <a:lstStyle>
            <a:lvl1pPr marL="316800" indent="-3168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630000" indent="-3168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7984020-B91C-4CFF-88ED-501B2109C660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F17C0AA7-9F88-4479-B7CF-C1BB31AB870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C1E2EA9-BE63-4625-B099-2271F692DE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6C2A6650-CEC0-489B-BFC0-04E78F01962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0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0000" y="5298141"/>
            <a:ext cx="10923588" cy="923272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B8E684C-7D4C-426C-AC24-E424245763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Vertrouwelijkheidsniveau">
            <a:extLst>
              <a:ext uri="{FF2B5EF4-FFF2-40B4-BE49-F238E27FC236}">
                <a16:creationId xmlns:a16="http://schemas.microsoft.com/office/drawing/2014/main" id="{D32BCAE4-C367-4016-B734-236CBBFED4D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verticaal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0FA47D1B-42CA-4E2B-B2E8-239884DF4BD3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498305 w 6096000"/>
              <a:gd name="connsiteY1" fmla="*/ 0 h 6858000"/>
              <a:gd name="connsiteX2" fmla="*/ 5853600 w 6096000"/>
              <a:gd name="connsiteY2" fmla="*/ 0 h 6858000"/>
              <a:gd name="connsiteX3" fmla="*/ 5862636 w 6096000"/>
              <a:gd name="connsiteY3" fmla="*/ 0 h 6858000"/>
              <a:gd name="connsiteX4" fmla="*/ 5862636 w 6096000"/>
              <a:gd name="connsiteY4" fmla="*/ 712471 h 6858000"/>
              <a:gd name="connsiteX5" fmla="*/ 6096000 w 6096000"/>
              <a:gd name="connsiteY5" fmla="*/ 712471 h 6858000"/>
              <a:gd name="connsiteX6" fmla="*/ 6096000 w 6096000"/>
              <a:gd name="connsiteY6" fmla="*/ 961200 h 6858000"/>
              <a:gd name="connsiteX7" fmla="*/ 6096000 w 6096000"/>
              <a:gd name="connsiteY7" fmla="*/ 1891881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498305" y="0"/>
                </a:lnTo>
                <a:lnTo>
                  <a:pt x="5853600" y="0"/>
                </a:lnTo>
                <a:lnTo>
                  <a:pt x="5862636" y="0"/>
                </a:lnTo>
                <a:lnTo>
                  <a:pt x="5862636" y="712471"/>
                </a:lnTo>
                <a:lnTo>
                  <a:pt x="6096000" y="712471"/>
                </a:lnTo>
                <a:lnTo>
                  <a:pt x="6096000" y="961200"/>
                </a:lnTo>
                <a:lnTo>
                  <a:pt x="6096000" y="1891881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6552000" y="1052513"/>
            <a:ext cx="5004000" cy="5168900"/>
          </a:xfrm>
        </p:spPr>
        <p:txBody>
          <a:bodyPr anchor="ctr" anchorCtr="0"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F508C5A-8D78-4219-976E-46DFA0C4F8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39154"/>
            <a:ext cx="50038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11F2E84-2AC4-4E76-AB35-4DF5275224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6" name="Vertrouwelijkheidsniveau">
            <a:extLst>
              <a:ext uri="{FF2B5EF4-FFF2-40B4-BE49-F238E27FC236}">
                <a16:creationId xmlns:a16="http://schemas.microsoft.com/office/drawing/2014/main" id="{42A8670A-3771-498C-BCA7-1CEC86864E8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0636227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 hasCustomPrompt="1"/>
          </p:nvPr>
        </p:nvSpPr>
        <p:spPr>
          <a:xfrm>
            <a:off x="6552000" y="2350800"/>
            <a:ext cx="50040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dianummer 13">
            <a:extLst>
              <a:ext uri="{FF2B5EF4-FFF2-40B4-BE49-F238E27FC236}">
                <a16:creationId xmlns:a16="http://schemas.microsoft.com/office/drawing/2014/main" id="{0E24862E-A238-48C9-966B-53C0A9936E1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9C42D806-99A5-4854-9BB7-C93AB66EA3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4BAFB278-E939-4041-A70B-47CB8943C72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F4CFC7BE-2502-4C51-AFEA-F92D97467734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0000" y="1281950"/>
            <a:ext cx="10933200" cy="1069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000" y="2349499"/>
            <a:ext cx="10933200" cy="3963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0C4A9ED-10BC-4655-9631-74B32DCB2A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8400" y="6528572"/>
            <a:ext cx="511200" cy="1836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113A800-9FFB-4505-9B39-BBE671EBBBE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666" r:id="rId2"/>
    <p:sldLayoutId id="2147483725" r:id="rId3"/>
    <p:sldLayoutId id="2147483731" r:id="rId4"/>
    <p:sldLayoutId id="2147483652" r:id="rId5"/>
    <p:sldLayoutId id="2147483728" r:id="rId6"/>
    <p:sldLayoutId id="2147483689" r:id="rId7"/>
    <p:sldLayoutId id="2147483730" r:id="rId8"/>
    <p:sldLayoutId id="2147483729" r:id="rId9"/>
    <p:sldLayoutId id="2147483716" r:id="rId10"/>
    <p:sldLayoutId id="2147483667" r:id="rId11"/>
    <p:sldLayoutId id="214748372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Tx/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Tx/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Tx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Tx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shpKleurvlakBoven"/>
          <p:cNvSpPr>
            <a:spLocks noChangeArrowheads="1"/>
          </p:cNvSpPr>
          <p:nvPr/>
        </p:nvSpPr>
        <p:spPr bwMode="auto">
          <a:xfrm flipV="1">
            <a:off x="5918201" y="6541201"/>
            <a:ext cx="2500900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nl-NL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97" name="shpKleurvlakOnder" descr="Bar_Bottom"/>
          <p:cNvSpPr>
            <a:spLocks noChangeArrowheads="1"/>
          </p:cNvSpPr>
          <p:nvPr/>
        </p:nvSpPr>
        <p:spPr bwMode="auto">
          <a:xfrm>
            <a:off x="0" y="6318000"/>
            <a:ext cx="12192000" cy="539750"/>
          </a:xfrm>
          <a:prstGeom prst="rect">
            <a:avLst/>
          </a:prstGeom>
          <a:solidFill>
            <a:srgbClr val="F9E11E"/>
          </a:solidFill>
          <a:ln>
            <a:noFill/>
          </a:ln>
          <a:ex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nl-NL" sz="18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70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000" y="2070000"/>
            <a:ext cx="11203200" cy="41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err="1" smtClean="0"/>
              <a:t>Klik</a:t>
            </a:r>
            <a:r>
              <a:rPr lang="nl-NL" dirty="0" smtClean="0"/>
              <a:t> </a:t>
            </a:r>
            <a:r>
              <a:rPr lang="nl-NL" dirty="0" err="1" smtClean="0"/>
              <a:t>om</a:t>
            </a:r>
            <a:r>
              <a:rPr lang="nl-NL" dirty="0" smtClean="0"/>
              <a:t> het </a:t>
            </a:r>
            <a:r>
              <a:rPr lang="nl-NL" dirty="0" err="1" smtClean="0"/>
              <a:t>opmaakprofiel</a:t>
            </a:r>
            <a:r>
              <a:rPr lang="nl-NL" dirty="0" smtClean="0"/>
              <a:t> van de </a:t>
            </a:r>
            <a:r>
              <a:rPr lang="nl-NL" dirty="0" err="1" smtClean="0"/>
              <a:t>modeltekst</a:t>
            </a:r>
            <a:r>
              <a:rPr lang="nl-NL" dirty="0" smtClean="0"/>
              <a:t> </a:t>
            </a:r>
            <a:r>
              <a:rPr lang="nl-NL" dirty="0" err="1" smtClean="0"/>
              <a:t>te</a:t>
            </a:r>
            <a:r>
              <a:rPr lang="nl-NL" dirty="0" smtClean="0"/>
              <a:t> </a:t>
            </a:r>
            <a:r>
              <a:rPr lang="nl-NL" dirty="0" err="1" smtClean="0"/>
              <a:t>bewerken</a:t>
            </a:r>
            <a:endParaRPr lang="nl-NL" dirty="0" smtClean="0"/>
          </a:p>
          <a:p>
            <a:pPr lvl="1"/>
            <a:r>
              <a:rPr lang="nl-NL" dirty="0" smtClean="0"/>
              <a:t>Tweede </a:t>
            </a:r>
            <a:r>
              <a:rPr lang="nl-NL" dirty="0" err="1" smtClean="0"/>
              <a:t>niveau</a:t>
            </a:r>
            <a:r>
              <a:rPr lang="nl-NL" dirty="0" smtClean="0"/>
              <a:t> </a:t>
            </a:r>
          </a:p>
          <a:p>
            <a:pPr lvl="2"/>
            <a:r>
              <a:rPr lang="nl-NL" dirty="0" err="1" smtClean="0"/>
              <a:t>Derde</a:t>
            </a:r>
            <a:r>
              <a:rPr lang="nl-NL" dirty="0" smtClean="0"/>
              <a:t> niveau</a:t>
            </a:r>
          </a:p>
          <a:p>
            <a:pPr lvl="4"/>
            <a:r>
              <a:rPr lang="nl-NL" dirty="0" smtClean="0"/>
              <a:t> Vierde niveau</a:t>
            </a:r>
          </a:p>
          <a:p>
            <a:pPr lvl="5"/>
            <a:r>
              <a:rPr lang="nl-NL" sz="1800" dirty="0" smtClean="0"/>
              <a:t>Vijfde niveau</a:t>
            </a:r>
            <a:endParaRPr lang="nl-NL" dirty="0" smtClean="0"/>
          </a:p>
        </p:txBody>
      </p:sp>
      <p:sp>
        <p:nvSpPr>
          <p:cNvPr id="1095" name="shpTekst" descr="Bar_Top"/>
          <p:cNvSpPr>
            <a:spLocks noChangeArrowheads="1"/>
          </p:cNvSpPr>
          <p:nvPr/>
        </p:nvSpPr>
        <p:spPr bwMode="auto">
          <a:xfrm>
            <a:off x="0" y="1"/>
            <a:ext cx="12192000" cy="1071563"/>
          </a:xfrm>
          <a:prstGeom prst="rect">
            <a:avLst/>
          </a:prstGeom>
          <a:solidFill>
            <a:srgbClr val="F9E11E"/>
          </a:solidFill>
          <a:ln>
            <a:noFill/>
          </a:ln>
          <a:ex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nl-NL" sz="18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69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624000" y="1295999"/>
            <a:ext cx="112032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nl-NL" noProof="0" dirty="0" smtClean="0"/>
          </a:p>
        </p:txBody>
      </p:sp>
      <p:sp>
        <p:nvSpPr>
          <p:cNvPr id="1100" name="shpBeeldmerk"/>
          <p:cNvSpPr>
            <a:spLocks noChangeArrowheads="1"/>
          </p:cNvSpPr>
          <p:nvPr/>
        </p:nvSpPr>
        <p:spPr bwMode="auto">
          <a:xfrm>
            <a:off x="624000" y="6613200"/>
            <a:ext cx="2539200" cy="11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DD62E13F-49FF-4F5B-8E2D-F997ACAF2D81}" type="slidenum">
              <a:rPr lang="nl-NL" sz="1000">
                <a:solidFill>
                  <a:srgbClr val="000000"/>
                </a:solidFill>
                <a:cs typeface="Arial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nl-NL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13" name="ZwarteBalk" hidden="1"/>
          <p:cNvSpPr>
            <a:spLocks noChangeArrowheads="1"/>
          </p:cNvSpPr>
          <p:nvPr/>
        </p:nvSpPr>
        <p:spPr bwMode="auto">
          <a:xfrm>
            <a:off x="11857568" y="0"/>
            <a:ext cx="334433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nl-NL" sz="2200">
              <a:solidFill>
                <a:srgbClr val="000000"/>
              </a:solidFill>
            </a:endParaRPr>
          </a:p>
        </p:txBody>
      </p:sp>
      <p:pic>
        <p:nvPicPr>
          <p:cNvPr id="1121" name="LogoLandmacht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80618" y="5216"/>
            <a:ext cx="586316" cy="8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9686400" y="6613200"/>
            <a:ext cx="2011200" cy="118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fld id="{C8A9CFE7-5C2A-4F72-9A06-E847A405BDFE}" type="datetime4">
              <a:rPr lang="nl-NL" smtClean="0">
                <a:solidFill>
                  <a:srgbClr val="000000"/>
                </a:solidFill>
              </a:rPr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t>1 november 2023</a:t>
            </a:fld>
            <a:endParaRPr lang="nl-N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054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aseline="0">
          <a:solidFill>
            <a:srgbClr val="007BC7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  <a:ea typeface="+mn-ea"/>
          <a:cs typeface="+mn-cs"/>
        </a:defRPr>
      </a:lvl1pPr>
      <a:lvl2pPr marL="741600" indent="-284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>
          <a:solidFill>
            <a:srgbClr val="000000"/>
          </a:solidFill>
          <a:latin typeface="+mn-lt"/>
        </a:defRPr>
      </a:lvl2pPr>
      <a:lvl3pPr marL="9652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</a:defRPr>
      </a:lvl3pPr>
      <a:lvl4pPr marL="989013" indent="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None/>
        <a:defRPr sz="2200">
          <a:solidFill>
            <a:srgbClr val="000000"/>
          </a:solidFill>
          <a:latin typeface="+mn-lt"/>
        </a:defRPr>
      </a:lvl4pPr>
      <a:lvl5pPr marL="1631950" indent="-28575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 baseline="0">
          <a:solidFill>
            <a:srgbClr val="000000"/>
          </a:solidFill>
          <a:latin typeface="+mn-lt"/>
        </a:defRPr>
      </a:lvl5pPr>
      <a:lvl6pPr marL="1803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»"/>
        <a:defRPr sz="1800" baseline="0">
          <a:solidFill>
            <a:srgbClr val="000000"/>
          </a:solidFill>
          <a:latin typeface="+mn-lt"/>
        </a:defRPr>
      </a:lvl6pPr>
      <a:lvl7pPr marL="22606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7pPr>
      <a:lvl8pPr marL="27178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8pPr>
      <a:lvl9pPr marL="31750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0000" y="1281950"/>
            <a:ext cx="10933200" cy="1069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000" y="2349499"/>
            <a:ext cx="10933200" cy="3963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0C4A9ED-10BC-4655-9631-74B32DCB2A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8400" y="6528572"/>
            <a:ext cx="511200" cy="1836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113A800-9FFB-4505-9B39-BBE671EBBBEA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291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  <p:sldLayoutId id="2147483747" r:id="rId13"/>
    <p:sldLayoutId id="2147483748" r:id="rId14"/>
    <p:sldLayoutId id="2147483749" r:id="rId15"/>
    <p:sldLayoutId id="2147483750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Tx/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Tx/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Tx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Tx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6.png"/><Relationship Id="rId4" Type="http://schemas.openxmlformats.org/officeDocument/2006/relationships/image" Target="../media/image9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fokje.oosterhof@rws.nl" TargetMode="External"/><Relationship Id="rId2" Type="http://schemas.openxmlformats.org/officeDocument/2006/relationships/hyperlink" Target="mailto:Stephanie.schat@rws.nl" TargetMode="Externa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.png"/><Relationship Id="rId5" Type="http://schemas.openxmlformats.org/officeDocument/2006/relationships/image" Target="../media/image40.jpeg"/><Relationship Id="rId4" Type="http://schemas.openxmlformats.org/officeDocument/2006/relationships/hyperlink" Target="mailto:huub.de.lange@rws.nl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10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microsoft.com/office/2018/10/relationships/comments" Target="../comments/modernComment_182_83F88F4F.xml"/><Relationship Id="rId5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openxmlformats.org/officeDocument/2006/relationships/image" Target="../media/image17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6.emf"/><Relationship Id="rId11" Type="http://schemas.openxmlformats.org/officeDocument/2006/relationships/image" Target="../media/image19.png"/><Relationship Id="rId5" Type="http://schemas.openxmlformats.org/officeDocument/2006/relationships/image" Target="../media/image9.svg"/><Relationship Id="rId15" Type="http://schemas.microsoft.com/office/2018/10/relationships/comments" Target="../comments/modernComment_1A0_FDE4D621.xml"/><Relationship Id="rId10" Type="http://schemas.openxmlformats.org/officeDocument/2006/relationships/image" Target="../media/image15.svg"/><Relationship Id="rId9" Type="http://schemas.openxmlformats.org/officeDocument/2006/relationships/image" Target="../media/image18.png"/><Relationship Id="rId14" Type="http://schemas.openxmlformats.org/officeDocument/2006/relationships/image" Target="../media/image1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3.svg"/><Relationship Id="rId5" Type="http://schemas.openxmlformats.org/officeDocument/2006/relationships/image" Target="../media/image21.png"/><Relationship Id="rId4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1.svg"/><Relationship Id="rId5" Type="http://schemas.openxmlformats.org/officeDocument/2006/relationships/image" Target="../media/image22.png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d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Hoofdvaarweg Lemmer-Delfzijl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21"/>
          </p:nvPr>
        </p:nvSpPr>
        <p:spPr>
          <a:xfrm>
            <a:off x="6552000" y="5155894"/>
            <a:ext cx="5004000" cy="652581"/>
          </a:xfrm>
        </p:spPr>
        <p:txBody>
          <a:bodyPr/>
          <a:lstStyle/>
          <a:p>
            <a:r>
              <a:rPr lang="en-US" dirty="0" smtClean="0"/>
              <a:t>Jorrit Nieuwenhuis</a:t>
            </a:r>
          </a:p>
          <a:p>
            <a:r>
              <a:rPr lang="en-US" dirty="0" err="1" smtClean="0"/>
              <a:t>Portfoliomanager</a:t>
            </a:r>
            <a:endParaRPr lang="nl-NL" dirty="0"/>
          </a:p>
        </p:txBody>
      </p:sp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3200" dirty="0" smtClean="0"/>
              <a:t>Het grote plaatje</a:t>
            </a:r>
            <a:endParaRPr lang="nl-NL" sz="320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nl-NL" dirty="0" smtClean="0"/>
              <a:t>01-11-2023</a:t>
            </a:r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74" y="2224216"/>
            <a:ext cx="5913327" cy="2905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27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Tijdelijke aanduiding voor afbeelding 15">
            <a:extLst>
              <a:ext uri="{FF2B5EF4-FFF2-40B4-BE49-F238E27FC236}">
                <a16:creationId xmlns:a16="http://schemas.microsoft.com/office/drawing/2014/main" id="{D061755C-14B4-945E-22F9-252A1B15B127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61" t="-41262" r="-7044" b="-33222"/>
          <a:stretch/>
        </p:blipFill>
        <p:spPr>
          <a:xfrm>
            <a:off x="6100763" y="0"/>
            <a:ext cx="6091237" cy="6858000"/>
          </a:xfr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93605350-B565-7A56-0A27-ECC5823210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5690"/>
          </a:xfrm>
          <a:prstGeom prst="rect">
            <a:avLst/>
          </a:prstGeom>
        </p:spPr>
      </p:pic>
      <p:sp>
        <p:nvSpPr>
          <p:cNvPr id="4" name="Tijdelijke aanduiding voor dianummer 3"/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" name="Tijdelijke aanduiding voor inhoud 1"/>
          <p:cNvSpPr>
            <a:spLocks noGrp="1"/>
          </p:cNvSpPr>
          <p:nvPr>
            <p:ph sz="half" idx="1"/>
          </p:nvPr>
        </p:nvSpPr>
        <p:spPr>
          <a:xfrm>
            <a:off x="629999" y="1516867"/>
            <a:ext cx="5324573" cy="396360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nl-NL" sz="1800" dirty="0"/>
              <a:t>Vooral raamcontracten, met meerdere </a:t>
            </a:r>
            <a:r>
              <a:rPr lang="nl-NL" sz="1800" dirty="0" smtClean="0"/>
              <a:t>opdrachtnemers</a:t>
            </a:r>
            <a:endParaRPr lang="nl-NL" sz="1800" dirty="0"/>
          </a:p>
          <a:p>
            <a:pPr>
              <a:lnSpc>
                <a:spcPct val="100000"/>
              </a:lnSpc>
            </a:pPr>
            <a:r>
              <a:rPr lang="nl-NL" sz="1800" dirty="0"/>
              <a:t>Separate onderhoudscontracten voor specialistisch variabel onderhoud, kwalitatief </a:t>
            </a:r>
            <a:r>
              <a:rPr lang="nl-NL" sz="1800" dirty="0" smtClean="0"/>
              <a:t>hoogwaardig</a:t>
            </a:r>
            <a:endParaRPr lang="nl-NL" sz="1800" dirty="0"/>
          </a:p>
          <a:p>
            <a:pPr>
              <a:lnSpc>
                <a:spcPct val="100000"/>
              </a:lnSpc>
            </a:pPr>
            <a:r>
              <a:rPr lang="nl-NL" sz="1800" dirty="0" smtClean="0"/>
              <a:t>RWS één op één verbonden </a:t>
            </a:r>
            <a:r>
              <a:rPr lang="nl-NL" sz="1800" dirty="0"/>
              <a:t>met </a:t>
            </a:r>
            <a:r>
              <a:rPr lang="nl-NL" sz="1800" dirty="0" smtClean="0"/>
              <a:t>onderhoudsspecialisten</a:t>
            </a:r>
            <a:endParaRPr lang="nl-NL" sz="1800" dirty="0"/>
          </a:p>
          <a:p>
            <a:pPr>
              <a:lnSpc>
                <a:spcPct val="100000"/>
              </a:lnSpc>
            </a:pPr>
            <a:r>
              <a:rPr lang="nl-NL" sz="1800" dirty="0"/>
              <a:t>Kleine en grote werkpakketten, met korte doorlooptijd </a:t>
            </a:r>
            <a:r>
              <a:rPr lang="nl-NL" sz="1800" dirty="0" smtClean="0"/>
              <a:t>opgedragen</a:t>
            </a:r>
            <a:endParaRPr lang="nl-NL" sz="1800" dirty="0"/>
          </a:p>
          <a:p>
            <a:pPr>
              <a:lnSpc>
                <a:spcPct val="100000"/>
              </a:lnSpc>
            </a:pPr>
            <a:r>
              <a:rPr lang="nl-NL" sz="1800" dirty="0"/>
              <a:t>Flexibel en met slagkracht meebewegend met beschikbaar </a:t>
            </a:r>
            <a:r>
              <a:rPr lang="nl-NL" sz="1800" dirty="0" smtClean="0"/>
              <a:t>budget</a:t>
            </a:r>
            <a:endParaRPr lang="nl-NL" sz="1800" dirty="0"/>
          </a:p>
          <a:p>
            <a:pPr>
              <a:lnSpc>
                <a:spcPct val="100000"/>
              </a:lnSpc>
            </a:pPr>
            <a:r>
              <a:rPr lang="nl-NL" sz="1800" dirty="0"/>
              <a:t>Variabel onderhoud goedkoper, want meer in concurrentie </a:t>
            </a:r>
            <a:r>
              <a:rPr lang="nl-NL" sz="1800" dirty="0" smtClean="0"/>
              <a:t>ingekocht</a:t>
            </a:r>
            <a:endParaRPr lang="nl-NL" sz="1800" dirty="0"/>
          </a:p>
          <a:p>
            <a:pPr>
              <a:lnSpc>
                <a:spcPct val="100000"/>
              </a:lnSpc>
            </a:pPr>
            <a:r>
              <a:rPr lang="nl-NL" sz="1800" dirty="0"/>
              <a:t>Juiste maatregel, op het juiste moment, door de juiste </a:t>
            </a:r>
            <a:r>
              <a:rPr lang="nl-NL" sz="1800" b="1" dirty="0" smtClean="0"/>
              <a:t>expert</a:t>
            </a:r>
            <a:endParaRPr lang="nl-NL" sz="1800" b="1" dirty="0"/>
          </a:p>
          <a:p>
            <a:pPr>
              <a:lnSpc>
                <a:spcPct val="100000"/>
              </a:lnSpc>
            </a:pPr>
            <a:endParaRPr lang="nl-NL" sz="1800" dirty="0"/>
          </a:p>
        </p:txBody>
      </p:sp>
      <p:sp>
        <p:nvSpPr>
          <p:cNvPr id="7" name="Titel 7"/>
          <p:cNvSpPr>
            <a:spLocks noGrp="1"/>
          </p:cNvSpPr>
          <p:nvPr>
            <p:ph type="title"/>
          </p:nvPr>
        </p:nvSpPr>
        <p:spPr>
          <a:xfrm>
            <a:off x="630000" y="448017"/>
            <a:ext cx="5010019" cy="1069200"/>
          </a:xfrm>
        </p:spPr>
        <p:txBody>
          <a:bodyPr>
            <a:normAutofit/>
          </a:bodyPr>
          <a:lstStyle/>
          <a:p>
            <a:r>
              <a:rPr lang="nl-NL" sz="3200"/>
              <a:t>Specialistische onderhoudscontracten</a:t>
            </a:r>
          </a:p>
        </p:txBody>
      </p:sp>
      <p:sp>
        <p:nvSpPr>
          <p:cNvPr id="10" name="Tijdelijke aanduiding voor tekst 2"/>
          <p:cNvSpPr txBox="1">
            <a:spLocks/>
          </p:cNvSpPr>
          <p:nvPr/>
        </p:nvSpPr>
        <p:spPr>
          <a:xfrm>
            <a:off x="465360" y="1495757"/>
            <a:ext cx="10690176" cy="1118252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1" u="none" strike="noStrike" kern="1200" cap="none" spc="0" normalizeH="0" baseline="0" noProof="0">
              <a:ln>
                <a:noFill/>
              </a:ln>
              <a:solidFill>
                <a:srgbClr val="007BC7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08810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itel 1"/>
          <p:cNvSpPr txBox="1">
            <a:spLocks/>
          </p:cNvSpPr>
          <p:nvPr/>
        </p:nvSpPr>
        <p:spPr>
          <a:xfrm>
            <a:off x="695647" y="813919"/>
            <a:ext cx="11203200" cy="400110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srgbClr val="007BC7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Gecontroleerd </a:t>
            </a:r>
            <a:r>
              <a:rPr kumimoji="0" lang="nl-NL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7BC7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Uitnut</a:t>
            </a: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srgbClr val="007BC7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 Strategie (GUS)</a:t>
            </a:r>
            <a:endParaRPr kumimoji="0" lang="nl-NL" sz="3200" b="0" i="0" u="none" strike="noStrike" kern="1200" cap="none" spc="0" normalizeH="0" baseline="0" noProof="0" dirty="0">
              <a:ln>
                <a:noFill/>
              </a:ln>
              <a:solidFill>
                <a:srgbClr val="007BC7"/>
              </a:solidFill>
              <a:effectLst/>
              <a:uLnTx/>
              <a:uFillTx/>
              <a:latin typeface="Verdana"/>
              <a:ea typeface="Verdana"/>
              <a:cs typeface="+mj-cs"/>
            </a:endParaRP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C4A4C91C-D527-ECC4-39AF-F6F4A7C290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77995" y="190195"/>
            <a:ext cx="1067725" cy="936744"/>
          </a:xfrm>
          <a:prstGeom prst="rect">
            <a:avLst/>
          </a:prstGeom>
        </p:spPr>
      </p:pic>
      <p:pic>
        <p:nvPicPr>
          <p:cNvPr id="6" name="Afbeelding 5" descr="Afbeelding met diagram&#10;&#10;Automatisch gegenereerde beschrijving">
            <a:extLst>
              <a:ext uri="{FF2B5EF4-FFF2-40B4-BE49-F238E27FC236}">
                <a16:creationId xmlns:a16="http://schemas.microsoft.com/office/drawing/2014/main" id="{58CA91D4-FA55-9AAD-AA89-E85D381DAEF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31"/>
          <a:stretch/>
        </p:blipFill>
        <p:spPr>
          <a:xfrm>
            <a:off x="1980337" y="1572766"/>
            <a:ext cx="8217051" cy="5129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6443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EBDECC19-538C-9C45-8F6B-087F887CBFA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7425" y="255650"/>
            <a:ext cx="2162175" cy="6096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903" y="1217669"/>
            <a:ext cx="5851734" cy="1004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Afbeelding 11" descr="image00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9574" y="2063846"/>
            <a:ext cx="4232008" cy="2719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oep 9">
            <a:extLst>
              <a:ext uri="{FF2B5EF4-FFF2-40B4-BE49-F238E27FC236}">
                <a16:creationId xmlns:a16="http://schemas.microsoft.com/office/drawing/2014/main" id="{D740F24F-CB12-4376-AF8C-6FB28F3000C7}"/>
              </a:ext>
            </a:extLst>
          </p:cNvPr>
          <p:cNvGrpSpPr/>
          <p:nvPr/>
        </p:nvGrpSpPr>
        <p:grpSpPr>
          <a:xfrm>
            <a:off x="291332" y="2822010"/>
            <a:ext cx="3036598" cy="1489110"/>
            <a:chOff x="1543050" y="2124076"/>
            <a:chExt cx="8482014" cy="3169575"/>
          </a:xfrm>
        </p:grpSpPr>
        <p:sp>
          <p:nvSpPr>
            <p:cNvPr id="11" name="AutoShape 3">
              <a:extLst>
                <a:ext uri="{FF2B5EF4-FFF2-40B4-BE49-F238E27FC236}">
                  <a16:creationId xmlns:a16="http://schemas.microsoft.com/office/drawing/2014/main" id="{8434BE9A-D5A6-4200-92EE-E4D6EDCDE73A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924051" y="2124076"/>
              <a:ext cx="8101013" cy="2587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12" name="Rectangle 6">
              <a:extLst>
                <a:ext uri="{FF2B5EF4-FFF2-40B4-BE49-F238E27FC236}">
                  <a16:creationId xmlns:a16="http://schemas.microsoft.com/office/drawing/2014/main" id="{2A596235-30FF-4F6E-889E-B701CBC800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4464" y="2155826"/>
              <a:ext cx="9525" cy="2390775"/>
            </a:xfrm>
            <a:prstGeom prst="rect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altLang="nl-NL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13" name="Rectangle 20">
              <a:extLst>
                <a:ext uri="{FF2B5EF4-FFF2-40B4-BE49-F238E27FC236}">
                  <a16:creationId xmlns:a16="http://schemas.microsoft.com/office/drawing/2014/main" id="{C43874AE-2277-465E-9D97-5D697C8401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5487" y="4565651"/>
              <a:ext cx="138" cy="72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alt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14" name="Boog 13">
              <a:extLst>
                <a:ext uri="{FF2B5EF4-FFF2-40B4-BE49-F238E27FC236}">
                  <a16:creationId xmlns:a16="http://schemas.microsoft.com/office/drawing/2014/main" id="{A91D0A3B-6F99-43AF-85A5-134F614C1C45}"/>
                </a:ext>
              </a:extLst>
            </p:cNvPr>
            <p:cNvSpPr/>
            <p:nvPr/>
          </p:nvSpPr>
          <p:spPr>
            <a:xfrm rot="925768">
              <a:off x="1543050" y="2727326"/>
              <a:ext cx="2070100" cy="936625"/>
            </a:xfrm>
            <a:prstGeom prst="arc">
              <a:avLst>
                <a:gd name="adj1" fmla="val 16200000"/>
                <a:gd name="adj2" fmla="val 20917890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15" name="Boog 14">
              <a:extLst>
                <a:ext uri="{FF2B5EF4-FFF2-40B4-BE49-F238E27FC236}">
                  <a16:creationId xmlns:a16="http://schemas.microsoft.com/office/drawing/2014/main" id="{5B1A884E-C931-4507-A443-E79D5C79BBA5}"/>
                </a:ext>
              </a:extLst>
            </p:cNvPr>
            <p:cNvSpPr/>
            <p:nvPr/>
          </p:nvSpPr>
          <p:spPr>
            <a:xfrm rot="925768">
              <a:off x="2565400" y="2979739"/>
              <a:ext cx="1689100" cy="936625"/>
            </a:xfrm>
            <a:prstGeom prst="arc">
              <a:avLst>
                <a:gd name="adj1" fmla="val 16200000"/>
                <a:gd name="adj2" fmla="val 20584672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16" name="Boog 15">
              <a:extLst>
                <a:ext uri="{FF2B5EF4-FFF2-40B4-BE49-F238E27FC236}">
                  <a16:creationId xmlns:a16="http://schemas.microsoft.com/office/drawing/2014/main" id="{FB86C686-3B83-4208-B1E2-94A64736BB0C}"/>
                </a:ext>
              </a:extLst>
            </p:cNvPr>
            <p:cNvSpPr/>
            <p:nvPr/>
          </p:nvSpPr>
          <p:spPr>
            <a:xfrm rot="925768">
              <a:off x="2579688" y="2851150"/>
              <a:ext cx="2794000" cy="1536700"/>
            </a:xfrm>
            <a:prstGeom prst="arc">
              <a:avLst>
                <a:gd name="adj1" fmla="val 16200000"/>
                <a:gd name="adj2" fmla="val 21000952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cxnSp>
          <p:nvCxnSpPr>
            <p:cNvPr id="17" name="Rechte verbindingslijn 16">
              <a:extLst>
                <a:ext uri="{FF2B5EF4-FFF2-40B4-BE49-F238E27FC236}">
                  <a16:creationId xmlns:a16="http://schemas.microsoft.com/office/drawing/2014/main" id="{57392763-E28E-47CF-A8A0-EE2099ED0943}"/>
                </a:ext>
              </a:extLst>
            </p:cNvPr>
            <p:cNvCxnSpPr>
              <a:cxnSpLocks/>
              <a:stCxn id="12" idx="2"/>
            </p:cNvCxnSpPr>
            <p:nvPr/>
          </p:nvCxnSpPr>
          <p:spPr>
            <a:xfrm>
              <a:off x="2689226" y="4546600"/>
              <a:ext cx="6754813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Boog 17">
              <a:extLst>
                <a:ext uri="{FF2B5EF4-FFF2-40B4-BE49-F238E27FC236}">
                  <a16:creationId xmlns:a16="http://schemas.microsoft.com/office/drawing/2014/main" id="{7F7EE6B6-5BA8-48AC-986B-AF12BE07BC54}"/>
                </a:ext>
              </a:extLst>
            </p:cNvPr>
            <p:cNvSpPr/>
            <p:nvPr/>
          </p:nvSpPr>
          <p:spPr>
            <a:xfrm rot="925768">
              <a:off x="3965575" y="3192464"/>
              <a:ext cx="2465388" cy="936625"/>
            </a:xfrm>
            <a:prstGeom prst="arc">
              <a:avLst>
                <a:gd name="adj1" fmla="val 16200000"/>
                <a:gd name="adj2" fmla="val 21347707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cxnSp>
          <p:nvCxnSpPr>
            <p:cNvPr id="19" name="Rechte verbindingslijn 18">
              <a:extLst>
                <a:ext uri="{FF2B5EF4-FFF2-40B4-BE49-F238E27FC236}">
                  <a16:creationId xmlns:a16="http://schemas.microsoft.com/office/drawing/2014/main" id="{5D96E736-ED28-4CB5-AA3D-C0850C94E35F}"/>
                </a:ext>
              </a:extLst>
            </p:cNvPr>
            <p:cNvCxnSpPr/>
            <p:nvPr/>
          </p:nvCxnSpPr>
          <p:spPr>
            <a:xfrm>
              <a:off x="2703513" y="3960109"/>
              <a:ext cx="6756400" cy="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Boog 19">
              <a:extLst>
                <a:ext uri="{FF2B5EF4-FFF2-40B4-BE49-F238E27FC236}">
                  <a16:creationId xmlns:a16="http://schemas.microsoft.com/office/drawing/2014/main" id="{05D6CA19-FA6E-4EAD-9504-95023BAA24FF}"/>
                </a:ext>
              </a:extLst>
            </p:cNvPr>
            <p:cNvSpPr/>
            <p:nvPr/>
          </p:nvSpPr>
          <p:spPr>
            <a:xfrm rot="925768">
              <a:off x="4783138" y="3667125"/>
              <a:ext cx="3308350" cy="1536700"/>
            </a:xfrm>
            <a:prstGeom prst="arc">
              <a:avLst>
                <a:gd name="adj1" fmla="val 15020059"/>
                <a:gd name="adj2" fmla="val 18557126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cxnSp>
          <p:nvCxnSpPr>
            <p:cNvPr id="21" name="Rechte verbindingslijn 20">
              <a:extLst>
                <a:ext uri="{FF2B5EF4-FFF2-40B4-BE49-F238E27FC236}">
                  <a16:creationId xmlns:a16="http://schemas.microsoft.com/office/drawing/2014/main" id="{B49C0D7B-2C9A-4EF5-A6C9-3D03EEAC3D0A}"/>
                </a:ext>
              </a:extLst>
            </p:cNvPr>
            <p:cNvCxnSpPr/>
            <p:nvPr/>
          </p:nvCxnSpPr>
          <p:spPr>
            <a:xfrm>
              <a:off x="3540125" y="2986088"/>
              <a:ext cx="0" cy="27940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Rechte verbindingslijn 21">
              <a:extLst>
                <a:ext uri="{FF2B5EF4-FFF2-40B4-BE49-F238E27FC236}">
                  <a16:creationId xmlns:a16="http://schemas.microsoft.com/office/drawing/2014/main" id="{E9326C3A-F342-4149-A2F1-BC5AA6439616}"/>
                </a:ext>
              </a:extLst>
            </p:cNvPr>
            <p:cNvCxnSpPr>
              <a:endCxn id="15" idx="2"/>
            </p:cNvCxnSpPr>
            <p:nvPr/>
          </p:nvCxnSpPr>
          <p:spPr>
            <a:xfrm>
              <a:off x="4183063" y="2865439"/>
              <a:ext cx="0" cy="561975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Rechte verbindingslijn 22">
              <a:extLst>
                <a:ext uri="{FF2B5EF4-FFF2-40B4-BE49-F238E27FC236}">
                  <a16:creationId xmlns:a16="http://schemas.microsoft.com/office/drawing/2014/main" id="{7261CB13-6853-42FE-A66E-02316301B073}"/>
                </a:ext>
              </a:extLst>
            </p:cNvPr>
            <p:cNvCxnSpPr/>
            <p:nvPr/>
          </p:nvCxnSpPr>
          <p:spPr>
            <a:xfrm>
              <a:off x="5321300" y="3195638"/>
              <a:ext cx="0" cy="563562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Rechte verbindingslijn 23">
              <a:extLst>
                <a:ext uri="{FF2B5EF4-FFF2-40B4-BE49-F238E27FC236}">
                  <a16:creationId xmlns:a16="http://schemas.microsoft.com/office/drawing/2014/main" id="{829642A4-D01F-4D68-9EE0-FCEAEFB3F061}"/>
                </a:ext>
              </a:extLst>
            </p:cNvPr>
            <p:cNvCxnSpPr/>
            <p:nvPr/>
          </p:nvCxnSpPr>
          <p:spPr>
            <a:xfrm>
              <a:off x="6388100" y="3617913"/>
              <a:ext cx="0" cy="27940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Rechte verbindingslijn 24">
              <a:extLst>
                <a:ext uri="{FF2B5EF4-FFF2-40B4-BE49-F238E27FC236}">
                  <a16:creationId xmlns:a16="http://schemas.microsoft.com/office/drawing/2014/main" id="{02F56B56-27FF-4C27-9C8C-AC5CF52995EA}"/>
                </a:ext>
              </a:extLst>
            </p:cNvPr>
            <p:cNvCxnSpPr/>
            <p:nvPr/>
          </p:nvCxnSpPr>
          <p:spPr>
            <a:xfrm flipH="1">
              <a:off x="8178624" y="2643188"/>
              <a:ext cx="1866" cy="1418295"/>
            </a:xfrm>
            <a:prstGeom prst="line">
              <a:avLst/>
            </a:prstGeom>
            <a:ln w="4762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Rechte verbindingslijn 25">
              <a:extLst>
                <a:ext uri="{FF2B5EF4-FFF2-40B4-BE49-F238E27FC236}">
                  <a16:creationId xmlns:a16="http://schemas.microsoft.com/office/drawing/2014/main" id="{256766B3-3EB2-4985-BE06-639391A2EEB4}"/>
                </a:ext>
              </a:extLst>
            </p:cNvPr>
            <p:cNvCxnSpPr/>
            <p:nvPr/>
          </p:nvCxnSpPr>
          <p:spPr>
            <a:xfrm>
              <a:off x="2703513" y="2662238"/>
              <a:ext cx="6756400" cy="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Boog 26">
              <a:extLst>
                <a:ext uri="{FF2B5EF4-FFF2-40B4-BE49-F238E27FC236}">
                  <a16:creationId xmlns:a16="http://schemas.microsoft.com/office/drawing/2014/main" id="{24EFB9C4-DAD8-44D8-8409-0E0C24A1F151}"/>
                </a:ext>
              </a:extLst>
            </p:cNvPr>
            <p:cNvSpPr/>
            <p:nvPr/>
          </p:nvSpPr>
          <p:spPr>
            <a:xfrm rot="925768">
              <a:off x="7029553" y="2651126"/>
              <a:ext cx="2070100" cy="936625"/>
            </a:xfrm>
            <a:prstGeom prst="arc">
              <a:avLst>
                <a:gd name="adj1" fmla="val 16200000"/>
                <a:gd name="adj2" fmla="val 20917890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28" name="Boog 27">
              <a:extLst>
                <a:ext uri="{FF2B5EF4-FFF2-40B4-BE49-F238E27FC236}">
                  <a16:creationId xmlns:a16="http://schemas.microsoft.com/office/drawing/2014/main" id="{6BCD34F5-061D-4691-9691-E7BB5BC75CF9}"/>
                </a:ext>
              </a:extLst>
            </p:cNvPr>
            <p:cNvSpPr/>
            <p:nvPr/>
          </p:nvSpPr>
          <p:spPr>
            <a:xfrm rot="925768">
              <a:off x="8051903" y="2903539"/>
              <a:ext cx="1689100" cy="936625"/>
            </a:xfrm>
            <a:prstGeom prst="arc">
              <a:avLst>
                <a:gd name="adj1" fmla="val 16200000"/>
                <a:gd name="adj2" fmla="val 20584672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cxnSp>
          <p:nvCxnSpPr>
            <p:cNvPr id="29" name="Rechte verbindingslijn 28">
              <a:extLst>
                <a:ext uri="{FF2B5EF4-FFF2-40B4-BE49-F238E27FC236}">
                  <a16:creationId xmlns:a16="http://schemas.microsoft.com/office/drawing/2014/main" id="{C9618155-95CE-4077-80DE-39CFF2D43567}"/>
                </a:ext>
              </a:extLst>
            </p:cNvPr>
            <p:cNvCxnSpPr/>
            <p:nvPr/>
          </p:nvCxnSpPr>
          <p:spPr>
            <a:xfrm>
              <a:off x="9025040" y="2909888"/>
              <a:ext cx="0" cy="27940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Rechte verbindingslijn 29">
              <a:extLst>
                <a:ext uri="{FF2B5EF4-FFF2-40B4-BE49-F238E27FC236}">
                  <a16:creationId xmlns:a16="http://schemas.microsoft.com/office/drawing/2014/main" id="{CA9F3BFE-4A51-4B29-901A-AB55B8A9C6A0}"/>
                </a:ext>
              </a:extLst>
            </p:cNvPr>
            <p:cNvCxnSpPr>
              <a:endCxn id="28" idx="2"/>
            </p:cNvCxnSpPr>
            <p:nvPr/>
          </p:nvCxnSpPr>
          <p:spPr>
            <a:xfrm>
              <a:off x="9669565" y="2789239"/>
              <a:ext cx="0" cy="561975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al 30">
              <a:extLst>
                <a:ext uri="{FF2B5EF4-FFF2-40B4-BE49-F238E27FC236}">
                  <a16:creationId xmlns:a16="http://schemas.microsoft.com/office/drawing/2014/main" id="{04C11E79-5192-4EB6-A72C-898C407F0A1A}"/>
                </a:ext>
              </a:extLst>
            </p:cNvPr>
            <p:cNvSpPr/>
            <p:nvPr/>
          </p:nvSpPr>
          <p:spPr>
            <a:xfrm rot="5400000">
              <a:off x="6610938" y="2650825"/>
              <a:ext cx="2090618" cy="1355857"/>
            </a:xfrm>
            <a:prstGeom prst="ellipse">
              <a:avLst/>
            </a:prstGeom>
            <a:noFill/>
            <a:ln>
              <a:solidFill>
                <a:srgbClr val="00B05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cxnSp>
          <p:nvCxnSpPr>
            <p:cNvPr id="32" name="Rechte verbindingslijn 31">
              <a:extLst>
                <a:ext uri="{FF2B5EF4-FFF2-40B4-BE49-F238E27FC236}">
                  <a16:creationId xmlns:a16="http://schemas.microsoft.com/office/drawing/2014/main" id="{48F918BC-CF0E-44E1-A6D7-1A03FE1744AA}"/>
                </a:ext>
              </a:extLst>
            </p:cNvPr>
            <p:cNvCxnSpPr/>
            <p:nvPr/>
          </p:nvCxnSpPr>
          <p:spPr>
            <a:xfrm>
              <a:off x="7141745" y="2662238"/>
              <a:ext cx="14705" cy="1346075"/>
            </a:xfrm>
            <a:prstGeom prst="line">
              <a:avLst/>
            </a:prstGeom>
            <a:ln w="31750">
              <a:solidFill>
                <a:srgbClr val="0000F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Vrije vorm 36">
              <a:extLst>
                <a:ext uri="{FF2B5EF4-FFF2-40B4-BE49-F238E27FC236}">
                  <a16:creationId xmlns:a16="http://schemas.microsoft.com/office/drawing/2014/main" id="{F1E87754-26F1-419B-BD89-5B15857D98E9}"/>
                </a:ext>
              </a:extLst>
            </p:cNvPr>
            <p:cNvSpPr/>
            <p:nvPr/>
          </p:nvSpPr>
          <p:spPr>
            <a:xfrm rot="515743">
              <a:off x="7158780" y="3834137"/>
              <a:ext cx="1002547" cy="259359"/>
            </a:xfrm>
            <a:custGeom>
              <a:avLst/>
              <a:gdLst>
                <a:gd name="connsiteX0" fmla="*/ 0 w 902368"/>
                <a:gd name="connsiteY0" fmla="*/ 88158 h 185945"/>
                <a:gd name="connsiteX1" fmla="*/ 120316 w 902368"/>
                <a:gd name="connsiteY1" fmla="*/ 160348 h 185945"/>
                <a:gd name="connsiteX2" fmla="*/ 264695 w 902368"/>
                <a:gd name="connsiteY2" fmla="*/ 40032 h 185945"/>
                <a:gd name="connsiteX3" fmla="*/ 385011 w 902368"/>
                <a:gd name="connsiteY3" fmla="*/ 88158 h 185945"/>
                <a:gd name="connsiteX4" fmla="*/ 481263 w 902368"/>
                <a:gd name="connsiteY4" fmla="*/ 184411 h 185945"/>
                <a:gd name="connsiteX5" fmla="*/ 697832 w 902368"/>
                <a:gd name="connsiteY5" fmla="*/ 3937 h 185945"/>
                <a:gd name="connsiteX6" fmla="*/ 866274 w 902368"/>
                <a:gd name="connsiteY6" fmla="*/ 64095 h 185945"/>
                <a:gd name="connsiteX7" fmla="*/ 902368 w 902368"/>
                <a:gd name="connsiteY7" fmla="*/ 112221 h 185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02368" h="185945">
                  <a:moveTo>
                    <a:pt x="0" y="88158"/>
                  </a:moveTo>
                  <a:cubicBezTo>
                    <a:pt x="38100" y="128263"/>
                    <a:pt x="76200" y="168369"/>
                    <a:pt x="120316" y="160348"/>
                  </a:cubicBezTo>
                  <a:cubicBezTo>
                    <a:pt x="164432" y="152327"/>
                    <a:pt x="220579" y="52064"/>
                    <a:pt x="264695" y="40032"/>
                  </a:cubicBezTo>
                  <a:cubicBezTo>
                    <a:pt x="308811" y="28000"/>
                    <a:pt x="348916" y="64095"/>
                    <a:pt x="385011" y="88158"/>
                  </a:cubicBezTo>
                  <a:cubicBezTo>
                    <a:pt x="421106" y="112221"/>
                    <a:pt x="429126" y="198448"/>
                    <a:pt x="481263" y="184411"/>
                  </a:cubicBezTo>
                  <a:cubicBezTo>
                    <a:pt x="533400" y="170374"/>
                    <a:pt x="633664" y="23990"/>
                    <a:pt x="697832" y="3937"/>
                  </a:cubicBezTo>
                  <a:cubicBezTo>
                    <a:pt x="762001" y="-16116"/>
                    <a:pt x="832185" y="46048"/>
                    <a:pt x="866274" y="64095"/>
                  </a:cubicBezTo>
                  <a:cubicBezTo>
                    <a:pt x="900363" y="82142"/>
                    <a:pt x="901365" y="97181"/>
                    <a:pt x="902368" y="112221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cxnSp>
          <p:nvCxnSpPr>
            <p:cNvPr id="34" name="Rechte verbindingslijn met pijl 33">
              <a:extLst>
                <a:ext uri="{FF2B5EF4-FFF2-40B4-BE49-F238E27FC236}">
                  <a16:creationId xmlns:a16="http://schemas.microsoft.com/office/drawing/2014/main" id="{3639FFAA-C9F3-495A-8178-B8AF767282C1}"/>
                </a:ext>
              </a:extLst>
            </p:cNvPr>
            <p:cNvCxnSpPr/>
            <p:nvPr/>
          </p:nvCxnSpPr>
          <p:spPr>
            <a:xfrm>
              <a:off x="7141745" y="2964390"/>
              <a:ext cx="1010059" cy="0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Rechte verbindingslijn met pijl 34">
              <a:extLst>
                <a:ext uri="{FF2B5EF4-FFF2-40B4-BE49-F238E27FC236}">
                  <a16:creationId xmlns:a16="http://schemas.microsoft.com/office/drawing/2014/main" id="{D98B8154-CDDD-45B0-80DC-ACD2F1ED5454}"/>
                </a:ext>
              </a:extLst>
            </p:cNvPr>
            <p:cNvCxnSpPr/>
            <p:nvPr/>
          </p:nvCxnSpPr>
          <p:spPr>
            <a:xfrm>
              <a:off x="7145199" y="3224140"/>
              <a:ext cx="1010059" cy="0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Rechte verbindingslijn met pijl 35">
              <a:extLst>
                <a:ext uri="{FF2B5EF4-FFF2-40B4-BE49-F238E27FC236}">
                  <a16:creationId xmlns:a16="http://schemas.microsoft.com/office/drawing/2014/main" id="{AD6D976E-7C7F-49C8-9BAB-67535A07DCDD}"/>
                </a:ext>
              </a:extLst>
            </p:cNvPr>
            <p:cNvCxnSpPr/>
            <p:nvPr/>
          </p:nvCxnSpPr>
          <p:spPr>
            <a:xfrm>
              <a:off x="7156450" y="3475540"/>
              <a:ext cx="1010059" cy="0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Rechte verbindingslijn met pijl 36">
              <a:extLst>
                <a:ext uri="{FF2B5EF4-FFF2-40B4-BE49-F238E27FC236}">
                  <a16:creationId xmlns:a16="http://schemas.microsoft.com/office/drawing/2014/main" id="{12F8B8F4-4326-46FB-98A5-25F11001AA75}"/>
                </a:ext>
              </a:extLst>
            </p:cNvPr>
            <p:cNvCxnSpPr/>
            <p:nvPr/>
          </p:nvCxnSpPr>
          <p:spPr>
            <a:xfrm>
              <a:off x="7165020" y="3759200"/>
              <a:ext cx="1010059" cy="0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Ovaal 37">
              <a:extLst>
                <a:ext uri="{FF2B5EF4-FFF2-40B4-BE49-F238E27FC236}">
                  <a16:creationId xmlns:a16="http://schemas.microsoft.com/office/drawing/2014/main" id="{24616B9C-F933-4F78-AB17-7AEF9D823C14}"/>
                </a:ext>
              </a:extLst>
            </p:cNvPr>
            <p:cNvSpPr/>
            <p:nvPr/>
          </p:nvSpPr>
          <p:spPr>
            <a:xfrm rot="891604">
              <a:off x="2585052" y="2689938"/>
              <a:ext cx="4563490" cy="1355857"/>
            </a:xfrm>
            <a:prstGeom prst="ellipse">
              <a:avLst/>
            </a:prstGeom>
            <a:noFill/>
            <a:ln>
              <a:solidFill>
                <a:srgbClr val="00B05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39" name="Ovaal 38">
              <a:extLst>
                <a:ext uri="{FF2B5EF4-FFF2-40B4-BE49-F238E27FC236}">
                  <a16:creationId xmlns:a16="http://schemas.microsoft.com/office/drawing/2014/main" id="{6E34182A-C6A0-4196-AE73-66B01AE25D05}"/>
                </a:ext>
              </a:extLst>
            </p:cNvPr>
            <p:cNvSpPr/>
            <p:nvPr/>
          </p:nvSpPr>
          <p:spPr>
            <a:xfrm rot="15540189">
              <a:off x="3861562" y="2588238"/>
              <a:ext cx="661129" cy="1158187"/>
            </a:xfrm>
            <a:prstGeom prst="ellipse">
              <a:avLst/>
            </a:prstGeom>
            <a:noFill/>
            <a:ln>
              <a:solidFill>
                <a:srgbClr val="0070C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40" name="Ovaal 39">
              <a:extLst>
                <a:ext uri="{FF2B5EF4-FFF2-40B4-BE49-F238E27FC236}">
                  <a16:creationId xmlns:a16="http://schemas.microsoft.com/office/drawing/2014/main" id="{0FBF60A5-FB83-4E4D-8B52-0B66C7BDE97C}"/>
                </a:ext>
              </a:extLst>
            </p:cNvPr>
            <p:cNvSpPr/>
            <p:nvPr/>
          </p:nvSpPr>
          <p:spPr>
            <a:xfrm rot="15540189">
              <a:off x="4914775" y="2838718"/>
              <a:ext cx="931627" cy="1158187"/>
            </a:xfrm>
            <a:prstGeom prst="ellipse">
              <a:avLst/>
            </a:prstGeom>
            <a:noFill/>
            <a:ln w="28575">
              <a:solidFill>
                <a:srgbClr val="E17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</p:grpSp>
      <p:pic>
        <p:nvPicPr>
          <p:cNvPr id="41" name="Afbeelding 40"/>
          <p:cNvPicPr>
            <a:picLocks noChangeAspect="1"/>
          </p:cNvPicPr>
          <p:nvPr/>
        </p:nvPicPr>
        <p:blipFill rotWithShape="1">
          <a:blip r:embed="rId6"/>
          <a:srcRect t="28336" r="42892" b="20838"/>
          <a:stretch/>
        </p:blipFill>
        <p:spPr>
          <a:xfrm>
            <a:off x="8193702" y="2824119"/>
            <a:ext cx="3259044" cy="1576777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7"/>
          <a:srcRect t="54858"/>
          <a:stretch/>
        </p:blipFill>
        <p:spPr>
          <a:xfrm>
            <a:off x="3225369" y="4674672"/>
            <a:ext cx="6179742" cy="1569196"/>
          </a:xfrm>
          <a:prstGeom prst="rect">
            <a:avLst/>
          </a:prstGeom>
        </p:spPr>
      </p:pic>
      <p:pic>
        <p:nvPicPr>
          <p:cNvPr id="43" name="Afbeelding 42"/>
          <p:cNvPicPr>
            <a:picLocks noChangeAspect="1"/>
          </p:cNvPicPr>
          <p:nvPr/>
        </p:nvPicPr>
        <p:blipFill rotWithShape="1">
          <a:blip r:embed="rId8"/>
          <a:srcRect l="30469" t="29166" r="29219" b="35821"/>
          <a:stretch/>
        </p:blipFill>
        <p:spPr>
          <a:xfrm>
            <a:off x="647505" y="4534927"/>
            <a:ext cx="2576407" cy="1258718"/>
          </a:xfrm>
          <a:prstGeom prst="rect">
            <a:avLst/>
          </a:prstGeom>
        </p:spPr>
      </p:pic>
      <p:pic>
        <p:nvPicPr>
          <p:cNvPr id="44" name="Afbeelding 4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35203" y="4065836"/>
            <a:ext cx="3749527" cy="1887134"/>
          </a:xfrm>
          <a:prstGeom prst="rect">
            <a:avLst/>
          </a:prstGeom>
        </p:spPr>
      </p:pic>
      <p:pic>
        <p:nvPicPr>
          <p:cNvPr id="45" name="Afbeelding 4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65829" y="990524"/>
            <a:ext cx="1702775" cy="1609319"/>
          </a:xfrm>
          <a:prstGeom prst="rect">
            <a:avLst/>
          </a:prstGeom>
        </p:spPr>
      </p:pic>
      <p:pic>
        <p:nvPicPr>
          <p:cNvPr id="46" name="Afbeelding 4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4804" y="688599"/>
            <a:ext cx="4579904" cy="1948049"/>
          </a:xfrm>
          <a:prstGeom prst="rect">
            <a:avLst/>
          </a:prstGeom>
        </p:spPr>
      </p:pic>
      <p:pic>
        <p:nvPicPr>
          <p:cNvPr id="47" name="Picture 26" descr="Home - Bouwend Nederlan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905"/>
          <a:stretch/>
        </p:blipFill>
        <p:spPr bwMode="auto">
          <a:xfrm>
            <a:off x="1124848" y="6178473"/>
            <a:ext cx="1893344" cy="593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96600" y="6209672"/>
            <a:ext cx="1440599" cy="685568"/>
          </a:xfrm>
          <a:prstGeom prst="rect">
            <a:avLst/>
          </a:prstGeom>
        </p:spPr>
      </p:pic>
      <p:pic>
        <p:nvPicPr>
          <p:cNvPr id="42" name="Afbeelding 41"/>
          <p:cNvPicPr>
            <a:picLocks noChangeAspect="1"/>
          </p:cNvPicPr>
          <p:nvPr/>
        </p:nvPicPr>
        <p:blipFill rotWithShape="1">
          <a:blip r:embed="rId14"/>
          <a:srcRect l="26635" t="37272" r="28638" b="51493"/>
          <a:stretch/>
        </p:blipFill>
        <p:spPr>
          <a:xfrm>
            <a:off x="9143998" y="6427427"/>
            <a:ext cx="1998131" cy="32896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15"/>
          <a:srcRect t="35256" b="35257"/>
          <a:stretch/>
        </p:blipFill>
        <p:spPr>
          <a:xfrm>
            <a:off x="6532618" y="6226860"/>
            <a:ext cx="2174701" cy="574666"/>
          </a:xfrm>
          <a:prstGeom prst="rect">
            <a:avLst/>
          </a:prstGeom>
        </p:spPr>
      </p:pic>
      <p:sp>
        <p:nvSpPr>
          <p:cNvPr id="6" name="Tekstvak 5"/>
          <p:cNvSpPr txBox="1"/>
          <p:nvPr/>
        </p:nvSpPr>
        <p:spPr>
          <a:xfrm>
            <a:off x="3114662" y="657228"/>
            <a:ext cx="4557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SIO in één sheet…</a:t>
            </a:r>
            <a:endParaRPr kumimoji="0" lang="nl-NL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594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23C6880C-2A7A-EDBD-411C-FFDD48FDB6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54419" y="2070202"/>
            <a:ext cx="5004169" cy="907682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nl-NL" sz="1400" b="1"/>
              <a:t>Deze presentatie is een samenvatting van de </a:t>
            </a:r>
            <a:br>
              <a:rPr lang="nl-NL" sz="1400" b="1"/>
            </a:br>
            <a:r>
              <a:rPr lang="nl-NL" sz="1400" b="1"/>
              <a:t>SIO-denklijn. Uitgebreidere uitwerkingen van onderdelen uit deze presentatie zijn op te vragen bij SIO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8EDDA74-FA7A-8285-40F2-BD832F6B2C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nl-NL" err="1"/>
              <a:t>sio@rws.nl</a:t>
            </a:r>
            <a:endParaRPr lang="nl-NL"/>
          </a:p>
        </p:txBody>
      </p:sp>
      <p:sp>
        <p:nvSpPr>
          <p:cNvPr id="16" name="Tijdelijke aanduiding voor tekst 15">
            <a:extLst>
              <a:ext uri="{FF2B5EF4-FFF2-40B4-BE49-F238E27FC236}">
                <a16:creationId xmlns:a16="http://schemas.microsoft.com/office/drawing/2014/main" id="{28EFCF55-57E9-F53C-A42F-5AC3AE5E3C3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176285" y="3845506"/>
            <a:ext cx="4382303" cy="1387678"/>
          </a:xfrm>
        </p:spPr>
        <p:txBody>
          <a:bodyPr>
            <a:normAutofit/>
          </a:bodyPr>
          <a:lstStyle/>
          <a:p>
            <a:r>
              <a:rPr lang="nl-NL" dirty="0" smtClean="0">
                <a:hlinkClick r:id="rId2"/>
              </a:rPr>
              <a:t>Stephanie.schat@rws.nl</a:t>
            </a:r>
            <a:endParaRPr lang="nl-NL" dirty="0" smtClean="0"/>
          </a:p>
          <a:p>
            <a:r>
              <a:rPr lang="nl-NL" dirty="0" smtClean="0">
                <a:hlinkClick r:id="rId3"/>
              </a:rPr>
              <a:t>fokje.oosterhof@rws.nl</a:t>
            </a:r>
            <a:endParaRPr lang="nl-NL" dirty="0" smtClean="0"/>
          </a:p>
          <a:p>
            <a:r>
              <a:rPr lang="nl-NL" dirty="0" smtClean="0">
                <a:hlinkClick r:id="rId4"/>
              </a:rPr>
              <a:t>huub.de.lange@rws.nl</a:t>
            </a:r>
            <a:endParaRPr lang="nl-NL" dirty="0" smtClean="0"/>
          </a:p>
          <a:p>
            <a:endParaRPr lang="nl-NL" dirty="0"/>
          </a:p>
        </p:txBody>
      </p:sp>
      <p:sp>
        <p:nvSpPr>
          <p:cNvPr id="18" name="Tijdelijke aanduiding voor afbeelding 17">
            <a:extLst>
              <a:ext uri="{FF2B5EF4-FFF2-40B4-BE49-F238E27FC236}">
                <a16:creationId xmlns:a16="http://schemas.microsoft.com/office/drawing/2014/main" id="{7ED1D521-2E2A-6AA0-B90D-49CAD3713F8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/>
      </p:sp>
      <p:sp>
        <p:nvSpPr>
          <p:cNvPr id="19" name="Tijdelijke aanduiding voor afbeelding 18">
            <a:extLst>
              <a:ext uri="{FF2B5EF4-FFF2-40B4-BE49-F238E27FC236}">
                <a16:creationId xmlns:a16="http://schemas.microsoft.com/office/drawing/2014/main" id="{4591E62A-8E63-DDDF-B607-C30C75E6A39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D18E3847-8D78-F069-ADFB-59E3DE96346C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0" name="Tijdelijke aanduiding voor tekst 19">
            <a:extLst>
              <a:ext uri="{FF2B5EF4-FFF2-40B4-BE49-F238E27FC236}">
                <a16:creationId xmlns:a16="http://schemas.microsoft.com/office/drawing/2014/main" id="{E34685CC-D9F0-8D07-1F76-C7FA55239D2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24" name="Tijdelijke aanduiding voor afbeelding 23" descr="Afbeelding met hemel, buitenshuis, grond, sinaasappel&#10;&#10;Automatisch gegenereerde beschrijving">
            <a:extLst>
              <a:ext uri="{FF2B5EF4-FFF2-40B4-BE49-F238E27FC236}">
                <a16:creationId xmlns:a16="http://schemas.microsoft.com/office/drawing/2014/main" id="{C29FBA45-C018-23B3-B3EB-D515BDDC3A80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0" r="20370"/>
          <a:stretch>
            <a:fillRect/>
          </a:stretch>
        </p:blipFill>
        <p:spPr/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DD45E2CE-4B0D-A30E-A96F-DAE98281046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1734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dertitel 1"/>
          <p:cNvSpPr>
            <a:spLocks noGrp="1"/>
          </p:cNvSpPr>
          <p:nvPr>
            <p:ph type="subTitle" idx="1"/>
          </p:nvPr>
        </p:nvSpPr>
        <p:spPr>
          <a:xfrm>
            <a:off x="6551999" y="3657600"/>
            <a:ext cx="5130919" cy="117209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nl-NL" sz="1600" dirty="0" smtClean="0"/>
              <a:t>Projectopdrachten, scope en onderhoudscontract(en)</a:t>
            </a:r>
            <a:endParaRPr lang="nl-NL" sz="160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 smtClean="0"/>
              <a:t>Marktconsultatie – 1 November 2023</a:t>
            </a:r>
            <a:endParaRPr lang="nl-NL" dirty="0"/>
          </a:p>
        </p:txBody>
      </p:sp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nl-NL" sz="2400" dirty="0" smtClean="0"/>
              <a:t/>
            </a:r>
            <a:br>
              <a:rPr lang="nl-NL" sz="2400" dirty="0" smtClean="0"/>
            </a:br>
            <a:r>
              <a:rPr lang="nl-NL" sz="2400" dirty="0" smtClean="0"/>
              <a:t>Hoofdvaarweg Lemmer - Delfzijl</a:t>
            </a:r>
            <a:r>
              <a:rPr lang="nl-NL" dirty="0" smtClean="0"/>
              <a:t/>
            </a:r>
            <a:br>
              <a:rPr lang="nl-NL" dirty="0" smtClean="0"/>
            </a:b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25"/>
          </p:nvPr>
        </p:nvSpPr>
        <p:spPr>
          <a:xfrm>
            <a:off x="6552000" y="5808476"/>
            <a:ext cx="5004000" cy="414904"/>
          </a:xfrm>
        </p:spPr>
        <p:txBody>
          <a:bodyPr>
            <a:normAutofit fontScale="92500" lnSpcReduction="10000"/>
          </a:bodyPr>
          <a:lstStyle/>
          <a:p>
            <a:r>
              <a:rPr lang="nl-NL" dirty="0" smtClean="0"/>
              <a:t>Douwe Heeringa &amp; Jeroen de Jong </a:t>
            </a:r>
            <a:br>
              <a:rPr lang="nl-NL" dirty="0" smtClean="0"/>
            </a:br>
            <a:r>
              <a:rPr lang="nl-NL" dirty="0" smtClean="0"/>
              <a:t>Rijkswaterstaat Noord-Nederland</a:t>
            </a:r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 smtClean="0"/>
              <a:t>Bedrijfsvertrouwelijk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14</a:t>
            </a:fld>
            <a:endParaRPr lang="nl-NL" dirty="0"/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076" y="1438275"/>
            <a:ext cx="570547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23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/>
          <a:p>
            <a:r>
              <a:rPr lang="nl-NL" dirty="0" smtClean="0"/>
              <a:t>Samen de onderhoudsbehoefte managen </a:t>
            </a:r>
            <a:r>
              <a:rPr lang="nl-NL" dirty="0" smtClean="0">
                <a:sym typeface="Wingdings" panose="05000000000000000000" pitchFamily="2" charset="2"/>
              </a:rPr>
              <a:t> </a:t>
            </a:r>
            <a:r>
              <a:rPr lang="nl-NL" dirty="0" smtClean="0"/>
              <a:t>Assetmanagement 2.0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nl-NL" sz="1600" dirty="0" smtClean="0"/>
              <a:t>Landelijke programmering: SLA 2023-2030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nl-NL" sz="16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nl-NL" sz="1600" dirty="0" smtClean="0"/>
              <a:t>Meer focus op onderhoud, vervanging en renovatie i.p.v. aanleg nieuwe infrastructuur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nl-NL" sz="16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nl-NL" sz="1600" dirty="0" smtClean="0"/>
              <a:t>Ontwikkeling interne processen en informatievoorziening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nl-NL" sz="16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nl-NL" sz="1600" dirty="0" smtClean="0"/>
              <a:t>Aandacht voor arbeidsveiligheid, integrale veiligheid en duurzaamheid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nl-NL" sz="16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nl-NL" sz="1600" dirty="0" smtClean="0"/>
              <a:t>Reorganisatie regionale diensten (tactisch assetmanager) en de Werf (productiestraten)</a:t>
            </a:r>
            <a:endParaRPr lang="nl-NL" sz="1600" dirty="0"/>
          </a:p>
        </p:txBody>
      </p:sp>
    </p:spTree>
    <p:extLst>
      <p:ext uri="{BB962C8B-B14F-4D97-AF65-F5344CB8AC3E}">
        <p14:creationId xmlns:p14="http://schemas.microsoft.com/office/powerpoint/2010/main" val="36454804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nl-NL" dirty="0"/>
              <a:t>Periode 1: 2023 (huidige contracten)</a:t>
            </a:r>
          </a:p>
          <a:p>
            <a:pPr>
              <a:buFont typeface="Wingdings" panose="05000000000000000000" pitchFamily="2" charset="2"/>
              <a:buChar char="§"/>
            </a:pPr>
            <a:endParaRPr lang="nl-NL" dirty="0"/>
          </a:p>
          <a:p>
            <a:pPr>
              <a:buFont typeface="Wingdings" panose="05000000000000000000" pitchFamily="2" charset="2"/>
              <a:buChar char="§"/>
            </a:pPr>
            <a:r>
              <a:rPr lang="nl-NL" dirty="0"/>
              <a:t>Periode 2: 2024-2025 (huidige contracten)</a:t>
            </a:r>
          </a:p>
          <a:p>
            <a:pPr>
              <a:buFont typeface="Wingdings" panose="05000000000000000000" pitchFamily="2" charset="2"/>
              <a:buChar char="§"/>
            </a:pPr>
            <a:endParaRPr lang="nl-NL" dirty="0"/>
          </a:p>
          <a:p>
            <a:pPr>
              <a:buFont typeface="Wingdings" panose="05000000000000000000" pitchFamily="2" charset="2"/>
              <a:buChar char="§"/>
            </a:pPr>
            <a:r>
              <a:rPr lang="nl-NL" dirty="0">
                <a:solidFill>
                  <a:schemeClr val="tx1"/>
                </a:solidFill>
              </a:rPr>
              <a:t>Periode 3: 2026-2030 (nieuw contractenlandschap)</a:t>
            </a:r>
          </a:p>
          <a:p>
            <a:pPr>
              <a:buFont typeface="Wingdings" panose="05000000000000000000" pitchFamily="2" charset="2"/>
              <a:buChar char="§"/>
            </a:pPr>
            <a:endParaRPr lang="nl-NL" dirty="0"/>
          </a:p>
          <a:p>
            <a:pPr>
              <a:buFont typeface="Wingdings" panose="05000000000000000000" pitchFamily="2" charset="2"/>
              <a:buChar char="§"/>
            </a:pPr>
            <a:r>
              <a:rPr lang="nl-NL" dirty="0"/>
              <a:t>Periode 4: 2031-2035 (nieuw contractenlandschap)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Plan- en productiehorizon </a:t>
            </a:r>
          </a:p>
        </p:txBody>
      </p:sp>
    </p:spTree>
    <p:extLst>
      <p:ext uri="{BB962C8B-B14F-4D97-AF65-F5344CB8AC3E}">
        <p14:creationId xmlns:p14="http://schemas.microsoft.com/office/powerpoint/2010/main" val="39140285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4417" y="1050486"/>
            <a:ext cx="11203200" cy="400110"/>
          </a:xfrm>
        </p:spPr>
        <p:txBody>
          <a:bodyPr/>
          <a:lstStyle/>
          <a:p>
            <a:r>
              <a:rPr lang="nl-NL" dirty="0" smtClean="0"/>
              <a:t>Niet-BOC: Productiepakketten in 2026-2030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624417" y="2070000"/>
            <a:ext cx="4847696" cy="4140000"/>
          </a:xfrm>
        </p:spPr>
        <p:txBody>
          <a:bodyPr/>
          <a:lstStyle/>
          <a:p>
            <a:endParaRPr lang="en-US" dirty="0"/>
          </a:p>
          <a:p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288" y="1450596"/>
            <a:ext cx="7690380" cy="549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304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ndertitel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Basisonderhoudscontract HLD 2026-2035</a:t>
            </a:r>
            <a:endParaRPr lang="nl-NL" dirty="0"/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21"/>
          </p:nvPr>
        </p:nvSpPr>
        <p:spPr>
          <a:xfrm>
            <a:off x="6552000" y="5486400"/>
            <a:ext cx="5004000" cy="525294"/>
          </a:xfrm>
        </p:spPr>
        <p:txBody>
          <a:bodyPr/>
          <a:lstStyle/>
          <a:p>
            <a:r>
              <a:rPr lang="en-US" dirty="0" smtClean="0"/>
              <a:t>Pieter Brouwer</a:t>
            </a:r>
          </a:p>
          <a:p>
            <a:r>
              <a:rPr lang="en-US" dirty="0" err="1" smtClean="0"/>
              <a:t>Coördinerend</a:t>
            </a:r>
            <a:r>
              <a:rPr lang="en-US" dirty="0" smtClean="0"/>
              <a:t> </a:t>
            </a:r>
            <a:r>
              <a:rPr lang="en-US" dirty="0" err="1" smtClean="0"/>
              <a:t>Technisch</a:t>
            </a:r>
            <a:r>
              <a:rPr lang="en-US" dirty="0" smtClean="0"/>
              <a:t> </a:t>
            </a:r>
            <a:r>
              <a:rPr lang="en-US" dirty="0" err="1" smtClean="0"/>
              <a:t>Adviseur</a:t>
            </a:r>
            <a:endParaRPr lang="en-US" dirty="0" smtClean="0"/>
          </a:p>
          <a:p>
            <a:r>
              <a:rPr lang="en-US" dirty="0" smtClean="0"/>
              <a:t>Team A </a:t>
            </a:r>
            <a:r>
              <a:rPr lang="en-US" dirty="0" err="1" smtClean="0"/>
              <a:t>Vaarwegen</a:t>
            </a:r>
            <a:r>
              <a:rPr lang="en-US" dirty="0" smtClean="0"/>
              <a:t> HLD </a:t>
            </a:r>
          </a:p>
          <a:p>
            <a:endParaRPr lang="en-US" dirty="0" smtClean="0"/>
          </a:p>
          <a:p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Scope BOC</a:t>
            </a:r>
            <a:endParaRPr lang="nl-NL" dirty="0"/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25"/>
          </p:nvPr>
        </p:nvSpPr>
        <p:spPr>
          <a:xfrm>
            <a:off x="6552000" y="6447049"/>
            <a:ext cx="5004000" cy="345651"/>
          </a:xfrm>
        </p:spPr>
        <p:txBody>
          <a:bodyPr/>
          <a:lstStyle/>
          <a:p>
            <a:r>
              <a:rPr lang="en-US" dirty="0" smtClean="0"/>
              <a:t>01-11-2023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294967295"/>
          </p:nvPr>
        </p:nvSpPr>
        <p:spPr>
          <a:xfrm>
            <a:off x="11680825" y="6527800"/>
            <a:ext cx="511175" cy="184150"/>
          </a:xfrm>
        </p:spPr>
        <p:txBody>
          <a:bodyPr/>
          <a:lstStyle/>
          <a:p>
            <a:fld id="{6C93B359-CF0D-4389-949E-16A33FCBB3EC}" type="slidenum">
              <a:rPr lang="nl-NL" smtClean="0"/>
              <a:t>18</a:t>
            </a:fld>
            <a:endParaRPr lang="nl-NL" dirty="0"/>
          </a:p>
        </p:txBody>
      </p:sp>
      <p:pic>
        <p:nvPicPr>
          <p:cNvPr id="11" name="Afbeelding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33094" y="1294401"/>
            <a:ext cx="6349414" cy="423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1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19</a:t>
            </a:fld>
            <a:endParaRPr lang="nl-NL" dirty="0"/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466" y="684363"/>
            <a:ext cx="10722302" cy="5844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99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tekst 8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 smtClean="0"/>
              <a:t>BEDRIJFSVERTROUWELIJK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30000" y="1357489"/>
            <a:ext cx="10933200" cy="634985"/>
          </a:xfrm>
        </p:spPr>
        <p:txBody>
          <a:bodyPr>
            <a:noAutofit/>
          </a:bodyPr>
          <a:lstStyle/>
          <a:p>
            <a:r>
              <a:rPr lang="nl-NL" sz="2800" dirty="0" smtClean="0"/>
              <a:t>Wat </a:t>
            </a:r>
            <a:r>
              <a:rPr lang="nl-NL" sz="2800" dirty="0"/>
              <a:t>speelt er rond de HLD</a:t>
            </a:r>
            <a:r>
              <a:rPr lang="en-US" sz="2600" dirty="0" smtClean="0"/>
              <a:t/>
            </a:r>
            <a:br>
              <a:rPr lang="en-US" sz="2600" dirty="0" smtClean="0"/>
            </a:br>
            <a:endParaRPr lang="nl-NL" sz="2600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294967295"/>
          </p:nvPr>
        </p:nvSpPr>
        <p:spPr>
          <a:xfrm>
            <a:off x="11680825" y="6527800"/>
            <a:ext cx="511175" cy="18415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" name="AutoShape 2" descr="data:image/png;base64,iVBORw0KGgoAAAANSUhEUgAAA4UAAAKkCAYAAAC3V5qHAAAAAXNSR0IArs4c6QAAAARnQU1BAACxjwv8YQUAAAAJcEhZcwAADsMAAA7DAcdvqGQAAP+lSURBVHhe7J0HfBTl1sZPeu8JCSWELgFC70gRRUAQRQUV0WvBcm1Y8HrRi42ryCcWbNcCNhAVRIogIIKC9N5Db6EkkN57vnnO7hs2y26ySTab3eT8/Y0z807b3SzJPPOc4rQ1vqCEapEofxcK93LSrzk+afkldDq9mPKKavVjFQRBEIR6ib+7E7k4OVGwpxNpM/J11dadSRvT7yAIglVISEig5cuX0dixd9LePXvowsULNGbMWP1W8+xNLJL7ZCvRwDOHnKhAv2Y5UQHB+qUraL8ma5dzGUVUF74XuYVEh1OK6Ig2yRddEARBEGoGiDsIv3AvZ2oZ4EIdQlypc6grdW/gSj3DXaltkAu1DnSmEE0UBns4kbuLCEJBqAn27N5N17S5hpePHD1CXbt24+XyKCgmuU+2Ik5O1vssa10U4ntxLLVIv+Z44PWfSS+mfUmFlJ4vX3JBEARBqC4emoqD8Gvi68LCr5Mm+rqE6URfN038QfhF+euEn7crsfBzFuEnCDYDLuH5C+epU+fO7BL6+flRy5Yt9VvNkyH3ylbFiaynoWpdFAKIKYRdOhLF2stNyCmhnZcKtXmxflQQBEEQBEuA6MPUzN+FWgW6sNsHwQfh1ynUhYVfIx8nFn4emuhzs4s7FkEQgLFL2Lt3H16uiEtyz2xVSkqsp59qPafQEPxxaOTjzHN7Jjm3hE6l142wV0EQBEGoCRCy6ePmRF7agq/2dx2izlNbdtXm4uoJguNinEuYmZlJQ4cN028tH6RaSWSddXB2KqYwj0z9WuWwy5xCQ/AlwZdF576V2J3oytReH5Jjj6eJIBQEQRAE4O3qREEeuvw+uHtw/EyFeeKBr4R5CoLjY+wSdu7ShZctIct+vCiHx8WK+YTArpxCU+APTWNfZ84ZqC1QROZ0hjzZEARBEOonyvXzd3fmUE5fbRmOH8YFQag/VMclBNsStJtqwSr4uBaQr2uOfq1y2L1TaIqUvGI6kFTIDh3cQ+Ty2QopIiMIgiDUJypy/Qxz/EQQCkL9Y/36dVV2CQXr4uFi3fxMuxeFCpSvPZNeRDsuFbJQg3tXU6giMnsuSxEZQRAEoW4BMYdQTsPKnqrAS4eQK+0cVLinIAgCOHHiBGVkZJRWHG3cqDGFh4frt1aMLY2d+oF1P1CHEYWGQKjBvYN7iKql1vyS4Xy7NTEIASp5g4IgCIKjYuj6qV5+4voJglBVdu3aWS2XsFB8Fqvi5lxPnUJTwD1Es3idiCum/Gp8NjmFxCIT5xMxKAiCIDgiEHdo6g7hZ+j6qV5+giAIVaG6LqFQA1ixHQVwaFGogIiDe4hwz8qWuoWQxDH7kwpZZAqCIAiCo4Fm79cEuXCDd1T7FOdPEARrUl2XUKgJrNe4HtQJUWiIYVuLC1nm21pgHO4ihKQUkREEQRAcEbiCHUN0zd4D3J2k3YMgCFbHWi5hZqHcb1sVJ+u2ZqhzolAB0XcuUycOj6UWU7a+MI0UkREEQRAcGbiCUf4uHCIKV9CzFls2CYJQ91EuYVZWVrVcQitHOwpWps6KQkMM21pIERlBEATBEUE1UBSIgSsY7uUkIaKCINQ4hi4hmtZLLqH9UFxiXRlXL0ShAjmDIgYFQRBqDwgZuFytAly4OqZQPvi8VOEYCEIIQ0EQBFth6BKev3C+WrmEmZKuZVWKSqz796BeiUJBEIS6DMIK2wS6cP85LNsTEIAohAJxA5cr2NOJq2NiXQTi1UjhGEEQahtru4Q54sxYFWt/miIKBUEQHBwlIBBWGOjhxP3nsIzedCFetftrHn3yUAgFAhCFUIyB2BGBeAUpHCMIgr1gTZcQeMnTLauSWSCFZgRBEAQNQzFoSnChN11Lf2dqp+1jy7/FuBbcSog89MmztBCKsUBs5FM/Guvh5yiFYwRBsCfgEubl5Vk1lzDSz1miQuwYEYWCIAgORkVi0BhfbZ/OYa41+scYrwkuF9xJnaCrXiEUHNvE14nPVVfz6KRwjCAI9gpcwpiYjlZzCQEiH9rY+CFlXaZICs0IgiDUT8oTg0jVyMgvodS8Eu7RatynFX+E4cBZ032DyIQjCMGJ1wSXC+6kNcHrhnCC24n37+jgLUjhGEEQ7BnlEkZHR1u94qi7pjxaBtSPKJCaptjKhWactsYXSNanIAiCHQMx1EwTXKZcQQi/hOwSuph1dasdiLYWnKOnH9CDCnBHUqvWmgcipoEmagI8bO9s4eVeyimhcxmO11ZI/Qz93CRPUBAE+2bBgvnUps01FBERQcuXL6MRI0ZavQ3FmfRi6RduBcK9MqrUADIqIFi/dAVxCgVBEOyUipxBuIF7LhfSuUzTIim7sIRikwvZQTQE4aSoammJS6WcLbha3fXuFvL+bC0IAS6JMEs4k7VdQMdS8BlL4RhBEByFmnQJDdFFlsgvxOpjPddVRKEgCIKdUZ4YzCuqWAwagu2xKUXsJhoCcQKBhwInxuD6CAtV+YH44w1xYy+CBoIUBXQgtuz1pkJVEcVnLIVjBEFwFFQuYUpKitVyCc0RHSz5hfaEhI8KguCQ4A+Jj5vur0l6HWmIW16YqE4MFtPlaoTbhGlCpanf1T3vcgqJzmQUUbCnM7e0QM6HI5GcW0Kn0u0jpBRisImJz1gQBMHegUu4efMmGjv2Tvpz7Vry9fWlftdeq99aM+Dvz/4k7X9ClQj2yCU3p3z9muWYCh8VUSgIgt2iwhshVlw1oeLjqnOr3IxES76mk46mFHG4ZHnAVWrk40y+mpjEnpnarz/k16Ghbpa2XFuioqbFoCH4DFoHomiLfqCOUKz97OIyai9HRcSgIAiOjnEuIcQhhGFNk5BTQmfStT92QqUJ9sjTRGGefs1yRBQKgmBXQAxBnPi7O/PcSxMsiAaEAKxKqKIpxwjN00M8nSwqjAJhUahpilztBAXaHOfL05YrEptVpTwxmF2IAjLWE4OG4HNoowlDPxPXdXTwgOBkWpFN3GN8jk38XChM+35JrqAgCI5MbbiEhhxOsc3v7bqGv1s+ebnk6tcsR0ShIAg2BTfNCPF0cXLi4iRw+Dy1QRdtjm01AQTh2YxiFoJwBK11s47zQjDCXYR7l66pj6q6i+WJQcWp9JoRhIZEaYIm3Fv3GlQxmroiFNO093Na+wwh6msC5GKKGBQEoS6Qn59PS5YsrhWXUIGHsvuTimrsd3Zdxc25iILds/RrliOiUBAEq2MY4gmhp4SYcYhnXSZfE4mWuIuWiEHFzkuFtRLOivDSKD/nOiEO8fGhhYU1w5LwHW8X7EpeUjxGEIQ6wt69e2n//n215hIq8MB1b6LkF1YGEYWCINQauClu6KNzmLAsmAeiTrmLEMmWtIAAaEB/NLXqQgbiE3mDRcUllFGgew3Z2v90c8t+5eO1NvapG+IQP4dj2udZ3dAkfCYIuxV3UBCEugJcwvnzf+KKo7XlEhpyIKni+gBCWcI90/VLlmNKFNajZ/mCIFQHCA20SUB/u0Y+IggtAZ8RciURymqpIAQpmiisDnD70LAegg4/q6Z+TtwaoUOIC/UMd6VobRk/z/KAgEIrC4Sx4umtI4O3ivcfE+Ja4fs2B8JFcQ4RhIIg1CViY2N5rvoSXtPmmloThABRR0LtIJ+8IAjlgkIt0nzbdsDVSs6tXi6hatVhDohFCET0IqwI5DUinAfisDbCWa0JQj7xPTbVm9Ec0JAQk2iaLwiCUNc4evRImb6EnTp31m+pHXzd9AuCxTg5Wefvk4hCQRCuAjfCEAxoXN460Fmab9sQuITVFV9wCSsCP2O4iGhQb4mLCXGIhvlonO/o4hACL8Sr4j9/+FzgjEv+oCAIdREIwYyMDGrZsiUdOniw1l1CgCrkQuUoIcsfdJaHiEJBEEqRENHaJyW3+oqrMn9UISARFolKpBX9vCEGz2UWsThMyHZsZdjMr/w/fxIuKghCXSc5OZnc3d1ZCJ46fYqaRkXpt9Qe9alInb0hH70gCBIiakek5FUvdBRUpTE9Cgd1DrPMNYQ4PJNRRHsTiyjRCiK2NoAANhVGinEJFxUEoT6QmZlJYaFh7BiCoKAgntc2lcnBF4gKisUpFAShGuDmV0JE6x7V+WOK7wTcsTALQisBWm+gUTyqxak+h44E+gwauqMSLioIQn0EFUhBbYeOCrWLiEJBqOPgphc3u+HajX7LAFSgdKXOoa4sBiVEtO7h7Vr9X+vN/Z0tFoYA5cNRqfSwNjmSOIQj3lzvFkq4qCAI9RWEkALlGAqORV6RdeSciEJBqAOYE35oPwDxxzlj2o0+WiMgh8zdOpEGgpWxRgEX9CO0RguJygpDoNpYOBLB2r8JCRcVBKE+EhwczBVHETYKYYgcQ8HxyC8WUSgI9QoRfnWf7ILqq0IIswNJ1qkSCmGIAjR1HQkXFQShPqJyCOEQNm/WnI4fO8brgmPh7GSdCB0RhYJgx0AIQgSiCIwIP8FSDKuEVlccogBNiwD5ogmCINQ1kEMYGhLK7SjatW/PrmFCQoJ+q+Ao+LsV6peqh4hCQbBD4AhCAKLoBUSgFIERqoK1xGGopwhDQRCEukj7Dh3oyNEj5Obmxn0K9+zerd8iOAJwCZ1JVyiouogoFAQ7AT0CVTVQCEIIQyl6IVgDY3FYFUQYCoIg1D3QuN7Pz4/27tlDnTp3FrfQwfB1LdAvVR8RhYJQyyA8FPmB6BEo1UDrN9UJ87QEJQ6rIwzxXZXvqCAIQt2ha9du7BYCcQsdCy9X67iEQEShINQC3q5O1CrAhbo30IWHIj9QELKtkxZQIRCGVb0WvqvRweaFIRxuQRAEwXGAW9i4UWO7cQuzrFB0rT7g5lxEVFKsX6s+IgoFwUbgJhrhoZ3DXKlDiAuXwpfwUKG2QNP5qmJKGOJBB8JLWwdKiKkgCIKj0blLlzJu4fr163i5NnCVmyOLCHS3XugocNoaL3JcEMoDzoe5fm2Z+SWUYybmD73i8rRtQR7O1MjHmXzc9BsEwQwI64SLZysivF2oqV/V//jCbUzMwXecyE8cQkEQBIdm1cqVXJEUbuH8+T/RwIGD2EW0NWfSiykhx3oOWF0EBWbCPDL0a5UnKiBYv3QFEYVCvQPuho+bExVqv2+yC01//bFPQx8XLsdvLkxOEKyNrUUhiA5yEUEnCIIgcMjo8uXLaOzYOzmU9MLFCzRmzFj9VtuBfruHU2z7t9DR8HEtIF/XHP1a5TElCiV8VKhXIMQtJlRX3RMhnGj8jglN4DG1CnThbagAKkVfBFuDBxW2JsO60SeCIAiCgxIeHs65hRs3bGC3MCMjg06cOKHfajt83eTmqyJ8rVhgRiGiUKg3QBC2C3YhdxPfejSBxxTs4SSFMoRaI7s2VKEgCIIg6EFuIQrNZGVlcW7hrl079VtsB1IKcc8mmMYVBWbI+k6qiEKhXhDi5cyCUHKXBaEs4oYLgiAICuUWoi0F3MK8vLxacQuDPUWimCPAzfouIZCcQqHOgz6AaPsgCPZORn4Jnc8q5nwKa4GKtwq44R4G/xTcNUXoIcVCBUEQBANUbuGIESMpPj6ejh49YtXcwogBz+mXhOqy9df/6Jcqh+QUCvUO9AIUQSg4Cij4gpxWFH+xVhgzcmPVhObzuIaaRBAKgiAIxhi6hdHR0bXmFgq2Re6WhTpLm0BdL0BBcDQMxWF18iokNFQQBEGoCiq3MCUlhWJiOtLmzZsoP79mwhYF+0BEoVDnwI1wp1BXCvSQO2LBsYE4jPCp+q9ptF4RBEEQhMoCt7B5s+a0dcsW6tSpE/n7+dOfa9fqtwp1ERGFQp3BQ1ODyJ/qHOYqYXFCncGvGsIOuYl7E4voWGoxJWSXcM6iIAiCIFhCj549KT0jnfbu3Uv9Bwygy4mXuV2FUDcRUSg4NIZCsFOoi/QWFOoceMBRne90XlEJpeQV05mMIopNKaJtCYV0IKmIzmaUUGJuCWUX6ncUBEEQBAN8fX1p4MBBtHPnDkpOTubCM0eOHhFhWEcRUSg4HLhBNhaCpnoPCkJdwdphoNmFJRSfXUQn04o0gVjIQvGwJhgvZJVQal6JJiT1OwqCIAj1msjIyNKcQjBkyI106vQpFob1McfwiRH9KH79e/q1q8H2zd9M1q85FnIrLTgMaC3RIcSVujVwFSEo1Cv8bfBlR6jpucwiOppaRHsTC0vDTiEUEXZaJJGngiAI9ZIePXpwfiHaVMA9hGMIYbhkyWJuX2HPzJ/6MIs4w6kmOXDsHM1dsF6/5lhIn0LB7kH1RbSW8HTVDwhCPQPCDIKttsG/RbiWmKMIjrf8mxQEQag3wB1E+ChCSuEgYh3iEE4ihKOlmOtTGNOwAb3x9Gj9mmW88uEi2n/xkn7taga2iaLIcF1Pvhlv3kvr18XShDfn0IynbqNRN3enUycv0z3PfkonU9Lo5i5t6Z3Xx1NgoDd99OkK+mjx36X7gTsnzKQOrZvQlBdv5/cAgTl1+kL6ZPnG0mWA7W1ufOmqY9cdPcPL/p6eV11/eN8OfBzWg4J96IVX59Kvuw/z/uUhfQqFegHCRCEGO4SIIBTqN1lWfHYX5edCYV7OVcpTRNjp5RxdfqJh2KkUsBEEQaj79Lv2WurTpy+tW/cXC0IUokE46ZEjh62SZxjg7UF9+l1TqQnHlAeE2Ny/d9OA3tGUmppN/35vPk25bygN6N+OhRp4+7mx1CIogL6c+QjNmbeOxd1Tjw+nUT2iWbg9PPEL3nf3Wctd0fKONXV9xSezV9K+vWdYnNoaEYWCXYJQ0S5hrtJnUBA0ikoqL7pQhMkYjIV7O1Fzf2cOw0Yvz6oKREPgGgqCIAh1HzSzHz36NsrIyKDFixfxmAonra4w3Hf+Mv00X5e7aAnYF8dUBBxACDS4b3AEr+3bjn5dtp3iLqfShk2HaMDAaOrboQXvu3z9Plqx6QAvB/h78/yliaPZIUzPzeV1S0jLzOG5qWNNXV8BAbtuyyF2K22NiELBrsBNa0yIK0VpN63Ocp8pCFUC4Z1w2CH8WgTohB/+bTX2LfsrH708lUDEfkEezuSvCbzyJpwLhZ7U1FoTloIgCEL9ISgoiEbdcguHja5e/TtXJmXH8OgRiouL0+9VeSCc4s4n6dcqBvtWJNTgAMJ1W/rrjtJwzOYtwuje8QNp05JXeQ6UAFz544s8roDTl56exaGd4/t30Y9WDK5l7lhT17cHRBQKdgGciih/F64m6iWhooJQZfBvCQIPc0yhnjrhh39bWDYHtrUOdKa2QS7lTjgXCj2pCdcQBEEQ6h9oat+tW3euTOrj48MiccuWzfqt9gFCM+G6rd8Sy8IMriHyCvfuOc3hm5gg3lAgBiB0VI1t3H2c0rNy6OOvf+dtxiAcdWDvdibFYudG4WaPNXV9e0BEoVDrhHg5c3uJcC+5uxQEU6AyqKW01AShFIARBEEQbAGEYVhoGIeOYjkvL49OnDih31r7qNBMFJnBhLxBFJpJS8uhn2ZNpM9nPEw339CVcw8nvTyHxo8ZwOMc9tmyES/jGDiNCO00BOGoHTtF0RMPDdOPXKG8Y01d3x6Q6qNCrYFwNuQ0iTMoCOWDgi6WosJEgzxqx8VDn8MUbYLzKLmGgiAIdZ+UlBRatOgXzi08e/YsXbxwgcNLzWGu+iiYNPo6mvTszXTHA+/ThhNx1DzQnxqHBPC280lpdCo1na5tGUk/f/0szXj/V5qx6E/eVl+R6qOCwyOhooJQM+QVlXBT+j2XC7mVRVX6C6KaqKXHYh8IwVPpxbTzUiH3OUSF0tiUIjqbIf0NBUEQ6jrIMUQfw+PHjlHTpk0pMSmxSo3tIfb69WyjXyMWhO+9eDcLQExYxpgC++IYwTqIKBRsCgpVoKiFhIoKgmXkVbE9IcQYehtCqEGwWXKexNwSOpBUxIIOx0JYQvAZg3NjXzS3NxSCxgIwPhutK6RlhSAIQl0nomFDrkAaHh7O63APK0vvjq24zYTC18uTmkSGUdzZZF7HNuUaAqzjGME6SPioYBMQ0tbS35l8JZxMECoFBBVEmjXAQ5nGPs5lwjohFpM0gXcxq8isq4eqpAhJxWtBfmNKXrF+i2Wg8E15RW4EQagblBcWKNQd0KjdmISEBFq+fBk9+OBDNHfuHO5n2LJlS/3Wspj7nqjQUYDw0ecn3FRGJILNG4/Qu7N+Y+cQVBRC+sSIfqXN5usiEj4qOBQIFe0Y6iKCUBBqGQg6CEy4dwnZupDPvYmF7AqWF+YJEYhm9WhaXxlBiIdBHUJcRRAKgiDUcVB9FMAhROGZzMxMXq8OEIQrV+6m9PQcdguxbCwSBesholCoMeBKoAE9QkXlllAQ7IfswhIWeAj5rCngLqJXolRCFQRBqPv4+vryHLmE7u7ulJxkeb9BYyACAYTgsGFdyN/fiyKbBlPfvm1Lt6m5pWz+ZjIdXvpfevmuIbwOtxNjmMNNVO6n4TL2xTFYxzR/6sM0sE1U6XFqzN/Tk754YRyvYxt6IwK1brifPSOiULA6EIMdQ1y5p5mbfMMEoVpkW1541G6I8kNTe+dyq5+qvERTOYuCIAiC4+Hn50fx8fEUHBJSpUIzFy+n0MJftmhiMJFuHtyFtu04ysLw99/38oTx1X/spYE92tL5c0m0auVuPsYSPpm9kn5dtp2eenw4CzuAxvJoQ2EK7IN9H530JfcSBJ/M+Z3efmkcLVu5g4bdNb10bMp9Q2lA/3al+6E3oiIuLpF7H6I1xqgeuvYY9orcsgtWATd/4V7OXEQGYtBT3AFBsArlhXXaIwgZLc8dxPtBZVMUsUGV1DMZNedWCoLgmKCipL27KsLV+Pv5sxiEa3g58bJ+1HIKi4qpsLCYVqzeQ+FhAbz808KNVFxczBPGMda6RQQtX7WbUtNz+BhLQJ/AF75YwssdWjfh+dJVO6/qPajw9/HiedzlVJ4Axpq3CKPUjGxKz8ktHbu2bzsWnNhvw6ZDpb0Rwboth+iT5Rt5OcDfm+f2iohCoVrgBrCZvwuHiUb5l+8MCIJQ90FLDOQtojKpYcVTLCOHEWLQMIcR+8MxFAShfgMReGefjrR97n/oq5mPUVTQldYDgmMAhxBhoxCFVXEKf9q8jyZ+/DMXjrn/rTllljFhGWOGyzjGUtSDhrT0bJ6Xx6+7D9Opk5dp05JXeVq/LpbH5sxdx4VrDMcgFO8dP5DHMHdURBQKVQIhonAE0WuwgZcTOYsYFIQaodBBjTQUpEERG/QqVAVtTLWtAGfSyy90IwhC3QU36qg6uePnKTRz+v089sXsP2j/xUu8XF2Qz4U8MWtjmHtWEZXZ15FBLmFeXl5p0RlUJLUXEA4646nbKDU1mzYdOKkf1aFEIn5OA3u342UAsffRpyvo4YlfcJgouHlkj6vGIA737jnN4aOYsM0REVEoVAqEiHYO04WIQhgKglCzZDuqKtSDXoUVFbSBIKxqP0ZBEBwTNCF/4x83sRhEG4KD+8/SkDvf5nDBilAiS003d2mr31L/eOeRW/jzUJ8JCpuAygpRVUClOkRERHDjelV0xh6A4IMQ/GnWRIqKDOUcwZMpafqtOpZuj2VhBwcwUttHAafw3nED6cuZj/Dxqz58mlKSs64am/DmHEpLy+H1z2c8TDff0FV/BsdC+hQKFYKQ0CZ+uj5jEh4qCLblcEoRt5Koq+B3SnSwq1QpFYQ6gCW94CAGnxl/I905ti+vo5DIK/83n1bsO8rrcA2BJb3nVGGP3WcTKD03l8XhO6+Pp8BAb3Zz3vxxNQsjFPoYP2YA7T94hh55Zx7fyJ+JS+RlVJgcOaw7DX3sfXaSRt3cncXAPc9+SsP7duDrYB25Ysv+2kMvPXkLdercjK8L8J7NXRfHwW3C9dV5goJ9aM68dbyPeh9qP3U+oF73gWPnuLiJ2g7gRCFsEUIOIqTtqP+Ungvgc0HeHNZxPog94+MhahQQRGOnfMkVMg1z4MxhTmyqXoVjx95Ja9esoahmzahTp076rVdwhJ6B+JniM0JBGeQP/nPMoNLQUMMxOIf4/GsL6VMo2ATkC14T5MLFY9BWQgShINgeF6eq/8PDv2F7RgShINQvYho2oM1LX2NBqFoKwBlUgtCQyhSagSBEGwDcxENwQUwZVpkEEISoEAng6qjlAX2jeVt5FSTnLlhPe2PPsgDDsdgHuWWgvOsaV7c0VQET4Pw41hQQhBCkfW95na8JAQlBCO65pR9f1xBsHzmos35Nxz9f+opfs7pGXEIKr2NC2GOq9jrBnF/+ZvFcVcLDw3melZVFHh4eVcortBfWxZ5msfzjZ09xrmBUZAMWg8Zjdz32kf6I2qGEXPRL1UdEoXAV6C+GlhLIFwyQEFFBqFVaBDhroqny/w7RFgL/hjG3R22I94RQdBGEglB/OJOSzvOf5m+ioeN1Jf2NQU+6Rx66gcNKKxKGCNfDBGHWt0MLHlu+fh+t2HSAl1WVSbB+Syw7edi3Y6coXu7cKJyimjXgbeVVkIRzhsqROAahguuOnqHT5xN5W3nXNa5uaaoCJijPmYPDh2sh5BFzOI2KmPZRtO9InH5NBwQm3KtAvyuVLvdcSKC0zFwWfHAysY73cG3XNvz+3561nPeDEML1VJ+9qoC8QjSuV0VnHBU8aIB7ChcQziaW8bmZGqtNUvKtV6VXRKHA4Kaxia/OFUR/MWkpIQj2gc5NQxN4y5VdiwAXCvfW7Y95hxBXu8oBxnvBe7JzI1MQBCuDG23cTKNq5KlUnUBUIKz0m5fuZUEIYbhipelWAYbgXJggmFS5/5U/vsgujjGquMjdQ3vyHHlm94zszUIP2yCGLKkgifdgSEXXNaYyFTAB3D2EgSJkE/P/vnPFUcRrTs8q28QdwhTvCSGxCoSW4vVh/0D960VIKRxL5MhFhgXymHpvar0qhIWGsShURWdqG5Vbqaa6ln9aUOxiNbdQRGE9B+FlrbQbSLSUaOQjIaKCYI9YKgyxX5tAXf6vIR7a3wsUh8KDH0uAiISwRNSAtcBrh2uJc3cIEUEoCIKOyMYhNPPJOzisdNiwLuwi9hn1GgtHYwFmDEIwMUFoIfcOQEQhLBJ5c8q5AxCOEIIoErL+70M8QfxhDNsqqiCpzo/CLnxdfZXKiq5rCI6zpALm+P5deBmo8+O8OL/hcTiP6qenUO8FAlCBc+B4vEa8ZwgjOIo4H0JckScJlGBVffmqAsQgHEJVdMZeUD9XhM4idxIC8fDS//LPE2AdQhlzOKWG69j/ixfGlS7jc8JnaLhdiU8FljGmxrGvup7hcRW54ZZgLbdQRGE9Ba4Bbs4QXhas3UBKSwlBsG+UMDSXJ6jb7kqBHub/MePBD/7dlycucX6EdEJYImoA0QNVFYg4Bsd2CtUJQbiW5sJFUaAAk8pBMV4XBKFugF6Ei6Y9yhOvj+3Lk6EYNHQRcfOsJmNU+OjA6GYcDon8PYRIYuyliaOvcrwgBOGi/frHLg4ZVWOgogqSOD9EFUIzsV1VqbTkupWtgHnvmP76Ue1+TRN9OFZVu4QbibBXgNfe8ZpIXjZk6e879Es68BqRh6jCVJs2CuFljK/fFFtaOKdL0/BSkVxVEDaK39sQhwCuoT1xMjmNcyjxM0O4MESyEuEqBzQxR+dwxsUl8s8cocSB/j6ly6N6RHNhIeSiQmi+9b+lvH95IJ90394zfD0sG56rusAt1O4CdCvVQKqP1jNw49gqUHIFBcFRMVeNFA5heYLQGPQONNUqIsLbhZr6mT5PZSqhQkwq/ZqSksI3BsnJyfwEuVXr1toNVdkbmVUrV/K8Z69eFBQUZHJ96LBhPHbixAlq2bIlLwuCYD8glLMiUF0ULSgUBw/E0YSXZl8VTqowFIOWnL+uAXcJxWR+WLWNxSaEIYQIBB3cKojQPvdP0+9tGlXUBoVpUF0VRWtwrsjwYPrPC7ezuEQlVrhYqZqARWXU8jAl0BX4/bx58yYaP/5e+uqr2TRixMjSAjQKW/4c4dSpqqxAfXZw6EK9PFhkQ6BhH8yVcMZ7VOumlvEQAG7s0l93cE6mqlSr3pvaD6hx9VqM91HXrApLF/wfz31cC8jXtWwocXlEmag+KqKwHtHIx4WdAnEFBcFxuZBVQucyr27qh9BQ/Pu2lAxN3MVqIs+Y8sSlJaKwMCuV8jNSKDrCn28EIObSM9LJ38+fIho25KfHEIRV7WMFcYlS5zhnt27dKTq6+k9Zq8v8XSn6JaGuMLZrkH5JqAyW3Owbi0IUPlm3/TCNGd6LNu08SulZudSnSyvavPs4nbucSqt/+rd+z/opCiEklABBZVGEfRqKCIQgwhk0LGhjDMQHgBOJhuuqXQVcQQjOjxb/TS2CA+h/bz3IrTkqCttV5zOFakvx4IMP0dy5c0z+nrblz9FYiEEMLvi/R8q0FYEwwz6GAs1QsJlaRoiwakmBvEz8XEwJPqDGa1IUgnCvTKISy3obiyispyBUFCFc7hIsLAh2hYiJmsOWN/Xyc6x7iCisGpbc7BuLQoSNDh/WhZvX+wd4U2TTUNq06TC1bxdF5+IuU59+1+j3rJ+i0BIgdCoSchWhctssOQ/EjDkQOgoxCIdwz+7d/DDQuFehLX+OxkJMrSPHEkV64LxCmGHMUKCZEoKGywgJjktIZvcVrUxQAGjGm/eWblPLwFaisDJuoSlRKDKhDoPQLfQZRIEJEYSCIAiCINQ2aEqPm2I1IYewzciXafTkz+n6x9/n5fvfmkM9xv+Xxwz3FUxTXUEIcA5rnEflEkIcIiKktttS5OcX6Jd0wOFDQSHkaKIHJNzSqvDEQ8NYUKItCHJEzeWE2pKsQjcip6rf8ItTWEeRUFFBsH/EYao5xCkUqoM4hVVDhFv9oDynECxdsoSimunCM+MvXizNB1fI98R6GDqFwFK3UJzCegBCRdEQuomvCEJBEARBEATBtnh4eJQ6hecvnNePCragOm6hiMI6goSKCkL94NzxWJo+8W79miAIgiDYlgP7z+qXTIM8QoSNVrWgmFA9Mgs89EuVQ+RDHQChomg+L20mBKHukpZ8mcXgv8YNpJysLP2oINQcDwztQBtXLdCvCYIg6Bj97P8oLa38XDxUiEY7IYCKpILtMOUWOjk5UTG5U2ahF13OMy3WRRQ6MGhA3TFEQkUFoS4DMTh72iSaeGsPit29ma4ffR9Ftmyj3yrUN9KSLtGsac+zYMO05NsP9FsEQRBsQ0Z+Ht3x8Ez92tVERERQRkZGmaIzxhRmXNYvCTVBeoEnFZS4U2qBtyYC/Sg+x48u53qyYCwuMS3/pNCMA4JQ0eb+LhTsKUpQEByZigqU/PrNTFr41fuUn5tNbTr2pmf/bzYd1YThvm3r6aHJM/R7WQYEBAgKCaF2Md3p3olvkIe3D4/VRepqoZmpT9xGvv5BNHDEGF4PDm1I588cpVnvvU4tWrWhk8eP0rhHnqUhtz9EedlZ2vfnXVr963z+uY9/fDJ1vXaY2XF8R9Q5Ppi3lp4ZN7h0vWPXXvTgpGl0YMe60mt17DmAFs+bRROee5X6DR3Dx2O5cVQbmvPR63yc4l/TPqforv30a/aPFJoRBPN8MesPeuW732hsn4704fT79aNXSElJoUWLfqGxY++kjRs2lGlLcfHiRWoRM4xyk45QaPd7yMUrgMeFqmFcaMZSeoa76peuIE6hgxHu5cyhoiIIBaHugrzBR25sTz98+iYLwj5DbqXXZi2lgOAw/R5V49ZxE+jhSW/Rxr9W0foVP/IYbuQhNDBHqKASj4bLqxfOpufGDeR1THCq7B1TT6brAikpuvLuEIPtu/anZm2v9P8acfcj/DOe98X7dPrwXlq54EvasWkNPTVlBg0cOpo+mjqJ4uNOmh0HEJwY9/TSPTBo2KQ5r8edOU4LvpjOY2DwqLupU6/r9GtlgSCEYISwxOuBgHQkQSgIQvk8MuEGFoTzN+9jgWiMChuFOEReISqQgu+/n0u9evWgvNRzvC7YF+IUOggIFW0V4EKeVwt7QRAcFHMOE0QhcgfhDqYkJlDHXv1LncHta5bS3I/epF43jKBxT77CY5YAMYcb9DYxPej/Jj/KN/rKHYILBOcpJyuDXaCvVx1gUYjlV2d+T69PvIfnQC0bihF75BqXs1c1TK4pKnIKx/VsoF+6QtNW7ekfz0+l6G7X6kcsI3bXRvp59rulLhx+joY/N4CfKRy7hd9+TMNvv49dQ0vGcQ7l+hmOYx0PBiA21X7G1zJ0Cg3Pg+8RrvfevHW8v6MgTqEgVMyQsdNof/xl+uWtR6jvtW31ozpWrVzJgrBpVBStXv07nT93nhYtXkRvvP4GvfLqKzyPOxfH+/7zn4/z3BYgFxKhr3jdHzxxG91155XfwecyS+hCVpF+rW4jTqEDglBRiMEOISIIBaG+0KRVNE353y/sDnp5e+tHdYLwy+mT6fKFU5STka4ftRyE+kEQAi9vP56DnoOGsUA0RU52Js+DwhryBNSYPbN//z79Uu0zb9slCmvUnJ6dNovnEIT9bryVvn13in4Py4HjNuWTX2ia9t3oN2gozf10mn6LDoSGAi8fP0oxaBptyXhFINTUEpQwhEjEHOGpgiDUPX7+ciL5uXvQP1779qqKpBCDp06fosjISPLz86N+/frR8uW/0dy5cyk0NJTnixYtohtuGKI/wjYEBHjz646JCKNntN+lK37bpd+iiaJ6HoQnotCOkVBRQai/GDpIifHn6bUJo+j9yRM0MefL4qKyOYUAN+ufLdrKYuLLGS/pR8sHIgThf8gvw4RjHSEUcMiQG/VLtQ8KBaUlJ9DapT/wPDnxEl26GEdnjx9koW8pEHC7Nqzk6cKZo5SRnkqRUa30W4lDRpErCFpGd+Wf1YqF3/H+loybAt89uJPYH6GmxkAoxu7awudSIKcQII8QrrK5cwuC4NhAYC16/5+8/OzU78tUJG3ZsiWH8Z84cYK6du1GFy5eoEMHD9KmzRvp8OFYGjhoIL399nR6713d7yBbooQhBO3T7y1gQVtcQnSxnriE5hBRaIeoqqJR/s5SVVQQ6ikoMvPvcddR/LlTtHfzGjp9dB+NvO9Jmrl4K/W4fhTvg7BENVkCbvAvnj1OF7VzBgVd7footwghf7jRV6jiJbjJv2H0ffpR+yY8PFy/VPusWfQd54bi54h5ZuplHgMZqZUrUgNnEDmAmPv5B9LjUz7Ub9GF9iacP8NCLCCkARcTQlEh7H8idk+F48bgYQDcZTxAgCAcNuZh/ZYrIEf10P4dtPyHL/QjOicZYhGuNF4THiaonEVBEOoWHWKa0tSHR3A45sSXvtGPElcevabNNbRr104WiGho7+zsTPeMG09r1vxJ/v7+7CCeOHmCcw1tjaGgRYuN9bvOUFE9T6iTnEI7QqqKCkL9orxcNLhLSjgg3PDJNz7lsFJDDMUgQhTLA6F8CuQQ3v34yxQR2aJMThicqDkzX+FCNKrqJHLHUIgGBU5U2CGOf3babF62V+yh+mjszg2aAEzmHFBTtGjbgfoOuUW/djUNo1pf9TM3hcr/VHl+tQ2KEiFnseegmynl8kWHyUM1RHIKBaFy/OeNH2nWH9towg096b+v3MVjcArnz/+JYmI6cpuK5cuX0YXzF+g/U6bQ229Po08//YT3a9s2mn7/fTUv2xq4hBCFBdryB+88TY0alV/QbePJdPr9XAY91imMGgboWm44IqZyCkUU2gkIFY30E2dQEOoTlorCATfdSY2btaJDu7dQZOtoijsWy/Nl333M20FForCqIHQQjg9y2BC6+teyebRu1SK7LxxiD6IQTi9CRKsKelJaEiZsb6IQrwehsniogIcLqFSqitc4Cobfn88//4waN2pMI2++mf7++2/atXMnTXzmGd4257vvuNIiqixGR0dT9x49eFwQ6iP3P/Eprdx/vEwBl9jYWNq5cweNGDGSkpOT6Z//fIwahDWgDjEdNME4n/MMjx45Qj/++CP977PP+Bhbs2X3Gbp14kyKahBGb779BDUJ8aHCjEwK8XHj7em5hVTg6UMH43Po+W26Sqq+Ls40uWMYRTe8kvfvSJgShS4PT3rlNf2yUAsgVDQ6yJVCvZzISQShINQrDl7M1S9dzfkTsZSekkwBwQ2oQaMoOrx3OzVs2pxid26iyJbX8ByN7RW3P/yCfsm6+AeEUEpCHC3+/n+0eO5nFBISRg88/yb5Bti3k9K+oRfPcUMSEBBALi4uvF4TmPs55mSk8c8QPyd3T2/qed0IuqZTT2oR3cnk5B8USgnnTvGxnfpcT70Hj6TGLa7h9fKAk3zrvVdX74PD6+rqzNsNgTscpt38xJ04RK8+cafJY6sDrjdwhO68mBtfvyZ4f/JDFBgcStOev5c69RxY7e+n+v4AlNM/f+E8de/enZ2Pffv3UdOmUfy9WrHiN+rRsyf3YWvcuDH5+NTd3p+CUBHXXdue1v25nxZtPECDu7ShBuEBFBYWRkmJSbRz107q27cv9e8/gJYuXUKHDh2kt6e9TXv37aW20dE09/u5HF7asWNH/dlsh6t/ADm5etEfm3bRwc0HaFTv1rThr7307Q9/0hptXpSVQ/07R1JhVh6ti8+lzOISyi8pobXxWdTa05UaBnjoz+Q4NPa9OoNQnMJaAqGiTfxcKFwTg4JQGyB0A3h5elH79u2p/4ABHPNvCux7++13UOvWrfUjpseEylFRKwOh6iinB2XRW2nfUeS01BSWOr4oEKTyQU1hyb7oEYnwXkPMOYRw7FD0xThsU4UMg5p0GPFa+w29jXMSEXps2CjfEpCHOHmC7jOA4/jwv2dwyLMp4Gi3aNuZHhvdi0NVjx3cQd6+/lV2KA2dwh3bt9Mfa/6gZ599jrZt20YbN26gG66/gasrfvXVbHrwwYd4jt+HYOHCn0vdQ+zn4elJmzZt5HV8Dzt37sL7/Pvfk0t/jxof16F9By7QERwcTGPvvNPs72ZBsDdUOCbYsXAK5+7hYcrKFSt4bNjw4bR37176/LPP6IOZM+njjz+yizDS/GKib79ZS1O+WUbOTk5UrIk+Q/y1f8cfPjeG2nRsRQNWxfNYjK87/btPQ/Jyc7wSLdKSwk4I8XKmzmGuIgiFWqdfv2tp8PXX046dO/hmpzxyc692Q0yNCY4DnCQIB0yGOYfVwZrnsgYQhAcP2EdYpTVAoR/0JsQEUEnU8DM3XIbgO39G188QlUnhppn62eB7gDxACCuA3NJ5H7/B+2JcVRbFOvbFXF3H+FiFOgaVaiEIIdT+Nf1rLm6TlnSJj8GxEI4AAlCdSxWlyc3K4DlEK0JQv3x7Eq8bvja1r054JvAyGDD8Ln7/uFZ1gfgDCQkJdPrUKX6QhlL7WMdygwa63F78PlS/E/v27cfCDmISeVQQdxB/AwcOuur3pqnjDhzU3rP2uxkO5dmzZUv9C4I9g8Iz3772D8rIz+N+gABFZyAGAcRhjx49KD4hnsaNu5vHQkPDaOvW7fTLL4t4vTbIycimDtc05mVjQQjStX+jqFSak5pG77YP5PBR5BU6oiA0h4hCG+Lh4kQxIa7U0t+ZnUJBqG0CAwMpJiaGunfrznky4NixYzTzgw94whNyQ7CO8fT0Kz3yDMfw1BvHY1JOJObIycEc+TeYsGx8bqFmwU20mnDzDXCjrdoH1FXgzORpNye4ga9tjsXuYTfw/gHNaPrEu+mjlx+hR25sz8sYtwS4fnDaDu/Zxs7bmEde1G8xD4QRir20aBvD4syYEXc/wtVIVZuSlQu+pB2b1rDwRNVRCDklvnz9g0oFKTA+VrFu+QJ2CQ0JCrlSERZCEd+/CZN15egh+LB++z+epP978QEeMyQ4rBEXOwJRraO5tQr2VUIR51MiEnh4+9Ct4ybQtr9+1Y9UHYg+iD/kPUGkod8aXLwzp09To8aN9HuVBb9Xo5o142U8fMP+cAK3bd3KY+YwPA7LwFhECoK9g0b2b9x3E1ckffpFXUVSJQzTM9LZKZwzR1dxdNWqlfT+e+9Tw4YNudl9beHu7krPTf9Bv2YaCMNX31lAA1t6cz6hIxeaMYWIQhsAARjl70KdQl3ISxrQC3YIxGFObg4LO9y44KYHE55yX7qke9KeEB/P6zeNGMGlpM2NGT71VrRs0ZKTzHFDhV/8eBK+cWNZZ0GoeXCTDFGAMDxg6CQB5dSsXqirLGroGGEbxIWhQ7Tk2w9Kt2OCG6UwPhe241hg6Gapc2EO4VHe9XA+Y0fKEtAja8/u3fq12uPyuTO09c8V1K3/jZSTlUX7t2+kmB79eBnjloLPYPWv87kdhKlWEsYc2KErCoSWEqYqgEJkRnftzcIKoJAQqodi/JZ/6AqqnDike2jUc9CwMuGfxscCfG/27drK4ZwKiFKEdiJsVb1m9UACP3cUpUGoJyacy/C7hJ8/RKdqgo99IPpwPI4zR2TLttp736Rfqx4QfwcPHuTwzjbX6PI84eY1b9acl8sjKiqKXUI8oMAxnp6ePL5//36eC0Jd5JEJN9DYPh1p/uZ99MWsP3gMwrBPn75ceMbNzY1e/NeL9PjjT9DAQYN4e21y/nwKnUq98sDbHBtOxFFEiI/DFpgpDxGFNYyEigqOQLwm7nCzc+bMGV5HBT1VRU85LAgxxdNywxxCU2OmCI+IKH3qjWU8CYcIFWoHVBE1BVwfOEPzvnifb8qVY6TcpQVfTOc5gKuDm26IE9WkvGHTK43Ujc9VHsp92rp2qdnrmXOkLAE34wgjrQ1QPRSVYTFNfHs2ffH7QXrqzS/otVlLr1o23Ndc7iGEMj6DITeP5dDMygAhZQnGAg+oHpaWgF6YwPB6+JkiDNRUjp+hw6fwNLjeB/PW8mtSTfDxMAJCEUKzPIJDG7I4tQYREQ35d1a7du35ARiqkYIGBv0wIfaU4ANqedEvv/DDNpTix8Oxpk2b8vFr16zh7eaOUxivC4Kj8OH0+ykmIoxe+e432rThMI/h9zG+/3v37KFOnTtTRkaGXURyXE5I1S9VzPETl8jfve7d14sorCEkVFRwBFJTU/lpNZ5ed+varbThN0I7VXgnnnIDFEwAKMmuMB6DQERIFRxEwf5AI3LcSKOthCkMnSE4iPu2rWdhFxTWkDr2HFCmwAlu7r28dTfuP89+l/c3FAHG5yoP5T6Vdz1TjlRlwI1IXQBCGZ9B2849OW8PrqESbHBVY3dt4WVDlCMH17YigQ6Qp7hi4Xd8/oVf6cI7lSCzBENBZwlwLxEKi9ePCUVlDAvKwFmEw4j3jteP7zHCR/EwoiJwXmvQv39/LgyDObj3vvt4HQIPYBkPxzBhGahltK9QczwcQ9EYHK/GzR0H1HahboLUC6RTVDZvFH+fkYphTfA6kPphbX7+ciL5uXvQP177lovQgM5dutCRo0d4GW77oYNVb91jLZq3rDjqQtFK2zevSL9ShxBRaGUkVFRwJFBFD0+rkfMCZxC5MxB6CO3EhJAnFRYaEBjIhQ9wjAopNR5DyCkE5omTJ3i7wvgpuDz5rh1wYw23Rok1Uxg6QwjNww34M+MG89wYOFW4MYfTh1BUVVxEUVmXqaLrVQdUh6wLKKGMPD9M6CHZvmt/FnL4GVzUt7QwBKILP3sIvTkfva4fNc+9E99gVxbnPxG7h10+S8JUFRB0EGNKgGLZWCgaj6EIzcJvPyb0N1ThzdiuRF33/jfRof07eBlh0AhFxcMItV2dz/C8eBjRve/1vCwI9gb+ZqqIGeSrVgYUP4KwsjY1kb+K6qOL3v8nF555dur3lJaWzQ+g/fz8uGUQ3gsKN9U2AQE+1DxQd79THte2jKSMjFyK9HWuc26htKSwIggVbeYnzqAgCJZhy5YUCLfDzXSnXtfxTTNu3DFm2JoAN/+b/liiC+H8aAE7MxnpqTT6H0/zPjnZmZR8+QLvC3GJXDCE/mEc4gQhoDnauqlzvf7UGIqMakUDR4yhXX+vZnGDc6jXAOcRlSjLux5cJLVcEcbN61XrgJpAWotcDUI8QXkPIGoa5KEi7Bguc2Ux/v4IgrWB24eHr8hXRVP3Rx99jJ06hBoj6gYgXx8YtitBYTikYGAMTjIcPrUNERGjRt3C4ZjooYkxgGN69upFSxYv1vXc1NZvGDKEr7d27ZrS/RDejAgiVXgOD33xENfw+lVtl/LjTxvomU9+oWExreibTx7nYjNHjx6hW265lebOncPXVtFKlSExo5Cy80uoaYiu0XxVgdA7sO8MjZ5sPgIBbSmWfPA4NW8RoX0uOuenWFNRuUVEl7OLKVV7HXlFjiGrpCVFDSGhooIgOAJw3xA+qio2KuDkwWHBtoTzZ+jpVz5kZwiOkZ9/II9/+MbTtFsTeIZcOHOUt0EQIscNN9/mzoWiKHFnjtPcT6eZdLNARderDrjhEGzHoJHjuGCNqlpqa/AAAQ52VQShINgCuGMQhMhXhdhCoTfl1EGMYRsEmxpDuxJE9SCX31wxN4g1hKJCECIlBEVcgBKEEHbjxt3D50DqCMQe8mQxpkDKyOjbbuP+xYgkMrx+ddql3HXntTThhp60cv9xmvH+Uu19R3A+IYBriNoGlrLjdDbN3pJEN/10mjr/fIr6Lj1NTb4+xtPzy8/x9MH6S/zALvZCLgvH8oCo3H+piBq3aEQzn7yDxZ8xqk9h4yYhpYIQOGv3/d7aapSmARAl2CXMlVoFuDikiyhOYTWAAJQG9IIgVBVxmGoOWzo98nM0jRKE5hrO1yTItUT1U0uL6xgjTqFQ08Dhg8iCOEIVb/XgCn0t4QBCtGEZ42oM4DjDMbWOfFW1rEsL6ceVctEYHlESxiH05s4LcLwKbTXcT70m4+tWhtsfeI82ntBE2xO3UXbWERoxcjRlZuRQcTGx64jWEP4BPuTtdcX5g6g7eDGH1p/Jos/PXV2YylKGBnpQoLsztQvxIj9tDi5kFtCME2m8HOHmTF/1CaFgrxL6bcVO+n3DfmrcIIjat2lC99zVn4qKisnfX+fiWoKhi5iYW0z2ZCKKU2hF8ARAqooKgiDYP3FxcbRqZdl8R6HmgRisDUEIkO9aVUEoCDWNctjgukEQAsMCbdh++HBsmQJZGDMs9FYeOA7nhSDEMuoFwCVE1U8IOSX+AMJYDR0/iL6u3bqVFpKzNl998BhXJJ3y5XJq2aInJV3Oog+/WE2T35pPz706h6a9v5jOnEqgxOQsWrIvjR5adJbdwHs2xldLEIJVqXn006UcejU2mZ7bm8iTEoQgvqCYblp/mT7Yk0MNYtrTf19/kP7zwhi69eae5OPjUSlBCAxdxG4NXFk3NPN30cbsUzuIKKwkCBVtF+RCbbVJQkUFQRDsH+TrRDRsqF8TBEGoXdD+CXmDzz77HLtuEG6GBdrmzdO15Rk69Er4M8YOHTrIBeCMi7UZF3NTOYIAIaULFsyn0aNv43WIPjiByN9DbiHEI8JNAY5FiCqKx+3cpcsrND63IcbrloDCM+9PuYeKteXHpv1Ig//5Pv20eR/3/8OE5esee4/W/LGXejd2o71ZBboDbciPCVn0xak88vbxprBQH01UV1yAxhJgTjbwcqIOIS7UXROJ0BLhXvaTeibho5UAVUXxwxQtKAiCNZCww5rDMPzvz7VrWRRGR0frR6yL/BzrHhI+KtQGhuGZClNjFaFCO5EfiMqmKGiDFij2QmZmHs38dDl9tGyDfsQ037x0L7k3iaL7tptuRYRw0NtaBVCLEA86mZRHWQXFlJFfTIeScihVm8MZrCxj3ZKpcd4ZaqrpwIEDB7HLagp8xhDoaEuzdOkSFt9YN2whAxcWFVbRggYtRPA3CFXbVZEgQ7SXS6l5JXQpu5iyC2temkn4aBUJ8tDZvggVFUEoCILgWKCYASrlCYIg2DOmnLequHFw++AGInwUjh8Kx9gLZ5MKyMnFmZZt2KcfMc/rny6hHs2uhIGHuTnTpJYB9H2/CDp6TyuaPbopjYgJoOhGnjzHw5yHeofQuyOa8LZzD7Sm1UMjafF1jem9TqF87J0NvHjq6K3LWYSwxDrOOTF5GY2OyqdRA7pQbk4u/TBvHuXlmReWKMKD0FsIQuRtqr6lCsPWIZhj3bhIkMKUiwj9YUsXUZxCE+AHEOrpTGHezhwLLAiCUBOIw1RzGDo9NdmOQqgcKBix9lgGtQj2oO7NvPWjgiDUZVAtdG98Di08k0GNNKHzei9/6nbnG/qt5XPst2m0/lQuxTTyrnbbiYowLJ6DarAQ1citRMEe43Yeal+4uAoOA9YEolru3LlLmdYhcBIhCivj/OYUEu1PKr96alUw5RSKKNQjQlAQBMFyVsdmUGZ+MY3s4E9udp5gjZ5dVel/JVgfR/reCIJwNdk5BVRUWER+fp506uQlahAeQC7OzpSXX8D5grxPfgltP51JuzUh+O3ZDLpcgAxCHXeF+9Cd4fl087Mf6kfKZ80nz1D7mLIOXE1hKArVOkQhQkBRqKdjp06c24kWHphj3zxN5CEvE+0/UD01LS2NHUb0mDQUgOrcoLLhwOcyS+hCVpF+zTpI+KgR+HuEBM8OIa4cHorqQCIIBUEQKqZLEy8qKCqmvXG6suX2jAhC+wBhYyk5hRTT0FMEoSA4ICkpWZSclEFPT/6GIgY8R33uf5taDp9M4x//mI4cPk/xlzNpxp8J1Ob741wtFJU9DQUh+Cs5h3p0a6Zfq5hmLWrn9/elS5d4jhxAOISoFKsKAEH4KTz04b3+/v4sCtet+4tdQsPcwurS2NeJC13WNPXOKcSHGqYJwVAvJ47fFQRBEKoGQoJOJufR0Gh/CvBy0Y/WPBJ2axusWWyloKiElh1I57+7yP2pDPLzdjykUE/dIyMjl87FJdItz3xK6Wby4tD4vce1MTRgVfmN6HeMakSTX51DK/Yd1Y+Y5tqWkfT1h/9kV9IWwM1DPiZ6R27ZvJkrVz/2z3/SN998Td5e3qX5gSjgg9BSY+cPLUN27dxJd48bRwEBAXT06FGrOIXA2mGk9dYphBBs4uvC/UE6hbpQIx8RhIIgCNWlXSMvcnNxpj1x2foRQTBN7MVcdpZ7GRSNEATBcYAwe/Dfs8wKQjDx45/JraiAXmhp+sEPirp83r0BFRU709R/jyX/coroYNvUF8aQi6vtHjgCtONAHqCnlyeLO7h/xu08VLEYFAEyLASEY9H0H3nsqEhqrcJBwEvTcNAx0DM1ZRrWWacQjSGDPcURFARBqEliL+TS/vgc6h3lW+NFABSVdY7OHY+lWW+/SN2uvZ5uvn+iflSoCGu5PcgvWnYglSID3KlPy8qLQnEKHQ9xCusWJy5m0Y6/97Loq4iHh/Sk4aOvo7Hb03n90SZ+NCDKh9o39KJQvyvuFEJR4y+msNA8larbV9E80J++ensCRTQMoqAgx3+QhAqlKhfRuEJpVckuJDqfWUwpeWXDcy2lzheagRBs5ONMAR5ONi3hKgiCUF9BWODvh3R/0G9sZ5viIZaKhLTky/Tz59NpzaLvyDcwjN758S8KCA7TbxUqwlo39uuOZlBCZiGN7BBI3u6V/35UVRTi5y8/79pBRKHjg/SADWczuVDMc42cKWHvAZqx6E/9VvMg5PONl+6hbDffCisMIyQVDuTKlbvpQOw5HusQ3YSGDetSuq0u8Mfq1TxH1VJro/0JprS8EorTBGIeViykToaPQgi2CnDhQjHo7RHsKYJQEATBVkAEdm3qw02DjydUvlFwTbF24bf0wl2DWBBeP/o+Cg5tIAKhFriYVsiCMCbCq0qCsCpsX7OU/j3uOnrlQV3+jiAIlgFXHw9hbvrpNN3653mThWIswdfD2aKWM0r0dewYTgOubUGjRnYlP98sys7OrjOCEEAM1oQgBNA80D5Ij+sYgp7qVe9t6JCiEM0cWwWKEBQEQbAHGgZof4h8XTmMFDcVtQlCRSEIZk1/gfJzs+jZabPoockz9FsFW7PrbBb5uGl/s8M99CM1B372r00YRe9PnkDx507R+Kde1m8RBB2HDx+mKf/5j35NMGT5/jTqN/8kPbc3kfZlF+hHdeS5eVFk4xD9Wvk0bhBE7u5Xu1Dlcf78eUpJiqMAf1c6cvQIFRdXLSSyvuOpfezopNAlzJWuCXIhf3cnnizFYcJHIQTDvZ3I182JnEUACoLNyEtsqV8SHB2PUF1T3ZogLaeIVsWmVzlvrDKYCyecPW0SO4PAOFwUQvHteRWHPjkSDwztQBOee5X6DR2jHynLxlULaO3SH2jKJ7/oRypHdUMArZVvWlH4KMJEv3v3Zdq8ejG5e3rTfRNfp1NH91PHngOox/Wj9HtZj7zsLJoz8xXa+NcqGvfIszTk9of0W66Az37We6/T16sOVPhzqkkMX4c1sPR89ho+unv3bvpl4UKa+t//8npqair9unQpV4lsEtmEhg4dxkVEvp87l7y9dU7X6Ntuo7Zt27KYxBhcrN69e9OIkSP5fCtXrCjdD+DYkNAQ6tWrNx0/dozP3aZNG+rRsydvw7UhTrF8z/jxpfsnJSZRp06d6Jh2THBIMP3jH/dXuShJZUCY6CtbL10lBA3p4uNG825qSDeOm3ZV/p8xO+b9R3v9fuTtZdm/+ZSUFC7g0qdPX17fvHkTjR9/Ly8L1gXRpUWa3obw8zBRv8eunUIIwbaa0u3ewJVaBzqz2hVBKAiCYH+gJUXbBp4Ul5ZPiRnWK5ttKbE7N5QKwrBGzU2GiyKktLLghh7Tc+MG0qxpz7MgcBQaR7WhwaPu1q/ZFjjGhy/nsYNcUwWIIAbxIGDirT1YEDZt1Z5mLt5Og2//h36PyqF+1oYTRJAxO/7+jQXhqzO/p56DbtaP2h58F/G9xOvctWGlflSoDBCE4KEJE7jlwKpVKyknR9d7ddjw4dSkSRNauVIn+kDHjh25KfmWLVtKBSYqVPbq1YsW/fJL6bEDBw7iOQThbbffTkNuvLF0G1DLhvtDEO7du5evey7uHJ0+fZq31RR4aPP88nMcJlqeILyzgRdN6hxC2Tn5XPylvIqhaEnh4+tZoSCEEERD+I0bNtCiRb9Q82bNKTIyknbt2kkxMR31ewnWBlGV7poYNCUIgV2JQrxY1UxehKAgCIJjEc1NyZ1p97krNz+2IrrbtSwKEC7asVd//agOCMazxw9ySClCDCvLreMm0MOT3mIhsH7FjzyGG/GpT9x2lXjAHOtg9cLZpTftmCAqFbG7NpZuw35AHYvzYhv2UUAAzPv4jdJznT68V7+l7DUBljF2/sxRdnXKO7amOHQhh1tQdI6sOK+oqiyf97/SBwGgdUy3Mg8C4uNOsXC0FIg8TAA/c7Wsfs6YQ3zhMwWvT7yHUi5fNPmzNAaOLba/P/khSku6VOZnveTbD3gZY8BwWW1Tk+F34uThPZSSlERBISG0629dIQuAny+ug/3VazX3HcFk+P5wrNpXvTZ8fzDHe1TnqytAtHWIiaFmzZrxHGJM0aVLFx6Dg6do1Lgx9enTR7+mY/asWfTnn3+yg6jAsZjgAEI47tyxQ7/FNNi3ZatWpcvAUERaEzy0+2D9JRqyKo5+umT6GmFuzvRep1Dac0dzendEExrYxo/Cw/yocZMQWvLB41xMxhBUC/3mpXvpllE9KSiw7L/5/Px8iouLY8G7auVKbtcAIXjgwH7eBkEMFxUCMS8vj6Kjo/VHCram1kWhoRBEjiBiYb1dtRcmQlAQBMGhQNGZGE0YpuQU0vFLti86g/BQ43BBOElT/3kbhxWOvO9JatKqejccIeGN9UtEvv5B9NQU0/mKuLme98X79PQrH5aKixtG38dziIL/m/woDb/9Pg4rxH6GQm3E3Y9Qu5ju9OWMl/QjRAd3/U2rf51P/5r2OZ+vYVPdDaQlVOfYqoCbzpPJedQi2IMd5JqiS5/B1KZjb/rvV1ecHAAhGHfiKP3w6ZscVmopzdp24gmERjQuXYbbqn7Oy3/4gkNGwQfz1lJQWMNyf5aKhk2a8znizhynBV9M14/qzt2p13X6tbLgPIvnzeKfGa7ZolUbiu7aT79VEzT7t1PHrr1o4NDR/MAC4g3frQ/feJr8/AP5OIjbijB8f3M+uiL61GtbueBLWrdqET8YGXLzWP1WxwYuHCaEjB7Yv5+XMUeYp8LUWEpyMm3evJmXGzZsyHM4h3AaMRlz1113c6gpnEUvLy8eg8N44fx5XrYlqohM559PcQEZc7weHUwbx7bgEGDDFhLA39+LmreIoLmfPklf/Xs8j8361zjavPQ16tWrDXl6ulJCQgK7gH+uXUsLFsynuXPn0OrVv1P8xYsUHBJCQ4bcSGPH3kljxoyldu3bU2ZmJi1ZspgSkxK5ubu7uzufV7A9tSIKzQlBQRDqDtPfb0STX4vQrwn1hVYNPCjIy5X2c7Py2ktZT068RBNv7cVOEhxECIdxT76i31o5cGOOG3/g5e3Hc9Bz0DDqeu0w/VpZcrIzeQ7RgAmosROxu3ge0/M66tB9IC/D1VPgnNFde7MLpFDX/Xn2u7yvh7fleZvVObYqwCmGY9wpUncTXFPAHX5t1tIyQl9VnT26bwv1GXIr3ff8m/otVQN5gJhaRnel3oNH0MnjR8nb15+3BYQ0qPBnqcDPEz9XiEcIOAXOrcSnMer7AhGPa6akXPk+AAg1fAeVqIRzeGDHOv7e3DvxDT4vxG15mHp/CvXacB28bgjSqNaO7eIoYQZ3DxNyCLNzsnkZ3DzqykMlU2NwBP/SJoSERkREsCDEOvb9e/360vMDiMqvv/qK9u3bx/vDjYQIhXN47Pgx3sdwf8NlYLxeHSAGVREZcyBMFM7gQ71Dyq0UDOHn6eVGgf46RzA40Jcdv7Nnj7MARH4gXEDQoUMMC70HH3yI+l17LQUHB1N8fDw3gIdjiH2PHj2iCe9r6JZbbqWgIGllUpvYVBQiFFSEoCDUbSAGG7dLozemb6EWUTXnEgj2S5cmXhw6GKsJQ1sCV3BczwYsBDNTL1NacgK7g3AQlXDAdjVZChygzxZtpX6DhpZx78oDN9Bwdp4ZN5gnHKtcnpysDJ5PnjCKt1kCjoXTB3cSIXyVySGrzrGV5WxSATvFbcM8bNKzEqHBaEEB/l7xM4cIe3n70pT//UJPvfkFh5NW9udtCD4rhE3i5wQX0Jiq/CwR7mkJ+Llh38dG9+Kf2/jHJ+u36FxEiD+MI4wVwDlUWCr8K3p/wPDhhKODgjEo9KImCLVHH32Ml++97z4KDAzU70kmxyDuJr/0UmmIJ0JJsa72VecHWMY2tT+KxqhrPfPMszw33l8tq23VBXmDaC8BMWiutcTQQA9aPTSSw0SNnUFLyM7Jovnzf2Jxh2Ixhi4gxOKhgwdZLGIfFJFJ1r5PUdrnDscQBWWwL/IpxSGsfWwiCiEG0TsDRWNECApC3cRQDA7sG0WNIyPo4QdsHyJTGVp0PUnfL7CtcDGHPb2W6oIbC1QhPXwpl6uS1gaoPlodd9CQxPjzdPHscbp47hQFBV19Q48b921/reQb7NhdW/SjxK4Lwv4gyFToKEABGACxiRA/bFcukzni406y2Bk25kH9yBW8fHROIHLBTAm+8o61JnCGd57L5hYU0Y1s02Ps23encAsKBR4CzFy8lV1Ea/DR1Ekcyoufk6nQSUt/lvgOIR9wxcLvONzTGHyH8N0x/Pnh5wZBhnPi3HDzFMcO7uBjMI4JDx3g6KnXgxxACEf1fTT3Hano/QGce8va5Xy+M8cqn5PraJTn0FnTvatJECqq8gbNFZHp6O1G3/eLoNmjm1bp32vjSN3vwj/Xb+VCMXD6gKELeOb0aRZ7EIujR9/GInDosGEsAlFYRoSgfVGjotBQDKJ3hiAIdY9fFjeiNj3yWQyCOZ/1pnmzUsnHp3J9ySCIIIww9bzhFL38RiplZVon/NDwvI9PSrTaeWsbvB97FZKd9AVG9sRdKb5gS1B99OKZYzR94t0cUggX8ddvZuq3Vg6Ej8KNgdP28L+vziFErhVyxeZ+Oo2FowJOIUQAQk9xPIp/AITkIYcLxUcwjrBOFCwpjwtnjvK+OBdu3g3DVtt37c837nCN1i2/ulpmecdaEzjDcIh7NavZ8FRz9B9+B40Y98/SYkJwEasLxN6h/Ts4Ty/h/Bn96BUs+Vnie4DvEFxmCMJhYx7Wb7kCvkO4DnIWFTgPhJ/6/sDNg1AEEGnd+17P18ekwo09NfGH1wyBiNesvo/mviMVvT8w5pEX+buPfU7E7tGP1l0MHTtDrOXe1TTrjmZwqKi5vEFVROa3O5txAZmqEhWlL+rk5MaFYpBDCCewYaNGHDIKATjqlls4bLRly5YSGuoA1EifQojBZn4iBAWhLmCuT2Figi8NuTOLjh6+ciNxZm87Cg3X5cF0GeREu/+y/NcLxM2UaRdo4VdRdO5iEU18+Rz964kI8vN35vFrWrrSoH5B9Pl3l2nq5EZ0zxjP0mNO7mpB0z/I4G2Kbz5sSgOu1f0SgiB89L4w6tPdi+5/+iyf97GHvHkc5wJz51+iIycK+TpvvdyYDh0rKD03UPtiv64x/vTmK4E07uGL1DzSi5c/m51NS1YmUvMob/p0Riit31DI19r8WzM6cryYJr0WR4nJJaXXVq/d+H2BmZ9f5H3vvjWYz419jV/f739ll75fjK1Y0JSXy6Mm+xSaQvWp69/SjxvcWwtL+hQijxAVRzFHI/OA4HDO0UJYqWLetkv6JesDVwg389NmLWWX7q9l8/hG/b156/R72D+V6TUHZ2LZgVRuQVGdG01TlNenEP0n8XMGKDpz+ug+ys/N5sJChnNQkz/vmgBhncjlQ9sLCEQIQzh6EIH2jr32KazLIHR75pYEsxVFAcTgyA6B5eYMWsqJEyeo3wOf0HO39qcenQPo/IXzLAZF/DkuVnUKxRkUhPoDxB8EIcJEe3RvXTpmyKCRHhR70LL8GVM0bnTlF8n4sQ3oxkGmy9vv3lPEAgmCEqILIkkJQlMYnleB8898swkvv/Sm+bBXCMLV63U3qYEBbqXL67eksSDcsUeXY7R5Rw6/DgBx+ODd4Sz6/u+TeH69ClPva+KjDfl9/LA4mX5dkc9jxq/vyQm+vIz9fv66bHlwe6FVuAeHEu46m2WTojMPTZ7BN/6YkEeo5t+sP80hhV/8frB0O6aapEXbzuzM/N+LD7DDc/lCHP1r+tf6rXWP7ad1//Z7NNN9L23FP56fym1IMN183z/p7e/X0v9WHqQX35/LP+MnXv1Qv6fjcfs/nmRHEN8fVAWFq+cIglCwLaqqaN+lp80KQhSR2TSqGYt1awhCgMb8oKggn06dPsU5giIIHRuriEIRg4JQP1kxvwcd3e5O0QbOABzEkXf6sGDcdyCOYo9VLoz09gfPsEsIQTW4/5UGuHAGu3Q2XbgmQx8O2qaVMzuLSSlX57FBNEKcgQC/sr/6cG5MPbu40i3DQtmRM0fvHt7s4iXEF7MAxPLx48V0/FQuDb/ev3R978FMPte23bpz3TDQk27or8ufgAupMH5f6rWMHqHL8UjPLDb5+nx8dX/Y8X7Vsr3BLSoaeVNWgfb5JNi+RUVtgkIfEya/y87g16sO8HJEZIvSHnBVpbrH1wQX0wopIbOQYiK8rHbDaSnIHUQbEkzdBgznzxjFZVROIcZt8RCgJkD1zymf/MLfH8yxLgiGIBrjjkVnzFYVRajo590bcBGZpiHlN5SvLHAGmwX40r6jZzmnMDw8XL9FcFSqJQpFDApC/WbAgAT9ko5/PhdKbXqdpD/XxdJ947rS0a0t6LZbL+i3WgbCNX+f34yFz5yfLGveC1cwNFgTIANOcUjmlOevLsMOl27/+uY0bLA/h3IaAjcO+Xl9bjrNTl55QJiBRct1uXy47sJlWSwG1bY/1uXSlp051KubB4s6cOPY03z+isBrQaiq4b6VeX32Bm5EEFJ4+HIeP9F2NND7DQ3JVYNvhPSpvC5BB5xgtKCAMywIQs2D36VTV8eXW0jm0SZ+3G9wREyAfsT6NAr2o6ycPO4/KDg+VcoplJxBQag/mMspBKg4+uOSi3TpUiqlJuuS2hFK+r/pvhTd/koZc58InUOXFW8+781UTqHKsTPM7YM4atXck+6+LYRWrEmnlWvTWURCdCGP0M/XiRpFOFF4xJVnXiqnEGGaKjQUOXgqTxDnh1h8eHwQ/bw0g8M2EaqpXoO/r3PpMjt22msAQwboQmWwP8Thtj+acyEbFUKKdYSKwv3Ese1au7GreU0rZ/rj7/wy78vwtSCX8I5RfqXHmXp9OA6vo3tnPx4356IaYuucQgUqkK6KTedm5t2bmQ4Brgzl5ZhZGxSHQREZ5HapxvWoAol+cCguggqjKCRy71Ovcn864zGE+0FMYh3jCAFEsQ+4P3D9sIy8w7VL5nKDeez39Buf8fnVfgDnwLHAkuPRQ8/wughlRe+6yvQotCQvTOWN9o7ytboTobDlz1uwDpJTWHMs359G/ymnxQSqir7bP6LSFUUjBjynXxIsIX79e/qlukOlnEJxBgVBMOR0XD6HiSpBiMqjfy3LKyMIKwsLoXfPs4i7dfjVzsOM1yI5VBP7nDqjKyBxIb6YRRnCQ3E8HDWEcBqC8FFsCwp0o4+m6XLzFBBeEHKPTjpLp+J07iRCVyHEIMh++KXs+4EYhDM4dLAvh5OqMaBCSNU6xBoEJgrF4PrTZl7QXq/5Z3F4LRB9EK94T2rM+PUBOKJq3J4J8HJhQXgyOY8SM8yH5loDwz6E5U0oUFIRKBazb9dWrgw55PaHuGonJgguMHjU3Vx5EiDnC5gaA6jeqMYBHEgIOrSs2Lp2Ke3YtIaLiIAFX0zneXlYenzDJs1ZTKJh+sFdf+tHrQPcCjjAcIJrShAKgqADhWQeWnSWHt1xyawgVFVFbdUSRqhbWOQUers6UasAEYKCUB8pzylEuOh383bp14g+mNaHlqxMpcjGXpSWXkjpGQXUv3dAabuK8pzC6gDHDIVckIcHwQXxBcfREvesPlFbTiFAoZllB9LJ192ZhkRXrzplec7RIze2L1Nh1Byd+lxPL878Qb9mGvR6QysB5dahTxsICmtYKgzTki7Rtr9+5cbfaj/jMeXyISdMuXtoDYHy/sgVQ2hqx54DaNDIcVylFNc0dBSBsVNY0fHG1zVctpSK3J4dp7NZ6A9u7VelpteWIk6h4yFOofXAw5cfdiXTq7HJ+pGrQSGZyQMiqvXvUJzCylEXncIKRSEEYbtgF3K2zzoGgiDUMJaEjxrSu2sIxZ3XuVn+fm4UezyttG1FTYlC45YNqNSJME+hLLUpCsHxS3m061x2tUMNyxMJhm0pygPVKlGEpDyQSwhh99mirZSbk8VVIAHEFZqBoy8hesMp4AQaj5kThQAhnShAg+3GYP/yRCEo7/iaFoVwfNcey7BaSHB1wUOHRXtTudiNuCRCXQEPXl7Zesls3iAKyXzQs4FV2sBURRQ2D/SnxiEBtOFE2Tz9+kC9Cx8VQSgIQnm8+OwF7kVoOP3vvURa9lMWT2hijzGIwZoShAACEDmCyLPDXAShfdKqga5FxU5NGNqiRUV1iel5HTcP/3Tq03ThzLHS8Ezw0dRJ1C6mO4/BtTM3Zg7sg5BOiESIu45de/EYpn9N+5xFJ8D2XRtW8rIhFR1f0xy8mMPFZTpFeulHape0bF3F4bAadCwFwVbgoQsKydz653mzgnBSywAuJGPtvqCW4O/pSTOfvIM2L32Nols01I8Kjo5ZUSiCUBAEQbA2vZr5aIKwmGIv6qq32jNob4Degn7+gfTljJe4eTgKt0CwwXU7tH8HffjG05RwXueEmxozBwrQIB8Qrt/I8U/wNXB+HLt70xpq37U/iz1sX7d8gf6oK1R0fE2C3Ca0oGgb5sFtR+yBy/pc1QBvCRkXHBsUkhmy5Ax9fk5XsMyYoYEetHpoJD0zoIHNW8BADE4afR3t+HkK9e3dluLOJtOXq7fpt9oGOHRPjOinX7uCGsdUF108W2AyfFQEoSAIivLCRwXHorbDRxWbT2RRXFo+jewQWKWbGkvCR1V4KNZBg4aRdPP9E2n7mqX0/uQJFoWP1ndMhY+q3FB3Z6rRUveVBd+p5OxCu3pNglAZUMl3xtZLtCrVdE9XhIpObhdcY/maFYWP3tmnI016YhRFNg2mL2b/QTN+WkvfvvoPGj25cpEJ86c+TB07RVHbUf/h9cNL/0u/LttOL3yxhNe/eGEcxbSPoj73T+N1YyD4pk5fSJ8s36gf0aHGwZQXb6/xHMm6KDyvcgpFEAqCIAg1SadIXQ7a9tOZPLcWsTs30NY/V+jXiH79ZiYLREwLv3qftyvmfvSmfkmoDMcT8tjpheNrT0AQBntL6KjgeKCQzOwtSdxz0JwgRCGZ1bdE1UoBn5iGDWjNp8/SzOn3syCcMvVHeuXb3yg9t2rRHuu2HKLAQG9qEaR7gLNv7xm6eWQPXgYD+rejDZsO0cA2UbT5m8ksviAk4VIagvWX7xrCotKUQMOx2IZ9APZR5zN0Ew2XDa+JCdetT5QRhSIIBUEwBu6STNadnD1f4s/WPWS/ye01NdkLcAdREAQhiBfTrNeiIjM1uUzl0UsX48jdUydA83OzadPvi3kZXL6g6zUpWA5uXtGTEC0oarLaaGWBe5lVUEyBXhI6KjgWKCTTb/5Js5VF4Q4uvq4xvTuiSa39m5tw+wBq3yGSDh7QFZOJPVm2uNzDQ3peJdjKY+Pu4zzv20HXoxeuIUQiBBmEIpZPn0+kn2ZNpP0Hz9Ckl+fwPrNevpf3V0y5byjdO24g/fedhXTnhJn60St8MnslO5BPPT6czw3S07P4fOZ4+6VxtGzlDhp2l66tzydzfud5faFUFIogFARBsA3O7l14XlxwmOf1kVbhyEdzpl1ns/Qj1uVY7B52CCEGAcQh1rOyTefpCBWjnN0ezXx5bi9IkRnB0TAsJGOu5+Dr0cFcSKa2q/vOWrieHnjyM3r13Z/1IzqubRlJ7WOa0tQpd1G/NpYXkttzIYFSU7NpQO9oFmsQgVgfOahzqVBUTProF5r7926aM28dDRgYrR/VAXcRog/b1x29Oocb4yoktUNrXW/ipat28rg5mrcIo9SMbErP0bmg/j72UUjLVrAoFEEoCDUL8vJkctzJ2ji7teV5cb75P051HRQo6dbEmx0e5NJYm+DQcBaCYY2a83pEE93cx9v2lfrqAriJhbMLh9fWxS0qQorMCPZIUlImpaVll04KSwvJPNQ7xC7+re2/eIlW7DuqXyNq3CCIvnnpXvr562cp7mwi3fHA+2W2W8L6vw9xmCiE4Pp1sSzuru3bjoXi3j2n9XtRmRBVCEdDWEymlx0zRjmYaRXsp5gzdx3nI25a8qrude2uXw9unfYnFpaIIBSEmqUmhIVgO2oi9DIv5QGeewR9zfP6yrqjGZScU0xDo/0tvgEyV2jmyK6NtHD2B3Q5/hxdE9OdThzeR94+flRUVEAlxSXk4upGLdt1pH1bN5BfYBC99uVS/ZGCKQzzl3Ajm19MNLKDv91UHFVYo8iMNMiv+9gqHy8pOYvc3V3oh5820GZ9qGSfLq1o3F396URCDj20KYniTbiDCBX9b6fQWiuWVF5hFlQcjWwcQneO7cvr6ek59M7MJWUqj6q8PEsKvIzv34VmvKkLB0U4Z1pmDn058xFe/+jTFbR8/T5a+eOLLNL2xp6l/7xwe2kxGlwHBWUG9m7HYaUvvDqXj8PxhoVmEFJ6zy39WHze9I93WOipAjXq+uo8cCHxupGDCFdy35E4Ss/KMelAKtT7rUs4iyAUBEGwPc5u1xIVraeSEsueYNZV2jf04sIlhy7k6EeqTnEJhJ8r9bhuOKWlJFLbTj3omi49ydXVg1pEd6Swho0pPu40dRs4hLy87atQij0DJxeOLpxdexOEID5TiswI9kFKajZt33aUut32BhdjgYOGCctdR79OF4+eovmDG+j3voIqJGOv1XMnPXtzqSBcuXI3DR0/vVqtKDYdOKlf0i2viz1d6gRu2HWUQ0whFhEiCvEGZ3Hqd6t4u+Lf782nM6cvsRh88oEb9aM6VxDnQk5iVGQoPTrpSzqZkqbfqmPp9lh2AiEeI7V9FCmaoEeeIs6J41d9+LR+S/3AqURDv1xr7Ni+nTZu3Eg5uTnUoX0HioiIoNjYWLr3vvv0e1SOs2fP0rx535OXpxdNfOYZ/aj98fbb0+j22++g1q1b60eI5nz3HUVHR1P3HlcqMQmOjziFjk1NOIVF+buoMH0MufovIBf3rvrR+gmKLZxMzqPBrf3KLaaAvwu+vr60+bJ95bTVVeCsqBYUwV7OVBtNsisCxW+WHUjlsNboRpYXuzBGnMK6T007hQgRPXr4PN38wv/0I6ZZ89lzdCDTg54/mMru4JfXNqz1vEFQnsNn6IohXBQhpOcv6f7NYHnF7qN09Pe3eL2mW0HUFDd3actiEEVmkFP4zzGDWJSq1hnG1EmnUD+vNSDg/ljzBw2+/noaN+4e6tmrFzWNiqLOXXSFGExx7Ngx+vzzz/RrV3P0yBGeQ2ReunSJl+2VXKOSvnjfeP+CoJj+fiP6ZXEj/ZpQV1BCsD7nFSo6RXpx0ZmDF827hSdOnKCdO3ewKBRsx964HHZy4ejaI2k5ti8yg1Ynhu1NBAF4uLvR9M+W6dfM8+o7C2hgCy+7KSRTWV5//g565N7r6f3X/8ETltGv0NGBWwn38MfPnuJQ06jIBnTXYx/pt9YPat0phMBbuPBnuuH6G6jNNdeQv79/6di//z2Z3bSgoCBKSUmhli1b0qhRt9A333zN6+Dxx5/gYwyBYGzcqDEdOHiAzwvXzdR53n//vavGtm3bRrt27uTzQKh6enrya1H7de/WnfoPGEDzf/qJzl84z26k8X7dunajgMBA+m35cj5Pv379+DWkp6fTksWL+Ti8LohhU69JuYf79++ntWvW8DluGjGijKMoOBZVcQohBj/8MpZSk9Nozme96bZbL+i3CLampto55Kc+SyUlqfU+rxAgRBHtDnpH+VLTEDf9qA78jly06BcaMWIkhYeHi6tjI+Dcrj2WQS2CPez2xlV9b0Z3CqxWaKsl36nta5bSl9MnU35uFv33qxXUpFXZaoiCfVPTTuGlS+nU8Y7X9Gvlc3zFNPL18dCv2QeO6vDVFnXRKbSL8NEFC+bzU2DQr9+1FKgJquXLl5WKQgix8IgIHoNggruGZQhCLCckJLAog2jKy8srFVZr166h4OBgGjNmrMnzQMQZj3l46P6Rwm08ePAgCz5sw81Iamoqbdy4gR3NtLQ0CggIoH179/JrN9wvKiqKPv30ExZ+AOLvwQcfonXr/qLcnFx2A9U+pl6T4Tkwdub0aX4t9hwKK5RPZUThl183ptfeOcRi8JaRHWnJsn2UFW95uWeBaPiYszR+rC5vY8q0C3RyVwtq0fUkTZ3ciO4ZU/kQs5oShQVZ86k4ZzL3K3RycqynxTWBqWImEIT4/dinT19+eFZfUGGbEb6u1Kdl7eQ/qiJA9lhcRoHXmJlXXO1crPJEIcTgwtnv09njB6lTn+sp5XI8vT3vT/3WmmPXhpU099NplJKURJ8t2koeRnmwG1ctoFnvvU5frzpADwztQBOee5X6DR2j32ofGL7GmsLSa9S0KNy37yzd+OQH+rXyWfPJM9zOwZ4QUVg5JHy0hoBog2jCH3yILmMgmmJiYnjZMNwSDiFEGW4YIKbA0aO6srjYz9vLu1RsAlPnMR6D2Fv0yy+0Y+cODj9VYJ/+/fvz8iVNhEKoIW8RbqTxfmfO6KoVwR1UuYEQrngtEITYR7mb5t6bOgfel/FrEeomCBHtMsiJnpm8mdfhDs6blcrLleH7BbksgDD1vOEUvfxGKmVlWufZD86J84P1Gwp5HfPKoF5feeB1q+tYgvH+EITtWpd1m+wRF/dOPK/P/QoN6dXMh0MVjyfk6Ud0dOvWvV4JQnAxtZA/i2ahteMmnE0q4BYUbcPQT9J+q9FBtNZUkZlzx2Np+sS76f3JEyj+3Cma8OI79OLMH/RbqwYEDASc8WQKCMLufa+nV2d+f5UgtBXq9T03bqD2OTzEQlUoCx5MTPn9IoWElY1aK49mLcL1S4JgP9S6KETOH/IKIYgQiolwyoqAKwhwHEI54ShiAgnx8TyHUESYJsB+loLjunbrVuryKXCOv//+W79GLAYhZI33AwhvAiiggwnA+cN7O3w4ls+FUNLyUOeAcwrnEJNQN4k9GMJi8N7HttDRw2eocWQE7f2zcbXDRRd+FUVTnm9MPyxOpjk/5ZSKMbho0z/IKCPwDJfVNjWZEn3HjxfTpNfi6NH7wmjAta60e08Rnxf7Pz4psVSEGo/jODh3QJ0bk+E+uH5icgnvh3GcC8IW27GeEF981Xsx3B9g+dCxAl42xtT5agtnt2t4bi6vEBEOCKcHKEKFqApTYB/sCwyPcTRQZCbc15XDAVFABOD3Jopv1TdOJeWSj5szNQywfVVNuJQ7z2Xz9atTvKWmwXcEwjnQy/r9CWdPm0T/0oTQ3s26FI6Zi7fT4NurnzfVoftAFnm3jpvA61iGwzf1idtYfGF++vBeWvLtB+wQrv51Pv2x6DuK3bWRhRn2Wb1wNh9rzNqlP/B2iLe0JF09BXVOzDFBlAIlTgGupbZjwrUMwWt9+pUPKbxxFH00dVLpOfA61blnTXue8rKzeBzratwQQ0E87+M3eAyvVS3jfeE4nAdj6jx4L+pYrOP14to4FmNwCWsDiMGbfjpN92yMp6/PZ5J/gA/FNLy6sqgxaPru4myd2+907d/AORMPfb87pvt7npJXQp/G5tCFrBKaeTCHMvS/V3HMpouVe6Ar1H1qXRTCQYPjhglhQqNH31Yq+hSG61hu2rQp5wziGDh7hpw4eYJDMiESEV4KlOtmfB7DOcAyRBjcyp27dHmFClzr0KGDHM4Z07EjX/+rr2aX7md4ngYNGrBYREVVTDgGzuDw4TdRcnIyn6ui16TOgfxGCFWISaHuosRgj+6tycfHg0LDM/VbdAwa6UGJCVUvsNG40ZUbS7hoNw4yHaoIEff5d5dZUP7riQi6pqUriz5Dzp0voKcmn6Punf3oxWf8WFTd/uAZ6hrjTzPfbEI79mTQC68lmRx/77NkPi/Y/FszPjfEJfbBNZ97LJienKB7n9jv568j6eNZmbR6fQpvB6/PSOY5wHvp011XAEPtXxHlna82cHIdRcUF5otW4IEZ8ovxkGvgwEH60bIYRhkA43VHokcz3c9/++my/wZqkg8+eJ92795dOreEw4cP05T/mK5KZw7sj+MqAmIHLl1kkLt+xLbAqYXY6trUvtt21GSRma1/riB3T29q2qo9rwcEh/EcJCdeoo9e1vVUqywBIQ2oWdtOFBrRmNexDAaPupuemjKDl+d89DoNG/MwL4975FkaOf4J+r/Jj9Lw2+9jATnvi/dZFBnTsElzPkfcmeO04Ivp+lEiX/+g0nMbg/MsnjeLxSmu1aJVG4ru2k+/VQdeK17nuCdfoY5de7H4hFB7feI91DK6M5/70P4dNGfmK/ojrr4mhB7EG64x5OaxtGOTTmz7+QeWLh/YsYnPt3LBlzyG1wQM3ws+p8iWbenDN57mYw0Ftq1AqHGXuSdYDO7LvvLw8de9ifTG06P1a+aZ+sIYyss3/dCyMiw7k08BP8dT5NokOpis+7cAMP7x+TzK1jTf9kuFdDSriGYfz6Fnz+ZQbEoRbUsopCkHMumJw5ksFhNzddPSBf9ndkKoZFWmhW/dRjMe6UKxS6bQxq+foLfub89zU/s62lQXqXVRiNBJ5fShBQXEEHIDlfOHuSqwopaR94d9sY79DXn00cfohiFDeBlCDPsg7NPUeUyNqX1xHswVasz4+mo/dT4FwkaRA4hJXQNiVu2v3rfx9Q3H1DkwhhBboW4S3T6JXnmxNx3d7k7RBiXfIQJH3qm7Kdt3II4OHancDRoE2cSXz7GwG9z/Siglcuq6dDb9ZD1D/8SxTStn7Q+uMyVpf0CMgWg8cqKQhl+vC5XZtlv3tPGl5wLo5uHu9ODd4bRybbrZcZwXhEfo5iFBLuxm/rw0g/w0PeDjqwtVw35Y/mtjCt0+MpQaRTjRoH5BfA4F3osSrWr/iijvfLWBk1ufcvsV5mkCDwWn8MAKv++QNw3HEI4g3ENzFZYN3UO1rOYoxoX5sl9/pZkffMDnwXntATSwbxPoxKIoMcM6T7Lx+U176y0WZXivxkBsN2/evHRuCTk5VQvpt+S445d0or5VgysPDW0FBCmcWji2teFSVobULN33o7w2JlXlrkf/xe5g65hu+hFNhCZfZjGYmXqZ9m/fyOvWAHmAmFpGd6Xeg0fQyeNHS8NFvX396cIZXVpMTM/r2GkE5/VjhkR37U1drx3G4nHjX1d6uvUcNIzHTZGTrXv40rBpK75WSkoSr5ujRdsYfn0nYnfx+u0PPm/RNRd+9S4LziG3P0RtO/dkFxTCEmISy/FxJ1nMYtu+betp4NDRFBTWkDr2HFDmvPiccrIy+Jh7J75RRmDXNPi38fzyc/ScJv4um2g+/96JbGoQFUEzn7yD/A0e+Cswhm0RjYIpIKD6OeR3Hc6idzsGUsmoUApwdyannxN4OppRRNtPZ5DP3HP0zblc2qOJwtjsIop0c6b0ghLqtSGZvjmcRtGeLtR4wXkK+/kihf2eRL1WW79af79rr6XmzZqzuYEaH/gdi/oahqldgv1Q66LQ3jF08gShpnjx2bKhopNfi6A2vU7Sn+tiudjM0a0taMCABP1Wy0Bxld/nN2MBh/BRS4DACg12opgBpzgEE+GnxqBYy7DB/jT13fPsBqZn6v44GgoynMPcuDHffNSEw1Dh3t3/1Dn96BXw+iFE+9x0mufVxdrnqy6leYV5O3huDApVIae4Z8+evL506RKeo+CVp5cnrVppOsfH0C1Uy2ret28/7gmLMHgUyYILWZkw+5oEvQgPb/+dW1RsPa0LR6sOEIRbt26lQdddR7fdfjunHCiXTzmDvyxcSPHx8aVztR1CEhPW8dlBUJoSlhDZy5ct42JkOCf2wTpQ1zE8ZvPmzXxec47uiaR8FmUQyLZGObTKsbVnLmUWUJBXzQhXhIoauoNoQzHx1h60efViun70ffTOj3+V2V4dkKeH0NBnxg1mF9AYiCAwecIo3scSgkJC9EvlA1cQ+z42uhc7eeMfv/Jw2xQnD+9nt1C9JsNcx/KuiTBYOJkA4hds++tXnuO4rWuXstDDNohOuJd4r5ibw5Z5lsixvWPRGfrpkvm/peOb+lFQoA/dcEMnWvftC/TGP26i5oG6h6dY3vnLKzRsaGdtH+sUFTvcL5Ce35dK4zZn0G070unbTgFUckc4LdV+fwxs7kdNm/jSD0fSqJEmGDdqwrCfjws9pAnJuxt5kVO4N/1wNov3cwrxpLvDPIi0f0sXsoup11+JPAG1DrH53oEccvrmHF+vMkAYhoWGsTBEapQShogUFOwLEYUVYOwACkJNgPYTyCtcuvIEh5J++Nk2imoWTjvWdOFiMyqc1CfiLE+WgFDQ2GO6J+nKnTMEAm3j1kz6dUW+fkSXK4j8vG8+bMrhlT27mL7henVSMM8Retmriy7EDbl9ONdXPySwE2duXIFcQohKOIoIZx0yIKjUmVSvDe8BArR3Ny9+PZjw2owx3L8iLDmfLbmSV2haFCIcHvy9fj3P8YS1bdtojjzAXOVOVwZEKkQ1a1a6DMwJFFuC94ZehENvHELdmnhTVkExtxyoDhCEHTt2pC5dupTmrCu3ztAZVGOYq+Vhw4dTkyZNaOXKFXT69GkuZAZhOeTGG3k7gOjE/tffcAP99NOP1LpVa3powgTasmULHwOaNG7CYhRcOH+e2xXdPW6cyYeOF9N0BWaaazdqtgbOLBeXaeBZK4K0sqDITFAN5BMC9CH897jrOIwU/PDpmxShiZop//uFHpo8gwXhuJ4NSqfqgDy9djHdORQSoZXGNI5qw3OEjmKff037vNQxNCQx/jznA65Y+B07bcZAfG37ayWL0NhdW3gMDh3EGM6JcyvBZgjOizBT5Pnt27WVho15kFq20zmoyO/D+cxdU4Fzw/FDbiBCaPFacAwK6WCC+MMYtvUbNJSFJ45R79cQ9Xmo3EL1XmoK5A72XXq6TKioIZNaBtCeO5rTMwMaULCvK4UE+1DDhkE05rY+NLyPLq/y9lt7k5+vp1UcQkUTXycqGdeQhR+cwZubetCx1GJal1ZA1we60VnEj2pEe7vwMs+TcunBSE8qwTZNBGI/LPdBVEBGPt12OJMGRnhpvwh1x5auZxbQDu33wwsdg2henysRTZZy3eDB5O/nz78vIyMj6Zo219Dq1b9Tfv6V+w+h9hFRKAh2wOm4fBaDaEPhod0oovLo7r9KOLS0qiB8FG4eXLhbh19dwXDGa5Gc5/fpV7riTOCCJtIgsO5/+iwfDzcNQtEYhH7ieIRebt2dzzmDC5clcrgqxB3yAlu1cjY5jtcCUYZrQBDi+rjWrv3p9PkMnUCDQ4nX9uiks/TOayEUGODG+2B91dqrc80M968IS85na5BXWFL4l36tLKhQjNBRVCFGqCjymVXBKszNVeVUggP5iKoAlz2Dp8Z4eoyiWhBv6FUIF+jwZeS3XV1IwVKys7PJy8uLHcDZs2bxpIBQRAskc2B7B000JyUmUTNNRIeEhrCbuHPHFQH/559/UseYjvx5n4s7x2JQXUMJ7ZatWvHxANu9vb1L1405nZjHLmnDQNuHbsKZxbWjG9p/hExpkRntRrcmyExN5hYUCBUFdz/+MrehiO52La9bE4g9hFEiTy7hvK7egCEIkUR+HnL5kMf38+x3KeXyRf1WHQjNhLD6csZLLM5UTqIhD096i0M0UdX04rlTPIbzQIwhZxHnhjsHoWgIzqteGwQa3MWIyBb8mtatWsSiFsLO1DUVnJP4yLPsRuL82B9itIs2R8gowBhAWCjyBfF6cN3d+pxDBc6FzwzXxnb1XmqCD9Zf4txBU0AMHr2nFYtBUyHMQUE+FBGm+/2SmWlZtE5lcFqaSL6rUoh83bSLeVLw70n0yfFsFnR90Os1XRNc2u9QXlZj2vqQrdoxmgAsHdOWe2GuUaKJxnXa76APe+pcX7W+cWgELU0vpAH6/SqLu7s7P2QDK1esoB49e3Iq1vZt23hMsA/sok+hINR1KupT+M/nQum7ebocjTZto+jxfzSiJStTqX/vABaM4O5bXWj4WF0125rqW4jWDsj9Gz3CUxOIJSyc4KaZy0GsL9RUn0KF6lfoFrSNnF2uhGAh7w+FqhCxgBBFgIJV6/76ix1CCMKhQ4exoEL7GkQ1qGPgJCLUFO4bRBYKeWFc7Yf8QuNjVD5zbTB37pyrehHCuapu8/SfFyzg9zr6ttvYpYOIg9sHcTf1v//lfRDiqcYwB1iG46cc2jFjx3J4KAQhhJ3a/6YRI9j5e37SJHYK0QpJuYIRmqB/U7sG9oXAxHWw/1/aa0A4a58+fXg/BYTOsgOptdIsXjWB7x3ly4Lc3oGj+veJDG6wb42cQuM+hehNiFYUimenzaIta5dRe00QHdy1keezpr+g30o0b5v187FsAcJWkQ/Yc9DNLBAhxODOQXjVNSrTpxC/e1784wKtSr061zrMzZk+6NmABhrUADDHpg2H6baXvqBf3nqE+l7bVj9qHVA9NDm/mIY0cacDSYX028V8ncjT8Hdzoq1JBRTt78rLyCXEHGA8QFtu5OVSuh9EIeZPH9eF7Df1dqUFMb7Ua6uuLRbCS3+4nEdxg0PYoawqmZmZtHjxIm4zBKGIB4Fjx95Jvr72H65eHxBRKAg2oCJRiPDRH5fonvxGtwqg2ONppfPG4d6UmVVIjSK8uJE9qClRiFYPc+df4rw7FKhBdc+qNHuva9S0KCwuOEIFaTeRq+/X5OKpExT1DYQR4SbBmB2ns+lkcl6Vb/7h1q354w/at28fu4Zw+4YNG07fz51bRhTeM348jxmKQtCmTRu6edQodhrRwxbgiTfcR3UOCHaIQYSVLlmymB1DuIEPPPggffLxx3zutm3bll4HAl0JSUOnUgmzodH+FFBDYZGmUI3yfd2daUh05UPDagP1WVmrIXlFotA3MIwaNW1JKYkJFBQazvPLF644VI4qChHOCQcSeXxwG1Hd094a4FsLS78r+G6NW3veZDGZjt5u9NkNjS1+cFKTolCRkF1CZzIqTp2wlFXx+RSjiclG3rpgQqw/0NKL/LVfz/5WCCvfu3cv7d+/j8aPv5eLpjVr1px66Ht6C7WLiEJBsAEViULBvqlpUQjwHXF2f4Lc/J/Tj9QP4uLi+OmxuV6EcM9WxaZTsJezRU/mqwpEHwQc3EGINkMn0VYs359G7q62F2aWCG8U21EiWIlbCN3aAnle+dp9sLU+K2NRKNQ9KhKF+F3zw65kejXWdJuiOxt40dQhjSuVb2sLUXggqYiyC2vmVt7DxYla+DuTnxVzjPEAcP78nzgyBMsHDuyXCvt2guQUCoIg2AHl5RXWVXBDsGXL5nJDh3AD1jbMgwugoAJgTYGw0N69e3OuH1xAW4NwNRTWaR5Svd6EKG4D0abCjbGsCt6YAteFIETIanlOrCq+ozBetzU1WWRGqH/AHUR1UXOC8L1OofTuiCZ2V4Apr0gTszUkCCO8XahDiItVBSFARAjaVJw9c4ZD7DMyMvhBnFD7uLymoV8WBKGGKMr+UL8kOCKu3hP1SzVHcVE6lRT8QM4e48nJ2bb5ZLVFUVER+fj4mC26okBz8tOJ+XQpo4Cah3qQi7P1b8wQJooJhIaG0uDBlpX+txQI4MTERM7xPHH8OMUeOsRzNV3IcqE8Zy/yyzql3SAlU3FxMd88ubhUTvgg73H3rl2Unp5OXbt2pc2bNvEcLJg/X59jeZTfI0JX1x++xI7byY0LKTQkmB1T9K7ct28veXh48vo3X3/N4bcAn8ufa9fSpcuXaPmy5XT+3Dm65ppr2O399ttvaMnixUQlJdS8RQt2F9W5EJP0xeef09YtW+jQoYPUoUMHcnWtWi4gmtYfvZSrCWgPCvapfj4hOHix9qvvCjVL+4ZXP+yBO/j22gSauPsyJZgIF0X+4LyBjWhItK61RGVJS8um737bQn3aRmnfeeunfSTlllCa9h7M4e3qRO2CXSnKz5lCvZwp2MOJwrS5j/a+/NydyV+bXJycyF37NQNXECIT8zaBLtTA24lq4Fct46Rdc+eundS3b186ePAg/z5CH0OhdhGnUBAEwQ5w0fcrLCk4yPO6DkQSJnPVU43p2tSHnbTjCfbRZN8UeNqNoj8IiUXeDCb0kYRQgpCCwMKNT7v27WnosGGl0+AhQyndNZgae5dQwwhdewPsi2OWLlnC54HoqgxNIptwz0fFr0uX8hzhsch/XLVqJR05l0bpRR4U4ZZNIYH+PKYcQNWuA2G0KIpznTYZgtYbyL9Emw44kTg/zosxFPPB6zc8l6qGi3xM5FyW515WRFq27uY9UJxCoRogBLnf/JP0+TnTffeGBnrQkuFNq1X0qUOMTgieu2Dagawul3OuFrIK5fR56P+ZYA7XD1O4Jvga+eim1oHO1DbIhaee4a7UKdT67qAxqj0Qfl+ih2Flf78JNYPkFAqCUGcoLoyjgtRB5OLzMbl66cpfOxL1Ka9w44YNPEdjY0vBTRzCSEd2CLRpGBduWLKysig5OZmFLIi/qCsMlZeXx6XVAZy94BBd9ViIP6zj5gdz3Pzg+OSkJD6f4XHF3qGU4duSgjKOUHFOKkU0bMghtTgHjoe7iFArhFk1bNSIQ64wbirsFmILLTFQ5RQOHQQYhCDGVBVUNOxfvuw3ihn5KBXk5dIdvZuUNvHHPiqfUo0ZLyMkVZ1LLatjDcdARcdXhX3ncujwpVyrFZkBklNY91HfF4RMT1sfX24jeoSLWuv7FTHgOZo0ehBNenaUfsQ6oFPPzku6foKGuGi/GlsGuFCgh+1+R1aFr76azS2I9mi/G/A7r1Onulfx1tEQUSgIQp0iL6kXObkOJ/cAx4uMz099VlMIJ8g9WOfq1FUgilBooLKlyFXLhsgAd+rT0kc/WvNAaKWlpelEnz7ECWGv6rUr0QjgkIFMTcBhHNVP4ZJBLOJYJfQMWR2bQfmFxTQiJoBFJxxHJSARctqseXNuMYLjIC5xDWxDiCjObSgi8TohAFHZ9N0ZM/j8EIVwAVW7DLTZCIhsT7kBLShl7wrq2TmaDuzfz/uiL6MSb0pgQsClaK8HDqA5UYjS8mjSj56MOB7XP3XqVI2IQmsXmakOqNz619FMSsnRNf3v2MT2+aiC5UD8TzuUbLKyKEAxmckDIji/FmJOqD3i17+nXxJshYSPCoJQp4AgpCJdz0dHw8mtD5UUH6TioiT9SN1k7549dE2bayolCAEXndFuvOPS8vlpv61QeX0QbHiqjWntmjUc2onwUDRghlDDBGEGJ0+FiN5y6608R8l1hMoaC0Lkx0FQtAi54jaGh4dzNVa4qDge5zx08CCHoWIOcP7hN91E1w0ezNfDa8M25OwB9GYMjwjnZYB+ltk52Szy3Lx8WBCG+7pS66bhLNawDa03DIvsINcTxXewfevWrfpRHYb7YfnWW0fTufPnuDE1BB/yFY33McR4vTLALbaHIjOGghD9HUUQ2i8oUvXQorP03N5Ek4IQuYOfd2/AxWSs0fdSEBwRcQoFu0XaODgutmjhYI7CnBVUlPXkVY3gHQEV/lqX+xVW1SVUqJ567s7EzpotMHQCDR3CygKhhhBQVfgFqHYQlobE4rUoJxEhrMqJhFuoXEi8PjiKx7XrYX+IS8PXvPlEFgtrW4fhWgOIaLQo6drEm1o10Anp2sBYEDpCw//6SEVtJsCjTfzo+YHhV/1bEKewdhGn0PaIUygIQp3C2bUFzx2xYIuzaySRUygV5+/Qj9Q9CgoKuPBIVYWVm4sTxTT01BWduWSbojN4rXDvMKnXvWvXLlr3118suib/+988BiD8MKll7AeaNm1C119/Hf373y/yuiIurYDDYS0VZ7h+ZGQk598oJ1K5hRCKcC3hKEIQdurcmXr26kUb/v6b8xIBHFYIQjiujiYIgT0UmYEw/f1QughCO6eiNhNoRL/4usY0ZUiEVf8txDTUFYsSBEdDnMJ6wtmzZ2nFit/4CXOH9h1o5M0367fo2LF9O1equ/e++/QjtY84hY5LbTqFwJELtuSnvcbhr3U9r7C6IA8vM7+YRnbwZ6FoSyAE27XTNaLeunU79erVgz795H/0+BP/5LG2baPp8GFd5U8s//77ahaFkye/pO3bu9QpREjbljOZ1L+lHzUMsG7IGpxCVcABoagQiyDVvwPllzjVyudWHfKLSqioiOjQxRw6kZRHt3UKItda0IUQhGuP6ioldmviLYLQDoE7+O66BLNVRcHr0cF0d9fgcsVgZZ3C5oH+9N6Ld1P7mKbU/Y6plJ4rbU6qgziFtkecwnoCBGHLFi1p3Lh7+MkxQHNj9US7aVQUda5i0r8g2BuO3Aje2b2X3eYVou8cioTYA12aeFFBUTHtjbN9E3VDl3Px4kU8b9S4MQvEETeNpNGjR/MYRODbb0/nZYyv+2sd3XrrKHYYwamkXE2YOVtdEAK4mnASkaOI1hY9evYk74g2lFVYQj5Zp2jPrh2cD2k8YV+0wEBbDVVptTbRfsQ8xacW0sELOXQ2tYDcnJ3ogjYHxabrhdQIhoJwcBtxCO0RS9pMrB4aSQ/1DrGaO+jv6Ukzn7yDNi99jZpEhtEXs/+wmiB8YkS/GhNHOC/Obwl4j/OnPszHHF76XxFsdRQRhfWE3JxcSklN4dyTBg0asDMI13Dhwp95GRXrli9fxvvu37+fGw5jUqFQb789jUUk5tgf5dQXLJjP65jbC78sbkRdBjnxJNRfHLlgi7NbB57bIvwVxVKmvfUWC705332nHzWP6jtnD6AYBMIukY+Hm3VbAwcQQm/atLcoNDSMLpw/T88+8wxt3baVvvzyy6tE4P8++4x+/Okn6tunHx2KPcRuBgqmtAxx15+xZoBLiAd+q35fTacy3CjQw5lu7NuZq5ki7BTC0XDCvshNRCgqisZAJOJvRW0AMYhYpg3HM9hRxc8aDwIKikt4HW6xtmhVYZiniWb8bAqMvlLGgjBAeiTaFQiLfn75ObpnY7zZyqJoMzF7dFOKbqTrmVldIJQmjb6Odvw8hYYP60JTpv5Iz776rX5r5YDIUtOqD5+mgW2i9Fvsg3uv70YDBkbTnRNm0q/LtutHhbqGiMJ6wuDrr+ecEvSF+fvvvymmY0cev+H6G3gZxQoASpxDHKLHVfv27em35ctLt/Xt249DT/9Y8weHo+J86DGD/KDaZv36cBaC9z62hY4ePkNTnmmo3yLUR1xUI/iiMzx3JGyVVwhBiIqSaEyOapFoVaDGIRJ/XrCA17H8wQfvXyUa8ZBo+bJlXHET2yEu4STi9wX2NRaaNeE8dYr0ZqdtT1y2fsR2IPKiY6eOLPISEy9T3Lk4mjV7Nu3atZvX77rrrjIi8Pvv59KNNw6h5JRkuvfe++j4Jd3v1VYNrHODWh6cD9luIGl6h7yyTnPOIUJLlyxZXMYlRDXVbdp3Aj0R4Ybi7wYcRrSwwM/P1uDR3sYTut6UpkBO359HM8jZCncyKByTo4nBk5fz6EySbsotKOGwVYT5iiC0X9BmYsiSM2b7DqLNxJ47mlu1r+WdfTqyGJz07M2UlppDQ8dPpy9X60K0q8qcuetYdIHPZzzMc0MgFDd/M5mFI1w7iFJwc5e2pe7dy3cN4TEsG+77xQvjrjoOPPXo8DLjmNS+OOf4/l2oRVAATXlR13f0p1kT6fT5RF5W51fXVK4mxt955BZeVk6kWjZ8D2rC6xfsAxGF9YSYmBh69tnnWNRt3LihtGmyh/YLQC2DM9rNAGAHcecOysm98ksW54hq1oyXVc8sCEjcRNQWsQdDaOSdPjR87Ha6dCmV5nzWm9q0ta8nbBXx/YJcatH1pH6tYoaPOcvHVPY4BY7BsXUZZ7dreF6cv5vnjgbaatR0+CsEYceOHblXnGqTkJqayr3o0NcOIYToUwfQf06JRgDhCNfw+htuYGHRulVr6tWrFy365Rc+5ujRoyw0h9x4I++P6IOlS5fQuXPneN1aIPyrbZgHi4aLabZrUQGimkVp4uks/evFF9kVjGwSSR9//BF17dqFhSDaMxiKwJ49e3EoKfILIbjiUvIpyMvVJsVe4HKdTi2gFsEe1L9np9I2GWPGjC3jEo665Raeo90FBPzGDRs413zY8OF08MABmwpDuH8JGYVmBaECwhCirbCaZnHsxVz69UAq7b+Yw9Ouc9m0dH8qbT2Zya4kqt2KILQvaqvNBArJzJx+P/n7e1F6eg6di7tMp1LT9VuJIhuH0LUtI/VrVePM6Uv6JR0QZhBk+w+eoUkvz6GOnaJo1sv38viXMx+hOfPW0dTpC+mpx4eXuoxxcYk8Bocv0N+ndHlUj2jeDvbtPVNmfMp9Q2lA/3Z8DTiCM968l/y9POmjT1fw/n1veZ3n4JPZK1nIGl4TzF2wnpb9tUe/Vpa3XxpHGzYd4vPg2FMnL9Ovuw/rtwq1jYjCegJCQFF4ABj2yUqIj9fE1JVfPniiDPr1u5ZdQEymQPjo8OE3scg8cPCAftR2KDHY/frd9Oe6WLplZEfa+2djuu3WC/o9KgeEEqaeN5yixyclUlamdeovQXxBxKlzJ8RXP85p/NgG1K615LJUBPIKiws26NccC1vkFWZnZ3OvODh96F2HCc3GAZaBihJAQ3L0rFNAOHaM6cjh6OfiztGWLVt4DOfEfiGhIdzbbucOnds5/6efKP5iPMUeOsTr1qRVuAf5aDd/u85msdtjK/7978k07e23uWgMQkNRvOvGG4fSrFmz2SE0FoGtW7cuLTADAYvqqdfUgEuIsEcVAgmnC8twUuGotmtUto8ehJfaF1Oetj/A3wiEnUIgAhSpgWsIYYhoEhwDMnOLKTmziMM8KyvKcEOP6pCYlu9PY7cH0wfrL3EY4KmkfDqvCWdLQG7m5YwCmr0lic+Bc1raxxKfAdqCHNY7t8Zc1M7j4epM17XxE0FoJ+C7ip9136WnaVWq6QrEaDOxcWyLGmlbs//iJVq5cjcNufNtOrj/rH5UR++OrejOsX3p9efv0I9Yzr3jB7Lw69S5GX389e/6UR19O+iqak/66Bea+/duFoEQcmp8+fp9tGKT7l6sQ+smPF+35RB9snzjVcsB/t48B8bjN4/swefGNV74YgmP9+vSilIzdNEYJ1PSeA4M91HXBDjfuqOmo3SatwhjpxHnwTwo2Ee/RbAHRBTWAyDgEAY6b973nBsCMQcg/OAGHjlyhG/uAPINEVK6a+dOdgFRQU9tA2oZAhPnUyGktkaJQTidYN6sVAoN14X3gGPavW1iQuVK3j96XxjNeC2SVq5Npzk/6RxSiDkl6jAph83QpftsdjYLPrUPRCVYv6GQpky7wCJu5ptNaMrzjbWbQycWnC+/kcr74twKLOM8OA6Yux7OeeiYrsiCAseo14DXA9QxxucFc+df4m3jHr7IQtXw/ADLGDM8x/QPMsy+V3sEeYVUtJ5KSmwfWlhdVF5hcX71wpHKAy0N4BZC+F133XU81rChLuz6nvHj2S00FIKGILwcIhDOYpPIJnwu7I8J3HXX3dz0HGIRIMzyyaeeohEjrf+7AhU0uzb10bWoSLBNiwpzQPQp4WcoAo05nZinKzATaD33QhVkuZhaQLvOZNP205m09VQm7dMEIdy2NqEeZVxJCOjU7CLafy6H98V0JCG3NGRSgab7gIXhDTeSv78/h1gu2ptGvx1Koz+OptPCPSksPCEMcSwEmaHYg8jD1GXuCWry9TGecEM/ZFUcT4/uuMRuD6YZJ9J0YYAlJZSVb7nShFGE1gM4B87Z+edTfD1cFwICBUggRA3Ba03OKuRcxfLIKyymQiQvCrVObbWZMOb+t+awOFTAGVzz6bMcTgrBOOGl2fotlgPHDhVP12v3Nu+8Pl4/qkMJOcMCNqmp2aXjK398kTYteZWXq0Ng4BXBqMJM09LN/w21ZB9D8B4RioqwUcz/+85C/RbBHhBRWA9AeOjEZ57hJ9toOYHQT9C/f38ewxw3MFgG3bWbALU/wosMt6llNcd+CCu1NT26t6b7xnWlWR901o/ogBDMysqjN6ZvoSnTr4jZytK40ZWbtaBANxZ1pti9p4j+75N4+nxGU1r4lS584uHxOic2LUO7S9HTs4sr3TzcnXw0UfjxrExavT6Fpk5uRJMnNtLvQfT4gxHUvbMfTXqtciFaEHX3P32WHrw7nM+J14PXpTB13uZR3vyejp/KpddnmG/qq4CwvXGQt9n3ao84u7XieXGB44WmXMkrrLnQbDhbCB9FyCcEHtw99LqDQPx+7lz6Yd48Fn0AjqLhvE+fPiwGf126lIYOHcahknAXkXuG8NGvv/qK9u3bxyGkKuRQRSHUBKjeGe7rSoc1sQIXwZ7B60OfwMgANxa01kAVZFl7RFeQBeeHEMR0KiWfnLXLRAa7lRZPwf6o2gpBB0Gk9oVbtuJQOiVlFpXuC9D83sfXl9zdXLi4C8IrUfDFEJxnlSYS8Y6+2q4TZkrsQeRhMlcAxBRxqfnUwM+yiAh3TWCbaq6F6+G6EBAoQAIhCkF600+nWSwmphfSMQt7XZ7XxDYEsyFK4Drq5Ejg383U1fH8vdqXXVbcK9Bm4ufRUdS92RVhU1Og/QSEoH+AN7eg+PnrZ8nf34fueOB9FowIJzXMm7OEZo1DOQwzMjKUUpKz9KM6Nu4+znPk6iHP795xAzm888AxXUg+xBbyER+e+EWpY1gVIEhxblxjxlO38dimA6bTVPBasQ/Eqal9MD6wdzs+l0K9XrxOvF5z5xZqBxGFgkPy17I8+t97ZV2q6e83ok7XnafzcfF03cBoevqhyt0cfv7dZRZXIMDvyj+NETcGsaAzRYY+zLRRhBNPQI0N7u9Gd98azM5en5tOsysHl3DhskQWcPeM8aQB114Rn7hGv16+lJhcude9bbfOAbxhoCfd0F/3Og2dRFPnxTrG8TrgjFYEXmt579UecXbTJa87dl6hLo+jJoDrD+du8ksv0dT//peeeeZZHkeYINYxDpGI5bZtdZ8l5lgHjz76GD9kgpuIYzGOdeyDYzEhXxEtEbp27cbH1CSdI71ZqOythaIzFaFCOsEFTeyAqGDrVh1FQRbk15kCJtfW09lUov2XoAmhowm5Zt0xfIZbTmdRTr4uLFQR3aEj592ZuwaAW7vpRCY91idMP1J1zmifU5gm9C2hcaA7HTUT/mkKiAqIRfxI8o3ErTkuZRSQpj2FWqA22kxUxO3XdWMh2L6DJgz9vWjG+7/S9RNm0IYTVc+7VeGj6elZ9M+XvtKP6thzIYHz/BDeiTy/9X8foqnfreIwTYyPHzOAj31p4miKDAvUH1V5Jrw5h/MMcY2Y9lEs3AxDRgFcQQg+XC9KE7CPTvryqn3AC6/O5dzHJx7ShaEDfx8vPhZ5kDge7mbnRjX3wFCoHNK8XrBbymteD0dw/WZ/2r6nmD78bBsXl0HVUcxReVTlFvpEXAnPzIrXOaSmQCgkXLZbh3vQC68l0Y49GbTtj+al4xBFhssIq4TYO7mrBYdWHjmhu1EaNtifPp0RyssKCMG1fxfQxJfP8fE47l9PRNBjD+meZhqey3DZ3PXUOMCYOqchhtvLOy/CQb/6IYEmPtqwdDswvoYar+i9Kmq7eb0iL+UBnnsEfc1zR6IwZwUVZT1JboF/6ZxDoUL2nctht2twaz+rFpaoDgipTM3WOVJw8ABuWzs09KLohp4svCorNhCeeTopn4VdoJcrxTTyor81UVgRXZt4U5Mgdy6gUhFo99GxiRedxXWS8jg3CyGjxg6hKUa0D6BX18TTjwll3Y6KQOhftF4INtSWJw5owCITLqY5UKxnSLQfvfNnPP2p/ezNuUim2DiqmfY55pZ7fgU+j65R3uThekV0KLft3AOteW4rkBKCNlIV4ebmRs7OzuTi4sITHgQ5OTnV2uuuLPieT1sfrwsnNgPaTFizqqgh5TWvRysKhIqCzRuP0D9e/5aigvw5pBQOIsShoUNY2Ub4dRVUNEXO4g+rtrF4hTCE8DSVg2ipwypYD3nuJTgkEIRoPwFBCM6cTqBXXuxNu/8qqXKxmXPnC+jo8WI6dSabQoKuLigQGuxEy39PoV9X5NPGrVfyFyGSIPK++bBpmXBKhHBiXwjC8xd0Nx0oEAMxtWRlIuf4Geb5GWPuesaoojMQcQjrxOtQjqE58F5xbQjC20eGkr+v7lcBxCOuZw5z79VecXa7lvMKbQ1aM6BNQ3UozSsssH0hJ2uBypWoYmorILKQq7dbE4f2AAQhmqyvPZZRKggBnsQiBBOhmHgsW57OQg4VnBKVm4c8OeTL3frneQ7NbKSJX0sLspxPzddek2XPgfF6fTycOVzvz7gsysottkgQgpz8YgpEuU4NVIBES4BJLQP4Bh7T9/0i2NnBhFYBECeYfruzGVeKxDTpunBy1gRMv5Z+HBpsCghCFIDBy3rhugg+HufBeXENhBPi2ngNpjhxOZddRkvAfpuOZ16Vl2hr8BwfxX4soaCggAUkCkBlZGTYVZ/RisD33dZtJqoKQkiP/v4WLfxyIgsZOIgiaEzz0ecraOSw7uwQohIpwl7NFaURbI84hYLdUp5TiCb1EIWKM3vb8VwVm0F10uj2SZVyChW9u3nRGy+GU6tWzmVcNYgolZcH0QiBBAcN7llSSlFpeCaOn/dlQ3bhkIMHrmnpyrl9CNmEcwg3EmGbGEe+nilHz9z1TLl4EHKffhXP++Ccb73cmENITZ1XuX0QnRCET07QFeRRrwmvf8vOHLNOoan3aoy9OIVF+buoMH0MuQX8poksXZuK6gCxh3w74O3tzaX6ESJpDHLxUMkT23DMypUrSsMzK0NeUi8OI3UPeE0/Uj7VuVZNsGDBfOrduw9FRtrO6Tx+KY/bCcAVa9XgSrsdW4OQ0bTsQhaE5cEOVFNv2nJK54hdyCyguIx8WpuSZ1EO3roRTemcJvYscbsgrhBmuyrWMlGBG264Sl183Gjh7VG0eG/FDiPoHeVLHm5OFO5ffbcWgg/eHArCwB1F8RkfdxfON2wa4max0wrX6bI27Y/XiYwMTbhCkd/XM4SWHUgvV/AqN/Lm+adpd1ZBqTtVG45bdcQdcoL9/Pzs2imE6H59/UWzVUUh8P+rff41UVXUmPLcPeQUNg7RvYYi7XsUn5zOeYQYxxxtK1b/9G/eDsQprDwirG2PiELBbqmMKERLipV/HOVlL28PSk1OKw0pVZQnCqsKhBvyEH+f34z8NG31zY9ZnDOI0NO6RmXeq72IQlQezU+KIWevaeTmM1Y/WnV2797NrRZQZRNFVdB3b/Rtt7FQRE6dEo2o3qnG4BgmJepaSzw/aRJ9883XvI7qnMjpQ5N3CEw8zUdVTxRxMRzr3i2Abhn9AgvNn376kVtAoBgMcv/welauWMH7tWnThpKSk8pcKzDQfG4JroHXqfIF1WtXOYPWAEVmbCkIFah6iXv+kR38rVbMpbLAJSyv8bohVQ23BHP7RVC4JpDgPFYEh4Q29qLlhyoOPQTGwsfS8NFRMYHkqYlCQ1CxOjMzk6fkpCTug2gI2nb4aoIFeaxoiYFcVEPQOgI33xDbrvpADncr/GxRgTRX+7KsOZpp8r2h3Um/lr7017FMenLXlWqTyGNTwgWfDc6Dn7nKaUMOqauzk1XzEPGZqeJPVQHhpPhs7VUUokqsuaqiAG0mnh8YbrO8QRFytYuIQttjxV9XgmA7BvRJ50b1anrsPg/auDyaFn8XQz981oZ2rOnCuYU1TbfOLhwOOu6xM1xM5sy5PJr3mWM1z7cUR3yvTk7eRC4DqKRgs37EOqDSJhq0D9LEmeFTe7VsODZw4CCeQ6RB1KHRO0Ql2jWo5vCoAoq2Dmgdo8DYsKGdacfONDp1chdX+vT28uaKnqgWiv6CEKhNmjRhcYdG8YbXKk8QKky99uoAYanCZtH+pjYEIejVzIdv8FEYpSZBRUSEd2JCuJth+wUIF0sEIUC1z3bBVXM10bWhMgVZ3DSxhhDbikCje/RTVBzS3mNbC5xXuJGI1ty+fTutWrmSlixezPOzZ8+yqIHo69GzZ5mm+aphfnBwMH+v/1y7lo9D83y0PYKQdNbOCYEPQQAxaA1BCHAeT3dnurlDAL9niEAAdzCmoRfd2M6fdp3NLiMIgbGTFZ9ayG09IJwxodVHviYMDau4Vhd8DtWhsNCy76Otwb8jNKGv7TYTglDfEadQsFvKcwoF+8ZenEJQkP4eFed/YpXXpJxCiK4/Vq+mY8eOcQgpxuCwqe0QbsZjWIY7Z4hyFLE/MNwPY51iQunV1z6nW0Z1pyVLd/AYQlLV9gvnz5f2AoTz2Khx49JzVIQ6B/oU/qWJTAhciFL1muFAAozDvaysU4nehJ4enrRt2zYWvHeMGcPXROuLkOAQrlRak2w+kcV5cde19qMQH1cWFaAyDo4KOUShFVTWPKLNU/MLKVYTexUVNIELA5FoCRAfBy7m0LN7y+/7iTyqdiFe1CrYnZqHeHL4JICLtvWU7v2aQ4VAIqcQYZgIsTUHROOwaH8O2YR5pq4DkAdprgKp7jg/ykpPpaKiAm5DAiGIBwTKJYy/eJH3Ra4b2iUZLsMtDA7RtUaBo4XjIBJxDPLoQkNDKaJhQz4v9rU2+G64ad8NfFfQxxFVW1FYpqKQxq97R5j9TBBK2zAQ7Uf0A1UEnx3+nVWXsLAwivxG197AHpxCPFAZt/a82VBp5IXe3TW4VsSgOIW1iziFtkdEoWC3iCh0XOxJFBblrqfCzAeskleoBJ6p8FFDkYZlJc5UWCaOWbx4EQui/gMG8Plw8/umtg/2B4aiEMLLy9ubhdrEx4Jo7s/O1KRxE2rZqhXvB2EKQQdW//47O5dKZOJaODeqDZoD11AN5rE/bsDVed+dMYNDWQGu/8STT/I1QIeYGN4PY598/DGLQTg/cCYvajfv2PbPxx+nX39dygIS54azquYQiOiFaq4xvrVIyyni3DkvN2cOiYGog2hBf8AOjb1YFMJ5MhZ+Wy9macKv2KwAsBTccCOMFeesiP4t/Wj+3mR650QaCz/Qq6EPu1YtQjwozM+13GqqEG74S779tGlhCPcOBVuctPtqvG+ISDSqNxVyis/o+ja+7J4Zu3EquhKFbxKzy4oguGzIV8zIzKDjRw9ziCi+n/gOQsghHBROoI+Pj1lBh+9gcnIyi8Ak7XgIRRyL7zKEoCmR2DQKfd1q3pGGm/XDrmSTbhZyDMsDAtvHw6XKoaRFRUX8uVjjdg3/Tlt8r0urqG1RiH8f6GVpCoTnTurVgKIbVb3fsGD/fPXVbBoxYiTt0f624t86/j4ItUcVf0UJgiA4Bk5u7XlelF/9KpiqeTvEDVwxCEKIGzRyhxg6dlyXq6P2A2o7jrnrrrspOyebl42bwxseAxAiCgfv1pFNyc9rPt1662huEg9nDiISN3c//vgDCzO8FowZXsuS3CMIQuQuGgo0FMgBcAcxAYg9iE4IQlVYB2MQlRiHEN25YwePA4SiKkGK1wKUgIWorWlBiJA9yBlomhxNlClhhpBStHFAg/ZsTfihhQUqeRo3Wq+uIAQIt2wRWnG4JYQfmu+j/QJu0lX1TeTzoZgGbooraq8BsQHB16u5D7fjgECDEGzbwJOdqmtbXRGEAE5YizAPaqkJTuCrCUAcg+I8o7RremivyVR4Jo7Pz8thceKt7XO9di1c77ZOgdQ+wo3i4s5ScuIlatq0KYeE3nLrrTzHjV50dHSFDh/cwZYtW3Kz/FG33ELXDR7MQhKhp0uXLKFtW7ey84hQU5wb87NnznBBI4SrVje8sjzgVKEPHiqbQrA8Fumn31IxRxPyqBC2YxWBk2qt5/f2EEIKgf3B+ktmBSHcwdmjm4ogFAQbI06hYLeIU+i42JNTCPKTR2l3wi3JPbB6bSJshQrthACrqX6FuAbcQBU6ChFn6ADi+hBycArhHqJAjqVOZc+ePSkgIIBWr17NY+wWGbiiSlhaE+X4JWQU0KBr/MoNcwRwxFCIZvKqi1Uq8GIK1Wcv0N2VBkT5cIGSP49mlvs6IKr8vFzK9L+rDnABC7U/6zgbluGGqtBZQ5AviN6GjfzcqFcLH26T4aT9Z0mY46I9qdTAs4g6Nnbnapa2AoIQBWvgFsKJhPuonEIUNTp44AC7i61at2ZxWZMgX3XISl116IqcQnzXRneqerVM3KbBJbWGoHN1daWOS3Qh3rXhFJYXiovKoh/0bEAD29juOyXULoZOIR4Y4YGQUHuIKBQEwWK4mmfqE9rd5iFyC/jZYZqqc15hwU/kEbJVP2LfQLBBTKEyaHFREhWk9CQXn4/J1Wu4fo/qo66Bm00IPwhElVO4efNmFotAtd1AURyEv+Zk55SOqcqqyBNEkRu4Qd9++w2Hjd51992UgKIh2nngRj7w4IMsNtX7qirIQbqUWcBFXEyFen7ctQE7XlvOVOwawUnLKyim0X9V3NsUN6yDg3TOGkI7ARcmcXc2G96pwjpNVSGFQ9i1qQ+F+LpYrWiKpcCpQWgtWgmikEplKrSqsFxrtfww/K5XFjiDKERz+tQp2rFDl3MLF/rQwYN04eIFbbk5fydrIv8Qn2Gb73W5eRWJQgDnFzmmIzsEVik/DoIQ/1atccvWdbmu+qwpUajOjyb31mbH6Wx6eMNFk/mDcF9fHdCwTP6q5PRVjKPn3UEU4m8HwqPxoAeRBULtIaJQEIRKUVwYRwVpd/Cye/Cf2s2DNy/bM6V5hVZ222wFO50uXS3uV+io4Eb7TGIeZWlCD2Ge6CV3KEmX92auibUx6NuXkl3Ex1cEQiybh3pS3yW6KrBK+EX6uVMjX7dS0VedMDYIQ9xeZ+YV0flUXXEaVAuFiEQbA1sLQhRQ+UvvXg6N9qcAr8pVQIHTA8FdmWPVwwNT4s/QFa8OOE/b6LYUGhLKTmFNu4dwYZt+qwsXr0gU4gHADdrn1XLOcf6OTW4XzCKxsiAsG30Kq4sShXH3tyoVf7gVzMrK4mvATUQor7XAv+t31yXQ5+dMv3ZzrSZEFFaMo4tChH63aaPL9UeusIjC2kVEoSAIlUY1hUe7B4+gr/Wj9ktNuW22wtGcTkuBwDiVlEu743Novza3Ri4fROGljMJyK3EqIAo7NfGmi5pYs0X+EoREQXGJ1UJFqwLcGghm5BoaujKWoo63VNQg1BMOMdzi1powQxVaw0q2AKIQObUIPTYszvSyJvSU84yCRqhYC/GnKtjePGrUVefBNZR7iGq8cAoLCgpqxD1U/f4qEoWoLlukifFhq3WvE8zq2YD6t/IjH48rsb05mnjyMhBG+L7gwQHCfxHaW1SQywV2qosShftuCSF/f38Oy4UgNLwdxM/LGp9Ree4g+Lx7A86dNYWIwopxdFGIdjUoMANEFNY+JjINBEEQysfFvSsLLCpaz4LF3nF2CdHuqkKpON8xRZWze3eikkR2aW1JYf4xKsw7qN3QxlNhwVlNXF/Wb6k8cAtUPz/08esy9wT1XXqa7tkYTzNOpFlFEIIjl3Ip0NsyB8vdxVm7Ca+eE1gZcHNfm4IQIhyCDg5oVQQhSMkpYjFtKShcBIHRq1cvbuECVM9NVKRVmOqZiVzUnj178X7IWYVYBMhtRQVfU+eBkEFhGxSiQR7r9m3buEANbjxvueVWLlyzds0a7oUIJ7GmQSuQlg086Jt9uvYkEW7OtP225tStqQ8XOlL9LdHb8OCFHG6An1ugE2fnUgroVGIe7YvLoTNJeeTm7kk+/oFWC+1ESCrC9hCGa+wPoP0FxGJ5JCToxOX2rcfop/mbaPPGI7yelJxFKVlFNHV1PN36p+l2E3BMUbTHnCAUBMH2iFNoAilwItgCeyvGUhVUD0BX36/JxVPXZsFeyU97jUoKVzik22ZrpxPir8TJT/u8zlBJ/l5trn1mzk3I2fMmcnaN0vYo0ASOn25nM6DwC/rh7Y3PoU0Xs6wm+gxB+wZToZ5wXH49UHH1VbSCqI2cvtoAuYBrj2ZypdFBbXwrlUeoQOjpor2pFBPhZbGQnvPddzxH+CZyVlVrEhUyqsJHAQoYqT6ZWIZTuGD+fBaEAPth3PhY42VjDHMPjd3DxMREata8OYeWVtYZU07hplHNaOe5bK5ua4hqBXLsUi6NW6MTRxCEBYUlZnNe+zTzpQAvZ/r7eOZV7UxQsKZ3Mx8K9NLeU1rV8wuVU7hrRPmCDOITbT9MidDMrDza8Pchevq9BZSuLzgF/DUhP3XCSLppZA969veLtDLl6n/3+Hc7eUBEhVV1q+IUNg/0p2fG30gfzP2dTqVW31W1d+qSU3jm9GmuOizUHuIUCoJQZVz9HuMQUuTr2drFqizO7r1qxW2zBnA6nZzb28TpLC6K1y4YRkWZ/6Oi9JuoOHeyJgoXa+LwY14vzJhOJeTK1SoNgROIULFZmy7TTT+c4FYPcAnQ162qghDFJ3ADOallAIfoIdQM7sLRe1qVtm94ZkADDmXs3sy7VKjAkUPIXnlARIZrN6X1QRBCzG3Tfjagp/Y5VUUQgrTsIp4H+ljmFKI6LQQdJghCgBw/hH+eOH6cixcpVEsWCEL0+wTYjmNREdcUps5jCmP3cOOGDVztEJVLh990E29X7iGqm1YE+gYatr8I07TkzR0CuPgOvneYbmjjX9oKJLqhJ20c24IWX9eYAjydzQpCfCdDNCG5RhPvpvpbQnSiYqymx8jTy/rFc4yB6DQVrgoncPnynXT/W3PKCEKA9Ykf/0yff76SJnfz14/qgDuIf8P4d1uRIKwsEKOTRl9Hm5e+Rn17t6Wk3IrDxwX7AI40/g0mJiXqR4TaQkShIAhVBkVm3PxncGgmis+gOqm94uzWgefFBQd47mg4uQ5ip7OmKXHy1ET+bBaBpigp+I6KMv6PCosyOOwN/cZu+uk0V2KECHztSCrtyzWdP2QO3Cyi2ASEn6HoQ68yQ+Gn+vZVVL0RIZptwj3NCkNUHYWINNWqoS6yNy6HC8t000RLZQvLGIKWHyDU17JzxMbG8hztS+AAIi8QvTyHDRvOoaTo1QkgCFWPTTiBqt8nxiD8vv7qK15XwlHNTZ2nIlCABnlLPXr25HzHFb/9xgJv8PXXU+cuXei4dr4lixfzazcVPomQSzTWR3ilIiMthdLTkqlpsDtFhXjwFKx9RujrSCVFuuItVEAdGnvSoYtlRZQh7Rp5aT+rqx1HY7aeziI/Xy+TDp61QY9Ew/cK8vPyWfiVx4xFf5I7FdMLLXVuJP59r74lqkbCRR8e0pN2/DyFHnnoBg5jPRd3+SqxWhvAxXtiRD/9mmAKiEFUHa2sSy/UDBI+agIJHxVsQV0IH1UUFxzRROFNdl94Ji+plyYO79SErOMVMKiJCqpw9/48kl7qSjTyy6Y+LTRRmNKT18vDJeAv+tfvzjT/UuUfBMABjAnxpC4RXtReE27Wdg0UXKSDnOhCagFl5ReRj7sLNfB3JVdnJ3KtujZyKFS1ULhQEMLVYd3RDMrMK65zeWAILYUYxI0pwlxReVNVLg0JCeExNN5XoDUEwk+NwzCRA4m+jXBIISgxGd5iNWjQgJbvTzPpAqJCKdqDIDy3PBBC2jLEnVqGefC5nTThVaQJ1YK8bHYwLcHS8FFDkIuJqqRJSZm0cPEWeuXb3/RbzAOxNmjkIAoI8q/Sd6+i8NE7+3SkSU+MosimwZzP+Nz0H6hxSAA9P+EmGj35c/1elgHxNuVFXRjzqZOX6a2Zi+jX3boc1qoCUTh1+kL6ZPlG/Yj1cfTw0b1793KBGTyQWb58GT344EP6LUJtIE6hIAjVxtntGocoPOPkOpxKCv/SrzkWTm7teV6Ut5nn1QWhnv3mn6RHd1yi5/Ym8lRUVEjF+dv0e5RPSeEBGtbMsmeKCAE1dAHhAML9Q5PqmhKEAKGhEH9NgtzYvcHc063+CELkESLXDcVOOkVW7KJVBHothvtVrUCNPYN8QriH7dq3Z3EI9xCCDv041ZhyD+Eq+vjo+lQaAzF4+fJlbhsBh834mTsqkJrD18O5NDzXHBD2Izv4U5j2M0Dz/J1ns2nH2Vy6lO1MgUEh5OVdfp5vdUhLS6PL6QWUnldCv2/Yrx8tn9iTF+maBm7UNrSY3VIllI2nv9cdoE0bDl81lceiaY/SzOn3syA8eCCORaA1cgjvnDCT0tOz6J3Xx/M6wlK/eGEci6/DS/9L4/vrclYhIjG2+ZvJ9M4jt/CEdTXd3EXXemX8mAG8vurDp6lFkE6Eq+PUvspNVOcEL981hK+n9pk/9WEeF4SaREShIAhWAQVQnN2f4MIzcLXsESfXdlRSfJALtzgaKq+wpKB6ojA7v4RDPs1VBbSYogzycDF9Ezvat5DeiNJVF1S5fwj/tCT0syZAmCiuW1/CRYG18ggVEJigQR0UhQo4hP2uvZbzDN3d3WnlihVcjAZOIfIRMYZ8REwIIa0suQVFLP5MkZxTXO4DksgAdxb2eJiDvEJUkYVIx7RLE/4rD6ZRiYs7edaAMMwtIPrtSC7duPQMJaTlU+MGlrUj2Xf+MnW/+01qddMr1Hzoy9T0hn+bnMZM+Ypue+mLq6byaBIZxu4gwkXT08pGK7SPaUrfvHSvfq1qnDl9iedT7htKA/q3o0kvz6Ffl22nGW/eS50bXXGN5y5YT8v+2kP3jh/IgvKjT1ew06hcxri4RD42qlkDevu5sTwGIDwxboqBbaLoqceH06OTvuRzgk/m/M7zug4eEgi1h4hCQRCshr0XnnFx78TzkoKDPHc0dHmFS/VrlQeC8KnlcdwCwhQHEnLIyaWFfq0CXBtSXIYHdfR2K5MPCBH4r96+FOOXbHGFSsH6WCuPUKHyCQO86/5tA8Qf3ENUQjR0CuESQjQiH9Gw0IylFBcWUPMQ0/8mkEcIIY8wUmMQMorwSwhCc/03EZKKiqU+3l7k5mY94f736UK6ZW06TT6STZcLSuhkaj717dZGv7V8Gnh70j3XdqSJI3qXO3389K30y1uPXDWVx4MvfMHuYNz5K+L82paR9Przd5C/f9Vd8Z9mTaROnZvxMlzCm0f2oDnz1tHcv3fTC18s4fF+XVrxHCA01N9Hd73dZxMoNSObgoKvOMnrthziY3GOAQOj9aNES1ft5HFTqPPFXU7lCaixughcdeW+IzRbqD1EFNYTWnQ9Sd8vuDrxeviYs6Xj5vapLDgHzmWKylzD8LXVNtb6bOo6xoVn7M2RQ5grKM7fwXNb8cEH73NVRfRZQ+l8gLnqu2Yp3K9QozB3OxXmH6bCvF3a/AgVF1d8g6oEoalKoCj0ghDP7OJA3WfkHKPfYganBtpr6UHje0TQb3c2oylDIkqdQIBiHj169OBlwfZYox+hManZRSxOrCEwHQm4h3379aMhN97I4aCoUoreh02bNtXvYTn5ednUONCVXT9TnEnKp65Nrw5NjQxw0/79FpsUhAgNRkGlwa39qFczH8rILSJPH1Q9tdwZdnFxuUpI7jxfSPevyaCJB7PocuGVsNcf4vLozrF9ufVDeUBQrfr+RXp50ih66IFB5U4DBrSlvtdePZXH/os6Jw/4B3jTG/+4iX7++llNEPrQA09+xpVRqwLyGIfdNZ2F4VO39qfAwCu5kHhPIC29rDMJVzA1NZuO/v4W5yX+952F+i1lwT6WgPPBbdy05FWe1q+LrXZ+o72CBzCoOiqFZuwDEYV2iLEAqUlBMn5sA2rXuuKbBrwGTD1vOEWPT0qkrEzLcomwf1VfuyWvDa8D18Br+3WF/YQd4D3jNdVHEOboFvAzof1DQfokm1ckVWIL+T0QYz8vWKDfosPJdZTZvEIch2PMgW2WCjnDfQcOHETNmzcv06AbGK9XhJOrrghWceERKim+TCUFx7mPYHFRiiYMc7Upg7cbU54ghBhEVUCEeL5wXYR28gRy8Z2u32oaF99PyYl0zpE5kH8lT31tj7XzCBUJGQUU7FU/bxlUg/dGjRpR7z59qEXLlrR1yxb9VqJj+j6KFYFCMBnaefq09OEKuMYcuZTLfTN7R5W9QQ70duFiScagBYbqOXnsUh4dvJhDx7V5Tr4TBQeHVugYFhW7kIeHLxfTSUnJ50I4RSWetPJ4ET28J8tkFeHdWQX02+5LNPvtCaUiyRiML/ngce0zy+ZqrZZQ2bDBmIYNOK/wztv7UfsOkVx5dMb7v9L1E2bQin26n4fKx1N5epaA0M0OLRvxMlw/CLJ7xw3kXMIZT93G45sOlP3bjnBSiMeHJ37B4Z6G25s1DuX8QpwD4afGQCiOGtqNzz+wdzv9KFHzFmEciopz1uXQURQwEuwHEYUOxvoNhaUi6LPZupttLMNVw9xQsO3eU0TjHr5YRpwosYL9p3+QQVOmXaBDx8r+sVFCC9sNefS+MJrxWiStXJtOc37KuUr4YNlQAOL4xOQSvgaup5j5ue41qddqeB7DZfXasM/Lb6TyOCa8L8VObRnXCA12ohVrriSZYx+cX31WmMy9Xkzq88Ncnb+8z894GT8XdQ6IU7x2gHVsq2+gOiYa2qPwTGHGZ/pR2wGx9e2331BIcAjdMWaM9oc3lT7//DMWjOu2duO8wpSU+NIxPP0HK1euoKTEJB5DuXo03sYy5ps3b+Zt38+dy8tw/qa99RZPEH+YsC/EoPG+KLOP85kC4zhGncccJSU5VIxf2U6NqCR3KhVn3s89BDEVpQ0q7R9YXHz1zdUXWy6bFIQI+TTuGebsEk5OLg24uqiT6636UYULufj/Rk5urcnZufwnu6goh5tpewGfMX5mdRmEH244rnONrZFHqMB5EZ7YwNc6rqOjgYqihqD1RafOnfVrxILRVD8/U+Tn5fDDknYNPWlUTCALQOX0DY3250qiDfyduc8hnF6Ek8KdzcorK9BwXJj27/b3Q+mcUwgXEfmFcIj/OJpOu+Ny2OVExVBzxJ1Oooee+Zzdsb73T+f52+/9QoObedI3XQP1e10BEQX4nTGofRg1bBhEO395hSuAKnGIOdbXffsCBYf4kJPT1ULWWgR4e1CfftdwoZm4s8nUZ9Rr3Aajuq0oED76nxdupzlz19GcNTtpwptzaN/eM5xLGNM+ikXfyZSy4feR4UEs7r6c+QgfD3cPQhFuH3INUbQGgnDqd6v0R1zhhVfncr4hrhkZGaof1VVAvVcTkuqcKFQjCDWNiEIrEHswhP75XGiZafr7uidNVeVQbC6LC0P3KyG+mO5/+iw9eHc4TZ3ciP7vk/hSAdM8ypvHINjW/l3A+97+4Bnq1N6XFn4VxfsYAhfuxkGmS0RD8IEnJ5i/6WvcyPwfGoU6/l9PRNDPX18pod+9s1+Z11oR2OeHxcn0zYdN+b20aXXla7t5Rw717uZFt48M5fNBQOK9PzpJJ0I/n9GUxWxF4POY+WYTXn7pzfMVfn6GqJ9L1xh/Pkd0a1d+z2Dzb81owLUVf1Z1ERfPAaWFZwpzar6/niEQYefiztGYsbrE/l+XLiVvL2+67fbbaf3fhykxsV+ZsT///JPFGRw9gL5qEJJonI3tCB3r0kVXde6mESPY9cM17h43jnr16kWLfvml1PVTriDAvuo4c67gkiWLqXWr1qXnMUdRoSYq0Vi+BA8crn7QwP0D0xGaWtbFRxsBUzmE3/fThXyawsUlSBOHAeTq/5YmDtezEHT2+VDbUkQlRXHkUoEgBGgMXpMhQRDgFbm2ptxaa4Hz4vz2BHLOIN56N/OxaphnYqbu7wxESH0EIW7GrpthT0TkGe7ds0e/VjFoZ5GcdJmyM1IoxDOfmvoXkVtxFqWlJut6HqYkkXNRNkVHuHH7D29NjPkYFKgJ93WlhoGutNZMk3sAcbjvXA75+ZsvCjPqX5/RhhNlc79/2ryPBt//DjV0y6NPOl5pWTGpZQA34MfvDBRtCgryIT9fT3rhqVEcNgk3jsMn/3W79rujpEYFoTHoS3hDj7bsHKINBorMIJy0MiA3EKIYU9tR/+H8QQhMTGOnfMnjfe6fpv0+PVNmfwDRh5zBvre8XloYJkD7bLC/8fkAxlSbCoSFYjsmtT+cRTiFdz32EZ8TAhXCURBqGhGFVuC7BW703bxdFHc+h+dr/r5A02fuKRWIVQEiaOLL53hSbNutuxG8YaAn3dBfl5OgXL5+vXzpnjG6p3XpmcX0x986MQlh1qXz1TcH2NfUOMQoxOaU5xuTj2/Zp8yff3eZxQ8I8Kv4q6OO9/PX/qAZnMv4tVaEuta0mTrn0PBcC5cl0ogbg0oFLpxDfE5wD995LYTfY5PG5T/dxmvB1LOLK90yLJSOnCis8PMzRO370nMBdPNwd2qliVa8ZxAeUb//ibmhH6DLACrKepJ7GdqK3r1783zTRt0fXoi7DjExpQLtwv+zdxbwTZ1tG7/r7i20pS3aYsWKu9tgyBiwAWOuzLd3G9s3fze2d+4K2xgy2IYNdxle3L0CBepC3b5z3cmTnqZJm7RJm7Tnz++Q4zlJT57zXM9tyaF04UJcuXXXr1/nV+Dt7a0pnA3xdyg6mmuQAbyKfef+/DMLSnlxZ5wvMFA1KIB9xXH6gHjdt29fhfNoY2vfXPoe31Yv6aa0aIX0PZ9ma6HIMjp9d0UL5dttfbkcRGXY2npKkxPZOTQhO8fWZO8yhmNFS/PXqPeoHCTqkNd2MwdyoS1EIibM67PWQuxDzGGfNatX87E4BpZarBPnEVZkWImBsAyLdXKrMs5ZE06cOEEffDCn3KSL6IMHNdcjB/sfOHNNFXOWdI6CvEwr3tKzVc8eL9eGEU8Il0e4M8ICiPISsOyVlOh/VmVnZ3OGUkPdSAV4HxyLCck25HUGYVHMzkyjxMREKi64RU28y55jEY1duCRFVUXuzybmEapgyAVtVe0RgHh56JWfaXzXRvTfdr509M7mXEJGV+bgkBCV+x+8AnCtJcW55VzLYanEe7q6Vl6n0NAai4KMnHzOPorpxNl46tu9Ne0+cJ5fT565KvUbjK+LWF2++mEdjR3VjS2EH7w6jWsTCvFYHXaciWG31T++f4rP2TS0EQvE+g4GX/R51CjUDooorAGwBroFxtGX36vqem2TfsTgWvwNypcaVQjEfYerl2gDlrTLh1vwJBACasSUGOp9WwzPV4W2sKsKiFEQElTx4Y9rOrGzOY0a4kkvvlV7mSVhaYOV0Ed6KMItU1hPYSUV7qmw6gFYDsX3ZOhnx/ngZorvFIJYjjHfn7HfdUPB0fsbFhOFmTNrLfFMcJMmNHjwYI0FEOLu0sWLGvfB5mFO5OfrVn5d8+aa0f+YGNXv66677maBCdEmSJM6P0FBQTwPS+CDDz3Eky6wb1WCISQ0hDp16lTpeUpKMlXZXEuqrg9WWniBMrLT6M7lsTothIghfLCXn3qpanBXi8nW+QXOfmpoZtkN69er52oHiEQhFOWWXbm1dsmSP9gyi+8af1f8rWGhRU06WIVxr7Rp04Z69OjJ+2BAASIRojIkJISmz5jBlmO5VRmDCDUhIiKCpk2bzpOLswsLal3A+ooiz9p4+wVSTK4rudsV0eUj29RrTUfirUKOUTSVO6qlgMQxcuGHMhMQNhA4+N1ikAb3DCx7lYkWxBfiN4xafvKBClOB+GjU14Q7KfB3t6P4NNVzsCquSvvZOaiEIJLHXL5pmAUPNf/Wrz9CUzt6GlRLVFtsOjk5cYwiYsY8PT3ZawDrBEiEA7EqBCOS3RgDEs0g+ygmFNJHYhm4j4rXZ77+i61uYjInsPoJKx9ehRWwugjrJKyHOCfmjybcVG+tX0AIgps3b1KAf9VeXQrmRRGFRpJ8052WrQjmKT2jhAYPbFfpdOeYIM3+O3fWbNRcJF2BOINLI4SSsBhqI/ZF3KFwMTUEuD1C9MGFUsQmCq5eK6TzF0voSmwO+fnYkae76vZBbJ3czVUOYv12779V6TXIz4N9tbkovaeHJLgeu7d8g7H/UD6fH98FJlw3LIfisyOmEe8rzqnvemGNhUsrznH3BNWop77vT9e1ar8frleAeEK4lzZkOCNpLSeegbhDxkB08Ddt3EgTJkyU7t+rXHcMHX8v3yY0Zmi8tC5es05YByHSYAGEWPxl3jw6fvw4bwdCaKJ2GcTGdmke++7aubOcOxkQ+x4+dIiXsV17HyyPHDmKr02cRyclkrgz8HsrLdpP2QUOdDynYudvpLcTvTu8iXrJeOych/JrcU755D36uJZwrc7qTolOKl7lHVZhmcX3DdDhBuLvk5uTy+tOnjih2QcdfQwOQCDC8gjLsaCmghCgs4xslolSxyg3L5fviQsXLmgshmIeomPNGpV1EzFsf/65lD799HPy7zic7GxKqYmdatAFVk7sD8siLFDYD8uwMkL0iPNhP+wj5vGKfXGMHMSq+dRy1lFc4+OPPSZ9LyE8zX7lFfWWmnPX1Kl8Pgg9Q4VfZSBRy7Fjx6h3nz5GuZEaQ3ZWBpelgDCEONfnNqoN4kETpL4KMokieUypgYlfACxuSUmGxUrKBR/QtnwCCEOIRIjFgIAAjnkUglGIA4WGBe4BBctBEYVGsnOvJ93z2D6eYCHctuN0pdP7n6j2xfTMG2UplKsD3BgRs7ZgaSJbxuBOmXBDdxZQ7AvxOG/xTRZ4hgK3xzdf9KWUtGJ6/9PyVga4j+J9YbH7ak4IDenvwEIMlrrFy3RbgOCGGn00SxPjpwv5eSA4tTlzoYjfF66rEG1w0QQr1yfT8AE+/FkxwS0VlkMISBbOkkDE+4pz6rte7Cuu8Uq82sqg5/vTda3i77J9dxqfA9c7YbQTxzrimoXbb0OmNhPPvPvf/7KlB0Lg2Wefo3tmzmSxh/nZr77KViNbxy4U1mQDPfXEIM06gGMeffQxPkfv3r15m3z7kKFDeRtexXYs4z3wnpgXyPfFK7bL9xHrxLVhGefRBb4/G3sDU+DbtZNEYcV2ARbCr8aE1qh4PBfQd7iHSgqXGCTu0VF895131EumB5ZYWPog4mBtgOU34Vr59k7bWgvRD8ucsMzyQEBICIs9TLAY4pwQgLOefFJ9FFHXbt14GcdCVAqBL96/pkDkbd6ymYYNHcYdZfk5xbx83YYNKits1MgZVOLgRqEOaWRbqhoI6NOnL0W2j6Tdu3fTqlWq2mqwQjq7OLP1VpwH+0W0VpVpadmiJY0ZM5YuXbpEcXFl7XVdFK2He/bUqVNozdrVNH3aDHriiVkU2SFSvbXmwCsA56ssCYsxhEv3BGoZgqbS/XTlyhWeNyUQrRgU6BLqQgWS0IPltiq4hIizHZXY2FGfADfq4mbc33D7obO0Y6dhNV1h6dP+PrVrOeraR0FBwXKwKYX/hEI58pN1u+4AWAqFMARNQgPpg9dUhU612bSzgJYsO82upIMHtqWXZrnTgAH10wXAkoFVDyJO7oprCTj5X1LPNRwKMz/lxDN2bl+Tvcto9draB4KmIKUD2Tq/Sg7uD6rXWjYoOVGU+RrHDVaGrec6mnvQjf57vky0IWOgvqQyAoibFSuWc5wcXOGQtRWxd6NGjWbxKiguOCxdx2QW+UgmVBkLFy6gs2fOaoSwKUEsnwAunXD/W7tmDVuH8RnwnsgqC2utsNrC4gvXXyT3gcUQQvL+Bx6gP/5YzMcArHvu+efp+++/Y6shLEk4v4ghxPnhOtq2bVvOcIvzQCyKONLqAgtdXm6eZmAAcYawCr7yymzNPESbWAer3sCx0yi+wJPjCNsGq+rbaR8DcFyHDh10ngfgXGIf+TxAiQNkt0RmzNqqUQgr3sJFC6T7cRVFRUWp16qA1bBNm7Z09uwZ+n3+Aho4aBBf89KlS3n7Cy+8QNOnz+B13377DfXp3Zf27N3Nrz/PnctWKZwDQhOfH/OtWoVTaqrq7//WW2+zWL4sieP//e9/FH2orIzAl19+RbeybtHHn3zELqYlb6tcdR+4PJ+2bN1ML7/0Cg8qwNUY2UlhQTQ1cLt08/Sli0kFHDOoC4jBriGuXKMy9VYx3cov4cEgT1c7unEjnfpsTOb9in75jl+rwsPRiUZ3bU19olrR6FFR5OWlO14PvxVtIQhLenWtgOZ2+6wPGFNuw1KZN28utzlHjxyhQKl9xvNHoW5QRKEOKhOFAsQSCrJvhFFE9wKOJZw5LYpjCZ9+rAelZxbxPMD67z5VNcQKtYsiCi2L/LT72WLo4LVWU0y+LsB12NhIHRZvy8ogqY+S4kRJGOZTceYUSdXq9jqwcXySCh0fpoF/3aQbhSVsHZw9INCgmCAkUenYsSO1j4xkiymsHRBZAK6yQnChzMeoAXvp73XN6dq1TBZcsIbCGoeMrrCwwRoHF0i40kVHR2uSTEy84w4WmHDNhduui6sLu/ZCUK3+5x92wQOmiNOTg7jSb77+WmMZlCO2CaugmK+pyDMGuEr+/fdfbCVspE7OA/c7rENn6aZ0jdGHosuJuYV//EUOEUPJw76Ejq39kbcBbVHYJLgJWwh79uxF+/erBjMhqgwVhXsvZdONW0U0sVNZJkpzExWlsswfPlyxhAhEnL9/AE2ZMoUmTbqTNm/eRHPmvE+zZ79Kx48dZ+sixOLefXtZFMLSiHsT67HP448/oVMU9uvbj1b9o7Kqbty4me66ayp5e3nTE7NmsQU5Ni6W3n/vfZoydTLdd+/9XKbii4CJvD9E4a+//UJPPD6LRt92G987iFMVbuemBrF4yCr6z8mMCslmIAiHRLhzoqnDcdnl3EyxrXNjB+q/TmVNr0wUorzEzvn/oe07TtH6ncdp97l4yipQuRX3bSn9vvt2pJHDO1HTpmVhHXAXRVymHFyr4iKoUBlyUQhGjhrFrwq1j+I+WkNgAZz2kDcLQiepEY3qoPKr/+HX49QuwonXKdQtyCxqaYKwISMSz5w+9ht9/vkn6rW1j61DP06aYg0kZxXRLwftKKfQnew8l0oXr+qwy7FxepXIdRY9vS6VBvo40aaRoRVqEFaGr58vx0/CQgJRqCtRS0iTEOo/YACt3d6RXKSmbuKEsmQ+EIQAwgulPuDe6KUWdrCewEUT1jZ00GFJ4XXS+bAfrJQQhCJxjykFIUAMIGICtQUhQAceLqEQg4ghxTXUpiAEsdLnB3AfXbRoIU+IMUTCGYi3S5dVA0giNhJxYh5tBpNNaRHFH1AJGWwT24GYhyUNFkicE0Csy/cT6DoWpOYUUaB77br8JScnScJPlbkbIhXCDZMAghCCLjw8nH766Scac9tYFnsfffwxb4cgFMz54AP67nuVyzrcL3UBQfjkU0/RuNvHa2prwnLo5eXFAyWhoaG8vGvXLt42YOBA6qJlwQSw8sKF2c3Njd2NkTzDHMCVNE8SaEMl8Yc6hnL6t3CjjJwS2nUpq0LcIQTkwYSK9Up18dub95KTkyPdNbUf/frNE3Rh8xz65ZUZNKV3R0pIyaA35q+lnvfMoeFT5tD/vfMHnTwRp9M9FNcqj1GFNTEpKYmT+1Q3hlOh/oHfHayECnWLIgqrCSx/sAaOH+VNK1cf53VNmzUmPx+V4RUuo1/NvUK/fNWJ9x0+QAmiVlAAb7z+Pl2++QUF+sdRvx42OmPT5PXlzAXiCkFtlsowBoz0o8bgg8vjqPNfV+jNM6k0ZFkq7b3sQA4+K8gWtQOd56hqCHpFUxbdSX8fvUVvDghiMdg2uGLHvzLuvfc+GjR4MB0/cZx+/fUXjTDAq5hv2aoVC6uLF69Ru4gM6hChsuwhBgwWQpT4wHa8wq0SnWoAUYl1cL8U8VZYh/NhPxwDKySskXBhNUWMnpwxY8fypA905uFuihhRxIrWNsOGD2eRI58Qjzl5skr8IM4VrxBBeEU9wrwSW+rXyoceeegBzTaxHYh5iEt8PszjfIhXlO8HxPHa87gHISy8aznJDFw94R6K+2rEiJG8rA8ISO1BBHHf1QR853AJ7dYtii2IL77wHxYy4IEH7uNJG1jF2rVvT7v//Zdd4IwtUWEMOVmSwC0uoFHtvSgqxJVCvRyplZ8Tebva06GrVcf7AtTza+7tqV5S0a9lKG37/nlq0z6UaxHKGX1bFH354X20d9XbtPmbZ+nFiaoMvD9vPkDDZn1O4cNm05tzltPOneXbbuFSirhZzMNBDcl9YFUU36lCwwXeDHWVkEyhPIr7qA4McR8FiC+M6HmZBSDo3i2c/prrQE07neZlMH5sR1r0c81qWCnUTxqq+yhiweBW5WR/kxYv+ZdeftqNlq9vwqICFhvU+9Lntoh9EN8FF0ScB/Nw7RJxZHBbBBAaOLayDr4mrtBlDjm4qYrcWwKrT2TQX+czaHOm/hH9QAdbGt/YjcKlTuDVjALqFOhKXUJcDLYK6gLWOnDq5Em2GEIg4TuGe2hU1670yccf898NYg6iPSjQmVqEXKVV623Y3ROlHmAhhCVRZFGFEIRVENY/sQ7lHGCVw7mQ4RNMnjKFLYgQAdhf/I0VKnImIY9O3MilNo2cqaP0Nzcn1zOK2OI0JNyjRveWsezYvl0SsrgH2tLEiROl5R0cFxgXd5UthsL1E4j4Q7n76JYt29j1Fu6jOAZou4zK5++79362FH791VfsBhodfVgSo8No0MDB1LpNa/Jw9+AYwUuXLtLTTz/F+6OteqVIVQ9VuI/iOPC/Dz+k16TfzoH9+3VaFE0JrHOOTq5ka29PNjZ2lJBRyDGglfH8MVUoy/6RflKH3FcS4FcpLSWbmrdsRN5e7pRfUKg3blAXsbFJtGHTMdpz5DytP3FRvVbBErCGmEMkv/L18+PMtHv37qEZM+5Rb1GobRRLYQ0YPjVbIwhB2wjpwdm4fJA1rIg//VL9FPCmAqURpj1cVpy7Kozdv7qgPqAo4YDyD1hu6CUcGgr5RarYqZjYZBZ7EAkQDJW5LQJ5HTAxj7pzOB5iEPtilF4IS32gVIaNbXsqLSxzNatNYIVBB3/r2Sx6bvVV6rLgEoX8coEei06sVBACxAuCIHd7enFwYxretmaddljmFi9axCUYUB7j7mnTeL2ushoAcYDXb+TQ5p2ONH5cJ7bUwC0xJzdHU8bh9nHjNPvL18E1E+eF+MP+WAdBCtdNxBnib6fLzVNB5UYMQdhY+rubWxCCpCxVNtPaFIQALq+IC/T18eV4QZEoRhcQX3AfxX5ws8VxwtJpKEjeIgdujb6+frRs+d983ldfm01jxqgSY0F8/rv7X16nD7ip1pblA9eam5PFhe5LS4soPcdwl8xGAV5suXdxKZZ+i/Hk7+9Bzi4ORglCgLjCRx4axm6m5/75L7uZKigYCgRhakoKJ4HC70Y7WZFC7aFYCnVgiKXwzCk/+nJu+QcJXETvmJDARe1j4sseCN6e9jTnrfJF0aviiReTucQCEqQA1ONDeQdRjsFYUHPw0NFiLgRvCIbsDzGHQvoClIt47w3jYoFaRF3m+oDgo28SaUAvLzp+Joe+/VgVT6INhCPKZiBO0Npp6JZCAGHw0lMl9PNCN0pNVdWCg5uf2AeisKp5nEN7nTh3VVkvRTbU6v4t4MZ3OTWf9l/P5uUliaYvXC2no6sD3RfuVeuWG31wsp7SFHL0tY7YTGsGcYSrT6pqxo2N9ORadeYG7ssFksbAoEN9pqioqFwsHLLmzp79CmcbdXf3oBvXr7MIfP+9OTRi5Ej1XkRRa1QxiofHlHdXhdsoPB6QOMPclkI5Nk4elJxjQyeuV94OCUth7MxWtGzZn+xWjOy3ERGtdWZ+PHz4cIUssFWhZA61DKzBUogyOMJCiKQzw4eP4DhehdpHsRRWk7btUzibqHyCIAQvP5dQbr2xglAUVhdF0ZEkZdH3TbnIOqxosKaNnhzHwhFAKEFcYR2EGix8sPQBFFPH8vUbpfTiW/G8ThyPY5CZE0AEovg61mnvj3Nif3F+QZa6uD2uDxMEofzadF0H3g/vgf3knL5QSBev5NH/vrlBo4eqYhywD46Rf7Z7prqwUFasidYHrFEiTlBYkIC9539oyphU6tbVi+u/CbTrywFRiw7ZK02BrWM3fjU2rhCd5duWxNCEbde4gwUxaC5BGOBgSy+29KI945rR2qnNuLSEJQhCYO9yP5WWnKLiPD1F9yUQX2WuhBsNiT2XbnGiECQSqQ1BCFC0vrGF3GvmRDs5yvjxE2j4sBH01ltvcuzgvF/msYVwhEwQGgoSrdQWTjbF5OZoePxnYUkpx/ShUx4V1ZUOHYqmfXvLPCfgzv34Y4/RhAnjOEOugoI5gNuosBAivhCJyxTqBkUUWiAorH7XhPIWNw939YwECrTPmNKIrWkQhPHXCliUYd1Ts6+ytW3DVpX5feP2HOrU3p0FHI4DeJ39TDBtXNqMBRbE1u9Lcikzs1glQH8KKrc/zolzY/plkWqkWh/ya9O+Dm8vB36/Ezub04HNzXm9IDTInoUvrkmIX5zrsXsDyn02N3cbenRmAC1fY9pEFArmBw094v8Qi4N4MSEMY2Nv0vy/fen0mRwaf5svx/rpc1tEIhRkqdyxYzsvi/VykYl5+XJl2Di059fiAlXClKqAy+cLa67S9N036HiOeTt7j4Z40MK+gXRkRkt6dkAjrjlWE+ABYeqp6Nb9fG686tqOqVube8nbro/ObQ1lqilwM4ZA6xBYs7hRY4CrKvA2oEh6fQNubF98+SWXpkCc4B9/LOHyF4Zi7+CgyaZYm4lUCgvzuZ3QzkiqD5SoQCf88OFDnOkWZTZOnzlN8fHxbC3t2bM77T+wX723+Xl4eA96597b1EsKDQWULEEtSwwe4jdzPUFlYFGofRT3UR2Y4iFeXWCx6zDgCgun85JYm/RArHoL0RfvhbD7KCxncLns0tmOLWjvv9aE5wG2QVjBrRNiCtshAD0kMYVzYZ38eDH/6Itx9MPHYZrzwLKH/feubUa9b4spdz04h3wfgXhfcW6ITSzj2Dvvj+frgPVx+AAfun+aJ7VqZVvuWgRiHc4tton3wnvDkgrhDPFqzTRU91F9wNoEcWHjcA85er2lXmt+ClLHEdlFVfme6CTPXHvVbGIQrqG9fZ1pQFM3ah9k+s5/XbZrDZ2a/NZx3229kMVxhAMjPGjp4TT1FoWaAIt7ZcByoe2poI0+91EIQohBxM/GxcZSeESEeov5SS10oyCpHdl6XmVZ1oVwH10SfpPOnT/HYnD06NsoLS2NNm3aSAcPHGQx+M7b79Abb77Br/FXVZ5DKP1hCMa4j07t3ZFenDWOQsN8pb7CZ/TvJdV7KdQcayluv23rVn7t3KULLV++jKZMmcqDMwq1i2IptDAgvAAsYgIIIUy64glT0ioGlcOq2LqlPbtqYruhcYS6SLihGjOAUIUoQ2yjNuL6IPLkYBnXASukuI5tK5pRaBNHmvZYbDkXUAg9iEFMVRESZEf7Dpk3dkuh9rFzHkC2zq9SaeHvVJi9VL3W/NjYD6LSonXqJd3AQvjy5gS9gnCktxO7eH7ayd+gCTUExQS30Kv3h7Nr6OvDA7njbynuoQp1C+IId13OZotOn5ZKB6k2QVbP6gJ3uKuSiGrcuDELxNrE1yGbLifm0Yg2HtTCV1U3WeDjYs/xyAK46w0cOIhjCmGlwfXCchjVNYrWrFlLCxYs4HqReF2+fDkNGzZcfaRpQPmL5XMepS8+vI9OnY6lUyfjzSoIZ43pS3t/1Z8gCAIK+5gSfefEOmsRbLVBWNOmdC3hGtf4xCAFXJoVah9FFFoYsOgZw6Sx/vTXKpV7CkRgr64u1DjQlsaP8qcvfrjO2w1Bfh45EZKwgxCEFRDCD9ZEY8B1zFt8U3MdELuICxSuqQK4jP76ZRhbFQ1BlzhVsH4c3B+URNo4KsmdXWmcminhuMLSZCop0t8Z+WTHTdqQXjEj6Nttfen89FY0d2IYu3jC+mDIhBqCYqqpW2htsHNnYy7Bo1C71EUcoYIKiELtrKTGgDIWsLxBIJozphYxixCemEQ25vlHk2jrmXRqF+TE7c2Y9l78Ojjcja7HlsUGDh4yhIXhggW/s0v+mTNn2FKDz75//z7O+op6kQMHDaSNGzcZndVVH6iNiBqJf/3yHLXvEEb3P/k93ff+75SZYVh9RW0grjCdXfVf2vDl0zSjvyprtTYnL1ylBX/WznNFwThEYhm4LkdGdqATJ1T1vxVqF0UUWhiwrkHwwF0SAlGX+ME6IR6ffMid0jKL2MK2e/8t+umzQF4/bKAzC68Rg1SppeXnkh8v5uXnQXIXsT9E3MdvhbJlD9vkwlF+ToH83EBcR+9uLpokObA6whUW4lXsj+X7no6jwRNiNOvk55K/F5LSwAVVoX7i4PUel4ooyv5PpULNVNjYqwYiSgpP8qs2yDD6w9WKAyaI93uwlx+5Opb/DdQnlq0Ipi6DbGjCzBN0+lz5QtYK5qUu4ggVyqOdgMYY4DKK7KPde/Sg06dPmTzhDAQgksJs2LCe9uzZzdOWLZt53az2RdQzuIjSkm9w5tB9u7ay8Nu/bw81b1aW1XHp0iV0/vw5ateuPbVvH8mJZmCpaR3RmmxtbGn6tBlc8zEuNo7umjqVk87gfDUBrqJ7V71Fo0aphNsDz3xP647XvMj/7wt20KMv/kSx8cn08Xv3aKxzEIuwDuI1MjyEXn9ZlZ369i5tWERi/Wt3lVlAZ0wewOsgLlv4qNyCB0Y01Zxj6bsPk6ezKvu5/NxiPSacT5xbgPeT7yvAOuwrrkFYELH+o0fG87z8s2Befj1iwvmtGcQUNm/WnOvkIr4V7tuKtbD2UUShBQKrGhKzQCBqJ2QBWCdcNSHakNQFVjy8CrdTbMc6EasnP5f8eDEvPw9i9eT7w+0T89gmLzkh30cgPzdAwhqIOZwDIlCcR7jCiv2xjPVYFuvk55K/14KlidSru3F1lBT0cyq1mOZfyKM911WJJWpKZkEpT9UF9QPtPb/h+aLMWZx4xpzY2kudJBt/KinQnVDhjf2J6rky4AIKN8/6ihCD9zy2j7Kz82nqHe1owAAlg2htIa9HCGuyQt3gLHXwHRwc9E4CXeIRya6cpONh+RgxYiQdio5Wb6k5mZmZtHPHDnJycuL0/Q888CBPEyfewa53O3fukATgPtq6ZQsX3PcPCOAYLZTJOHjggPosRL1792HXUZSb6NmzJ/n7+fN2FOrPzMqkmffeS59+8gnXMpwxYwbHGT700IPqo6uHp7uzdP259MzLv6rXlGfLt8+xW6mxxFxLph3nY+mRjxbRsaMxLO4EmZnZ9OJrv6uXiMXeT188Qr8v2kHvfvg3PfXEaBZaIF4Sldi3abNG9MHzU3jfJT8/QydOxfL6jp2a0s+vlRVXx/44x4CBbWlc97b0+syRdM+0gfTfj/6mqQ99od6L6KO3Z/A5sO7978pK+Hwzdz39s/pguWsAsGiu3n5UvVSeD16dRv/uOU19xr/NYvjK5ST654gqs7c10659e0pOSZaeOdk8MHFRyXhb6yii0AK57y43+nt1crnyD9YI3FmRwAb1FU0Fzunj7VDteo0KFXnvXA7de+YW9d2dwuKwOrhvSCObX6/y5LUqkbwWXeNz8bpVyZrthgpPCDV7j++43EFhxmvqtebDxn60zrhClJ7QjiOc2siFXbHqI2dO+dGgsU4sBmNjbtLnc3rTB681rELy8IhAO1NXKHGElgOEHTIj6psEcBHVFYPYrl07thaCps2asbgyBdEHD1JISAi7f8JtFFZA1Hc7feoU9e3XjzvUefl51KdvXxZ9SNiBRB5r1qwuV1S/RYsW7D6an69yje/ZqxddibnCnfIOHTqy5fCpp5+m8xfOc8KZiPAITjoz+5VX6IMP5lSryPiSXcdp5IwPacneMvdAWNeQdbR339bk6Vlzj4TjJ2OpeYsA9RLRqg2HaMGusjJGfSJVyfLW7DxO6/aoPERgRQQ79p3mfSEYIfTEvi9+tazcegH2/2bNbp738nSl28d2Z5GHfSFSBWmp2TTu9m40fXxfyswta1+w339+XMnz4hoAzik/Xg4+G0Tw5bQMfvXxrR9eHPhNYWAC9zEGMBBjWJ17TKH6KKLQAoFFDeUZrB0UmId1z5QCDqUrhIusgmm4mF9Cn7RwIzcPR0rOL2UBd/VWKYs4uZjDxCJPvV7sA7Lzi2n3SNXfpfTOxvx67+5k+qSbH89j+z+DG9G+lEI+9tOTVScKsnOMIluXOZJYW0WFt+aq15qeooIzUkso/d5Kk6moMJ5KSomKixMIts4Pj6SodpLxTC/V56tPQAyOnepG3YYeoYPRF6h7t3A6v78FPXz/NfUexgFhJSa4o8Md3hTABR01UMW5UVsVwC29LoWcKdmuzhrZkOII7x8ZSbs3/Klesk5godNFt+7dae+ePVwU/uaNG2zlqwlXr16lnNwcFn+oAQrhJoQeMomuX7eOt02YMJHXoSg94gUhDGEtHDlqFK8HycnJlJOTo+l4I9EMXPhgZcT1whL5zddfS/slccIZAHG4cNECio2JpTvumGh0pz0zL4+upJd9ByP6daDov16nRx4cRh9/9g8NfejjGieb6RjZlK2F+oB4A+v/eJn2rHyT53WRnp6j2RfXLcB6fXh7u1J6ZsXt05/7lq16A/q3o4Wflc/gKtxRM3QcpwtYJuEGC7dRvMIqWV9oHxnJAxMQiPhNIc5VofZQRKGFAndJ4TqpUAbcUIWLrIJpOC2JwheOp1P29Wzyd7LhV4EQc30kMd53WxLF36my+sr3YQqKKcyj4kj5jYISyhglCcPUPOrs50APRTjT2b7e9HykYXUEHdymcImKkrz3TZ54prQ0VxJ/N4ls3Km0+BSvK84YRIVpE6gk918qKcmlyWHlf4PIMGoNiWGM5cu5NrRtxxny9lXF0LRFBtTGZZ29+Gu59NMvxln8UU8UJWV4/sU4foVwg5hDqRwh7ASYx3YISPl2iEDBfU9dpfSMQo5BxoSYaQhDxC2jBiqOk78HtsnPh3Oh7A/Qtx7ARR3rIWghRLHttXfSeR0EKLIlg53/FpU7R005fjWX0nKLKCrEtc7jCDNSElmsbfq7bEBm0dfv0Luz7lAvVQ5EHo5vCKD8hD5xBGujnySoDh48SP0HDGArSE2AqESGUFjz0HnWBu53iMU6eeIEi8HgoGAaOnQYWw0RLyi/TlGRrLi4WJOkBjGQcB1FZ3zAgIHk6elJq1evpXvvvZcthjt37qI2bdrSmDFjaOLEidWqw4iMoxA0AGLw1Ik4Gj71A/p4+TaN+BKxcobSrAlc+pvSj/+ZRp06N6Ovf9mo3lIRJJwBEFdw53z4mR81FkOcB/F590wbyBa/3Ucu8nrE9yGBjVivj51SO4p9cA55nB8sjnAH3bnrdDnLHq7546fuYKG552TF7OtYP7BXu3LJc8T147px/bqOs1a0E86cO2f9brHWhKI6FBQU6LfuPiz+nris6hiECOGtFnOMJPw06yXk83SrsPyyhFuQG310+RYFb0sncrQjT0eSJpsK+1WFg+dLRHYDTJ54prjoBpUWJVBx5hSiouXqtRIlJyQROpuKMmbRzJ4BXEReMKOLr3qufvH0g6U0c1oUHdtWXvgh4+hfq3NYML710Wn1WuNp1bx8XNyMKY3o3dnB6qXyvPreNc5ajIzH4OEZZW56ogQPytIM6e/AMdNIkgVemhVIf/1SFouE92jX2olL6UR18GQRGX00i/7zVgoLPV3rBc2buvL6i1fy6O2PU+nrn2/Rpp1pvA4x38iWDPd+1F3FOSB+n3+sZvfG9YwiOpuYR6FejtSqUflSAnWBl18j6hjVk05G71GvIYres4WCQprTz3NeYMEHgRhz9hjl52SzYMQ6TIf/XU8/f/o2H4PlM4d38/S81FnGslxoCrauWszbPpv9IAtSgGW8B14xCWuiXHDiXOK8mHBttQ0EVVGRftf45s2bawpy19SNND1dVadS7gaqDYSfrZ0du7Ui4Q2EKcSksAzqQqyHRVG4jkJEjhgxgjvmXbpE8favv/6KM5LCioOahUFBNasXDOvgxNk/0InrFWO3jeGeGQPph48fpqah/iyWKouxg1sm4gMRd4h4wVefmUihAd4cm4fzIP4Pwu/d+RvoaMJN3hduoUhgA1GH9fp45dOlFBuTyDGLT94/Qr2WaNaDo/i9OrRHXeif2CoIwYd1uGasgzuoNv95cwHHMeJ4gaebCx+L98DxsHZ2Dq4fHizaCWeAknCm9lCK1+tAKfKsUBtYSvF6uHOy5U8SbidHNaLIf6VOhyTyIAKxLuPOQBZziA3kddjmK3Xy1fuU3hfCiWWwjzZwMYUI1LfdUCAGCzPuJBubxuTg84f0WrNEQyUlmVRKDlSUNoSoVH9nxMbxSSp2eojCF91gKyHKTlgrhrZrboFxLBCbhTrSlz+dofTUDBo8sC199IYztW1f0Z1WF7CcyUG5GVj5YcWDRQ9JpeTzAMdAKGIdXof1d6Tet8VojgWwzM35IoHOXVJ1wCHS4J4ujoXLuvy8sOhBwKHUDTwMvp+bQ//75gYfp2s9jpGfS6xHsqwH7m5Mjz2ouu/EPrAo4lrunuBLTz/iya7/uqjqt446mBvOZJKjdPiIdp6Vuo3WZvF6CK5FP35Gny/aSmlJ1+ntZ6bTS3N+oCOSOGzTuQftWPMn3cpMozF3P0Jfvfsib3NxdaegsFa0c90fmmPBs9OG0LRHniNXd08WjG9+sZCatenE2yDm+g4aSVH9h9OCb+dQuw7d6KHZn/B6CNOBYybz+R96/k3qO3Iyi0JxDlwTXoGYF+etDFPEBYf8okqEoV28XhcQjujo3jZmDBfnjorqymJNbBOWOiStgXVOG2QvjZHEJKx1YaFh1LVbN1q2TLfbIGoPItYQQrRX797qtWXoK7rv6uqqKRi+auVKFn5wRUWW0tat21BOdjatX7+eRo0aRQMHDeL99FFZ8XpYChE/CF5/9w/q2101n5GZS2FN/Gj3gfP04nO38zpjiuA3FJCtFLGNizccYDELYQiLoa4YRGOsrZYCBjVwzyFxEizrWJa7PSuYD8VSqKDQwEkY7M3CrnRaELX3taPScf4sBLFOCELwW1t3+k8LqcMgCUX5PkCf4BNWwZoIQmDqxDMlRTepJH97pYIQlBZ8TU6OHhToYFtvrYSCDz8LpsefV8UNLVl2mt75cB81auRNv3/fi1YvyWZBCMEopqqAaILIGjXEky1qhgK3U4g6CEIcKwQhwPy6P8PYioht735Secxj5i1Vsi65yzkEnr71usB6eV1V4Wbq6W5Lv34VwtcLKyJcW6vLbnU9wn6t3E0WR3j14hm23s2d8yJ99doj/Hrm0L/qrYYR3r4bv146c5gunIomHz8/ahvVl6Y9+Qa1j+pPkd360OWL5yUhqLKm/zX3E7oWe56cXN1Y/AFYHHE86NBjsHTMQJ7HfnLaRvWiqH6jaPSkmbR7e5klpsegUbxeF7k5KldIn4AgnoBYV5tAZFU19d1aQI8kRrCQfCq9Ay/Ltw3ba8fToF2l5Y4TU8+NOTT1QmN6nfrTvfFNKXJ5Er1hM0DnNHBnCU086U1PpLbTeS59iIQzAK6ucE9FjUWITNSNa9O2Lc354IMqBWFVnDgbT3t3n+PJxsaWdh88x1NGVg6t3XqEQiVhqKCfr35YR2NHdWMLITKRwg1WX1IaawQDE3CRhiBERlIknEHNTwXzo1gK6wn4wcjrIKHoLkYhbW1tNemykUJbXowXoy/6XEmsBTQeGN20JFBCoSjreyop+Ibr7aG8Apc9sHJeOpxNV/NL6H8d3I12ATUVhdlLubC9rfOrXOi+uhQX36DirI+otGiFeo1+7DzX0qozjemOTmXlWKyRqiyFKEFx/qyqY4FU+i8/05lefk7l8iaQi8HsG2HquYrAkgaxhJg/uIMCiDldVjyIRwgsMf/FD9fZKteutSPXJxVldSDGtu4qa+MWL1NZLVFCB3F+3Tp7sKsp6piK94CL54gpMXwtcCWFiIT756SxbjrXv/ysh+baUVsVYhbrY6/ms4spMinvO5hDi1ek0t61zejAkSJ2ZUX9VghDUTZHm8oshYgjhNso4ggNcRs1xFIIAbhl+Xyed3RWtY8Feaq2PqJjL3ruf3PJy7csO2NlwDUTlrvrV69Qy7adadIDL9C37z5Nxw+XlXD5ZcNJdg9d/+c8Xv/U6x9TbnYWW/OwTVj25AirH4BFUCzDOrnu7/n06aId5dbL58X5cG64l0KYAlgbYWE0hJpaCpGZePruG+ol62SEhx1NbulMXZvY83MU7qLyPsKxY8dYDCJpDWIMMY8YxSFDh7KbX2UoFj7LwBothQAuo4iJnTHjHk6e5Ofnx1ZrBfOiWArrKdD6IqtYeno6T0lJSZSYmEgpKSksIuWjgtZKZXEcdQVcGx08n5fE4J/S3+EmFaYPoqLciuUOrI3/RbnRot4e1RaEKMaNCa5y1UWeeKYodzMVFVygovxTLPIwX1Ji2D1dWpwlqb126qWqGRJef2sS6gJ1CceNyGfrIUCSGcQXGsMP85M4bg8lZL6aU5ZqXYCYQFj7IOCEwAN+PnY0b/FNuu/pOD4eyV4EEG8sHqVXby8HTSZiiDWINpHQRoBkXXAVRYkfHDd8gA/HIOpbD1q3tOdrF4IQ6z96y49FJ/Y9fCKTYwjhKvrtvBt8jVj3w8f6RbI+zBFHKARhWKv2vDzrzS+p/+g7eRnT+eP76LOXDB9QGThyIlvuILy69BlK0bvWsvCDq+jw26fwPjfiL7Pb6KjJD/CyHIhFFzfV7weiDu6dOFZYDAXJN67xvhCEeE9tYKU8sH09xyueObxPvZb4uuCWinMOmzhTvda8CEE4QroH94zwYjdMQ6fNvYvp96bxdHl6U/rE5RC/Lo9Mpw8c9tE7pTtpbtAlOjs5iDb1KuL5vcOceZ8dA2zpM/cjvM+Pjc7T+3Z7eBnrsT/2wb44Zo7dXtre30bn+2PCNc9p7Uo3Ckvp4aPZdN+2HFp7vpByy8ZcGGQg9fTw5Cyn3bt353IBCdcTuLSFgoI5QTwhBh4gDkVG0sriaBVMg2IprCdoWwr1gR8YitNiX1gOW7duTV2iVAHk1ghqQ2EEyVIpKU6hwswXiYp3sphB0pSaxsPVJaIoPdxBUYcQZScQXwjXUjHv5mTHMYooUYGspeDxVVfpnxRVzEx/D0dafGf1S67AEluQdq/05R4mG5cPpUashEqL9pONfU+ydRkq7WFLtnY+VJl0LS6KpZLC01SS/aR6jX7sfU+Rna0qUcrZs2dp4YIFPI+R9Y4dO9LQYcO4yLUpef3//o+mz5hBbdq00bznu//9r3pr9TDGUjh4YDvatuM0ZyNFTGGT0EC6Fl/eKlKZpbC6IGYQYhDuoR6SRvv1j2wWbvoscNaCLkuhMXGEciqzFGakJtHjo1RicKgkkCAOn5vzMx0/sJMunDhE4R26aiyIWN996DierwwItf/NfpTnv1++n/Jys+nLNx5jMdaiVQS/wjKImD8AoQj3UiSfERZFbAdrFv+oOe6ep97UxP4Jax+EHwThqMkPswuq3DqI6/jp41d5fx8fP95fWArT0lIoLUU1sIAYxOfmVF3CprqWws93JtLHlzJopLcTfTw0gArzjM++iZIPPXr2ZNdMlKmIv1revRqxfIinQvfs9OnTbKErLSnluoLNmjfnZzee4WekbXHx5QdCggKD2OVOxCtWxaFrRfRXTCFtSFd1uBE7fUd7H02WZQwkr179DyefgUhErBc65yiWXxmKpdAysFZLIUDG3hhJDI4fP4Hvu969+2iSzyiYB0UU1hOqEoWwDv6zahX5B/jz6EuAfwCnnUY66ZTkFOrXv7/V/tggCnUVDrYkUGcP1i1rdCfVJKLhBamjcKuQYwlRoxB1CF+4LG1LzSubl/inkyeNbVrmXjRmyRU6lqOy6s4K9aDZw6pfa5LrCtp4UnHGYGmpYv07W7evyc5pCNna6re8oNFDyYkqE804vUp2bpMkUahyHT1y5Agt+/tvevChh/g3B7eW8PBwiuzQgYWbn7/UqR2oirfBNhdXF3a9atasGW3dsoX279+vcdmG6Eu4do22bdvGna07J6tc6QBE4R2TJlGXLl007wlRKM4BRo0ezduxLwQqzovzXLhwgeeR0KK3LMmENSTQgososoDC6oc4PlgSkdXT2svz6BKFm85kcfmJkW09ycvF8ParMlH4z69f0OJv3yN37wDqOXi0TlG4f9s6upWeRJ16D6WXv1isPtI6EYJ1zs+r2FK5ffUi2rFhObueVoVcFOK3DKGDOn2VIQQhMhK/MLAx2VMhe+EYy7mzZykjM4P69x9Af//9l3ptedCOIPlMdPRBCm8VrhGDukBSGYBso9UBg1rXbjnShouZ/PnA1EYuNC7ci3o3c+Li+ADXhPeApRAxX3Dn0+dGqohCy8CaRaFIODNmzFi6KD3X0I8dN368equCOVBEoZnBSCDqCe3fv0+TXczby5t997XxlcQNGlhMaHixj8gEVhWoMwR30Ly8PJ0ulWjUGzVqRMOHj+AHH64LxUHxIERHMyEhgTp17myVwhCjqoaOitYlxQWHqSjrcUmEJHNRdrhCGsMHH8xRz6lcK8aNG8/Fhc0Nso7u7u5NfTfc0IhB8fqfjj70f5Gu5LXoWrl51DOUu5k2//UCFapbmnm9AmlEW5U7WXJWEV1IzKdOoa7kakAymtLSPCqRmiyUi6Bi/R0/W/dfydahLdnZqRKnaAP3rwDXNIpobKMqSaFDGNrYT5AE/HuSkHfWWB3lAg3gtwNRBwGH9XhF+vlPPv6Y5y9dvEgpqSk80oki0C+8+CKno0esxH333c/7QWDO/flnfoV4BBB62uA9Y2JUBZmRxfD48eM0+9VXed9evXpx+4IYIPG+mJdbF5WsynWHtig0No5Qjj5RCLdRCL+4i6coILi5JJJceR7iLy3pBqUmJ5KvfyN+LcjLJkdnNxaOIyc/SCGt2qrPYl3AGvn7F2/Q6RPRbClETOHYGbMoMFSV0bYybotw0DxfURNt37695OToxK5q2s9BWHV/3JfEgkmehRhlHvDMNZYL589zh7dzly56XTG7dlUl+YmVfvO6MoiaEsQRBgSoYkzRJm+9kEVzTqdSUmEJdXR1oEneGWRz/RhRSaFGGG7evIm/r55S21OVmK4MfA/oIwH0R4TAFf0gQU3eQ8F62bB+Pf9OYf1G1l5Y0NF3VTAPiiisIWjEMMqIhg1TqvRgwrqk5CR+FcAXHx14Ify04cZQ7f4iLHgAo3EtpAdU06ZN9Y7IaQNRiA4izgmx+Pv8+dQ4sDGPtqDB3bt3j+bahEsIrBrnzp2je++7j9dbExCEEIbWANxJi7L+S6VFqyTRMY4cvCTRYaA7KURh3779KDAwkEeXhw0dRt26d1dvNR82f92k+FGNKPSva+VEIVsQswrIzUN1X4r57JS8cllLgUjdDo7e2ZwLc288k0WP7r/BYtFB2nXnuGYU6ls2Eo6OWO8ll8lW2vZdn0Dq1cKNigrOUmlJEpXcquI+tWlEDr57+VhBXEohbbqQSV9fTOfODtg0wo3CGztTSc5v0t9EEpmlN8nGrg/ZOE8gO8ce0h42ZGtb9rvTFoVrVq9mcQarnVgv30fMz3ryyXKiEL83cYxAuIsCIfSCmzRha+K+ffs058OxwtqIdcKqCHRdg0ARhXWHXBQijnDXpSyOI+zdsuLgYFXoE4XTelSvXIqhbqRVATfOIePu1iSPEQgXUCCSw1gCt44u44FXuGW6e7hz24rn4+HDh3g7Cme3bduW26Gn1sTThvT8coJQxOwbA7x5UFbiwsULFNg4kAYMHEh//KHbWgvxVVlZieoAjxpYG5GADvNiWZ5cRg4Gzz48kkLHcwopQGqkJ7rlUMit09S7WycWzog1RKwX6sq1Cg9n4aavnyLE340bN7ivgz4OCu0bA84NL6fAoCB+DipCsf4jTzizbetWFohKwpmakyW1ax46BuIVUWgAwrUEDTReb1y/zlY5eYMmGiu8QvjhxsUkrH1oELEN50KjqI3YH4iGDvsiJe+58+d4GS4kSBNtDBCI3337LT98MOq2adNG9ZYyMCKJBhYjlm3btrM6ayGyq8pHFK0BkUWTbPzJwXM+2Tqo6jRVBkQhhD0GCL799huaNOlOXg+B+Mors3m7fB1G07pGdWX3puhD0by+m/S3RvFkfce4OLvwd+ns4syNMe6FKdl9KlgI8QpEHUL5vK6ahMJS6GFnQ4fuakkvrL+miTGUM9jTie5r70Neznb0yr6bdDZXZfXu4eZAy6Y0U2UNzV7MpSKqws5rO11KaUTrzmfQxus53LHRBVzB7u1cQiH+qqQqJcU3pU6TuzRV7LALsSV3H+3Zsyf5SN+ZEGH4fUMAQqidPHGCj7tn5kz6/PPP2FUbYBuKPmM/iEG4b+E3KGIThdDTdh/F+sGDB7MVaO2aNYootBKEKMzILaat56VngZFxhHIqcx8VwnDszCc5rk8XKEvx7uN38HxlghBF6VH3T05l2T2REbRJ04gKNQItVRQObFLALmni+QphNH36DH5Ow5MGz3q/xiE0a9Vl2pRVQj90a0S3RXqysMNgqxi4NQQhBi9fvkw2tjY8GAvBCUSGTzkYRMag0cqVKygsrCl7H5gCtO0iG7kxIEHYX6fS6Yerqs98u2M2DQ4ootv6tGGhh34KxCEQfSGBfJAb4LMh5MPdw4PbPFCVuBOCEn0wCEq4EaL/hfeCIA2Tnomhodaf4VtBN3/+uZQHafD3hlFjypSpPK9gPMl5pXQju4RyikqpR+OKbYEiCtUI4YcOHQtAqdHRbsxgjUImLmHtQwOLV7mI0z6HXDy2jmjNLporVizn0Um4cwJtgSkQ++MBhZESUB3T+bx5c1lMyBtuOfgMGIXBfvh8EJDWBlxf9I12WiolheeoMHOmwe6kcvdR3AOPPvqY1Jk4wWJeCDz8nQHWyeefeGIWC0m8xsbGVnoMXiEeG6sHCkZPmEyd2rTifaqLPKawOnzS0Y+mdvVVicJbP1BpoSpZRmWglMRLm9xpaWLVZVdgAUAdQlgwK0OeaAbxgx2lzh3Ss2sngxFupSGhITR16l3k7e1Nc95/X2PhQwzgc88/T3t27+b9sHz/Aw9oOkkQeroSzcAyCauhiCEUohD7ArGfqZLTVAe0V+jEWdvgkrkpLC6l7ZIgvFVQQkMi3I2KI5RjiChEkpkHZ6uSu2hzcMsq+mz2QzxflZUQMXu5OVkUf+ksrVj0M4s7CDuR/EVeGkKIv279b+PC9cgiKpK/yEUhkswgMczDL77PNQ8hPn//6m1OHAPRec8z72iSzIhENuJ9tY+tCU1yTvHzFRw7epTFIQQLBl7RvsKz4O2d19lCONs1hnqH+1FISMUsurqACMSAEFzHS0pKeIJHCzq2+F3gN4LnMZ79EH9wX4VABbCCtWvXjg7s388iEu2LvlhCY8Dz0d/fv0bPSbiWrjyVQV9fTKOkwlKKtCuk+0NLaED7JhTUyIc/lxg8l4N2Df0MfK/aFkPsq+1ZpY3wtMJ3g36X6HPhe4uTnmfo16B/Jr5fRTDULzBwcl76fU6ePIVDoZSEM9XnWHIx5UvPItDgRaEY/UOjdUsSe2ic9Ll5ovEB8sYM+wnhZ8g5hHhEBw6jG7DaIaYPwGKnS+CJ98D5cQyOR0cdDSiWo6K6Umf1g8xQhCg8euQIFwHVBTKJWbMo9PLyqpX4OlODTJooxg53UrIbQA6eH5Otne5sqhBwcBltJD0QFy1aWE7M6RJ4WIekI7AAClGIvzN+B5UdI9Z16NCh3HxNeHB5HHeuqsv83oGULInKYS2kh7/9RSrJm63eoh9b72h6eUNOpaLQUDFYU/D7hVUQbqRAzAsRWB9ABw3eDtptmoKK6JgcupyaT72aumsyO1YHQ0ThgNumUpNmrejQv1soorMqNu380Wjq2m8oFRUX058/fMDrDHEdzUhJpLefmkzd+gxl66M8I6guUYjSEkj2MuOJ2eTrH8TWRrkoRCbSw7s2cRzgm1/9Sc9OG8IZS9t07kELvp3DNRFhjcT5kEl04JjJmpqH8mMNSSZTGdnHlnN2T1iauveAqzixOySekS069Kbnzjmxm/nCvoHUMaCIB2EgzpANFL/byrxTkF0U/QIAsYLnNjqx8L6AeyoGm0OahHCyGQAxI84Hl04IN1gJ4cUDjwJTgfPCewl9kpoAl9qDMbfow+ibdDy/lPxtiukuj1vU3j2TwgIrPr90iT/0k/DdyAfZdSH6W/wqnUf0YXB8eESExkKI71ZYXPG9CUusgvWDfjYSzqD/jEEAJeFM9bmSWUJJuarwGV2i0KpTuqGRQEFVNAaioYGgQucEIwto4BGkipEFCB50eiHGELiNmwzCD40HOr0wR6PDjFE5BH8LV06M5mHEDsfjPOIccCHFe+o6B27WkaNGcV0fxOshO+HMmfdSixYt2eKHUS48iBCoLa5bgMYR29GgwQUD27EfltGA5qmT1RiLuFZdIG5R+zq0+fqrr6hbN8stXaGdeRViJizMsFHdugTxhI7en5Gd29eEshWF6bdxQhp95Obl8eiyQLgbwmKoC9x7cAmFIESnBNbpqo4xBx38alayYebeG/T8sWRaedZfXXaicpAkpqTUTacgRCp5uIKdn96K44PMLQgBOpERUgcGYvCXefM4M2h9EoQi7kNBN7A6QRC28HWqkSA0lIy0ZPpn0Y/kIgmA/ZvX8OTXOJDX3bxa0VtEH0jkMu/j2RTatBUXrTcECEKUlYjqN6qCKynA+rZRvdiKeOmMqq3DubF+9KSZXBNR0GPQKF4vkB9bU0SWYFiZ0OFEX2LwkCEUETWAnjstdY2KC+mv7g6cfRNCCoIQzxkHe3su67Rv714WK3KwHaIR4gfPa7wHrBsALnD4jfh4+9DQocO4n9GnT18uBh998CD3LTCtX7+Oj8VzOSlRf2bkqsD1QmhhwFRYByGC0ffBddekxi+Sgg2M8KC101rRisFNaLCvM32d6UWPJ4TS4gt2dD7hFveRxIR+DfofsPCgryT6Sfi+0UdC/wb9Hl0TRB/2QX8K/Soci3MEBQfTyZMn+G+Hvh4+K/pgcM09dCiav28MgCpYP+iPo88MQQhXYXjWVdVnVdCNrjhCOVZpKUSjlpycTNu2beVGDqDRk38UucVPjELJ4/uEfzpurMpiBLE/fN/5VZowCo5t1QHvhRgkNPgIlEVj1rp1G27sdIH9UUYCo4ki6DxGeoCJh4yhfPjBB2xdRAOM99f+nGhg4+LiaO+ePZrYJG0gCn/97ReKjtYvWOoSPADlFgqIQgihuLir6jWWT0lRPBVlzqLSklNk6/wqObiXrwOFzySIbB9Jw0eorM5LlyzheyM3L7dCnCH+rsuXLeNtAMIQWUsrOwbvg3UQlPL5mnAkNodu36rbSm0sF2c0Itu8v6g0/331Gi1spO2ef9I/p53o6cOqdPEQgne08qKezdxqRQQ2JCAI4cWAdmST4XpDwUhECYXKLIWmZtHX71D0ni1s0fPyU1khq7IUYhnF5IdPUrVfYj0Q+4rjxP4iznDT33PZ7RRWQH3vI5+vCfg+MYiMNhLP/9jYGMqw8aFvcptLbQjR+2HplBJ3hp/DiOtzcXYmP39/jsmDKyhiBDEAjb4HksElJyXR9RvX+fkOyyDEDLYLy2Czps2odZs2el1BISgh1PAcbtuuHQ8aQSRCQBqbXRuWQPRXBEIMigzouGY8L6sTX6gPuJYuOJJKv8VlabKWvtzFj8WjOYHwE7Gh6PchGyo+G4QiBD9Eor4+loL1gEEbDAKg/wsjDayGShyp8eQXw4VUnatBl/vo0aNHWUlBNAmxUxPhY0rQGKPRhuuVcNWUuz+i8YW7Y3WFnzheCD/xHWB0ylzg8yCtLkQe3gtWR3SmKntPNG74DBhZrE5KXlhL8b0hRhFuMujEYcQFbhsYoUOjihFMvMcddxguCvEdf/nFF7Rs+d/UqlU4ffHFl/w5Nm7YQB9/8hF/9/fdez89+dRTFY6H1RHb/t39r7RfCm3cuJl++/VX+urrL2n79p38txszZjQ99eTTnBnuzz//pIsXL1C3rt3piVmzuGg4zoH3xfovv/yKhg0bTl9//RWLQYEQhav/+YfeePMNSk5OYldKIX6wb5/efWnP3t38+vPcueUeprUNu5Nm/o9KC39XuZN6vFOjmob4jLi/kJzm/LlztHv3bnrm2WfVW2sXeQbSmgCB9/3tUge1cBuV5LwjfWllo+mwENq4PUenrzvRqnPFNKCpG3Vv5m5QuQsF48GDGqPyuMfQJtWmYGlo1LYoFOJrwrSHKLSlKisu3EG/fOdpthzCrROunLDsyUXhmcP72L0TcX8AdQT1iULUF5z90DjNe8B9FFbG8fc+W08/XIYAAP/0SURBVCuiUM7WM+k0c18SRdoV0KyQTOrRvgXf0xB26D+I5Ca6wLMclj1YMbTdRAH6FrAKGsLVq1fp9OlTbPVCtkW4k3bsVNHiWhnwBvH09FQvlYFnPIQh+kmmFIRy4Fq67VwmfXM6TZ211JZmt/OlIeEeZh2QQ39ExIbCqoSBd9G3QT8PsZuW0K9VqB6i74z+L7z30H9VxH71EHGFOkXh+nXrSrXFkhwhnATC/1tOTdyg0EhBPGjm1W4h2uIPI0B4bzSuwmKH/XGjoDHAVJnwE9eNa8WrMaLK1IhsYyhqjU4VrH+oY6avwcJDCeIRbhMiC5Oh/vL4jpB9ctmyv6XOM1FwcDD74eN7xHcmgrSTk5LpvvvvVx9VEV2iUKx7/705LAK7dI6iRx99lKZMncyCD989RB62nz9/XqcoRJ0niEoIwQ0b1tOcOe+zwANPP/0UzZv3Kx05fJgfrjjfwkULpGv3oz/+WMLnwOcYd/t4uu222+hg9EH66KP/0ezZr9KO7TtY6EEUIq5u6NDBLAbhSoP3+Pab7+jkqZMsCqdPm8Hf0Zq1q/nYxx9/gt+/LinKXUfFOW/xvL3bR2TnbFzWWcGuXbvo8KFDbBHEPT969G0UFham3lp7IHvd8A3x6qXqA0Ho7WhLga72NK2THQX5BFBx4TlVHUHbAKlFc6db+SXk7Vozd1WFqkH7sW7dWh6MEe2pIgrNR22Lwp/nvFDOlRMgEUzfkXfQTx+/yss+Pn6cCEYuCiO7DWSX0+OH93NMIF71iULMH/53PYtBuIQithCupCLRTG2JQpRemL77Brcvb3R3orMnVfH3eOY0kwQG+g0Y8MQzGn0OPFcFuPexHgIEVkc8zyG8EDOILMHorxg70IxEVXJrYZs2balVK8OTfcESWNOkMqYA3+uqCxm0JFFloUQM98hWntQ22HztM/4OiOlEokAMvuPvg+8Ty2LwSsE6EUlmRH8f7sQKxiPiCnWKwhs3bpQK6xoQQksAK51ALtoEcvFWXYRwA0K8ya124prkFkPt5C4gLDSMAho1KiccLZVVK1eyeytcOhFQDtGLeV3gc+LHIIJssaxvXzmiXqFwGRFxP27SA9fN3Y0K8gsoIyODRzarSi6jSxTedddUahrWlDMfItPhlq2b2bIHIQgxBx544D4Wf0CXKESc1auvzeb9xTnkghJiEX9L/M2RiU3sg/OIc8ASCUaOHEG9evai777/XmMFhCj87rtvWQiuWLGK95swYRwLRCB3MUUMorAiWgJwJy3MeoNjDW0dZ5G9x2PSQ75mCQLqipqKwv4ejvTVyCY6R5rl/u91bQ+sy6yflkB1BQsyYrp7+1Lbrkr9KX3Utiis74jvc+6+FHrzTCoLwq/GhGq8CvDMwe8ZOQhEQhgAi6AceZZyL08vCgkNpZzsbLb4RbRuXa1yEtrWQvSzIDLhLWQoeG7WNKGMqUBM7bJTaVz8H+C7ntnex6yupQcPHuTBd1GLGR5X+B4VYWi9wOtNGIfQl4WhpK6BNoFhC+0F+uYF+fmakDPoF6GtLAmUpbicUaxbFM6d+7O8T1VOoLE4k/4AAnw4+QfE9qp+XELQYT/srwuxD8AXK75cCFC5+BPXBndRXAdGhFDYGaNhXaKiqEWLFryfNYDPixFAJKnBDY75ynykISJRXw6fG/E7KCEhB3WTIAIRlyAmU6JLFEKUaQORhv3kYB3QJQonT5micROFCIR7aHpGOotNCNbvf/iBY90g6uToEoVYhtVvzgcflBOFYl6ONYhCAHfSoqzvqaRAun4TuJPWFcficmnMlurHdyIj1tKBwVzAXqCvbENdoqs+YEPCWMFy9eIZ+vqNJ+jG1Ss085m3acike9VbFLRRRKFpwff5+c5EFiqoVfrCwMY63czxrMbzFB0/ZCDNVZeVkYNYQ8T9yWP/hAcUnu/oq+BVXzyhNjh2z57d3D8Q1kIwduzt/GoIcDtFPUBLAq6lq0+m068XMti1FHGH94V70dhIb7O4+MPLCuJBZJhFgiB4RinC0DqBlx0shBgcwW+irkQhfs+IY8W9BH0CbSOvzSn3WITBp31kJBtfLAURV6hTFCLRDD6gQG4ZFGmEQWUuppUhhJx2zb/KECNx8lhBY90vrAF5PM7Fixfp3LmzPDKoSzxj1At/D/FjgCjEAwbulxCDEIXmRIhCuFeC8PAI7oQfOXqY6+V5uKtG/BD/B7dPiDVYAQH+jnABhegbOmQYu3DCZVQIuhEjhvFDEPGBTz/9NB8P8F5IcgKxB7F4xx130LJlyyj60EGdovDll16iY8eP0cMPP1zOfXTH9u10z8wZLPiQoAUEN2lCGzdusHhRKCjO20lF2f/heTvXt8jeZTTPWyp4+Mcm59OJG7m0ITarRuUoBBCG/wwNoU5hqo6XKNquXeAd80ioBAYNHky9e/dm9+AlS/6gq/FXufi7qC2IJDyidiDuV7g5C1AyAlZ8HIMRd8SkoNOH+x41ClGIHllEcX7xnuJciiisnIzUJPr+7afp2N4tFNaqPa/7YNE2fjU1yKD5+xdvsCukPAGKHOGqCEzhmmgOFFFoWhJuFbIghEsjshDrA30gtB81YdfOnfy87iW1FYYgRCH6AnJroTGiEKD/ZWySmtoCrqXzT6Vpng34O9zR3sfk2XnFADz6oWjDFWFovYh6hQi3gvcc/oa1pQ3QDsDb7uTJE6xlMNCAGGK8P36nwrAFhPcl1on64PAMFKVpLAHEFXbyr1gr1+4tCWEBxIRRKTHB7QF+7JiQNatLl6hyU7Ak3tCR0p6aNWvGPzbEr/lJKhmmVLxiGVNUVFSFY3r27Cl18rvzecV74hpQlBzXVR/BZ7uecF1VoHbIEEkUnuObCSJYm7y8PA6g7tOnD3dAQ0PD+HtBUVwIdnNzQGpIjx47Sv/+u4snFNd94MEH6eaNm2zJ28M1FZ1o2vTpPDq5fv16+vOvpRQbFyf9TbtIHfEhdPLESdq951/pM7pTwvUE6ty5C/WQ/u7xcfF05uwZjg2Ej/ivv6osjRgFwg8O50NZDryHja0tPzAfeeRR+vHHHzTnAMiwumvXTlqxYjmXbkAH/bnnnuf7EaUYVqxYQb/N/5UuSd93zx492UUHYhv7gM8++5S6d+9B/fr152VLwta+Kdk6jqKSwpNUmv+d9JpGtk49yMbG/OntjQEP+nd33qRnDybR75cyacPNHLqUZ5oBC7g0uBaW0KCWqgEIdJQwsCJeAdqWeXPncmbWZlL7tXbNGr5X161dy52ygYMG8TzWLV60iDsJEHbI+IeYWvwO0ZGC90Hfvn15tL2P9GorLSNJD+4lvNfo0bfxg+DfXbvKvSeKW8fExPB56htwv8JDDu2yPk5dz1PP6QZicOHnb9IP/32OEmLOc5H1lz5fRJv//o2GTbpPvZdhQMitXPBtuSmgUYBGZAr2b11JKxfPpTe/WEit2nclZ9cya7MAx0b1VpUoOLx3B024p+7jirVpH6Tq3Ff1HSsYxptn0qoUhABtgPDEqS7o92RIwtLTy0untRDvgfZEDO5CyMHKhWe7g4Mjdz4vX77Ez31DrY0AWUctVRQ283Oi8W29aHRjN2pMNizQ555Ll8RvLjlLy9huCvD58b2hM4++Bp4BOdk5dODgAV5vqd+PQkXwXD558iRrBfSDoR3MrQ8gBvGeqHZwXeq3tmvXnvr3709NmjTh3+iJ48dp3/59dOHCec10ShKCmIoKC6lVeLh0vd34twgjEIQlEinitw4DSV2RKzVnPk4VrfMNqni9JQIrLUaxMBqIYGi4iML/XRuxH4QSRkjkxVlhLYRobOjoy7hW3yi8NZdK8t6XBHJ7svf8Rqc7qfhRG+KQY8y++kBh7jf2J7JLkDmY1yuQRrQtH38CS2GvXr3Y6gs38n379rHlUO6+KayJWCesimIdLHsT77iDRc4nH3+sKSz/xx+L6bHHHud5ZK3F6KRAfn5hndS1rr5ZCvEdILaqqgx+lVmxtkrCb/4Xb1JBnsqa+vp3yzQxhK9MG2y0pTDmrOrvguLoInulyIbp4+fHWSwHjZ3GxdEFL835gY7s2UKb/llKLVpF0NPvfM+lFrQthdiWlpbCdfNgWRTJTbAeiVWAsCaKY5s0jaDfv3pbsx1JWVCE3VQolkLT4uZgS2M6GNYpQwcOg5Hm6C7JrXnyZzlcVpEkDPGM6B/AawE1Dg3NRIoONJ6JOL81gJIWWy9k0ZzTqZqSFrPa+dDg1p4mcS1VLIbWj7wfjLIU5rYUQsAhXAsgNhV9btxHR6XnvEhEFRHRmvsQ8uvAPmgvRCJHeD/Cyw9GH3HfARxvbIk5U4G4Qn/nir8rqy5eX5/AaAfcc3VZCQFuJoAfhShqL4AQEgXJGypIr20tD7+agvqF9p5/Sh2Um1SYPogzlQqK8k9ScUkelRSnUHHBOSqR+jDF0nxJSUVrclHBWdW+Jbll+5ZkSsuGuXkDJBB4Yc1VmrDtmtkEITidpEqWpA0EIYQeXkFQUBC/Qpzt3buX5+HxAHfPSxcv8nqxDlY9uIJCEGLEEb8hFJbv2bMXd8xg8YMYgliENVEfokOBc6dJD4L6CB6GVQnCqtj4968sCCM69uJleVIZxGmhJp4xoDC6KI7uH9iE2kf1J1cPL3rq9Y9ZEK5Y9DMXR4fLKPh80VY6f+Kgqu7eFwt53Z8/fsiv2oy5+xE+x6IfP9OITzBk3N0a8agNBGGvIWO4zAIYNnEmvypYJoYKQgBLnrksSji3QP4sh0UwqmtXKpUaZngnwPUsLj5OkzhOHzgfnoXIPmpNz0QkEcPAx5EZLWlhX5U3wqPRidR36WWO/YRorAlopyEiEMqEAUHEGMIFECIDnXgFBQH62cjjgXhUiEEMykD4YWAG9wv66yiNAUEHI462MMW9BjdRJITEsdgfx0EQolQK8ofgWQo31NOnT6uPql08HHQPtCii0MLQ1+kSJnKIQcxrZ4FtqMIQ3wVcQyGmMTLaULBzjCIH77XSzAAqzn6SCtKfpsKCy0Q2DlSU8QQVpfWg4szbqDClpbR9PpVSCQtFUFqaS0VF16U5G2mf16goNbJs31tzpX3tNfvqAzGDyNrXZ1WMJt24PjDiG+xgnqZGdNTEKxpuCDg89Ldv28ZWPG9vby7/cvXaVV4v1uXkliWMQCwhxCFcjuFyinnsExIaQt98/TXt37+P95N3DMU8XEphsYSFcP/+/byuvgCXUbjIoF2qiSAEIybdx9bBMXc/pF6jAmIwKeEKbVw6jxPPVBeUMZj25BssDmEhBLnZWeTqrvIegEXw+IGdLPZ8AoKoY48BFUouCKL6jeJaeeBabFmcKcoj6AMWQryXi6uqrc7NucWvpgYd58qm2yIcqHnxRSo4vZpuHV1GAelHqKtXKk2IdKPhzYk6uNwg5/idvA37NMk5pdmu63xVTTgH3k97/aQuUscoxIOaNdE9DWnnXeEYc029mrqzBer5Y8nU2F0lPowFA7NyAWcqtL188CwXLqJ4RQI9ZNFEEjqIvAuyuGc5eP6jzUK4Bdoma34eIivp2qnNaNPIULqjsRu7lnb+6woPQMIrpbpUJgwhBBSsC1jjTAn613jm4X7Ab02IQYSoYF1wUDCvg7Az1LqMPir2x30XGxdLS5cu4fU4DyyI0dEH2SJZ2zjpacoU99E6RpSJMMQcLjKQAn01WhqaKykSgAjB3FApzF5KJblIjoPvQU9H1KYR2ftslWSgLZWWJFFJ0RUquaUnhgv7eq+WOhUeZGtbUQgY4ioq6lE19Xdi15/fD6bQ7JPVb8ANif0xFuFGCqshRuIhIme/qkqkpKBKbnU9IcEoC6Ehro0oP/HZ7IfouTk/04Kv3mNBCOvhQ698SCGtDKu/Kke4b3brfxt9++7TXBdPoJ08BvtqI9Zr74sENY9N7MmWR4hLsV67Tp44NvnGNbZOAlO7joKqhAw6tcKtCRnvUI8Wo9Xo6OD+Rv08Ue8VtfcQt29ox0YXsK7geGQL126Di6VexZnUYsop0t29aOFlp9N1yRzAm2H8ujieXzk6rEaJTGClMzRhXmXgPCi03rVbNxZ+EHJywYluWXJyMr/CjRShJXAbxfeM/sLQocM0wg+vmMwhWC0FWAlXnsqgry+ma1xLX+7iR92buVfLtRT3LpL/AOFKipwNqGtoSVkiFcoj3EchqCDekMRQV7hVdUAbiZg/JIQZMGAgt23ivoB4g7CraV9zz+7ddPbcWZ5vHdGaByXE+8IiaQnF+BVLYR2DBypuOEPcF3Czok4jrGJ48OuiIVkM4TJqa1u/buFTUkfq05OVW960sXMeTHbui6S5bNUKXZQmUnHm/1EpFUm/ej8qyX5JvUEH2DerfAkQAOvgu5tuVOoqitTuR+9szgIOBYrFA3t0m7oLqNYHspBitBhWQVgCEV+oUIYpXEblwAo4d86LtHXVYl6GMIQ17aGXP6K3fl7FgnBaj0aayViid61lQYi4QeEeqg3EGgqqYzsm7KsLuIz+Pe8Tjk1s2bZ86R0XN5VLHsQhCq8LdmxYzq6qOGdtuI6ig7R50yYWDGtWr+bOEjotGFjE3w3g/sbINAQhhKBweULno7qCUIymi061JQtCDGCZShACiC9jEr3oA+eB2Dujdh3TThYHsSf+PsJaiKyLECwQ9XCFx6tIxFefBSGAa+mDvfxo95QWGtfS6btvsGspPFaMdS3Fdyv/jaBzjk45BHddWG0UDEP8JpCoxVSgD476h4gdxD2AzKawQKLdREJEtKcwwNRUEAIkrcN7uLq4stjEvRcWFsbupKg+gOuQh4bVBdXqUV+4cIFrvymYDnEjVBY0i1ER3MCik6bv5pG7n9QX8HnwIMWDEC4ywmXUUorz1oRMSWzNv6Cy7kauuk4vXM6m1bGGNwwlxRhRhhWucqN/adEK6b8CKsnfzsKvMrBvSXGi5oxrTmTwA/iHq7pHyTFyC1ef14cH6iwwj3WtnCuur0tQlgKWQSSFefbZ57jeoYJqxBQuo3gImkoQguuxF2jL8vlchgIg8+hHf2w3WW3CyG4DWfD9b/ajHN8HQafNPc+8Qx6e3pyc5st3nuakM3Ig+HActt+8FktPv/Elu53KgXsqxCWshTvW/Kleiw6LH637ez6/P47/bLb5amjh7wMRiBizmNgYbhMxet6pc2eun4UODUafg4KDTSIE5eC5g0l0qrW5kK5fEDb1qD1BiEzIGMAKcrAziSAUiPj+mpBEHhTVewBdv36dEhISdD7HMOgpOqLIpJyXm8eCBbGF+JvXdyGoCwwyCtfSFYOb0BAfJ3rzTCq7lmLA8kyC4V5SaNvkwhAWJ1gKFWFouZjyeQSQM0C4c6KdhEDDvSAEItpNUyeyQTt81913c1k5GHrQjuNzyd2a0c+vK6rlPnrixAn+IJZYz83awE1paDFOfO9nz57hGxWupr1799FkINUGf1ZYH2uSRtsSgPDDw7G+Y7MqmX5r60737k6WPrQz7e7uTakFJTS2adWNYH7BdbLJ+Vgl+qrA3mcfFWcvkLTh1+o1+rHzXEtHEkLp+yPJeusMBjjY0ux2vgbF6KTcKqYuf16mEvWyMZjDfVRBN2KwqToP4MrcR4XbqOC79adozaLvqEvvIXTxxCEKDG1ebvuiA5UPXFgSZw7vZjGIJDOIKdy+ehFbDj9dtEO9R80RvzFYCDdu2ECFRYXsggQhCOCOiNFncxVLxvMEI+iVnfdKZgkl5er/hQe62lGYh/lFIQQhLEkjvZ3oqzGhJsleKacmYRq5No50s0Ql9vyL02nP1nVsKdDX+YS7KgQg4p6R7h7P/z//XMpZD03lOmfNwEq44Egq/RaXVc61FOLRENDeoSMO+g8YwPc4hCF+W3AZVLAsRJgVXOWr6z6KNnT/vn0swpDJH20a+uKI3TWVq6ihwOtCuC4jbhj3Iq4Ln9EUg3i6gDdHTmEpeehoF+2cnZ3eOhR9iEe/0ND99NOPXF8DdeGcnZw5qx/EyB+LF/OXCN93CA00Tqjn9vv8+RQfF8d/nKVLltC6dWt5RKuF9CXDmohzwUVCabx0gwc5Ol8BjRrxd4o6jfo4ePAAP5ixDzIdXrt2lcLDw3V23kQ6ariooJahtQLLYEPgrdau1HlbCn3S0Yc2XsqiE8U2dE3qXE0KrVirCTEyv0Sn0Lv7Eunlg8n0cGt7crSJl37pB9R76MfW5SFJPMZI++5Sr9GPrdN0+mxfCa1K0d35mdrIhX4cGULdmxk2cu7qaEu9vZzpr9isKmyaFekjCeVeTWs+Qq+gH7QtIjapulaIymroJVw5R/skYShYs+BbysvOpg1/zqOE2Cu0f/s6TbkKMOnh/6jnLB9PLz9KuxlPKxZ+RysWfC89JwPo/hfeI3cv0z3U/W0zuQNx6PAhCm8VznFlSIKAZ8jOnTu4cwtx0bVrV71ZrKsLLJObNm3kTouuc6OTEZtVuSAEt6SOiKfUEXGyM58whDvhU4eTzCYIAQYqqyMKS8iGkko9+BXk2DpTIx8PysnQX/8T1gR4yuB7P378mNRXc6egoGC2BLdp07ZBWgzluDrZ8rNhZhsfinSyp4NJefTd5Uz6/VQ6+RbZUGN3B95HH/j+mrdoQRcvXuRahuir4j5HXeaszCz+uzT079iSQN8X2cJv3LjBy7DuGQrayMOHD3OtbQzCoN4w+sobN25goQhNA1diU1skKwPX7+npxQMR+Xn55epo4rde07YcbXO21O6iG3cjp5Su3iqheGlCSYom7hV/FzaxsbGlxyWFDHM53KlgrYJCRU2qk6dO0hNPzKJvv/2GJk26k9dB5In9+vbtR6dPn6L77rufBSFULYKhFy1aSNOmTefXyPaRvM6YP1xDAj7EENQAMQMYBdQHirpD4MHMfWD/fo4rxN+qKvM2TNHIqmht4EForpESSwRupF6rEumf7j60UxJ+/4uqKIIgCJHxU87KgcXUMThJf+IYgU0jsvPeSqWF0VXvK2Hnc4oela5H20oI6+DnPRoZPBKrzc97kumtc8alAH81wpue6BugXlIwNWgjVqxYzllaazJCqtTQMx/IFqrLMgjQscGzwxyj2+gbwJ0Knim6rIToXMRmFnPnwxAgCCP97MgcuhClC5CpEgNW7w5vYhZBKKjOczXbzoOSiiq6sfpIoiXEpYi/k8o6pLBmiH6CYi3UDyzFqy5kaDJji8RniHPXBwSDqCEnSgagnyvqGtamUFDQDyyF+PugBiB+g7oSLupCtGPyRDIYZMPfWyR9qcu/MQbeIAyFpdIUyY/OphVzv1IfPRpX9MKzhXCD+MvNK0tu0aFDB02WS0k08uvff/9F0Yeiy+23e/e/XN0fXzIECs6D84GMjAx+xXkUQWgYaHwqw8VZlQIfjZe4eQ25ietbfGF9Qp5YBiPoGeMa0aKEfJ2CEDyw6ap6roy3op3Jzqm/pOIGqtfoxtbpOUrKyjdoXxunVykpM6uCIMTDFcH+1RWE4KE+/jTYs6IFtDIGN28YFuO6AgIDqdlry2WmtkFSmHdnVUwkhMyh2IZJV2ZSS0LEDOJvhTiYlJQUCgsNo3Zt25lNECK+FB0pDD5qd0yypM7GyZRiupxhuCAE+dLO124ZcYCBCEGINuqTMSFmFYQA37ehFiSIdidX3YIQpOWX0NYdu2j//sq9PRAugqQ0IrYQ7m7oDxgCPLeQDwLU97wQeD7hHtgzrhnfD7gvhm+IpweXx7Fg1AX6UuiMixIVcCPFbw4sXLiASw4dlX57CnULvMfwt3E30IsMFkAYXyC4tBPJoDY42jb83eta9MM6jWuBloILKUSqiHFFJvDq4GpvfNoYW8SwDRs6TL1YEWGFglUQF4xJgHkIw8TERFbdULhin6ZNm6r3UqgM7axjlYHMRQBmc18/P3YPNcSSBhdSBcvBZtF1zeiNdmIZCMNFvSs2doibgFvU2dyKMaJHsgtpz4UrZOf+tvSL7qBeWx4bxyfJ1nUC5Ra6UkZ2Gtl7faNXGGJfe/cH6f+2q8Qq3LDwYEUiGcT1maKz9cPtoQZnuXKS3q6yEV5LIi4ujn744XvucK3+5x/12sqRd9YqI1p6MMBd39RgtBWjpcICZS38POcFFnLySR9NmkZw4XlrRohB/L3wjB03fjwNGz6cevXubTYxj/PiveTPmfxiVezgmTT9CWWqIinXOCFZGciKjM6+EIS1GXtsyPeOQXMUkk8sqnwgzK99b/4dJmfoTzKBjitEy+HDh1ik49wQ7oYiXF4bStkqJBfC/XB+eiv6tJM/XS8o4VjT25bEsFcD7h1tIBBgFUdnHJZZWAkjwiMoPSOdv3eRdVehbqjKeCJAOwlLIAQ+fjcQ+HAFhuASJSAwmGbqRDI1Ae0svHUArhOuoxCGGPzBZzGWxq7G99Xs/Px830pLT+NGomPHjlIDc5r9ahFfiPmRI0dxbCHcFU9LyyUlxRQSEsrbJk2aRFcuX+H0yGNvv51fEe9wNT6eR7Tg+4tzIg5RQTfe0k2A7wejHyGhoRzTow8vLy9KuJZAztI+mL906WKlMYiC4uJig0cTLQmMwlb2fVgrOYW2dPu+NHq+lRt9cCKLyMWengxzoWOpRRThXXHk+bf9KTRlx3Xanlxmpdfmr/gS6uvlRCGB95CNXTuiUkeysW0jzfeQxOIcsnMewTUHfd2k79RR+k5Lc8nWeZwkIttRaUm+tHxF+sJR2uJjsnMZIx1rR+PbetHzXfz4FTEbATqyilYXBzsbSryZT8dvVT1gMaWxG40Itw5L4R9/LKaWLVrSoMGD2UvCkEyF/0qNPVLOV/Vwsndw4HZC134QomgTqtPW4mGDcgWm8OioLKbQ1PgGBFLH7n2o58ARdGDnRs4ImpuTSW/OmkoT7nmCrX9i/tShXZwtFPMoN/HLJ6/Rjx+9xueJ6j2IXw/v3UEn9m2mlQu/pbDmERQQFMa1Cpf+8AF9+vos2rluCQU0DqKgsFYsQLHvr1++S4Nvu5Men9hTs5x89RK179pP+nuZduTZNu0Kuz1BvJtLBGqDe0reBidkl7JlELGB1QUukm197fUWTzYGdOqfWhPPHg3o9D/Yy1+9pXZAbCGerbri9mEdxPeHNgDNHOJ4KgNtrm/T1pRV6kSO0pfkaq+7Q4eO4pEjhzkOyc/Pn44ePWJQbCHaGcRiof3AQL7IC7Fr1y5asXw554zAtWK7PB8E6rjqyxeB3BPIoIqal5acEA7Pm/ZBLjQ90pu6ujnS5dR8+jY2i746kUq2WcUU7O5IXq5l3x9Kffj7B/BAXJL0XUEoIr7r6tV4tjK1bx+pxBnWEdAZwkoI4Yd7Tw7WwfUScdbQLmgzkb0Xg2p79+3l+xvx2JbqwcgDP1oxrtBTiDFMSU6hJk2aGHzvwVCYll9KhXqaHl0xhXabN29+q1u3btw4oEOBVyCfR7KZXr168XL79u3LbcMFY0Jjglesx75Yxnx1OikNCTzcYfFDSmpDBBDcclPhNtS0aZWJaQRwH8XfA6+irl9tJJ/BQwI3OD4XPic6tMbEYGAUFFN9YM/1Io3oG4GEMu29aPDBDPqnly8tPpNRaWIZF3s7mn9R5Y5dGeeSiTp6S+LNS2o0nHqRrVMfaeon/c19pMlFndpAhY2NE9na2EuisbG0zwAqyZtLNo7TJfE4sMK+5iJUehAb8rl+HNqk3APbkoHAcnB04AcVyqYAdKAaNw7kzgQSeaFdlHe6kF0wOTmpXAfrypUr5fbF8fAqWLlyBXXv3oNHEZctX8YdPTz4TkvnwUAd5vHArCzp1z7pwYiMxxGtW9P8+b9xgpnAwCBa8scfmmRiaCuq0xGsTVHo7R/IAm3bqkWUlnKDnnj9C0pMiGVxB/EXf+l0hXkIuNkPj6feg0fT1IdeoB3rl5UThTNmzaaivDzasOJ3Gjnpflqz6Fvau30tPfziu+TjG0Dzv/mAeg0aRVtWLabQZq1oykPPUbB0DauX/EztOnajkXfMoJWL51LziDZ8baZkfP8OtSYGtUmXOhbn0kvYzbEmBj7EE7b2sZcEj3pFDYD3xPMbrrEgRO26MZF1UwsVzzc8X8XzChM6bSgTIn4fZ9NKDLKMQhgW5WfT8R0byCOoOXnpKOODZyoSUZyXnv+waOE3aSsdpy9RjQBtBfoM4hWgfYF4RafTTuobYPAf/Tfs06plK+opzcP1DhYMWKU3bNwgdaabcvJB5IvoEhVF+6Vj0FG1lr5eMz8nHugc3VgSwNKTDhbmuefS6VpCLjlLy9gOIOjRL0NYFNrjjh1VnXMk+ENNOVh/6+r32JDRJwrxHDt86JAm6RZ+GxhAi4mJ4XW5ubkcixjZoQP/hiwZtB8QhiLhTHBwMEVGRrLRLT4unrcZKgxtbW1YGOpClyg01INLwULAzYx0tcKdB/7ShoJj0YjhWHRY8dBCo4cOYE3BDYqHIc4vryOImol4aIqHozEiDw+r+oKXkw2XmBBuolOaOdPdAU5019ls+mdwIxrkaa/TbRSJZf63t/K/MZIqwLUTtZs6hbqQg72n9PdoJE2B0oPeW2oU9FurbG1V+5LdAKLiE5Xua2paBzpVGVvoZ29rsvpitQGScCHeZ968uTwCL4AnhrbLFtztkWkMwLoINz0cCxdU7X3lx2M7Oipw+0dCrw4dO/J6LGN+5YoV/BvHNsSBY38g3g9x4HgfiEzUSOsQ2YHWr19Ht40Zw4N+a9es0XsO7eusa1AKYtM/SyXR9n6FeoK6OBmtKhExavLD1KxNxQQdUf1GUduoXpLITOFllJUYPWkmrx9/77O87tLpQ/zaQxKHWO/kqvrN4Li+IyfzfG627rglSwd/V10k5ZZyLGBNQDIVJJgxhSBEuzh8ZaxGENYkxtlUiEFQ8RwUzy9YV4357uyc3MjNx5cO/buV3XR1HYrOLgaTkJwCbnCGxhZ269qNf794FWCgefmyZRVyRoh8EPryRTSWRCjyTwDt9soaQEgCXEuP3tmcrcxb0/I1rqWoywsrNLK742+J73r58mUcuoOYNHhWwC0Rg4DW6IVlzYjC9fit4d6E+/SqlSv57wORCOGHvxHm4W6PxEwQiJbmKloV+HwixhWZn+Uxrhgchgg2BB/E3xiBIgqtDIwGooHCDQNq0iDJRSLcJSDmMGEdxKKuCQJSTFjG/jgWo4RiZE1cmy6MEYX1icityTQkyIluP5hGn3T0ptD1ibQqs4jaSR0l1CLUTiyDBxJiCJFpVDvZi0CIQQTU1zTmzsa2KZUW71Ev1R6/Twrjz/BSS2/q4VZR/L3azrqyz6KT9Nxzz/MoOuKtK0OehMuYDhaOwW9285bNbMkTcclOzs78+6oq6RfivdH5O3ToULnfozyZmDV0BDNSEumnj1+l4bdPkQSZKt7aUISQqwohDgFcSQEK3NdHkMzg1MmTOp8pYR7GdxXgJhrgYkstvOyoayN7Cve2NUnGUQjC8etUAxJoOyxBEJoa34iuVCT9HS6dOU5nUivGX+IZjYyJiHGD9QoYElsofr94FUDcRHXtqje3BNqa+pwvwt/DnmuAHpnRkgcYwKPRidR36WVOXjRk9CSO6wpsHMhJl7Zt3crfOb6LhOsJLDyMietUqD5nz57l2E54uohSDXCxDAoOZsEEESWSyGCgRCSWqW72TksAn0kknBExrqhFi2zhKBWIdrsyHSDaYUNRRKGVIQQXRgnQUOMHYAowqolzY4Kww0NH14QHhJiwjP2NseihE6rP7A2hCasi3Ezxg8f56wsoM9FmdzrFj2pELxxPp986edE4T3s6MKiiy9OZhDy6c3ksvXlG998WxXlXDG5iEjEosLFHHGIylZbWfukSfIanBwTQsinNOCHAoyEe5CG1ZK5S63R7B+sShUgYI6z3+I0AZA1GOZ+b6rpKhgCXcgA3LW0gAlFfCZ04tAPi/XB+Q5J+QRjimlBOCA8XuKIDeTKxqs5hCfz544cs2tp07kGH/13PVkMh2BBPeObwPp6Xg4QzYNPfczm2sCoQp7ju7/l8/r/nfcLrWrat2mXfWkHxbl2Deoj/C3Gv2l0J7qEoUA83eQjB5p625O9sYxIxCKJjcjSCcOXoMKtIQIVkD8Z+flt7R2rSuS8lnD9B6SmJXGhaG2EtRBsgrIVVIdoV8Qrwu8cAFlzT5Ih9UAILQDxu3bJFMxgkP4d83prBAAM8bjDYcEdjN3Yt7fzXFfr2rBM1aj+Yvwu0v+iQo+8F6xO+eyQuQYkQfZZ2BePBfQ1LOIQQhDi+3z17dvM2JFqEyzb+HvgbwFiCOEK5ZXDGjHs4pE1Xe2ZtQNRCGMJtGdZpCMXIyA6Uk5vDv/t/ZV5JujDGWmj3loR6XsEKgGhCAh+kr4WPNEzkCAS3JpD4BkISAlEeb4h5rIM4FLGP1o7NXzcpJ8+GZrV1odeOZtKdjZ3p+Tbu9Et8fgV3UVgH5x9MpQf23aSbeiKD327rS+8OCaKmfqZt6Gxs7KkkfyHZOt5ONna1m6xBDhICDGzpTk928qWnOvvxsrWAzsLiRYs4CQTuYcTgwHpub2dH+/bvYwscOlSI40HMjkjCpWsewi0+Lo5jBYuKingd3NMQN4iYHjz8Ll+5zBbJ3r17S2KeaL/0Hq6uqljuqpJ+3ZI6kxmZGexuChcp7WRio0aNrvQc8muWU5sxhV/99wV+RZIZTLu3rKYHnnuXi8gjrs/B3o7SUlPKxRTe99w7FNAogFYt/onOHz/A2+UxhdqxiEgYc/3KOfpr/ndEJYX09JtfUmBYS1q54Fs+LqxVez5Wvqy9zVQgUYY5wDME8GCB1Abrw9XBhlLzSitYrZAQJdjNjkI9pMndll3lnfUkSakJKCUwZed1cpPaBAhCa3Ert+WvwoYzTkM0N/WEuLahvCpcSm0dncnVzZ1y026SX+Mm5C59/3LQ2UXMEdy4kb4esYWVFbtGuyB+r3jFMsCAD+ZFbgkg37eqfBHy+foCkqrhOTSzlRcFldrSkoRsmncpk3bHFdLQDu0p2NuZThw7TDFXYqhNmzb83ZVKjTDE4fHjx6VnQQFnfccgIdpxB+lvVZ8GuY3h3LlzdO7sWRbRuDeFUQCDmXAFhfBDGAOeN4h5x/MTz7KzZ8/Q5cuXpN+PDbdL8HTBfdi/f39+rgLEEGJAAzGyPt4+HG8PQajvN2DN4DOFhoZRdHQ0P5N7SL95JEO6fj2BUqTnWGXJj9Aeo56sdpOjs3i9dCNX3jIpWBzwn4a5HKMj8DWG2byhNjiWCjoAKC9x9VYpu4oi/dzdrb1o8bUcKr2zol87XKIe23yNjufozsbJZSF6NjLbyHhJcQoVpvUgO7evyd5ltHqtgoJxKMXrzQdc3MwBEonAWizcECsDHQtkH0V8oI+zDXlIQsUUWUSrAoIQ8V5oB78aE2r2GoSmBp2x5NxS8ndRWQ2xfDSpqEInTR+wvoZ5VPzMIm4K1nzEu4nC9vUVJLuaNOlOHsiC4ILL+yuvzFZvNR8YsD0Yc4s+PJLCz+gAB1t6vJkbtSyNpdgLJ9mronOXLuxhAZEDN2wMsEG8CBd9WHYgwLFPbVqv5J4rpn5fXTktcB8KLl+6RKhuUBm4pgBJ3IDAoCBehgDC4AP6tbAY4j6HqITbaFJyEu+P7xvWa3yvnTt3rtXvtC6BN9Dq1f/w54X1EN8RyqQg1wgEsT5X2bisUrqRU6xeUqGreL0iCq0Q+K9jRApiEAGnwUHBbE5WsBxQkB5uov/0VY2g3n4sk9yk3lP29WyKv7MJhbiXPeDhEjVh2zX1UkUQBG+uDqGc/OSWZOs4ixw8n1evUaivwM3JHHEWiig0H+ZoA9CpQ2Y+xN1YaqcK99Tzx5KtVhDqAxldz6eX76TpAwOMbXx0q2+4k6HTPHjIEBaIlXUMrR2IQghgxEXCtR6ioDZEoRw8rxefSqUliaqkPA8HuVIX55uUfPkIezxBpMCT6+uvv6Lu3bqTpyQMkTEeYkYe+wXXfSEYIYbkQBTV5PeI+wFx4KdPnaKCQtV7woqEJGPivLgWXFdVQGzATdlQcH4h8gBEi8gWim3CiicXqUJcQvjhuiD+4HmD4vICCG+cC6IbIU5I6iYGRKwpgYwpQA3kxKREnof7cvfu3dnNFroA31O79u35HpSD+rLHksvXuVZEYT0BPxr8GHAzwFqIhhEjBvX1QWCtoAxF390p1N3fmQ7GZLEYzCgoofa+ZQ93jEAioD1Jh7soEsnMHhDIgfC1QUH6c/zq6P0Zv4I1q1fTvn1wS3Sl555/vt7EjjRkIAgxko3i56ZGEYXmozYGhiwNJPpAXBfawneHN6k3glBwMqWYcoqq7oLB7bSTv25RCEsKMi82BGuhPlEIAbFq1Upu29ApHjlqFFvptNchK/rmTZs4oRZAFtYePXtytmUk18Iy3P5R9xXfK0C/CiV74KoIIEbw/p988Q2lB3Slfwq8KLnUnjq62NF03wxKObOTY71Au7btqH1kJIsZCBf03XBeFmTqfBBw5Rcu3EBbPFYXbXGmD8TnCXGmDxZ20qQLXYJMbkGUf1YAwQe0RR+AqEZxeiEkISAxDwEpwN8TSVceeOBBzvLdEEUhwPdw7epVio2N5Xsd5WNgXUU9xnNSGyAGKHD/ir/v2bRi9mITKKKwHoFRAQSYTpgwkS2HmG+oPw5Lh62G0Sn0STc/ej6yfMyOcIvS5odujWhMh9qtu1V4ay6V5L1PTv6qYHnU95n788/04EMP8XKzZs04+9fCBQvo3f/+l17/v/+j6TNm8Dasg3D09fMlVxdXqWNyngslT54yhX777Ve6Gn+VtyNzFuIDsL+fvx8PZnTp0oXPoVA7wF2wVXi4Yim0MhqaKBSC8MWWXlw6oD6i3UmrDHTg8KyXd/IE+E0DeAxhwLi+DhJDFGoDUYgkJKBnz14cj4baqs4uqgFM+TqU5EFG5SeemEXffvsNv4ryOx07deJtKMODfhRiNeGeCndVYdE7f+4cx24+8+yzfC0Qkb6NgmnTkRja4diajueXUoBtMT0eVEpZZ7aSs31puThdbdEDtK2CpuzD6XLv1AaCVC5KdcHCTo9V0RgRC2tlq5atKnx24SpqCPhMGAxo6KJQgO8eSXYgBJGRGAmoAEQjdAG2Yz2sh66ePnQls6zNUURhPQOxhQAdbdwUV2Ku8A9EPqqiYBmIGENtHlweV67kBGIV6iqJQlHuOirOfpIcfA6QrZ0fjzp/8/XXLO6QlRCiEMlGlv39t0YU3jFpEh+LdZjHK5IRBDdpwvMQjUiIhHsS1ikE4eN+FfsjSRLKmijUDnj4I3MeXM+rGh2uDoooNB8NRRTCe+L1TdfYPa8+C0Jw4GZ5d67KaOtjR8cP7ObfMKxeckRHGc//i0huEh/P7as5fuN1iRBiKKmBbMuw+EEU6rIgAu11EHgQekIUCmEhB8fgmffrr7+whXHs7bfz8ci8Kuo4ar+nmN8QfZHiPCNpWSbvRg+5ZVI791zqEt6YazYL90gILLzqspbVFfisVaHt5iqAx5oc3HeiH4pEM8lJSeQmib527drV+J5URKFu8L0clfpnsHjLXUghDtEmyNd7Nw6ha9klOl3SFVFoxaBRWb9uHc8rwtD6SM4q4nTXcuqyE1RSeI4KM24je88/yc5RlXYfwhDpjmGZhsUQri/6RKF8Hax/mEdBdLg44HiBEI/YX6F24ZpGUkfEXDHIiig0Hw1BFEIQPrUmngfKaiuWui4xRhSizIerTSE/55FtVLtzDWsh1mEbrIXI8A1PovrUF9Al/iDQfp8/ny2DwioIhLVQvg5utV98/jmLO1hSsQxXUXi3IHEJQDIYZGKGRfDuadPYNe+zzz7l0h0uzs5cH1afKETJBHS8A1t1oWXRMTS/SCVWEA87s71PlTU1hWupqYAgQAZPZHxHPCFiz6wdbVGohE6VB98PRKBwIY2IaM1JxHBvydfDtVRXcjFFFFo5ijC0XtacyOAiuXL2jGtWZ6nWUaOwIKUD2brMIQe3KSwIUUIBE9w9IQrFvBB2hojCtWvW0Kwnn6QrV67wvCIK6w64WQ0YMFAZWa0G6GChWDiSLgg3HaRUF6OzQYFB5OLqSs5OTtS8RQuL/Y5haVq3bq3FxZ3JBSGKiNfHovTaGCMKUScy2K3M2wR/R7nLHbwwoqMPsheAiCtCTNnt48ap97B+IL50ZR+Fq+eO7dv5dwiBMHLkKEpPT9e5bvmyZRqLH9ZDVEBQYz/Ub4UQlFsPsQ9iClH6AH0qdK6FKBTXIuYBnnEA7zF2wmQ6neNHv17I4KylqDF8X7gXjY30rnfxsbWFEIWoUQjxDuslSlUolAftA55ZiDGWP7OAcC1FLUdtFFFYDxAuYfBVr6/CEA0BXC/wWeW+7ciMhc8tRztw2pw++9WhuPAika0f2diW/W1SMi7TvMNu9PKQur22/JSeZGM/mhy93tK4iiIWsGfPnhxgD1GIGMHUlFTKyckpF1MoRCHWoXaTmEdQOGIKEUOYkpzC68T+CrULBpFq6r7T0BBiEK5erVu34Q4IOoZyVx1YGaxFaO/+919+taSM1SjJg6L0SLjVUARhliSCz6QZln0UoAxIuLeqrhjcQ9Guyp/xiDfcu3ePpvMHayEsYHfdfTdvVyizNMIaiPjA3bt3c3xgbYD8AfNPpWnCReAVdEd7H6upt2lJQLTj74g2WBGFVYNnGMJ34KosXEjxvNLVF1BEYT0BnRSMnjRv1pwf9tu2buUOi7UKQ4g/PPiQqQoCF4gg7cqyZWln8jIknTJ+JAKcF+cX8LI6hTIwJiBam9LSXCouTicqyaSSnB+ptGiFaoNNI7J1eo5sXW8nGyomW9u6qzmJDKSlpenk5POLeo2CQsNELgaR6Vm44FirGARoGyEWLKm2rRCEYNGQJmarxWpp5BQh+6jhlkLtshTCJV90iMXfFghrIZ6hiigsY9euXZxFFFY89ItGj76NwsLC1FtrhzMJebThYiYnUQLjnHKoRf5lcsiIpccef1yT1EZBP4oorB7arqW6vEUUUViPkAtDxBXArRSiyFxJJUyNEIIXzp/nEQ1cMz4LCiuLjhc+I/aTCz852lZBNPzyZRwHly+BCPwWiABwATp/usA54ZqDjhVEJN63qs5hUWEMlRbHU8mt+9RrtLAbSPZe30ii0EUSh2XATWbe3LmcyTMqShXrZwpQl1ChdhAZXRUsH0sRg3L3NEOpqqC3pVkJ0UGetlXVxtZVgq26JDmvlC5nGG4t1JUtUM7ly5fZghgRHsEZhtEfQOfZmgYuGgrIKfDLmt20KD+QkkpsqaOzLc2K9KfBrT0V19IqkItC9L/qQ6xkbYJ+MDwLdH1viiisZ+gShgBupZYoDLWFIEYvUIwfQhCZk7AtLjaWEq4nlLP4ya17AkMyeckLxgLtbFryLFr4vrStrBhpAUKYwpIpt0bi/E2bNePRR/mxJUUJVGrjREVpPdRrdGPj9CrZud1JdrZl5Si+++5bmjPnfZo+bQb17duXXV7mfPCBemv1UURh7aGIQsvH0iyDwtUNiSwMRZ58Qxu0V5ZkJRTleOoy47IlEJdVSjdyDBOGnfztyUl3uUINuI8hDBEvBI8h/K0tyVVYoQwkvQluEkzOzXrSd5dLOe4QJS1G2yZTcPY5Gti3B9cGxkAP+hNoj0QtRbQP2usyMzMr1FzEfoiVhHU0sn0kb8Mxw4YOo26SKBCZVQFyAKB903UOvBfcke+ZOZP3rUsgCocPH8F9Q7Rr2tl4FaqPIgrrIZYuDHF9CAyPjYnRCMFm0rW2atWKGx4hBOE2CqudEFoQbNhu6GdAYyG3CgohJzC2aKywDgKMTrGV0NeXrwlAMCI5y/WEhHKWTgjPsJBiKi3YRaX57/O+lWHve0oShWUuVHdNnUp79u6mMbeN5eWmzZrqtQQYgyIKaw9FFFouluomqi0KdXX4tDt0iPkVohAZGdE2IaW+AJ9LtFd1iRCEyMr41ZjQBm8ZuZJZQkm5Jeol/bT1sSMPA74rJJRC1kE8nzZt2mhR7sIKZYhBHMDtzKCJtOToDfpVnTZhrEMWjW3hSid3Lue2AIlykPAGtRRRUxHtAEo6ISMq1iGxDn7f8pqLYj+0DSdPneTzoO+Fdu/+Bx7g0hzwSMA6ZFwVfRrtc0BQYl1tu9vqQtzfAAPziig0HYoorKdYmjDE9Vy8eJFiJKEHq1pVQlDuNlpXDzNcs1wkQvABrIObqdxCKCycEICwcGIfiER8JnTi7pzUh2zzvy2LI6wEO891ZOcYwS6kEK3t2rXhukpHjxxlcbhixSrauHEDN9Jdu3WjIC1rp6EoorD2qGtRiFIU+N0rsRdlWKoYFGiLQiHyRGcN29DGyzt0SAaFdUiff/r0KbrvvvvZMwLtET5bXX0WOShb8vyxZEUQyiiWemFnUospp6jy7lgLLzvyd9b9fcEdTAycYv7QoWi2FqIDLdLP43lyXepEy8HzQxGMdQfanxPHj7Oww2/53NmzdO5yHGX5tqcVxY0pudSeIm3zaHbvZtS9mTt9+ekHmt++aB9EWyEEpkC+H8A8BoyEGNV1jDbycxjjtWBOkC1WeHkpotC0qFJZKdQ78GBAqmUElCIbKcQggDiUCx1zgk4IOqN4KC1fvowtaBjdQSrh8eMn8IgUOmBwBcBoJq6rd+8+/CAbPGQIp4Kuy4cVvkN0osSEDjUm+GGjEUKQLq4VjSU+F64fbjsLFvzOo/d4AKNTiX3s7IxxjSp76G/fto38/QNYaEIQAsQVonbSl199ST17dueHPFxMV//zD283N8tWBNOgsU700y9VF7tVsAwwiIHfm4JKDKJNQqZG/G5hRUFnGq52ooOE3zR+45YgogQQqhjphyCUA9cyFPEWafYBrAmoSyZc5SESTkuisa75fGciC8KpjVwUQSjDTvoaIPjwWhkFlXiZ4vmza+dOfsWzE6+41zH4evLkCd4HA4xDhw4uN3399Ve8TaH2QQwwBo+dnFWeQRnp6fwbv+fuyTS2jRtNT1lPX7RSWZBhWe/7xwXKa9KbPANCeR0sh9FSHwsgoyr6LBjMQvuFCesqQ7RvGEQSxxh7DoX6hWIprAGKpaV+U13rDqyesCoKqygsNBPGNCNHu71UWvCDei892DQiB9+9ZKvuHOChkXDtGnl4etKECePYhfSNN9+kL7/4gjZs3EAPP/ww3XPPTPrPiy/SmrWr6fTpswYLaWPvX4jBdz+/TufPxlKT0EDas9qX/BvrTvijUJ66thRCBA0bNpwf+A0VS7cMaoPRf3TW0CmDi9jixYvKFdnGdWJADftgu0BuAUCB50aNGvHfv67rU0IQIuMiUvE/O6CReq2CnKoSzwS42FJzT/1j+RjYgBjEgAaSCmFeFLPHYCxcCPHsAGFNwzhWHV4opghHUDAOtEPff/edJhNq16iu1KFjR1q6ZAm3R1iH9kn8lh0CWtJFp3D6p1D1fJ/ikEoht86TXV4KewjAipeYmKiz5qKooSiSUMkTUkFUIk8BrqOyuo3GJr0yJ8JSiL6VsIgrmAZFFNYARRTWb6rbkS8piqfSoivS6wUqyj9BtqWGW/BsnefQrcJ+Ukf1bAX3WTTkAMuoS4kHOlxJYTmEpXDH9h30h/RAMRRD798zp/zo8Zdv0cHoCywGh/YPpn2HU+jIdqXpMJS6FoV4qEMgNESsTQwKIAoFSAqB9kC7swb3dHmHrnPnLprOHtxNQV0nhkBR+tc3XaMlibmKIDSAyuILtctSaAMRCG+goOBgtn7DAwcdZrEOXi4LFy6g2bNfYQ+Uzz79jAYOGqQ+WsES0U4ehaylC46k0q+XU9i1FAXxX+7i1yBqewrE4AfabTH4pWAaFFFYAxRRWL8xpCNfUpxCpcWxVFJ4kUoL90picJV6iwob+3HSFEm29uGUketOnu4BVJw5hag0Ub1HGTaOT5K9+yyp05dIcTEx5RLttI+M1MQq/v77fGrXth099/xz9M7b73AiiREjhtO9995L06eriskbQlX3L8Tgf97Jo207zvDyzGmS+Pw0WWMxNEYULvwzj16fk8DzrVva0+xngmlAv8rTqxuC/Lz+vjY0fIAPvfq8F7m5W5ZbmiIKax9rFYOmBvXs8NnrIpYcgvCpNfFcsPvttr70YK+yGrAKuqksvtDV3oYi/SpPP4qwBQwaTpgwkV8RkoHnBlxIEfIQFhbCHicfffwxe7K88/bb9N3336uPVrA09JWZ+eiTzyik53j6/ZqtKmupgy3NbudLQ8I9yN+j5s9WSwZtGmIJFVFoepSYQgUFA4EALC44TIXZS7nIe35KTypM60FFmZOpJHc2F323dZxFdm5fk4PXWhYCjt6fkYP7g5Rv25+GrvGiC4l2ZOe1hktPoC4h3EVtHGaSncdfZOv6OO3atZcbO9SYwggv0i77+flx/BNcgOASdOniJfruu+/YdVRkFoTryZAhQ3neFHz4WTB1G3pEIwgj2jRlQVhT/p7XlHy8HejFt+J5GaKuRdRlGj05jl8xCTCP7UeOFpfbjmnnv+WLPuO8r7/QhBavSKXfl+Rqzgt0zeN8H36exZM4JyacF6/YD4h5+XE9hl3h48Q1PfFiMmXfsuyxNQighoK1xgyaA7iynz9/rs4F4cK+gYogNBARX6iLqhLRAHiS4NmBVyRsgzUZA4oQgBgU2bJlG+0/sJ8GDOjPAhLzyFqpYJnAZVNbEIL/vPAc3d2vBa2d2ox/X0N8nDhet/NfV9hVGzVAFRSMRRGFdYhI2PH48/7qNQqWREnhOZUAzHiLClLHlROAVHKJbOxHlxOATj6/kIPn82TvMppsHVTpkgWrT6ZTUmEJDd+YTS9tyKWEvDFk4/4lxw/auT/J+6emZpKrqysn5EHnFQlr8ECHQETHFiO+yHjarn07euqppziWUIC6hdXNQqqL8ObEwe9PP9aDBaE2sTE3qUm7DEq+Wb1EQK2al5XcADOmNKJ3Zwerl8rz6nvXaFBfH9q7thk9OjOALY2VWRmbBFc9Sor3GzHIlX6Yn8SC8qVZgVWeFzzxQCB16+zBx2Ee17x+ayZt3VWo3sMyaQjZ2YQYRLInJNdoyGJQgOQyyDxZ28SlFFLfpZc1grAhubaZAlepGWrqUSYMnSSliGXUKTQUCL64+Dj2OMGgADJkoxQUREbPHj3J39+fpk6dwvtevXaVXxWsE/y+PhkTQnvGNWMXbcTuDt8QTw8uj+PyL/Ud3OsKpkERhbUMOtGz3wrkDvU9j+2jC5cT6ekHLdvK0FApzLhNJQCLDxPZRZGtyxwWgI5+J8jRdxU5er2lUwBqgxHzOadT1UtESxNzaOKGbCoqdeOEMnZ2fmRr68oJIRDzMW78eI0IRGOHDu3KlapSFsjaCuthSkoKWw7hRgHXIFNzx4QESo1pRHPeUpXhEMCC+NCzRyk/L4+6dNAt4ipj0gOxtO+QKkui3Lo2fXJ5kSjn3KUiCmniQI0Dbfk1Ja1iIgac95nXrrKwG9K/6kyveL8s9ftHtLIlD09bnefV5vbRjtS3p0oIY15cd+atqmuM1SWwECDLXX1ELgaFZRC1tBqyGARoO1B7FbGGtQkE4fh1cTy/YnATRRBWk8auKiEY6WcviUE7Xq6qcL0cWArDQlU15WAxxkAJSpeAMWPG8OvPP8+lF154waiwAwXLJczPgWN2z09vRZ928qfrBSWctfS2JTFcCgZ9kfoCBshF4jR5PWqFmqGIwlpi587GNHaqG0X0vExffn+AO9RvvNxLEgLe1La9ulJpLQP3N+EmZwjCha4yDNnHWrD3/LOcAHRwm8IC0MbGVb2HYQgroRz4/leWjh0PdHTm0JFFJxcPdOFCmpqayiVGkCXsxInjLBjRMTYniYnpFNG9gN75cB81bdaY1i3tTquXZBudffTy4Ra0cWkzFoZw8zQEWOMQN4j7Cq9wE9VGnBcC0tDzwiqIOMQOA67oPW99AdlwL6oTFVk7uNf37d1Le/bs0YhB1AgVlkG4WDdkMShAGQq4D9am6yhc1oQgXDk6jLo1M66tVCgPhCCshtWlb79+FBoSyiEJGChJTknmQcRBgwfT0089zfsg7ODxxx6ju6ZOrVDDUME6Qd9iSpSPxrU0yNGWXUsjFl5k11IM3FgzKK8kMrsrmBZFFJoZWFbQmR495SDHZ3WMDKXoLV24Qw0XPUNBh1hMEHOmAC507cKNqZ+nG8RYGSMuqwviuPA+QniK78EYISri0wzBzjHKaAGojbaVECAgfGxkWQr5qoBAhAURnV4kzIAQhDgEQjCiY4zMhLAImYoug2zILTCOS1Ckp2ZQdnYufT6nNyeYGTBAZXXCdjEZAr7/MxdU8YCwzsnxdFct4+/5z7oy66e4R3/9MoxdPXt0qdhL0j6v/Fy79+sWrhcvllByammF80Io4hj5NVg7eIjWBxcb1GHDvX76zGk6e/aMRgzCxVoRg+VBh6ld+/bqJfMDNzW4rAEIQlgtFOqeFi1b0qXLl3gwEfcErIZ4pqAeHsocodYttnfu0llTrkKh/gBL/dyJYbRpZKjGtbTPqhh6Yc1Vq3UtVcSg+VBEoZmAi6hvs0S2rFyLV7ngjR/bkbavzq+2ZRDxVOi8fjUnhF3vXnsnncUQRJnowMoFE9YjcQbAK5ax7fu5ObwO1pHTFwrp5o0STpYhjkMHG+AYLGO9vIMsPzeEGjrWOJdcbIl9xHvJrwuvmASYx/bKEopg29+rk8u5GcIqJK5VoH28/Jx4jy6d7ah5U1eerw1+3JdktJVQH2gIUTxfiEN0juEi16pVK14Hli9fRgcPHjS5SylKUVw77UUP339NvaZ6wM3z3U+u8b08YbSqsLYAbp+jhnjyvbR4WdlvBG6eEGr3PR3Hx/e+LYYFnRzt88rPdSVWdQ9qkyDd97rO+/FboRR9NIu+nVfeddaagTiCSLJmYCG8cFFl7WytdhNVxKB+0FbUVl1KdC7hpjbS24k2jW9qcYIQGRxR4gPTDz98z7F1ukAZD1EMvL6A30JRURF/LtSzhNUQxMbE0rfffEfTp82g5ORk2io9SxTqL22Dndm19Oidzdm1dGtavsa1dM2JjHrlWqpQfRRRaEYQd4UkHUjlD7w8K1o4hFse3EuN4eufb9GmnWn0xXshNGmsP8dTyTvKIiEGsjxC9KHj+8DdjdkV73/f3CgnptzdbchHujacC5khkdhDHBPVwZPXtw0vu3b5uZ98SBVfhUQdf/0SyvMA++C6tN+ruglF/lqVxdcvB9s3bi/f4YdghnAW7+EhfTZci5y7JnjTgqUVS0KYGtQTwqicHGOthLqQi0MAIQhXscFDhnC8IYrmw5JoSpdSJwd7dn9GLOy0h7z5FUmSDAViHi6emA5sbk4vP+vBZSPEeoDlbz/25+VFPwXxK7bjPsPfHvcF/rZAxAPqO6/8XOv+DONX+f5A33lxz+Fc4jgcIz9OPg/EPgrmQR4zqEsMFhYWKmKwDkGHUgjCr8aEWmQ6fBRtB9OmTSdXF1dat24tL2uDFPeoB1mfgFUQSWaaSp8LsehXr6qSytx11130xptv0MJFC7i0EdxJX/u//+NtCvUX/D7hWnpkRkt2LQWPRidyYii4lqLfYi1g8Bv3NsIjFEyDIgrNxAuP3+K4K7jaDR9Q3tQtks089eoZjVveuq1VW46Q8RAWjU+/T2WrGTq0SHaBjjDYf6TMOiQSYsCKd+CI6kc+bKAzDeuvuhZYCAXoQL/3hjdbVwb08mIL3OZdqnOh5hvO1apV2a0iPzeOBXDZE/NAfl3y96qs81xZQpHDJzKpXevy3yMEJr6HrMwyMYzrhBCE6INQxTKuRU7Xznb8XhC+5gQFZrX5byf/alkJdYGHPTrCciGIRhLJaIQlsSYupXeND+IBDUyjhgRSaBMX+ur9tjy48dZ/2lHvbrVjhXjm0SBauT6ZLXkYOIDgh8W3ppjrvJbKqpUrrSrZjFwM6nITRa1BdPBRlkURg3UDOpHoUApBaKq2zVwgrk7Uq8zMzGTLIKyHmzdt4u24rzIyMvi+E5ZFzOva15pAiEFubi61bx9J2TnZlJiYyEXrUbz+9/kL+DeECc8UhYYDXEsRdwjX0jsau/EgNkpawLU0Oka3h40l4Obmxq/4HXt6ePK8gmlQRKGZQAIOEXclyMgs4vITItkMQLIZuOVpZ3nUBTqtsErAAgJBJhBZHEUclTYiM+KIKTHcAdYGx097+Don3IBlT45c6BlLVdelDT4f3P3g6olXeeIPiDiIPTkQuPge0LEXwC0UnxP7Z2SVdy0ViM+UcMN87hK6rIQdXR1oTAcv9ZLpQA0quRBcv24dJ9yQWxLRkTbWpfTl5xK4NiGmj/6byK/ISopXuJHins2+EaaZzAUGEoTVDq+mssqZ67yWipOT4ZbduqQqMZiekU5enl7UokVLumPSJPVRCrUNBCHaOMQpIWbJ0gUhgNsovCpQt3PlihXsXgvrYfShaI1LKayK48aN54LYLs4u1LlzF737Wgt4HmAQpVu3bmRra6tJOgVhiEmhYQPX0teHB7Jr6dttfdm1dMK2a+xaCtdwS3MtVQYvzIciCs0I3OyQrOOV91RCbOXq4zR/0WHO3vj79yoxiI63wJikHYiXmrf4Jsf6vf+pSnzoSsABRKIOiC64ySGxhrAYghXr8jkbJNbfPcGX14ljEDMI90/tGC45IjGH3E0U87gubNO+ruokFMF5hMugABZFfA8QgAKcA8fjs8KyKmIS5QixGhxovk7Md/sqFnp/uYv5ijfLXUrhToHO87GjR9mlFK51CdcT2JKIDpFCwwQPUiSbsFR0iUEkShFiEOBenjr1Lpp05500SOrMKgkHKgKLsDmTCqGD+O6mGxpBiDgla2HRooX8On7CBBZJSLYi1sFCKMAACu5DZIBGXb/K9rUGhCUdngJNw5pSfn4+LysoyIFr6YO9/Gj3lBYa11K4hsO1dO6+FKtyLVWoHoooNCNnLmZw5kaRaAbxhRCDcCmFxaUmfPSWH8f1IZYQrpUQURBJuoBLHOIC4VIJ99M5XySUs5JBICI+DzGEOBcQx2zfnUaPvhinyeyoC1j0kJgD+0HwQcDhfa7E59IPH4dVuK7qJBQZPsCHTp+raOkaPbS86wCuGzFhwuoTf73idZ+Xzon30fd91RSMrP1wtXxWL1gJa6NeFzr+2kIQQmDy5ClsSTx0KNrq3AgVTIO7h4fJExCZAmRD1BaDnTp35kENWLmBEjNoGHCnyi/IN9tIOgThU2viuX2DRcGaBCF45ZXZdM/MmeTp6cmWP1gMcW9hQsydYNeuXZRwLYF69OzJAqqyfa0BDJ74+/lz7FVgUBCXpqiv5Ot2EFIwAlj9hWspao0O8XGiN8+ksmspBoRQesaSSE2pm7Ju9RGbUgn1vIKR5CdXXhQYVkKIQsHUSV1o7HAnmrc4gzq09aDunW3LzaOYvcCc7ngAFjSIL1jVRDKXugbZShEnOXGMM4tWCEOIXQg9XC/ELNz8KkNYK5GYZvGKVEISEW3xB+unl4cdPfZg5eUmnPyNT9QisvBpg1G3uijijOL2KGEBv/uevXqxL/7BAwfoSswVTtrRvUcPq7C25EjaPi6rmIpKMF91kxXibkfBbpbvzlab4F6AKER5E0sAAxNHjxxhKwzuRQhBADF47vw57oQj8YciBA0HohBWQriUmxohCDek59dZe1ZdkH3077//YlEoQFwdYq5x/8FN9O5p02jevLk0adKdvK8A1kLUhNXet1Ej6xLEsLjj3oDQxWALBl/qgxtesfQ4yJLuzbT8UsqUXvOlFW197MjDCtyZrQlYCZEn4be4LM6ojoFueD/VVTuA32rv3n34mYaMutaeXdtSUERhDahKFMJ9FNZCQZ9uAbQnOomaNHalW9lFlHGroNy8XECaWxSiBEXTECdNMhhLAO6ksGbCHRSWSySSkcd54ZphGdROHCMH8YgAlsiHZ/hUSBwCy+NTs69yptSq4iWNFYVLD6dxgVhtpjZyoU/GhKiXah90BORCEJ3v7Oxs2rlzB4+Cw4II11NrAqPBBdLDH2IRnYLMgpJygrGTvz051d+cMdUCggGxUHX9t1bEoPWBYtePbb5Gx3MKrU4QKqiAe/bevXtoxox7uEMNoQvBC7EIN+3aKl9iag7crOgNZCc92tv62teo8L+CbjA4tO1cJn1zOo3bA2RUR5mtIeEetZp5GIM0sHoDRRSaDkUU1oCqRKGC6UE8oCmS3xhyDkNFIRrJ1zddoyWJueo1ZVhSVj50xrWFoLAkIoZmwICB9aIjDsGoCELLQxGD5kV8v6buHEEQjl+ninP/qV8QdWtWuYeFgmWCwUGEE0yceAcd2L+ffP382GsAz4DYmBgaN368ek/rAYOCJ1MqikIAYRjppwwOmhN4Rq26kKHp+yDGeGQrT05cY24UUWgeFFFYAxRRWL8xRBSiUXz2QGKFAvXAUtO0I9kMYguFEMQIMSyJ6Jg3b9acXUrrg1uRgmWgiMHa4aC66Lop3YPlgnDl6DCLK0qvYBwLFvzOLncQiPKONJ4JKNVhbcBt9IysdJU2rvY21NbXjgWigvlAO7HsVJom4zr6PjPb+5jVo0AuCq11UMMSUURhDVBEYf2mMlGIRvCLfTd1WgeBpdftgh++thCES6novCMpQdNmzTiVub7OOtwR5YlL0NHAJMA2EQCOuEWMTGvmfX05vlERn/UXRQzWLvi+TfmbEvHRcA9TBGH9AB1p3B8o0L9p00YuuyFAe43JmtrkmzmlFKun9JQAwjDSTzEX1gbwmlp9Mp1+vZDBrqWIO7wv3IvGRnqbvC9U2b2sUH0UUVgDFFFYv9ElCtHo/bgvqUINQjlwoXikV4DFCkI56Eju37ePMrMy2aUUo8UQhxcvXuSC+FlZ5bOoVgXEZFX18JKSkzRiEgIR4gAjfhCg1hrXolCGXAyKAQegiEHrQQhCDG59OCy4VmOFFMyHcBUdMnQou5Iik6r4HcJaeOH8eRo1erRVJB8DCdmldPVW5aIQBLjYUnNPJdl+bYI2ZP6pNE5MBdAvuqO9j8kGl+AZgUFnPEtQskgRhaZBEYUKVYKHxcmTJ7hAOtxPRIB6QyM6Joce/ve6TldRgBF1a425QRKCw4cPcbwhOvIYfROdBWER1B5FRsdBW8TBUghRWRny86JcBtyYUD4DAlQRieYFfx98x+bo9MnFoBB+sFwJMYj6mVFRXRtk22FNrDmRQY9GJ1q8t4OC8eA3KjrQeJZ37dqtnNsorC9IOmOO7LXm4EpmCSXl6n4eaxPoakdhHsq9XNugfMWGi5magXQk3hsX7lVj11IMcKDvoIhC06KIQoUqQUcSo4pIYQ2XQ3Qo+/brp95a/0Gj9vORZL2uouDREA96YWBjq+9AQRzGxcZyplKAjjzKWUAMOjo5VagHJLf6GQPuoQD/AHYpFS6qOA86LYpINB/m6PQpYtC6+OCDOfyK0gr4m4y9/XZeBp/vTOTOm7Yg1FXSQcH6QBsLMQgLIX6zaNet+Vl+Nq2Yy1AYSgsvO/J3VoRhXYCSFlsvZNGc06makhaz2vnQ4Nae1eo3KaLQPCiiUMEgUFw6MrIDzyNJCdJa13fQiH23L7lCIXo56Dy92LNRrWTbqm1YoN1Q1VxE4wvQiUARdAFEG+ID5VTmFohOiailBivh9YQETSFluJ4GBQcrItGM4EEKTFGWAn9DUepEiEH8PUSsqiIGLROIwr59+5G3tzd3piAQOnTooBGEcPPSLkp/4sQJ3lcRhdaPeJajfUXbas1ZGw11H5UT4W1H3k6KMKxL4Fr64ZEUTUmLe8M8aEYXX6Pc1IUoFHU35a7QCtVHEYUKBgH/bXTgdcUi1EfgQvV/x5IrdRX9vEcjpV6XCdCIP0mAKiLRvOBBiu+xJhkqIQa14wPxvcPNXJQ3UcRg7YKO/uTJU9RLlQNRKIQg5gcOGUGb0oLox4Rsmml/k9qWXmahgOLsEINbt2yh3DyVlwREoVgHbhszhl9hRcQ9gAGfYUOHUTcTZkBVMC31KUEHatQeTSriV0NRahhaDvDC+utUumbgHa6ld7f3NSgEB88b1N3E/Yu6m4ooNA12b0mo5xUU9GJvby91KI9Sly5RlHAtgUpKSqhJkybqrfUHJJJ5Zf01+uBCBuWU6H7SoOH6cWQItQt2Ua9RqAl2dnbk5eXF91PrNm2offtIqXEPJBsbGxaJiGc9fvw43bxxk+/DJiEhHAvTpk1bqSPqS7m5uXTp8iUWPKdOnaKU5BTKy8vjfV1clL+RnMLCQnYPbtWqlXqN4QjLIGpdOjs5czmTtu3aUUxMDG3btpUyMtKpR4+e1K9f/wrWYwXzoRooucG/HUP4999/WfAlJSZS7NUEWk+d6M+UAnrIPYse7hskne8GnTt7lpo3b06LFi2kQQMH8eBMfHwcdezYidchvhwDMnt276bQsDC6cOE8DZXEoJO0bt/+fXwPKFgmiPmGl0ZE69bcXjZr1lxnO4nBowSp/UXbbKnYSgIPdWlzigxXhdgzJa+Egt2UxDN1TYCHPQ1s6U4zW3lRUKktLUnIpnmXMmnz+SwKcbSjRh6O5KCnngj6oGh30Cc9cuQIRURElMt5oFA9FFGoYBD4seEB4unpxZ1tdNYN7YRYCygzMXxlDB3IKlSvKQ/E4Of9gmh6V19ydTLNA6W4pIAKi7MovzCN8goS+dXJoWF3qE0tErMys1ikoBPb0IFYjpVEoTG/XbkYtJH+DR4yRBGDFkR8fLz0VyEKk8SZIUAUQuBBEB4PHE5bcu3oWTpJt3cM4I4VOluHDh+ShGNj7nRNmTqVMjMzeV6sO3PmNFvri4qK+BismzRpEuVLQgLziii0XDAwdPTYUerZsxd3phFfrEv4oR3dsGE9ubm5W/TvOi6rxChLIYCYVESh5YD+VFSIK81s40O9PB1p941c+u5yJv1xNp0cckopzMuxQp8LgxtoaxRRaFoUUahgMOhcY4QRiSqQqTI8PKLedLRFkWZd7qJwFV00MJju7+HHI1s1paS0mHIKbtKt3BjKLbhOBZIQLJKEYXFJHk+lUhfP0V5xSxXURCSiQ3P16lU6GH2QcrJzGrw4xEMzLz+fXW2rApaCfXv3shjEPIped+3aVSMGExNv8jpFDNYt58+d44RNAQEB6jWVA1HYe9gE+j0vgvYXOtC8bt5EN09RuiTuEQcKjxD8PVu2bMWuol5e3pSens5Csn///twBQ0xix44duSMGhBBMTExURKGFA9F/9uwZthBmSWLfTmozdbUHaCfRzu7YsV0SjmEW6XWRU0R0Pduw7KNyPBxtyN9FEYWWBqyCzfycaHqkNw3wcaHsrEL6OjaLvj+dTtnJhdTIxV7TB9MWhcHBwcpzyAQoolDBYDDCePrMaerZsyfXsXN2dja4I2LJwGUUFkJdghBZRX8eE0pN/UwjJHILUiQxeJkKi9Il8ac7QL64JIethbY2SsFdXRgjEv2kznKPHj24UxMXF0f79u0lW1s7g0RRfaWqzw4BePLkSRZ+sBZA+MESCFcyIQZR03LQoEH14vdv7ezfv48HQAwdJT94/AJ9mNmcbtnY0lOOl8kh9SxnoLwktel79uzmjtXIkaqYwrzcPBYFyUlJbBXEergOH9i/n58FJSXFFBISypZDCEFYFMW8gmUCcScshPh9wxMArsK6wD3l4ODI7WZ4eDi3vZYCrIMoXn+r0EgzoYSPk/QMUZLNWDTB3g40MsKTXUvd80vpj4Rb9P35DI1rqb9zIYtCMbiB7OgN+bluKpREMwoGg84i0lkPHz6C45LwMLHmzGUCkXVPm4V9A02WSAZiMDc/gUpKDSvfYG/nQd5uqlF4BePAfSoS15w7d5bXicL8cLVDcDrKbFhTkWZTgrIjCMjXFhH43nQli5HXsBTfo+KKaznATdrQbLLCIwKsHB1mskLSCtbFqpUrqWmzZjyPYvbjxo/neX3s/vdfbh/gOl7XIIYwIbuEUvOMdxsVhLjbUbCbIgqtCQzebzuXSd+cTtNkLZ3ukEDjekbQlbNHONmcKbJqN3QUUahgFNqZy1Cawpo7iCg70fkvVU0+ARobU3SY4CaaXwgxeNNgMSjHw7UlOdl7q5cUqgtEDYQgGDhwEGdJRPbEzKxMzljW0DKWIpMwfrPyByiEBcQgEAWtFTFYv0Aa+Om7b5isfVOwXrZt3cq/5Vbh4QbXeMMgsKHWaHMAV9G4LOPqEuqjrY8du5AqWCdoy1ZdyNDUjn7EO5d6BdnTiF7teFmh+ijuowpGARdSJPGASxlcUJDYw5r9uH/cn0x70vLVSyo+iwqg7gakRNZHWczgZSqoxE20KgqLMsnZMYBsbJTYh5qA+xPudUVFxSwO4T7ar18/io+LZ1dTS42XMRdw8SsuLmZXGwi/LVs2s2uocAlFrAbWnT9/XrMOrrqW5DqmoAKWXfw9q2qDhSBEXdXvh4UogrCBg3sG+QEwuCviC6tqAyEi4Wlx8sQJg5MamZJLGaYRhCDQzY4clMeq1YK4Q7iWep3eTp2Dw+ibRBtamWxHp2KyydvOlrcrVA/lZ6FgFIhDQH041KNqLj1IRFFzawTuCL/FlS9M39HVgcZ0qF4KbojB7PzrlHbrBLuKlkrLNQHHIxmNQs1Bhwa1+WAZhEspsmnCfRRupBgpx/3cUIDFDyP+qG0HkRwR0ZqmTJnKInH9unUcQxYcFMzrYE1UrIOWywVJuFdlvZELwq/GhCqCUIEHEa4lXNN4ScA11BDgdn4l5goPJtUmcBk1lSAESo3C+oFNfjpNbW1DC8OT6RW/W3S9oITbutuWxHCtaQXjUdxHFYwGnUl0JNEZQacSLqTWCBqNR6MT1UsqqhNHCDGYW5BIeQU3aywEdeHm3IxcHP3USwo1BQIQQhCDGt179GAh1FBcSRFrefTIEe4QtpZ+w506d2bLoPa6unQTUzCcyuIJQ365oJ5TUFBQaJhcvT9cPadgCIqlUMFo4GqC4HRYDTHCCJcSawQBy3IQa9O9meGdYVNbBvWRkx/P9QwVTAOEHwQgRrwbgsUQZQWWL19GCxcu4M8Iy5+bmxs1a96cE0hgHYBlEFkoFUFoPSiJFRQUFBQUTIViKVQwGnSc0clEJxIJO4KCg9k1z5pAFr4+q8q7Zr7d1pce7GWYRQ6WwRwzCkFt7GzdyMfd8ILjClXTECyGSCojEsg0CW5Cnbt0YUG4du0aThwh1sEtTMG6gJUQboAYnNOFsBQqI+UKCgoNDaX9qx6KpVDBaNBhFkHn4RERFBNTPnunNbDsVEWL0PBwT/WcfoqKcynt1lnKzouvNUEIikuyKSvvqnpJwRToshhCJNUXiyFcRZFIBwXJkXUV6eRRpmPp0iWcMCosNIxLyiiC0DqB2FesugoKCgoKpkIRhQrVQiSZQXIKkXjGmtBOMIMkDFUlYECtwYyccyzQ6oL8gpt8DQqmQ1sYQjjh3rZ2YQgLIT5DRHgEjR8/gddBDB46FE2RkR3ottvGUFp6/XOVbSjg3kQtyfpi0VZQUFBQqHsUUahQLZDKGh1puKLBEgELhLUQHZNDSYUl6iUVd7SqPOMoxFh2XkytWgd1gWsoLL6lXlIwBXJhiBg7xNVZqzDE9aIwNTKsDh8+gpPGoCYZMooi/he/187SOnxm1B+EC6mC9XHx4kWO7VZQUFBQUDAViihUqBbC5QwuauicIDW6tXDshqrgqZzBrfW7jkKEQYxZCpk5FxVhaGLqgzBEjBlifTFIg3hfsGLFchZ+4a3CqXv3HjRx4h2aEhOoNaqUm7BO4LLfqlUr9ZKCgoKCgkLNUUShQrVAZxKd5rjYWC5km5ySbDVWhz3Xy7t/Tm3kQq6ONuql8iDDKESYJQFrZUb2Oc58iutTMA3WKgzxu4N1EDFmEHq4blz/pk0bufj8pDvvpP4DBkjzHcqJwJYtWyqi0EpBSSDFdVRBQUFBwZQoolCh2ggXUlgN0bmE1dDSQcH6Den56iUVPYPc1HMVuZV3tc5dRvWBMhgoh6GIQ9NhbcLwzJkzbA1EfNmECRM5GyViBzFIA6ugUrKgfqL8XRUUFBQUTI0iChWqDcQg4pQgBoXV0NI5nVDRdbRDoIt6rjxw0SwoTFYvWSYQrBCH6bdOK0loTIQ1CEP87hAruHfvHrYGIkEOBCKusXXrNpxcRrEkKSgoKCgoKBiKUqdQoUbAbQ11CmGhQDKLBx54UL3FMpm7L4XePJOqXlKhq44NLG8Z2RfqLNNodbG38yB351DpVbfQVTAcCECILAhC4ZIJoQjBWJeCC4MwcA2FdXDYsOG8bvPmTZw4BslllBITCkCp02W5LD1sXQmsFEzLlChlwM7cKO1f9VAshQo1ommzZpz0QBRQRu1CS+bv2PKlKBBPqItbuTFWJwhBUXEWpWef5pqGiktpzbBEi6GwBuI6YA2Mi4vj5DL+fv6cXKY6ghCf7dKlS+olBUsGFmIFBQUFBQVzoIhChRqBJDOoU4jOiqW7kCZnFdHxnEL1koohYR7quTIQo1dQlK5esk5Q0xAupflW/jnqGksRhvh94f3hLopC9N179GD3UZFcBu6j1U0aExgURIcPH1IvKVgqEO7r161TLykoKCgoKJgWRRQq1Ah0mpECHxZCdC7RebZU9sdUtPx1CHZVz6koKs7lGD1DyM1WWR3Fqz6uxl6gC2eOqpeMA8cei/5XvWQcJaUFlJVziTKlqbhEsTBUl7oWhhCEEAN4fySPEclk4C6K62rbtq16z+qBLKSeHp5c0kLBcrl44QK1j4xULykoKCgoKJgWRRQq1BhRpxAupOjAio5yWFhIhem7777lbXXBsosZ6jkVHV0dKMzPQb2k4laeYe6v2zYso/97+zVKTbpBq1ctpn07N6i3qIAIxD4gN6f6bqgXzp6gq1drZn2F1RMupbkFieo1CsZSV8JQCEIA99DU1FR2F8V7jxo9mq/LFPTo2ZOtjtaQQbihgnsOAl6h/vHPr1/QK9MGl5veemgcHdyySr2HgoKCgvlRRKFCjQkMDOQU+HBfQ2zTxYuqun5btmyj6dNm0JjbxvIriIuN49faBq6j2qUoRgSVtxJCNCEmzxj27t5CqWmp5OLqxgLxvfdm0wsvPU1Lly2h1Vu287rz507R1bjL9H9vvMAT1q1ZsZD3wyQ/DlZB+fKe6IPk6lLzpDHIUpotCd707POK1bCa1LYwlAtCCEBY8pDMSdQiNGWNQXw2nBcJbPC+CpYFXEfd3d3VSwr1jS79RpBPQCBPzq4eFHfxFHXtN5S+eftpykhNUu9lPnZv+JPuH6myQh/+dz09P20gL+drDWi+O+sO3lcb7KtrvT7k72fNfDb7QTpzeDfdiL/M35mCgrWjiEKFGgMLITqocCFFJtLrCSr3y/DwcIrsEElr1q6mDRs30Jw5H9CcDz7gbbWNLtfRfmFlnSwIpRwD3UZBTm4u9eoSSXsPH+bl0Kat6M8/f6Wh/QdRk0A/8vfxosljx5Cv9JBPlQQzBOLkcROpddMwOnZ4D68bO3QQRTQLpvc+el9znPZ5wiTB7eKiv46isYhENIrVsHrUljDUFoQHDxygc+fOcjxhTd1F9QErFGod4reMgviYFOoeCEIl5rP+k5td/hkVGNqcmkV0pL9++FC9pnJ+nvNCOWGC+ZW/fa5eIlr09Tss6qpiwbdzqFufofTmFwvJybX8s2fIuLupSdMI9ZJlAsG56e+5GmGLCd8NhJshYD9xHM4BkayPUZMfoBZtOlNedhalpaTw+xojjhUULA1FFCqYhCbBTTjJTKtWrdhqiA7l9evXafbsV9hSuGbNWpo+XWUtrAu+OV2+wx7gYEvdmpVZCmFFM6ZIfU5uNoU2aUouTo50PiaBLYV47TVgJF27oaoXiHUgJ19VG7FTt378CpGHdSFhLaT3VVkvxXEQkfLzYD+/ANOWGBBWQ8RPKhhPbQhDnDe/IF8jCPFeeE9zuw8KaxSECOIWcR0KdQva1V69equXFOojG/6cS+eP76Nje7fwK/hs9kM8H3/pPC9XRduoXixMMlJUA37tOnSjHRuW8zyI3rOFOvYYwKJFCCYIRTkQkSxu/llKm5fP11j0ICax7edP36ZrsefZgigXXgLMC1EkjsW+eB/MY4o5Wxa7jPPiHDgXwHasE+fBK5DP43ixDyYIPgE++9+/fU0DRt/FnwPC9pcNJ6lpRDv66YMXNRY9TDgnlsU1CNEIgQdw3Esf/kJfvfsinxf7i88rhOJPH78qvU+Zyz3eF9+R+BsoKFgbiihUMAlhTZvStYRr3GEWiWeCgoJoxYpV9N333/M6CMURI1R11WqLnIJSemHN1QpZR59s5a2eI87QaWy2UeEy2qdbd152cfNgyx7cPoGrkwut3rCG5+NvJLFF8FPpYRF34wYLPqwLCWvJwk9+HJAvi/1MjY2NnVLLsAaYUxgePHiQf0uoQQhxdu78Oa4/iPesLTp16kQzZtxD7dq352WUwvjzz6X8qlgQaxdklhUlfxQaFo7OrvTQK4ZZClu268qvl86ovFdOn4hmYQQRBZGC+YgOqufVpHufpGmPPMfiT24JGzX5YX7FtnueKROMsBB26jlYvUS0/s+faN3f82nGE7NZeFXGqcO7+H1emvMD7xsU1kq9hWjM3Y/QwJETadGPn2nEorunDz31+sc8r4vfv3qbeg0ZQ3N+VsVbDps4k1/Bge3/0OhJMytYOF3dPflVWPQg9vqOnMxCEZ8N38f/Xr6f95Hj46cakM3NuUW+AcF8HN5XCEWcS4hIgPedMO0hvg4FBWtEEYUKJkEkmYEYDA4K5tHtCxcu0MaNqgQs7dq1ofPnz1NycjIdVrtcGsO0vVm0Ota4WKcd57Oo79LLtCSxokVsfHsvfkUtP9QkNJaZ985iy9/gkXfQa/95ldc9//yb9Pyzr9J/33yP7nnwGXr8kWd4/Wsvv0WPPvEK3XfPo/Taa3M06yAksa/8OCBfFvuZGjvb8vGUCsZjDmEIEYiEL3AThfgSJSjqoiA93EiFEIXLKqxVqVInaMWK5bRq5UoWiAoKCtVn7pwXaVqPRrRl+Xz1mvIU5OXQS9MG8j66JiSkEQSGtpBEjB+dPXqABRYEC5aP7d+mEYpwdYQYwtRj0O28Tp49W4gpiCi5sML+zdp0Ui9Jz9YNy1nMRfUbVW69LlxcVc+vv+Z+wlZG+Xlx/Ph7n+V5bAM9Bo3i9fq4fPE8X5+Lq8qrAYJNcDJ6D4U0b6NeInr7mels2du6ajE9/EqZ0MR3BcsgziW+DyGgBTjusYk9WaBi/7ZRffkVE0hLus6v2oS2bMPXoaBgjSiiUMEkoAMpXEiF1dDf35++/fYbdiOFC+mECeMkUZhE+/er3GMMJbOglBafy6CdKeWtfbqAZXDNiQy6bUkMTd99g5IKS9Rbyvi0kz/5e9jzPAShMW6jArlQg8unAOvFNrFeexmIdfJXMQ/EsnydKXGwN895GxqmFIYYUEEiGYhAuHFivnVEa4vJOImBH3w+WBBRGuGG9LtWUFCoPo2CQikguLl6iSisVfsqJ1gPgbt3ADVpHs7zAsQCwk0UQrDvoJEs3I4f2MlCsWNUTxZksAxC8Dw7bYj6KOOBgHJ1N+wZAjEFKyEsgHCt1I7RE8lsDH3WwRKH8+D68RlxfsHxw/s1YhEI99HXv1mmEXMCuYVP4Cy7hu+X72dRLRDfG6bK8PUP4utQULBGFFGoYDIgBhOuJ2hcnbZv28bJZXr27E77D+znbKRt2rSle+4pc/eoih7bM8jrrxv0STc/+uhqLi/r40xCHlsGH41OrOAuKnixpRdNiVJZP6rjNlpfUFxHTYcphCH2EyIQv5/NmzfxIAvOZYlAqMKtUReKe2nNqakLsoJ1cPt9z9CMp15TLxGFd+hKHyzapnea9OBzbD0EPQePpqfe+5HnBW0692DBtmLRzxTVfzi7i8IaBvfNyG59eB+4Pg6/fUqVbp+VATEG91Fk3sQkgIg6sH09C6gzh1WDv7DIQaghKYs2sMz9Pe8TPq5l2yj1WhVCJCKWT5wLwEoJ91YITbnrKJCLuKqAhRP74/yYWrSKKCccIaDhHovEOxCu+N7wnhCLVWHMdSgoWBKKKFQwGTk5OZSVlcUdGnSK09LTqGNHlWsJLISwfsB9FGLRUA5mFtJ/2njSH8kF9EkLN7rL35E+PalyB919MZs+35nI04PL42j4hnidlkGAxDIL+wbSswMa8XJ13UYrA6UkKitkX1khetQ1rG6B++pgb0Xuo3BD/uCDOTx98fnntGvXLvUW4xDnMQe6hGGAfwALw6pKPOD3gv3wm+neowdnHXVydLJYQVgZ+CzCvRSusEp5C+PB92bIfaOgoI1cWGEe7qJCoIS378avDz3/JotExOZVV7xMfuRlzpT9v9mP0vo/56nXEj384vsUH3uRhdT1q1d4XULseXbjxL4Qo3ANheDDe2P9zWux9PQbX5KXn+rZLGgf1Z/FJ6yC4lzAx8ePBSnOh+NRFkIAS6lwQ8X55ZY/gGX5Z0aMIBLTyN1L5fvgWpGwJ3rXWnYjxXvOfug2zbnFq/wYvD+uQ0HBGrEplVDP6yU/WSmYW19w8r+knjM96AwjKUbXrt3Kub8tWLCALl2+xIIQvPP2OzT2dlU8Q1WcSi2myFXXiXydiW4VUsadgeTpaMNuoh0WXaT8Ku9elXXwkV4B5CodJ8jMkTqsJrQSolD9lt27ORtpRIvmNPnuR9RbysA+KGUxZsJ09Zoy/lz8I2czRRIac2Nr40i+Hh3US5bPiRMnuJM8bdp0Srx5kzZv2Ux9+/aj/v37q/cwDHGeV14pS+oDfvjhexoyZCiXUKkpugQeQBZRXXUFde2PrKPjx0/Qub81IGKL4UoOkSw+m1Jnr2ogCBFHigEGEc9ZXUJ+ucCvV++v+X2tYFqWHi6zBKNAPTKNggG3TaWu/YfTvq2rebnXkLE8n3MrixOipCRdp/mfvs7bhk6cSQ/O1p+QpT4CqySEGZK9wPq4ffUithx+umgHb4eFco30LIW7aF2BbKZIoFNZXKTwVlIwH0r7Vz3s3pJQz+ulOOdL9ZyCtWPvqkp+Yg4yMjIoIeEaFUqdwq5du9Lx48fJ19ePvLy96FbWLXr0kUcpoFEAPfBg2cheZcBV9P+OpNMnXXypk5s9fdTBk1p52/G2bedv0bKr+t3UYBn8bwc/+rB/YxoS4UEOdmWCEDX68kxcpy/m0hnydHeloYNH0op1Gyj6wE5auXoVBfp40KEDu+iHeT/T+SsxdCX+Gm3ctI4G9OlHDo5ObF389PP36ELMNWoR2oTmzv+Z9u7ZTgMGDFOf2fQgntDJwVe9ZPkkJibShQvnuaMc3KQJ5eXm0fFjx6hXr15s+Tt16hSdOX2aMjMzacXy5bR/3z5yc3Pj5CwQgn8sXkzbt2+jpmFhdPnKZd4f7pnOTs7S/ZpAp6Vjz5w5zcvuHh60dMkSWrduLb9Pi5YtNe+BYxAfi7Ir9vaqmFRtXFxcKDQ0jA4cPEA52Tk0cNAgunjxIk+t25QlQAAQTigWL0QTBlVQzmXUqNFWLaDs7Oyk370vNW/eXBLaEVRSUkJeXl4scrdt3cp/J3w+axW95gIDBFu3bqHevftQcHCwem31+fRoKr8+36V61iAF83Hqep56jijhyjnaJwlD4O0fSCt+/YLSU1MoMSGedq75g+fTkm/yPJy7bqqtZi3adqKo/iN4vqHg6eVHaTfjacXC72jFgu/Jzy+A7n/hPXL3UoksZDY9/O9GKiku4PjL2gZuqEnXr9EdD5SVydBF+yAlfMPcKO1f9VAshQ0Mc1oKwep//qHEpESaMmUqbd2yhYvZI3Phoeho7iAbg82qZPpPiAttzyxit9EpzZwpxF0l7u5fHkeb0lU1/rQZ6e1Ebw4IojA/B/WaMlCkPu3WCfWS6VizYiEdPXWS51Mzsrlw/Z7ofZxxdM2qJRQSEkpXr8bzKyyKIqvoD99+QJ0iu/C+qemZ1Dsqirbu2U+f/M98AzEuTsHk5hSkXrJ8tC180QcPsrUQyxBske0jqWOnsgx458+dYxF3/wMPcKIjWBUDAwMpLy+PzwNxGRsTw1aZxx5/nD777FMaNnQYdejYkQUhLDQ436JFC9k6idduXbtRY+kcOH7SpDurtCrevHmT90UHH+8trIHCJRSZO2ER6tChI5d/gIUwMyvTJBYiSwZC+MaNGywaEZeI8hvIaAqQnErwwAMVB46OHSvLDIjjISoh/uuDBRLWVdSFxP1iqsRCyki55SK3FGakJtH5I3t5Pqip6m8V0qotv169eEYzj/2AfF+xTaEMxP9dPnu0XAKa2gKWTLjsyjOs6kKxFJofpf2rHkpMoYJJgVsoOmvo/IVHRFBMzBXutBkrCEH8ED/66HgaxxW+cDydPGWGhe0ZugUhXEXnTgzTKQhBjokthAIUsw+TOv/3zlAF08uL0YtC9XhdvWU7tW4apgmilxeqz80rlDrIyfTcrKd4m7lwtPLMoxAVcuHUtFkzCgsLY0v18mXLKPpQtPRd5lJsbCxvh5upXMR16NCBj8E+Tk5OvM7J2ZnnIUxOSuIeQhDgnACCEMcBiMuqgJUSWUQh/FJTU7nOIFyrN2/aRJs2btSUmhCCEC6j9V0QAiTR6d69u0b4YMCoc5cuPCGrKcSgLkEIIAQFpyXRf/TIEY5fFGxYv56trRDkAJY3a4nLQ5s5YcJEkwlCBevByzeAug8dxxNEnlzoyeexn/a+ChWBIKsLQQjwvlUJQgUFS8asovDDz4KpyyAb2rmz9mtsKdQdsIggXT0sJCLxjDG8dDibbH69Si+duEWl94WwtXD34ACOJRQU6rBvyxPJ6KO4WJW5zdSgmH14eBsKaRpeoRh9cloG+fkHciH6x+5/gI6eu8Ruo0C+LwrcJ2Wk07bNa3nZXDjYWadlJS4ujq2EEG1do1SFmuXAGhfVtStb/YCo7YdjcGxl3JSEJtxUIcqQ9RMCDVPTpk3VexgPOviIr4UARKcfVqC4+DhKl/7GEyfewSIH1iGAGML6Lgh1gQEj/J0wVeVOCkEJEY1p5KhRPEFICiAsff382HoI4LK7YMHvNG/eXBaMcF2VWxstAQjYP/9cyuK1Plg8FRQUFBSsF7OIQojBJu0y6J0P91GTxq40YIBq5FahYYDSFEgwgc6Zh4cHW3YMBTUJP7p8i+LvbMLLNn/dpKcjXKlPUFkMF5LM6KIu/fRRzF4kialQjF6ah8UQLqPhbTvzelGzUL6vKHCPwvfmws7W+kYxnZ2d+RXWu0OHD7Ho69a9O68DYjvcRHfv/pf3AY0aNVKv280WRLEfkM9jH1gXz507x2INQGDC/VlYBfUdWxUQMH6+frRr504WibAOQgBCpC5fvowHUPQloVEwDghLWB6FuIJFElZHCEcIxsAg/S7TcOfFVJvlNCAEeSAjqqvy91dQUFBQqHNMGlO4bEUwvfJeDF2Lv0Hdu4XT6KF+FBNfQN99qso6ae20iLpM784OpumTDe8U6sOU5zIGc8cUAnR2MEIPlzkIwusJCTRu/Hj11sqBlRD1CJFpFNZBEOZhp4klBIjHeP5Y+XtqcoALfTY2RL2kn/Ts81RUrL9sRH3H0cGfPF2qb/1SMA4IDVgqkWil/4AB5ODgwC6OcFOFQFTcBS0DWBBvZWXxYBbaLWFlNhcQnxCv4tUcKDE11s+O81mUmltCYyM9yyVLU1BQqByl/aseJrEUQgzCTfSex/ZRclI6fT6nN21fnU/hzdU7GAHEkpimPXydjhwtVm+pOTv/LeJz4tyjJ8fRwj+rjg0ylps3SuiJF5M1n+HDzxueAMGoNywgSEmPWC9kVDR0BB4xhHAXPTmqEfXdlkQXbxWVE4TJWUU057Qqq5QAmUbfG6GyLCpUjoNStL5WgFsgavUdOhTNSWswKALrINxFIQhbtmipCEILAhZdJAGCiy8ywiIJkbnAoICIhVRcRhUqI6KxCxUWl9D19CL1GgUFBQXzUWNL4ePP+9P8RYfVS0Qzp0VpLIMQi5t2GmcphJB6dGYAjRjkSh99k0gXr+TRgc3NeX3rlvZ07lIRW9hen5NAlw+30ByDde3CHejV967xPmDUEE/69mN/nocgvO/pOLp7gi/16u5K+w7m0OIVqXwc0HW+CaOd6PcluTRv8U1KTlV9TWL9+59m8PG4pl+/CqHGgf/P3nnAR1GtbfxN7z2EAIFQQugtdJDeBSkiqNjbtV4r1yt69Vo+Rb02rKBiFxVEAUWqVJEeOoGEkpBAIKT3nm+ed/dsJpvdze5mk2yS89f5zcyZustm5jznbRp9DbEZ4O9CN1+vSYMb1sqJIiMcq+y/bkU7vkZwoAOfF/f5vxc1+4v9sO35p9rQdVNcWbyK+xPLOE9UL1969QV/Frod2nrw8uKl+bR6fSpfwxD1YSkEot4WXLdgNTQ3q943cYV0R0wuDfR1oX2j/bStlaBQ/VtnNck/BO/0CTY7m1deUTIVFF3SrjU//L26k7MUhnUGBj+OHD7MSWVEqYm8vDzasWM7b8OASWRkF3ZtlNgniIFG+ZEpU661qWiDBwUEIeKsx44bV+eCUI6UNw3WHssiV2dHmtDN+gRh6mynkoZFZh6tH+TzzzpqbSn093Um/0A/+nbxEG1LJWkZDvTTLyfZimgtER0q3Sshtha9atxFEIJwxuRg2ri8Pa/fd2vlH9/ir6/SkP4a4QShhTnWv1tuPBvlh5/nsiCEOFv5RaXLHdo37cjQtb30VqXlKi1DY9mEGBw7woX69XXS7Q9BueCxyvpTA/r6cNv6Ldm0ZWeJbj98xtnTgumx55LozJly7d5VgSDEvsDfz0W3vGNPFm9raOB+hU4QLCbCamiM3xOKuSYhJiEIUYICAlENrIT6ghBWwmk9/bVrNePmbP6+pijI01iAkxLi6MiBv3g5LuYwT4ZAYhmRXKYhkYKwbsBvHS6IsAClpaVxkhoIwv379nHcWOtWremWW27lSQpC+wYJf+bMmatz77QFOA+yzOJ3ghhSaSGUmEvHIDfKKCjl959EIpHUJbUWhQtfvEwXT/rR9TMrrS+pV7zZgvj4Ak09nSFRlhWPXPLNVZp9dwLtOVhAD9yhiSsDUycGsKAzBiyEPr6O5KN93+bkVhpBca4+Paq+iLEurIqGWPl7KoszXBPiTrBtVwa3tw51oNHDA1jUCd56sS1lZJbw/fcaeZ5+W1fM57n75pYcPzjymsqEKcMHe+tiCrNzy3X74Xr/flwzKrj3kOGU6rB2wsoId9UDh3N4GQISllVsa2jQ6QkOCmaXOSR4QKyOIf5OLqUdaSUsAvfH59DbHb14/tSBNDqeU9V1+JM91S3O7w0KIU9VVtKagChydKhdUodvly6i/7z0HC/HnTpGSUkawXv48D5Ku1o9qdLWDb/QOx/8j1as+EonIGsCYvM/LzzFmUlRA/Gppx/lqTbC0tmpcZeisFdgFV+9ehUdO3aULeJwFUUsLQQirEIQiHBNlMlEGh+w7CFzKcRcbcBvBDVbkTFV/g4klhDRUlM2Jz6tcZRXkUgkjRebZx/dE51GkYPPsUvpmFHdKHZvR4sTzcB6BldJuFXOfzFR21ozcDuFa+XQa+P5WLUAg7vlkRNVR32xDmuhMSC0/HwqxaAAQhLCFdfBXA2uCddNWCtxD6+8fVHneloT6v3ytILW19vwP9GgfprP9utajTUN7qYrf8/jc4htDQ1qwaFOIVLJA9QuNMQd7d25DuHbA4LoqVOKwPZ24VIUb0ZpMmW+uCmZnlt/iZYkVY3P7O3pQqMiLRc6Hm61SyKBkhKBfl4s3FLTU8nTw4PF255Dx8nDU9MuBJ2gT7cunF00qEVL3TYIPMwh9iAW1eJv8dLFXMgehfBRu3DauNFcsiIx4Yz2jJbj5NTwgwVNCRE3uH37NnYJnTv3Rm5HiQEIRJSjgECs66QlkrpjzNixPBe1D60FMYvSQiyxBiSY6RjoRufSi4xm3pZIJBJbYBNR6BV6gScQeypBEQMtad3ygfT7T3kU3FIjxMQ+Yj9TJF0s4QQz5xPyKSiguigTQgnxdbDECWBpe/rhUPrq/XZVXEfBrXND2Fr43MuZfAzmwhJp7HwQdXAfRTwiJgHaISbhPooJ1wMQcjgeU0xcKWVmlbD7K/ZHnJ/+efQR18PxiC0EEHjq+9u1V/N9IoYRQhD7TxgZwBMEKtpEfGNDgyQzsJRglN2QC+k7xwto+K406rk+hb4eGEBPncujgcHu9HZXX53r6EuKIPw8KZe+Ts7jdTUvDzZdk9AYbi6WWa7V7Nmxgfp26cSF6mElLMzXFKQfN2I01xxsGx5By1cu0wk6kF9QwIIRYu/r777QbYPlUH2cWvypC9mL4vd5hUW8nzU4ODiRRy0+t6QSuALCegS30KCgIBaDqMmJOngQiO2V3zraUB5B0riBVQ/WPQxs4TlWW4uhRGINnbXWwoTUIp5LJBJJXWBz9QDr4KFtFbWqTSjcRxFD+MHC6jGEiNWDgIJV8Idf0rStxAISIgkJZXA8ErAI4KYJC2T0sWyO1TufWMBiDpY9Y+f77/xAFnU4H2ISBUgKgzg+XOP++Rdow5ZKCyQsgzg/5tjns3dDef8O4Z58noWLjCc5wX6IM8TxuE8ITgg89f1BKAsgBGEZnDTWW+cyijZ7AbE5qFMIC6EhF1J2ER0bTL8ND6KHzhVQxfRgdiMNdnOg2zu708aYHPpMEYSG8HJyoAHtrbN8OSoCCaUZrOHI8UNsKcSUlJTIgg2gRuHFy2lcfxBzIehAfkEei72333xfZ/nDttj4S1WOU4s/dSF7FL0Pa9dJt5+lwF3Wz7OLjCesJRAEcCcUBefhFtqnb19OLAOBCCAGYRGSLoJND5QXEXGBpkCiGnsrki9p3Ph5OFFLb2c6dbXuROH+P9fQG4/dTI/NHEzzBoXwHOtJZ2K0e0gkkqaOTeoUqq1/Y0Z1p9y8Eoo7l0L9erWmv/eep2GDO9DW7ZUPlrzLhjNj1gaRXRRum4gp/OrHPLYcInOppJL6yj4q2L9/P9cpRLY9dKZRHBxiESDBzHVbU9hd9Os+fiwE1Uz96TwdyTduWX28vS/NH2Oda15pWQFl5p3UrpkHu3v+7zUWd0gos/yXn6igqJg83DQCAIIP25Z8/DoLuxZ+/lyIHut9evZjAajeBtFXUFCoOw5upShwj3hFFpDK9SACkdTGw8tHN7cEFKv38+rMQlhiHRABEARwCXVzc6MhQ4aySyjaUHICsbODhwyRbqJNHPwOIAphHUaMqCEgCDFA0KtXb3YZbUhk9r2mxYW0EtqTkEtDwr2pXZCLttU8aso+unThfPrz1294ObL3EIo9uodatO5AVy9pBnJvfug5uu7Ox3jZHti1YQV9/s5L9OWG49oW67hrUk+698n/0vBJc7QtdY/MPlo/yOefddhEFCKpjADZSEHHcCeKPlZEE0a60v7D5fT+4n3cDupCFMJ1818vpumSrsCy9uQDgRQRYR+ulPZCTaIwOzubNmxYz4kRPNw96K677yZfX+uzmcJKiLpfKE2BDhWSLejH1iDr6P7UQrYa9gisFC81iUJw+IYOFOxjXQxlRu4pKiuv7pZqCrUwExlIhWATy0AIOqAv5vS3AXEO9by2SEFYe/B3EB19kIqKijhGEC6hQgxCIEZF9Zf1BpsRQhjqP8eE9RAWYsQf2sMAgewUNT1+PZJFgR6OFsfSmxKFW1Z+TZ+/8S8WgRE9+tCQsdPo3QX30rhZt1Pq5Yt0ZPefvN8TCz+ngeOm87IpILTAvH88QRNm32MzAadGikJJTcjnn3XYRDEhkYyYkI0U0313XeR1ZCXFOoSgmOoCL28HrkkIyyCS1GBZCkLL+eGHZZSens6ucbDuoeNbGxCLg44SxCE6UrAa6oN6hLuGB9HBtBJtiwbDxTiqsu1M1eQzluDuGqhdMh+1WMOyWFcvA7Wbp7od6G9Tn0M9rw1wj5WC0HoMJZFBRl0kkYEghCVoxoyZUhA2M/AsGzFyJJ0+fUqXOAvWQQhF4TIqLcaSuqJrCze6kltKWQVVM3PXhh+XvMlzD09P8vSuOgAcHNpGu0S09ofPtUvmsW7lN1SUX3XQNf7UEXrl4etZjH2+8CnddmPtWBftlxPP0eqv36Mn541iQQhwHLaJCWIRxy778GXdsVlpmrJjMdG7+Fi0b1q5lNvAljU/cNu7C+7R7SuOxRwTzgswxzrAOcT5MOG+JZLGjlRNEh0oH4EODoo29+rViyeIwri4OHr99YW0ZMliOrB/P68veu89nrAOsB3tYl81bVq34SQzERERlJqWarD217BWztXcR0NdahY0STlVhaQluNqoZqG94ebaknw9wqUgtAL8NpEwxlASGVi8UW8QbXANlHGDzRO4v48aNVr374/yI50jI2V2UUmdEx6sGaSNu2Kb2ELEC+ZmXmUroSmES6m59I4aTBlpaXQieqe2hVhwvfTYLdSpW1/65/Nv0cljB+jbRS8YbRd4+wZw+94ta2j7hl/pvvmv0YTr5vK29l370H8XfU9PL1xCAcrzulP3/rR+xWd04O8/uR2s+PQNvsabC+6nKbNvZ8vgsk/fZUEJWoV14PMjszf2FYjrGgLH4hyPvvC+7jrjZ93Oc4mkMSNFoURHijbtOrKGpqSksEiE21xhoSYT6LBhwymySxdaufJnGj58OE+b/9zM+wLsJ/ZV0y48nC5eulgl8UxNIPX24fyaBd/pDOtfjk6OrpyEpamADKNe7u3Jx716ciZJzcAtVF1b0FASGVlvUALgASEsgnAplplmJfUBavKK8hQlZbUrT/HBc/+g/82/k5cL8nPpctJ52rt1HX33wavchmVM4NIFTdjJM/PG8HE1MWj0ZOoYEUlrf/hU20J0Niaa57PvfoqirpnMAm3Xtg1G2wU4F9ohCLGtW9RwCu9c+fcGYbhrwy+8LbRtRzq6bweNmjSLAlq0ot6DRla5Rq9BY6jngFG8fDEhlufdooaYvK4h8H0BXAMTEG0SSWPGrJhCSeOmJHcplRe+Ro6uD5OL75Pa1urA6geR98QTT9KaNas5ngqdY4CO8TPPLKBjx47plgGsgtgHbfr7ChBv891339KECRPZYpicnMz120x1rhED8eSRqvUtX+oaQC+dyqC46ww/qCWS2nLu6u/sEioSy/j6+MokMpJGiYypaZqk5pTSlrgc6hXqQd1aV/WuMYahmEKIu4M7N1JxYT65untSaJhxayEEI/bz9m9BvQYOp3++Win29IErJaxxCIP44JX5bDU8Gr2X29RxgHC/hIvp7DseMdj+zrLtunMh5g/LhuIUsQwX0Oc/+oWPx376iGurEW3i/KauK5bV14V76bkzGmE5fPQkunfB27xcEzKmsH6Qzz/rkJbCZoCL9z0sCMuLP6LSAs3InyFg0QObNm6kwYOH8LI+onMMASlcR8OV45CUJiE+nq5cvsxtaiD+EI8FQYhrZOdks0XGGHjp6QvCFi6OdHP/IFo+qrW2RSKxPYGBgbR69SoWhEOHDpPF5yUSiV2BxGoBHs50Lq12LqQQdkIIYv76sq1GJwhCMHjMFJOCUE2PqBHs0glBCODaCRAXGP3XehZgsOgZa9cHwmvPlrXsupkQp8lmj2WItLHTb+ZluIliPwhRuHUK19I24ZG8P8SdaBMWQyTTQbyhseviM+zbtp7vLSa60oUWghAiFeeSrqOSpoIUhc0EthA6jaSyvEeorHCHtrUqISEhNHv2DezquWzZ9yz03N3deRJgn/HjxtOuXbt4wv7ITgpX0uMnjtPZc4azm+bl5dGl5EvsdgUQu4VkHob47lC6dqmSBd0D2XVmSEcvbYtEYntg5RbF52USGYlEYo90CXGnvJJySs4ynZ27IXHz9GKXTAFcOxGjBzdQWBAHDBtHk+fcZ7Rdnzn/+DfH+b3/8qN0NuYwtx3Zu5XnEIaISzx+YDvd9tjL5OPrz+vY99Dff7KLKa4BiyLaf176NmVcTWYX11XLPqfP3nqWBaGh6yKGEfGG3328kJKTKmst41gIScQq4pxIVCORNHak+2g9cOrUKfr+u+/olf/7P21Lw1BRkU/FmQ8TlZ8kF7+fydFZI9Dqg6+++pLKy8u5TuHhQ4e4kD3cTfWtMNtjc+iWXVWtjb09XeiPG9tr12oukSKRWEtm2d/SMiipEbjWw/NhzNix2hb7Q7pPNV0QT/j78Wyzy1MYK0mBGMELZ05Qu4ge1KZDZzq2fxe3t27XieJjj7IFsXOv/roahihTcc8Cw8lXmhOwLEIMLvx8DXl4etO235exqIXraU1I99H6QT7/rMPpRQXtsqSOQGIVxCiNVToQz//nP3T06BGKi43jzJ7I4Ll3zx46efIE9ezZk2P2vvryS9q4YQNdTErS7SOObd26Na/jHGt/X0txcbGcIn/1qlXk4eGhs8QZwsHBhRxd+lN50XKeHF0nk4Ojn3Zr3ZKfl8+ZR728vKhFSAhbDqP691eEqrLRgf/n4rx3br9E+eVVxyneGRRC7YMqS2OU5b+vXTLNjh0taeYd+bTkK4cq0w1TvMnTW1NXTCJR4xfyrHZJIjEOEhCFtmpFLVq00LbYH+8c1nhcPNkviOeSpoOTowOVlFZQQkYxdQhyJxcnvEGNcyK5egI4EBP9Nzk6OrEgBINHT6EuiggsLiqgCYoAdHR2Ig8fXypU3td+gSHUre9g6tLXcGhJc8LXL4gyriTSqu8/oVXfLaagoBZ011OvkrdfzYKvRysP7ZKkLpHPP+uQ7qMNQFibMK51VVBQwOuTp0yhpMQkio+Pp19WrqSwsDC65dZbacLEibp9BGK9c0Rnun72bD4O50OK/D/WruVtpoB1EFZCUJLzAlsP64Nhw4dTaMtQyszMpPbtQ2nq1AlUVnSIygrXUVnJRSorL6YzVzPoaknV6oST/N0sLtQbcyKIflnVmh57IYViTyVQm5aePAeYD5uWTv1GO9BnX1bWYJJIJBJzQYZaxJ9KJA1FRIgmrOPkpap9BEtAfCBiBjHHdN2dj/GE5bGz72Cr4LxHXtDFFmKbROMai8QysAwi6QyW4QYrkTR2pChsADpFRCjCqNIdsl+/fjyH4BsyZAjFxsayu+nBAwe43RCt27TRHYdlnNNcIAydvf5HVLaD3UnrSxiOGDVKEcOjqCz/RyrN6EllOTdQOWIcs0ZSadYDNKJjCa0eXVk7EMllPphquYvrv14upNse2KMTglu3a4LSxfrFxMu8fM0gw6OnDcH3KwqpY9Q57VrdgmtNmXNBu1YJro9tdYX6M165XE6Dxp+nh+ZXTSgkkTQG4PUg3YwlDQli7Nv6uVJiVkmty1NIJBIJkKLQzug/YAA9/MgjFBkZSXv27GGXUHDo0CGe2won95Hk7P0lC8PSnMXa1rrFy8tNuda7VFH0mrZFRdl2KldEYp+2TvSfSE9uWj2lHb/4zOGNd1uz9Q/TxSv5FNk1vMZp3sMaiyEmHG+M39YVs5iBiMnLtZ+XL+5HX8Tt+KuU7xUThBcQYkwIwe6dXejWuSG8bC7inOrz1Iavfsyj559qQwG+znTocJm2VSKRSCTm0jnETRGE5ZSQJsMhJBJJ7ZGisB4Qwk4g1g21//jjD/TRhx9SWnoau4fCohjWNozWr9OUkjB0LJb1z2UOEIaiVEVJ9jvaVtsCCVVeXqhM+VRRnksOLl3JwXmmZqM+FSlUnvsq3dLPn74fHkrtgly0G2omPrGYrX/WTjjeGHv251NwoAOlplfQQa2AgThcvDSfBZIQSxBfamuYWIY4g0UMyxByb7yXw9txDiyj7fmFl7gNiHPpL0Pwqa+H+8FxapGWlVPpfrt5p+Yzrd1YNcnAybgS3fUgyObdl8znq4n7b29BK78Ipw8Whuk+G66NSVj8RDs+23MvZ+ruVS388H0kJBXRY88lUfSxbG2r5rOKz4fz2ZMAl0jUtGktXc8lDQ/KU3i5ONLpK/bj9SKRSBovMvuohAUhhCEshxCKtqJcEYFELlRWtIUqivcpoi+bHNzGK0J0EFWUpVJZzp0sBPVxCjhJTk5unHzGEMayjyKOEG6jwD/Qjy6e9OP4wpg4N+rWuUg379Yjjdp0z6LM9Cze99vFQ+j6mZWiTB+IlFcWtKZFS5JpwsgAevUFfxZzK39PZWtXWCsnmn13Au8DILjORXdkgYTlYzs60GvvZNGQgZ508nQRLfnmKi16NYyXcY63XmxLG7bk0g+r0vk4cb1b5rjrlsePcKWh18bTzTMD+TzdOjvTxLnx9PTDoXTbjR7k5a35tsQ1J4/1pfMJ+SzgsN+Q/h505nwh7dvcQbfP7j/a8zkh9iaO9tR9BlxXH9yH2M9HudbeQ8V8DuwP0SnOLcThlHG+LPq+er8d7x8Z4Uir1hVV+z5++CWNMjJLaN2KdnwN3Pfwwd68H76j66a48vnqC7dgwyVVJJLGhsy+1zw4k1JE0Un5NLazD4vEukRca1I3X/LzcNK2SiT2h3z+WYe0FErI2ecBRYmNpNLcu6isOFrbWjvKy/OovCyLSjJv5LjBipJvqKJ0FS+XZk6jivIUcvJdTuRQ3Y2xPH8pleYt53qK5SWnNVNZmnareUDwQRAOnxrDQvHXP9x4Pn7OOUq94q0ThDUB6xyAKIMg3LRDY3WDmJs9LZhFS7++pl+OEGwQkmNHuNCdN2nqLGbnlvM57r65JY28xpm6d6suxNQIq9+zT/rxNSMUkQV8fB11glDNTTP96fTZUnpncTp16eRMUycGsGVRjTjnI/d6V/sMEGhiEkDMQjjinAIIyH89HMLnhjXwwOEcFoR+Ppr7W7joElsm1feo/j5GDvHj+xRAEApRiu9IIrFHUJJCIrEHwoNcycXJkeIUwVbX+GuFYFa+fDZLJE0RKQol5ODgSa7+H5GDYw8qzXmQyksTtVusQyM9nKgs+wZF4R3jtSqwmyishPnk6PaEtrGSiqK3qbxgAYvUkqxrNVPGILYQmluj8IV/D6EZdyZTUaHGrWbWtZoXJsTgDfeU8HZz2H1Ak9kNFjVY8oT4wdzPx7yRUrhBwkWz18jzfB6BvkgzB0MC0BD9FZEHl9f1W7JpxuRgbathDJ0TFj5Y6jAXwCoIS+bHb1U9HwQlrvXZdxn8mQb1c2ahi2MD/F3Y6oe4TIH6+3jzo6o1KSWSxsCJ48fpypUr2jWJpOFAOYq2fi6UmFVM+cV16/glLJGZBfZbNF8ikViPdB+V6IAYLMlShJyCi/8f5OhkXX2X8vIsKs372XBCGRWILXTyeZZKFcGnw2mUcu0l5OjgohGn2syo5aXnqKJcE4sHwWgIWAB37PZVBEqZIjZydVlHhSupV2hl7N3t86Lo5plOiohxopFDsym4JVxdq4N4P1gIb5iuKYsBSxlcNo/G5LNVDK6f4M5HL7Bo8vV2ZLdJLO/am8uiDMsQRsKVUrhpYjtcPF97rg39vCZH5z6Kaw7o66NzwcS+SA6D49QunPMeSOD97rs1QGfpE26twk0U1/jv/EDad6iUzwWXUVgIcT+IDxSfZ3B/N919GXMfVW8TLqi4X4D4Qdw/rJJwBT1zppxyFPGHCd8NBCYsfzhG/X3U5DZr6F7qEuk+KjGHDevXU99+/ew6A6l0n2o+QAz+fjyTuoa4U+8wy/MLWMKmmBxyVV43tSmaL2k4mkvxfPn8sw5pKZTo0NUwrEilkuz5tShV4UIVpbu0y8aBO6mDoyI8VS6kTl6K4Kso4WXcj6NLF56cPaaQi9dcnowBYYfYwN0HnXSCEISEaMpcIOOo4Jtl0SwIsb8xQQhhA8sXBCFEFybE5q1en8pCK6KDOwuexV9f1R5B7BKJuDiIHgg+ANdTHId9n331IlvVAM4BS9r98y9USbgCoQnB+fEXlVY0XBvCatuuDN4/Jq6U4xmxH9bVBAVoBCIEFax6LUMdde6canBOCK8vfrjC91UbhGgePVzzwsH9QWTiMyMOUh0biO8D4hHb1J9bImksTJo8WZakkNgNyNLd0tuZzqYV13l5igAPJ7qSKy2FEklTRFoKJdVALB9cNxFn6BbwpbbVfMqVX1RJ+lBF3FVPIqOPc+BxKs28Wdn3Cjl5f6wRgY6akhTGMOVCumNHS5p5+zGd2yiAVfCTd1Jp9DQ32n9AM3oE3Nzdadfabpx4prY0lGXLHkA2UWGJhPVRWC0bI9JSKGkqyJHy5kVyVintPJtDQ8K9LcrcbSkX0kpoT0KuWclmpKXQ/pCWQokppCiUGKS0YB2V5T3CJStcfJ/UtppHWXkuleW8zcllTOIQQi6BuxURuo6c3MYoDaWKIPTWbDOBKVEoso2qERlHTW2rLc1ZFMJlFUlo4Nr678drdimyZ6QolDQVjHWKZEe96SE6+muPZZGrsyNN6FZ3z+GsgjLaEJNtlvi05reWlX6VYg/tpoHjpmtbJLZEikKJKWoUheYm9pDULQ3RWRWlKhzdnyUX73u0rTVTXFpIDqX7NclkTODg9iw5elxHiYkZlJlVQP369tVuMY38TUrqCikKJU0FKQqbD6KjH3OpkI5dLqjz8hT4DZkTv2jpb+23rxbRyi/epfaRvenFz9doWyW2RIpCiSlkTKHEKLAQOrjcRuWFr7FLqTkg4P3p9alU7jyEHFwf0bYawDGKnDznUdLFAiosLKczcbHaDRKJRGL/fPHFUu2SRGIfRLTUeMLEp1Vme64LEL94Jcd2cYVbVn5N/5jYg374+FXyC2xJU2++V7ul/tm1YQW98vD12jXbg/PfNaknL2OOdYnEXpCiUGISF9+ndTUMUS+wJn6ITqefrxbQm1vTiDwfJkf3hewmWhXlxVUeTemXV9HpmBhq27Yt5eTkUEaGHMGWSCSNAx8fH1mWQmJXoDxFx0A3OpdeVKflKQI8nSnDBmUp9v+5hp6ZN4Y+f+Nf5OHpTc9/8gv1HjxCu9UyivLzaPXX79GT80ax2Fr24cvaLZbRJjySxk6/mZdxLn3RphZ1uOa7C+7hSSJpCkhRKDGJqGFIDsFUkn27yRqGcF35b4ymsPmSpBx68LfLlFIyjpz8t5OT73pl+oNcAk+Sc8AuFpq+bv+hLmGbyNW1nIKDgunMmTN8rEQikdg7rVu1pr179nB5iv3793Mbitqr1zHQhXX9yRCJibWrD1sXJJ2JoTceu5nd+iSNg85aa2FCat0Vs/f30LimplppLRS/q3cX3EsXzpygyN5DaNGqvdSt/zXaPSzn41cepe0bfqXZdzxC/3z+Leo3bBy3Q7hBIELIwQKYlZaiE3ZYh5AUy5hfTIilz995idsz0tJ42ZjlcP2Kzygx4QzdPX8hr6vPcznxnO66EJfRfxn+u9+y5gfeB8IS9wbU58EkhKlakIr7FlNMdM0Z3yWSmpAxhY2Eho51UtcwdA3cymJR/cNBkYWn1ibRTymaYu+CJQNCaGovv2r7gpLcpeyaWlJ2DcVfvoPOxefQ9BkztFslEtPs+usvupR8iWbMmEnr161jy82YsWO1WyWSuiU3N5fy8vJ42dXVlQICAnRtYr24uNigB4R+OQvsh99wUXERTZlyLXl715xwqyZqE1OIZB/fvP0c7d60itc/WX+C/AJb8LLE/tCPE9sem0PpBeU0q4+ftsW2iGQzUWGeFBFSNXmbGmO/NYil37/5kFq07kBXL52ncbNup3sWvMXbli6cT/m52TTrricoLKIbt9UEBNcHr8yn/y76ntp37aNt1QDxBLH46Avv07cfvEStwjpQt6ghLPbuffK/bBl86bFbqHfUYBo1dQ4V5OXwtsW/7qUHZg2mef94gkZOuYncPL34fBBm4ljM1deEOBPnSTx7iq9760MLeHnVss9p4edr6OzJg3zclxuO8/7DR0+iqBET6LuPF1L3XgPo3gVvVzkPPheuNXzSHN21cU3cM+ZxJw7Qni1r6fmPfuF7qAkZUygxhbQUSsyCaxj6fqOpYZhxP5WVZ1JZ8WkqLdxJZSUXlfViGtOuamD7jSEeLAgBhKCYBEhec/biy8qP8BRFtFlAnh4p3KmSSGoCbnunY0/TyJGj2DqTnZNNAwcN0m6VSOoeCDeIO0wQgOo2sQ5xKPZRT/pgPwyIRUX153PgOdgQrqkQg+iUPzZzIB3cuZHu/ff/uL2+BaHaIqLGWLstwflxHVtQH/driA5B7lRSVs7lI+oClKJwcXKkzPwybYtljJw8h6bd/ghbB9XAgnh0704ejNiwwvyYXYguAHEGa1v8qSM8gaP7dtCoSbMooEUr6j1oJO3atoHbAYSWEHSDRk+mqGsm8zIQItDT21e3rAbirGNEZDURKs4DQThl9u28POOOx3kbBKE+EKjYB/uq703/ftQU5Gv6Sa3aRfD9ZWTUPoO6RALsXhR+v6KQ0/0bA9unzKlavNtW4Lo4v0SDA2oIen1GFeV/U2n6YCrLvpYzjJZljaTSrAdoUpcyWj1aUyge3NsvWLtkHDfvIbRt/z/J0bEljYh6nQozLK+LKGl+7NixnTq070BeXl508OAB6t9/gE2sKxJJQ9Kpk8YzB9bFTZs2sjW8voCL6L9uGk1//voNhYZ1oP/7Yh2NnX2Hdqt1CFGECS50sNo0ZgzFmNkjKBUB0XY+re76L4EejpRRYJ0ohAVw3iMvaNc0YDDiaeX7zUq/woJRWA7NwdNbU4IDrqLHD2xnKxomcO5MLFvpHp83lue2AlY6nNvYbxqupwLcF/DwMl0qJCAoSLtkmm5Rw3lfWDIhTmGNlEhsgV2JQiHwIMYGjT/PRbFrontnF7p1rn4ik6rgfPqTFHuWU1GeTxWl57VrerEEZdupPOcG6t2mmN6P8mcrYbfWNdfsQ5KZyylFlJL/LmXlzCEfj/eoOPMJqqjI1+4hkVTlyJEjVFRURMOvuYb279tHvj6+1K2beW5GEkljAM/FmTNnUbvwcF6vaw+KF++dzpkfczOv8vrry7aa7bpnDuhAI9YLnXKIqs8XPlVNKKoThaCjK4DFB/FW2F/djhgq7Iv2TSs1ViUsi1gszEWMFs4h2nFt0Uk3dA4BtqmPwb2pY8wMxaoBsY65AOu4jqH7VFsT1cvqe8aEe7CEri3c6EpuKbt61gUh3i61SjaDQQgIQYCBCEx9ho6jRav26wTjvEEhPNVEr0Goc0z07aIX2B105rzK7KVwz4QrJn6DmJ5euES7pWYgvGKi9+isjmpgIYRrKX7ThrbjuutWfsOurSu/eJvbOnWL4rma1MsX+beGfWHR1Af3sG/bej4P7gUgXhG/RXwWfCZD55VIrKFWovDBJ4Mtmn5Z1Vp7ZHV2/FVKzy+8xAJv0ath9PxTbcjbW+1sWNVyJ5ZPxpXwcXm5FfTcy5k60XfocOWDcOUX4TwBFNgWyxCe2HfxUo0AwfmwDmGKgtxg0ZJkbntofipfQ30d7CeEq1jHXH0eXAOfDWCuf83GAmICy0svUkXRa5oGQ1SkUEX+OzS1h79ZVkIAtykkmUlOTic/H80IbEXpGipO68XxrHKSk/7Utc31NGfyi1SR3Y2G9b6PJg1/UrdNImkqwPINcQi2/Pknz+sKDy8vahfRg25+6DltS1VQLgCufdaCDjRc9QA6wZ4+fpwMBJ1gdKrR4UXSDrjc3Tf/NZpw3VzeF0Lr/ZcfJR9ff+78is4+2t9ccD+73CHeatmn7+o65ogZw7nhUrfi0zd4X1iNOnXry+0njx1g8WDqHOCzt57lY3Ddabc+TJPn3MftEAJP/+9bvt8Df//J2wGuJfD2DeBrCabe/A/+rOpr6O+jD+LfhoydynFoYPys23luLuHBmli/uCt1k3DG36t2yWZ2bVzFQhB4+7egJxZ+Tv9e9INVrsqhbTvq/h3we8HvCEIQ3PbYy/z7wW8A2w4p/2bmAgscfi84zhATZt/D18G/lRhoEOC6iBFETODZmMN8f35BVQUu3E/x+8dvDb8P8RtTg78HJLNBzGFykmZQPuNqMotF/H7xuWAFhVCUSGpLrUThN8uiLZo27TBeOycrp9IqOKifM103xZW89EShKbbsLKEfVqXTV++3Y9EXGVH50fr1deIJhLVxodahDiwk7765Jb2yoDW9+dHlKiISwnTiaE9eHtDXh/dZvyWbr/Hh57nK58jQCcuX3tJk2wQB/i4saAUP3R3Kx89/MZHF452PXjB6TXunojyXyotqrlVYUbpK+VHlU1czrISCzpGRFB8vLJASiUQiUSMScCEhTV1YDdEZh3UwtG0HbYumXMBjMzUd69btOpFPoHkDfYaAEBJWssheA9kS1CNqBI2eNo/bkNxDxGDBNS68s8ZKCVdAWETQwYawDA5tw+1nY6J5DgtRzwGjeBlZI4F+jJbYd/bdTxlsN3QOEBAQRJt+W05/b17N5RL0Y8xMxarpx4NhWcSViWuYihkDcE3EtXBtIOLIzMXTtbI8RUmZ7ctTIK4QXLVBvcLBY6bwHPUKMfhgTbZb/D6QpOWdZdt5emKh5veGfyu0I7EL2vHbwwAF1gVYFoMW6m349xHnE+gfi+sgyQuuoz6P+rrYLmIP1cejHcs4P34f4jemPg/+HsQ9iP0hIvE7fm/ZFp0YLlT+hiSS2lIrUThmlPnuJf6BfjRhpKt2rTpjR7jQzTMDWawNvTae5t2XzFY5c/Hz0XyUhYsusfXQlKDcd0jzEBs/yp3Gj9DcE44R3DLHXScihw/25nWQnVtO23Zl0OxpwSwsRw8PYLEomDoxgMWsAMs4PjW9osZr2j/K91t2UrtsGofyy9ol8xB1CiUSiURiHCRVWrXqV4MZTW2JKBcAIQILzoufr6lVshlYM+AeB4tcx6592R0U8VCwcAjUMVj6iM6yACISLLh3epVz6ANrithXfQ51u7FzPPryYrZMwhr4/gsPaFsrsTRWzdy4MgGuDVdVnB+uiBAHltI+SNPXOFMH1kKITk42YwP31LhjB+mjlx6lH5e8Sf+5ewptXrXMLLfR5gpcsZFxFL8NWCnxdyVEp0RSG2olCu++2fx0xyEh/nT9zEvatepAxL36gj8d29GBrW17DhbQqnXmP8hGXuPMVkJY6yAsf1tn3CoJcQcmzo1nAWoJp8+W0pJvrvJxmJtLba5pNzhWWkFN4eDkq10yD7hJoZyARCKRSIyD2NmhQ4fR2rW/21wYohMOIQiO7P6TywR8uvEEDRw3ndtEfJc1nXVhDYH148DOP+ho9F5dPJQAwgcdXVgVE+I0rqqIDwOI50O7iKkS7egM4xw4l7D26cdoderen9txDripinZT5wCwJPYZPIYGDBuny+6ojjGzJFYN+yOuDMfrx38JkYh4QvH5ACyn7KqqnNdS11FBsI8zBXg407m0unEhRbKZ9HzrLIWwTC/bl8ITlr/aEc+/N8yRlVRswySpCv6OhNUQc2FVlEhqS61EoS2BKyWEHFw0L17SPGSQREZNcKAD7dqba1DwnTlTTj6KsHzgjppHM8V54cYJN1CISWG9q4nJY31pSH8PPk4caw61uaZ9UEEOrgO0yyZw7EUOjq3IfMdfDe3bV7otSSQSicQwyFCKbLubN29id9K64E1FwFmS/dESILwgphAPBSsHhBKY849/c5wd4rcQgwXYJVARbRBIaBcxVWhHPB4Kf8MK+fPStznOCujHaCHeDPviHIjvgshDu6lzgLU/fMrtuBfUuAPqGDNzYtUg+PD5sM+Viwl8Hv24MrjRQmDCKig+H4D7KgSsiBuDddUauoS4U15JOSVn1d7NUx8km8G568I9VSKR1D8OtSlej8Qxtz1QObJlisiu4XRom/FLIfEK4uxAl07OHI8H90skbYHl71x0R07Ugvi8oAAntthBYAFsh3XxseeSeB1uqLA66oMELzgG7qAQlh9/cZnPg+u99lwbXdIaXEt/f7E8c4ob/evFNHYbhUidMDKAr6XeV33P6mVD1xRuqjXR0MXrQXl5MZVmL+C4QWM4+fxMji6R5OhYva6PKVCTy99pmHZNIrGOmv5OXn99oXZJ07mePn0GubkZL74skdgrW7ds4URdyMJrCEuL16stgEg489uyTzmWMCP1Cnl4etKFMye0W8lurTfI0gkR2dgtJ7B0QgwiyQxiCrf9voxFrTq2TY2pguQQbL8fz2ar3qhI23rkQGjuPJtDYzv7sFVSH2O/NUnDIYvXS0xhN6JQYhp7EIVpOQXk5+FA5bnPVReGDiHk6PUmObn2VwShJkmPpZiTPdLYbw6/r00/eVFwS1n8vjljjigcPvwaCg0NpZUrf6bx48bTgIEDtVtNs2TJYho7dhx17lz9JRMXF0dbtvxJ999fPfZIIqkLYCXEZKw+p6WiUJQHACGt2pKXjz9dTk4gH29NmAhKVgikKKxbEH+IDKmwSiLWEpZEZECF1dMQNXX0jyYV0KmUQprW059jAW0FBOevRzKpV6jhElRSFNofUhRKTGG1KEy94k1vf+JN7y/eR7fPi6JP3kmlBS+G8jpo0zaUVn/Virr1SCOv0Au8/vnbbWnkyCu8XWIZDS0KL6SV0Ix1F+j+Du501+AQcio/RxXFR6iiLIYcXAeRo+sQcnBwUQSh9QXEzS0pAGH4ynvJ9PzjrVggfrt4CP38ez75+Trz77AxoLYsSwwDz4DFX1+ll//dkuY9kED7NtfsYmyOKJw6dRqFh4fTxx9/RLNn30AtW7ak1atW0cVLF2lA/wE0fsIEys7OrtLm7+9Pm//czOeAkHRzd+cyAQWFBfTQQw/TDz8s08V4YT0hIUFXRuDaqVNZgAYEBJCnhye5e7hzwhAAa2V6ejq1ad2GRo4axfc0b94tlJWVxXFjTzzxJC3/6Se+D+w7Z85c2rlzJ0UfPMjHjx03jnr16kWbN22iEydO8P0AfC5D4lXSfLBUFEoaLzV19POLYS3M5GykA9pbN2hrjLXHsijQ05mGdjLfOwhlLLbE5dCQcG8utC+R2BopCq3D6pjCHbt9dQJQgHWIP3Ax8TK9v7RyRArrj70gA4YbIwfi81kQXi0pp/+LzafhP16gH4/4UUz6SCpyeYqc3IaTo1NArQShuezY0ZKeeTWeEuKv8Bz889kYOnAkhX765SQPVlgLyoagHiUEGyZRq7IxgYy9cMUWNTNRFxPxtrYC7tA4P84pvidcw1RiJ31Erc6ajuvf14ljhHOUz4QMvhCJ+PepLRBbEF8QaRBOEH9Yhhg7cPAAXbhwoVqbnyIKAQRhr969+RwQadju6+tLw4ZpMgNCEAJshxjs0aMH/bF2LbdB+I0aPZpdVu+++x7ycPegvn37cbs6aUjKlSvKb/Eyt8O1tW+/fnwdCElYJCFoZ11/PZ8bwhP3i3u86+67WfCKzyVp+mxYv55d7yUSU8A62NbPlRKzSmwe/wdBaGmyGeFqmlfUeMpySSTNAasthWo3PlgK/X2d6ZvlpykzPYvbAFz6ln0USAPGHdKtm+NCig6nuZYBYU1Y9lkrbUvdgo7sssXhFKGqg2gOKLGBDm7rUEezP5uahrIUbo/NoVt2GS4x8f3wUJvGKNTGfRRgQOLv3wOtdiGFkEL22puv1yQ+CGulqW8JAYMYUBEL+tUHYeTt7UCvvZPFtTERW/r8U204BhaizFC7iC3F8Shlgsy14pxIXPTuKy1p887iavvox7RiGWJVnfkWSYuQfRfgd3bmfCHXw2zTWtOGup/650YdzmdfvcjXR/Kk/70YxNl+RfwrUF8TQDRfd2sCbV3VnmKVv9HZdyfwvvh7RVbd3X+05+2I+e0Q7snnRF1P3Ku4BrIM47xItoTEUOI43N+iJcks/hAfjO9MPAeWvNVOdy18Pvz7YLshzLEUQtiFtGxJy5Z9zyIKAk6NqTbMYZmDtW7Xrr9YgN188zy2DGL7M88soGPHjlU7HohjwYoVy1kUTrvuOt3+uC9YIyE2QWhoKxo0aBCtWbNaZ1nEOYCwUgJYBWGJVFsoH3tcUxNN0rT54ouldOutt3FsoT7SUth8MMclUFjnosI8KSLEdnHUMZcK6djlAotdU2Fh9HYzL85R/mabJ7VxdZWWQuuwWfbR9ds0o5VwqxKkpGRSTJxlDx9YAi4pnU90Ds1BWBOAra0ihsB9wXJhKbhH3KuweqiB5QWiwRTlJae1S/WHMUHYwsWR/p7e3uZB6zUBQRij/J1D/BmaHrm7A1uwsZ+hqSbSMjSjlhCDqJupTgIEkQOxgn1eeiudxc6mHRnchrqVSHKE356xdsGtc0NYkAFxTog4nFOg3kcfZOmFyIKoevrhUBZ5QhBigASlXN56sS09cI8nCydMLUMr/8xx7u5d3FhkRfXy5esfOJzDyZNq4te1GrGpXwPUR2WcxW8b1/j4rWD69qcCys4uYzEX4OvM342aVqGa8+QozW1bOfNgy8bl7fk7gwA19LcCQfjDLzXfqykKCgupqKgyRTuEHaxyEFyYYIkz1AZgwUtJSeF1iDFY+GCpcdc+92C1gzsqQOyiOF4NBOWli5do0ODBfB/i3AejD/IxEIDYjnacD+uwLAogIKP692cRCWAVhMCE9RPb4FIqaR7gt2VIEEok+sA656W8u09fMd3XsJQWWqtfloX1CmFhzC2q2/6aRCKxDJtZCvdEp1HsqQReV3Pgz35mWwrhSrbuz2y679YA7rTC0gLQyUXHV22lE1YErGP+2P2t2MoBYN0QWULR4RXWGhyvzlyqjufC+f65IIm3gftvb0GP3Otd7RywcuC+0FkV1o/kyxV8DwD3AYuHuE9xz+Je0dEVVg983lfevsiWl14jzxMsJuoOvD6OHgvJxWuudq1uwSje/Qequ/tCEK6e0q5O4gBqshQiNrU25F02XT4Eomrhoku63wAEk/g3F78XkSUXvwEIJIgvIPbBv72hdmDMCifOiXVj+4hliKc7H73A9Txh2cP1hNVZWBDF8RCQoLUivoSlUPzuILxwDgg8c64PhLUbf4s4N37HAvV3BcEKQQ3Lq8iwi/3vn3+B7xX7CCBsxXclEOcAuAaWxd8MxCLqfIp718ccS6GgZ4+eNGHiRI7fgxse4vYgrm6eN4+367edPn2arYMQbojpg6VOxPlB3InYPwi4CwkJyr67dPtA2Ik4P/0MqDh+0Xvv8foDDz5Iiz/5hI9DPCH46qsvqbCgkNtwjsuKMMV9QLhClGI/cQzA/eI8Mqtq80aOlNs3GHRNLyinaT19ycXJfAtbbTiTUkTRSflGs4VaQ03JZowhLIzmWIOkpbB5Ii2F9Y/VlsKWLcpo/Jge1KVbe3J0dKRrBragwYMi6ZphXWnY0C66ZVgKe/fqSAMHdKZh/YO1RxsGFoCbZlaWkoBYgshCGQqgttIJK4KYi44rOpBYvu+JyzR8sDcLSggvgP0WPNaarRHo/KotOO8sTmcLh+iMQhDCsgELB9zXxDkAzokOKrbBVVDcA0Qfrq2+T/U9ijaAzi3OiXOhcwsRCkuMMRycp1N5wQIqyriLyks130dd8d6OlHoXhObAbsqBmkx4AOumJgGOUa8bA2Jn3Yp2/PuA4Ff/m6sRgwICuIwCX29Ho+01IQZAagL3iH0xiIDfMAYrBH4+GssmrovfF4QUJghCNdm5mt+9WlSZc31YIeHyqQZ/B5ggCPURllcBBmQE+DuDlVO4uEKoQgyqBaMhxKAJ3FetAe6dYoLrJoRTSEgI3Xb77dwGt0usG2obMWIEr2OONixD0AGcR+yPfZHRVL0P5iLOD8tiEsdjX0w4jzgOy5iQ0VS04RziPtCOOUQtBCHEKCYso03StEFJipgYTZF3SeOjRysPRVCV05krdVNY3hDhQa6KAHWkOEUc2goIWlggU3JLtC3m4e+lefbDrVUikdgHVovCK1ed6MCRJPL1cqFN25Pol7Vx5OnhROcTM+ngoQReTkkvoHsfP0xBgW6UlVtMfx80niQCHVl0OuFiKUCnVYgsYfUwB3SIcS4Uh0cnWn08OrUiHlAt0lB3EAXmhcsgOp3bdmXQpLHe3KZ/DnDDdB+OHRNYEmcId0G4F+L+AFz6duwx3pFz9X+XnLw+JCo/SSWZo6m0YJ12i22BIHzrbPX7mOTvRrvmdmzQTGHILBoSUjlogHVTkwDHqNcNgd8fhAmmmLhSyswqoYgOlaOeSRdL2JL4xQ9X+N8NohHL2B8DAwCxe8baDaF/Tn0g1HbtzeVzCTCQgd8i4gghrNTnHj/KnY/BgMhpZT8xwKHP4H4aAQfLIs4tri/EK1yZ1dcUmCtcBajh+fMaTbIezGdMrvoZYUWE8MZ3D8slPhMsgOagL06bMxChsDgivuyHZcs0MZNKm6RpA6t027ZttWuSxgYsdS29nenU1SKbJ38xBgRcWz8XSswq5oyktqKljwtbPS1BxB/a8j6MEXPwL3rjsZspK70yFl8ikVTHalF4/cxLdPGkH237vYhi97vy8u8/5fFyenwIL8NVVL1synVUjPwbcgkDcIEzl0uXNdeBm5mwPNTUiYTVIim5jAUlwPXgRghXPWPngKjEcdYAERrWplJgIY4NQtYUzh5TyMX/DyKnkVSW9wgVZz5B5WW1i68S4MFsShB+MLWtTesb2RJ1xtHaZB+FQIE4wdxfeXF+9q4mky6AWyYs1hBPsCLDbXhAXx/eP/pYNgswWLGMteuD343+OfWBFRmuyx9/URnXiXhbiDP8LmEFxG9cWLwxKAFrNe6dz6tsx3X0LZXYD+6eK39P5fuEeMP1EUcJUQsLpKG4Pex3Mk4zGoy/BUMiEW3i7+TZJ/0oI7uU/358fZ3oths9uF3sg8EWfFfsBqvcDz7TmJnxuu3iGupr4bNi2ZIBmOaAsEbComhu3UVJ4wVuw7AiG6tRKGkcRLasf2th99aa5/CZFNvFFvp7OvHnsETg+XloPVvqMANp0pkYFoOvPHg9FeTlkV+gJv+ERCIxjN30rERHUh/EO6Gjio41OriiU6q28gnQWUR7pNJhxDI6mnBtgzugSGphDGRkRAcZ2RNxHK7HLoQLWhs8B6wbyHoKl1N9cG3cJ/YxBs6HeDC1C6vo+JrC0SmI3AK+5PjCitI1VJJ5LZUVR2u3Wgce5P9cm9joBOEb77amyIHFFN7nJI2e5lZl+cEnTbsq64PBCMS74d8acyRKUQ9Q4HeA9n8/7sPtmLAP9ofLqbAwG2uHxRttAmwT1xLn1N8HVmRsF/tiO8QeYhYRfyosgeq/BYglXF98FhwL1079c6NN7PPqC/7VPhOy+YprCoYM9KTvlmvcinEdHK8P2oRgU59PfEag3gfbcQ3cD/bDNrFdXEN9rZW/5xm0qkokzQkkIGrf3rIM1hL7o5WfJvkLrIX1Bd7lsFCeTSu2mYXSXyvwLE02E+DhbLHbqTnAIrh04Xx6et4oOhtzlMbNup3adorUbq1bdm1YQXdN6qldsx11dV6JRI3diEJ0/CCK4KIpBCIsDEdj8tn6Aj5YGMadUrRDkGF/tRUB8VWwNsBtD1YWWFiw7wtvXKFcpeMs9gfqZQBXUQDXPBwH97knHwiktRszqp0DFhhYNKZODOAOrfoeAO4Dgk9t9RBzsYzPi/2QgAbiESISlhhzQcIZF/9t5ODQkkqz51Bx1otUUZGv3Wo+QhBuyKz+Uprfyc/uBGG3CD9OWITpyIl8GtAnhB59YBB5ezlXWc7KLtXth2OaCoixXb0+lS2EKCkBsSqEZ10D4YaSHTVlyq0rMIAC6+adN5lfJFkiaYokxMdTaGilJ4Ok8dKrtSdb2S6k2V4cGUNYKJMzbRPPJ5LWXM2x7DN4uzraPAPpsg9fpsdmDqQ/f/2Ghk6YSf/7cRv1HjRSu7VmhPjC9MrD11NM9C7tFomk6WN19tG6ADFOAFaF+kRkNBTZPyEI4UIorBP1ATI1PnR3qMGEHcBYVkUIwdK8H6i88DXlXzOYXHy/IUeXLtqtpqlJED4+sn7jkurztyaxDgxgHDxcpouFrU/UbrLGaKh6nhJJfYIyKKL0iTFk9r3GA7J9g6m96m8AE9d0dXakCd1s09/aFJNDrk5kUakqczOQmpN9FK6iLz90A+VmauIG20X0oNeXbeXl/X+uoaP7dtA9C97idVNAFH7+zkv030Xf069fv0+JCWfonWXbWSTe++R/afikObp9Fv+6l1Z+8TZt+m05H4tjLibE8raOEZGUkZFGU2bfThNm38PHrPz6Q8pIS6MJ182leY+8YLRNffx981+jblHDq7WL8+K+0HbuTCzfH/b5csNx3f5Yjj91hL794CXeBwwfPYnuXfA2L9szMvto/WM3lkIACwAsAWqXyvoAQhCp8eE6Cqsg4qkQm1VfwPICC4wxQWgKBwdPcvG+h1z8/uD1kqxrqSR3aY1WQ4xKDl9+zm4EoaRxABfQhhCEAGLQlCCUSJoLNQlCSeMC1sK8kvq1FnYMcqOMglKbZf8M8HCiK7mWncvWGUghCCN7D6EWrasP6B/du5NdSi2lbXiEdqk6J6J3siB8euESFoSt2lXuO/Xmf9CoSbNo2afvsigDs+94hOb94wk+Jvqv9UbbAI7v3msAffbWs9oWDYbO6+0bQP983rjghSAcMnYqLfx8Da+Pn3U7zyUSfeyqhwVxVp9iTA1qpcEyKOKp6rPzidpz6qQm1gDrYHzxejp5+Ta2GhZlPKwrXVFenq9MhVReoSxrp4rydBoTUL2m0JIBIVIQSiQSiURSTyCrN2ILj12yPATEWiJaauqYxqdVzzRtDUg2AyyJKxShKZYkqDFGWEQ3ev6TX+hFRfh4eFbWvt2y8mv67I0FdPXSeW2Lebz02C10NHovLxfl5/FcHw9PjVX056Vvs4XQzbMytCHqmsk0447HeRnbYGHENGj0ddxWkJdjsE2A47tFDWErohr984JBoydzuzFgIfT09lXuV5OYqiA/l+cSiT52N+zeHK0BsLyIJBy1Icjbh67bfwstOfwulRSd5tIVBdnfKuLwIpVmP0claZ00U/pQau2xnd6YFET/iax8eH4/PLRe3VckEolE0nxA5x8ug2I6EJ/ProH60yubLtNTa5N0k3objsGxTa2+XX1bC1GeomOgG51LL7KJKNMlm8k339PL1hlIu/W/RrsE4ZNPz8wbQ5+/8S8WQxCM5riPCuB2CcsahOGOdT9qW6sCt05YCWGpg6um2tIHhJj08PLhbXD1fHzeWG4DhtrMQX1ec5g5716+P1wHrqO4b4nEEA4XLlyoMFXrSMZ52QeGYqV+OphOyXmaF+PelAI6WVBKaaWaB3Jfj1z6afwX5Ewat1KDOI0iR5+P6fWtmTQy3MuiWID64PTp07R//z669dbb6LvvvqWK8gq68aabyNXVcjdbif1x5MgROnbsKM2deyMX4i4qKqLpM2Zot0okktpQ1zE1EC+iM38urYgFDbiUW0KJOZXWp5+Ud1Nd0tvThbp5O1P3IA8K9XJmt8gWPs665CeNifqOLYRVb0NMNvUK9aBurat7DlkKRHvXEHfqHaYpe2EO5sQi4rzm8NtXi2jXxlV0Oek8FRfmk6u7J02cezfH6gnmDar0hFq2T5NNW42IxYM7aHpqMn3wynyO1UPsH1xJR02dQ9E7N9GubRtYNBbm5bDl7c0F97MLJ6x94vi/N6+mA3//Sf/9YAULMsQNDhs/g62QIv5Pvw2gXT8uUH1f+ucVsY4QmeJ+Y6L38D3i2CfnjeIYxLAOXVkgt+/ah69j78iYwvrHYenSzyu8PL24o+3k5ERhikCMiorSbpbYKxgpnbBB4x5qiLkhnvTGRE8qzxqtrBl3FXBwfYTI80Fyda79C8HW7Nu3j44fP0ZTp06jM3FxdDr2NHXt0pWGDZejXI0d1Fn79ddfaMKEiby+adNGmjXregoIsP4lIJE0dZBg5vChQzRpsnFXMYGlnSK8UwRI/iHYm1zpOlfXAs/W3BjiQW19XKm1twsLn/BgN7uttwvOpBRRdFI+DQn3ZpfS+mB7bA4Xnp/Vp/ZCFOcClgww7z6bR+n5pSaFsLmiEDGDyDoKvP1bcOZR/dqE5opCEBAUxPF7k+fcR+dOHdbF9wUEBLFLJkQgRBgQiWIgzL77eCG7ffaOGkyz7niURZg4r0gUg1hCYKxNXxQaO686AQ4siN8ueoHFoEg+g2ORRRXnF66oOP6JhUt52Z6RorD+ccjJyamIiYmh06dPUXGxZnSve7fuNGToUF6W2Cc1icIfr/GhwWGHqDxP85AxhUvgSXJwdCN7e1Xu+usvFoK9evXm9OsQDi1DWtLUadO0e0gaKxvWa9xsxowdS8uX/0RdFLE/UBZdl0hMgnd1utKxG35NpZucMUSn6PANHehqTqnOmndamWcWazxMtmQU0VWtha+50MLFkcYGuNHgVl5cr69DkHu9CbCaQN3A349nc6kGW2UFrQlYfPck5NpEiB5NKqBTKYUWdebRl6kpA6k1orBVeBfqP2oCxR4+QJF9B9DRv7dS72Fj6PdvPuTtwJAobGqgpAasmLBqwkq47fdltH3Dr5xR1d6RorD+cUTHu127duzC1b//APLx8aGTMSe5Q56b2ziCUVHI99tvvqHXX19Ii957j93QrCUuLo7PY4+o/f7zik2/yMMCPKiiaLN2zTTlpfHaJfuiXbgm6VB8/Hldtr3AIE3NSknjBR3bq6lXuWMLF1I3Nzfq06dxuLNIJA0J3sneyjvaEvr+fJ4HEO8/kEJPHkmlJUk5bPHD1NwEIcBnxmfHd3HLrss0bE08dyARu/jejhR24VRbTesTxPl1bWHbrKA1ASHo4uRI59Nq/5n9PTQuu5Ykm7FlBtKQVm25FAWm4JatKDEuhovWQxh27tWf582Njl37chzhm/++i11Nr15KpKff+FK7VSKpisPqVasqUtNSKTgomHr07EmdOnWis2fPUnT0QcrJyaEukV2oe48edu3WtWTJYmrTug311nYsIXKt5dixY7R27e/0zDMLtC32w/gfz9MHI1ux7z+WTykvDmP8dV0ItXZ5jypKNKNmpnDyXU9Orp3tzlII/t61i06dPsWDFvv37WM3Z3NGySX2CTq1q1b9qrP+4m8N7sEyxb5EUjOwsPft18+svxcxUi6xHhGvCGBZFCBTKGIXBbZ0SxXWwkAPx3qL8xfWukndfHXJX6xBxChGhXlSREjl92MKcYwpS6W5lkJJ00JaCusfpx9++OHF2NOxlJWdRQkJ8XTmzBlq1ao1DRo0WHnxhNLFixdp3/59lHIlha2I3t6alLb2BKyaHp4eFBYWphOEsPadOHGCNm/eRMnJyRQREUH5+fm0/KefaN26P6iwoJA6KgIYIvDHH36gvXv2UFBQEJWWllJcXCxdc80Itj4mXrhAkV3MKwZflyzdk0Y/J+dRK3Kkg0n59OsV06mrJ4Y4UliAkyIKTSSaAQ4h5Oz1ODk6WP8iqEvaKv+e+E26u7vzCDms2L17S6tSYwV/qw7Kf6NGjeK/Qwzm9OzVS7tVIpGY4qTyTsN7zpz38DuH07VLEmu5UlJOJ/JKedqgvHPF9PulPPr2bLZu+uBYOn/fmE7E59GOczkUc7mQLqQVswWsoKiCk9+Yg5OjIi7Lic6lF1NLbxfydKv7bOxebk4Um1JIFcp1W/tb70LqrojlE8mF5OHsaPZ5xDGoc2jsO8J2SfOjRyvzExbpI55/T/aT3mWW4PSiQmRkJAUEBJKvry95enjSsePHWFBhfeCgQdS2bTtKT09ncZh4IZGcXVwoMDBQe4qGx8vLi/bu3csC7/y589S1a1fas2c39ezRk/pFRfG2Nm3a0J+bN7PFc/yECbRh4wby8/NnS8WMGTPZAgWrVIeOHVkUVlQQXUq+RLNn30DOzuY9zOuSO7YmU2F5Be3OKKQdZrh55GQ70LRuvaiieAdRhXG/eUf3/5CjS3tycDBvVK8hgJhPiI+nvn370tGjR6l9+w7k4WH9w0LSMCQmJtLB6IMcRwhvhEuXLtGUKddygiuJRFIzhUVF7M1jDlIUNgxnC8tYRP6dUcQC8pfEXBaO+PfYHJtD0Qm5lJVbRo4VDkZFEGr+nU0tplzlXO1VFsm6Am6rEK4oTxEZ4q4RplYCEZxXXEGdWph/35cyS6mwtNzoZ5WisHlirSjEb3DxyUxelqLQMngICoIILxokeoBrHlz14N4VG3uak0Ag8yPEIdphTdu+fRutWLGcO3b2QK9eveiJJ56k8ePG08VLFznGELQMDeVtoLCwkLcdP3Gcli37ntsEK1f+TAcOHqCCwsrMart2/UXdu/fgeCd7wFn7jDY3AmRDZhHtPZ9Bjt4fsTXQEMg86uQ5kxwcfbUtlvH8f/5Dp06d0q4RL6PN1sDNEC7O+J3CzRmWQ0njAkmsMFCD5woGcQ4qf2+IYca/qUQiMQ8Ze9u4OZpfootnRJwnXNxQkxFZO9U5A0Rs4ZXc+ostbB+keRafuWJ9TgYQ4OnMMZGWgMQ6uUXNL77V3omJ3kXvLrhHu9Y4QEzwhNUJ2jWJpRj0S0BHDS+fOXPm0tChw9hiBnF45PBhji+EOIyM7EK7d//N9eOQLEJkLm0IkBwGqbrd3DVlFfz8DKc2hpUQ7mqIYVLHMQ0ffo2uTYBlCMOUFPvITtXV3XJr5U1/5dCZq+7kHLCVHNye5bqEEIgOLrcrYvErcvZ5RBGErmbFEgrB995772pbNBQUVApp9bItQR1N/CZhaWrVujUlX7qk3SJpLCC5DBJA4bkCF1L8HXbr1k27VSKR1ATKuOzfv1+71nSY5O/GpSPU0/1hPvROn2Ce5nfy07Ujxq+pgcQ/SHgzfPk5TnQjRGBESzdOAHMiuX7KgKCuY4CHM2eprQ0tfDT/RpaIWRS+F3Uu7QGUgti00n5KNqDO4OXEc9o106B0BYQcSlXguNqAJDWT59ytXbMt+H7xPdsKZNG959cLnFCrOSbQshUOFQraZZOgQ454Bljb0KFDsDtEFjp7KEANkFYeHb36jDtER3PxJ5+wlQ/30z+qPw0YOJBjCuH62blzZ90yxCIC9fEZPNw96OZ58+hCQoIi/nbx8bCW9u3bjy2HSDSDmEJw2+2387yhQBD4tRsTqcSsf6lK8GJ9alRL8nB1oIpyFMVVHtYOnlRRkasIQWdydDS/NuHPK1aw+IYr58OPPMLWO4jE62fPZivstq1bafSYMfTH2rX0yv/9Hyf/CWsTRp0iIuj7776joOAgGjx4iG47RCbab7n1Vt32tNQ0Fg24TmBQIN1xx50cSwhQ3Bzgd4f6dhiYsMf4Vkl1RE3CUaNGs7iXNQklEssRgtDc0i31nWgGok2AQvI+rpox57pIygKrWkJqEaXklrA1DWU24nOL2UOmKfBSt0C6OSqQTl4qYJfOsZ196qUYvyhPMaKTD7Xys+56+Lf5/XimRclmkrNKaefZHKOfsz4TzWSlpdBL/5xDCz//g05E79TVBgSoS9gjagTXAjx57ADd+tACirpmMosvUbtw5rx76ei+HbyMWoH3PfMWhbbtyCJo2afvco3Amx96zmAbQJZQwX3zX6P0q5d0dRNRj3DAiGurXV8AkYUi+8guivMLxP21CutA9y54W3dd9f1hHxTnPxq9V9cOcD84n7gvfBf4HnBdCNXPXp/PnxXgs6Omo6HvR//cAUEt6YFZg+m9ZVvIL8iwN5s5iWbE7w3Wd0PIRDOWYbYoFMAiB3F4Pv68yYylffr2lZ12G/DTwXR66qjmgWQpi/oG0+x+tul4L3ztNZ3ou3bqVBo6dCiLwiFDhtCePXvonnvv5c7/LytX0hhlv6PHjtIDDzzIgwZog3gEWIYoPHTokK5dzM+eOcNWZ9EGwYj4UIDfFyzTt956G1un4XooLU2NA/2ahHAhlW5wEoll4FmKwThzB1NqIwpFLT/g7+pMXbSiTi3wkJzEXur7qYGFKj6tmMVUYxaLsIq+PqwlnbpaSB0D3WhAe08qKSMqK9d02RD352LjcGxbZT799UgWtfVz4Xs2h5oykNanKBQWwpFTbqIF915Lj77wPl1MiKV929ZzwXdY4QaNnkyBLVpzMXvU+4NV7umFSyigRSvlmOm83C1qOIu0LWt+oLHTb+bjH3r+fVr5xdt8/vDO3aq1DRs/g1567BZa/OteOrDzDxZ44vz/XfQ9F6tf/fV7lJeTzfu+//KjVeoNQnzhfrGfGnWBe3y+q8kXudC+uL/nP/pF9xnU933bP//L94Nri/vKSLvCnxFibsWnbyj7D6E24ZG67etXfFbt/gydG9fEZ/H09qEJsw27qNYkCmEweWrnZXbLNoYUhZZhcVoruFyic6cfXwjgbgprANLOo/OHziBEpMR8MFL39d40um9VIo1cdt5qQQgeO5xKb22t/fcfHx/PFkJY7WDRQ4ypAILQ09OT2rdvr20h2rp1K/VWOv7Cygf69eunXTIMtsOqKJaB2h0VLqRwUYbFukP7DnQ5OVm7RWLPQMzDMq+uSSjFvERiOfi7qa11XbhqCtdMTJsmteXp7+ntuQOF6dCtnejtqWE8PT8hlDtnmKb28uOSSJjsURACWJogRnC/uPels9rxZ8Ln+354KH9mfAcQvvYMOrrXbk4id2dHFrgZeWWUoIjc86lFFHulkJcLSyoUkag9wAYglrFTkCtbX9UxjpYCUXklx3hHXR9RBiOvqHp9w/oOTTp+4G8K69CVki+cYasYBBZED6xcsCJi3nPAKBY42B5/6ggfh8LwwjqHZYDjYEWDCBo1dQ65eXqxWNr023KDbQK04VhhoVQDK2S/YeP4vtTXx1zcryFwPrBny1q+HoBIxP0J11T9+9YH9yU+Y8bVZNq1bQPvK66J78zY/Rk6d9tOXfn7thT8NuFqjbhcU4JQYjlWPxVhBRRJadTxhRCEEI0iPg/ZPSEO7SUpjb2yMSaHRSAK6T53Mp3WZRTSuaLaB5i/F5/NRXlrw4njx3kO6x1cPGNjY9llFMBqCHbv3s1zgDYIw8xMTfYngcgYCivhpYsXedlcRJKZy5cvc1F7WKobMo5VUjP498FzAVbdkpISdjMfMmSoTC4jkVgA/o7WrF7N71ZrgOCLvSWChREEEoSeEHmY7F3k2Qp8Pli/8JnxHUD44nvB9wOhiHALiGZ7YuWo1jSqs6Yzvel0NkUn5dOx5AI6lVLIy2uOZdKJSwVUyhZE3q3WRIRoBnPhumotId4uHCMIy6O5IJ4R7sBq4MgG77P6BKIPAgZWPwAhmJ6azG6PEEIAReBh/QLuXjVbVCGCPnhlPh8Di1pAkMbVVL/NHHDcmwvur3Z9Mcf9QuRhOyYhygQZGdWFphBsloLvBN8NrgnwnRm7P0MEBrfi79sSDsTnc/ztW2cREiWxNbUeKoM4hCsYxCHcwtDxg5UQGUCFaMQ+9pax1J6ANe/uPZdtIgINEZNbu/PGnYljN1G4fSKeEMCVCWDkWriVCqEI19KwtmH025o1VUpHwJqIdohLnBOot+uXmdBf7xwZSfGKGBQJgqQV2r5RWwZ37tjBFl5YfCUSifmIvyNrwzEg+GxVWL2pge8F34++VRFCcdWYNjprKgQjrItiqg8r4/t9g6lLqDttiTU9GACBuDU2h8to2UIY4jtp6+dKiVklFok6Nf5emrjArPzqlj9jIANpekHVD5CXl0dlZeafwxYIcYY4N4geCMC1P3zKcXCt2kXwdsTUfbnhOC38fA3HxtXE8NGTON4Ox2CCi6ehNmPgmgX5mt8BjoMrqP71YcHDNrh0og3bDTFq0iz6e/NqXoYrJ+IZjcX01UTvQSNZ2CIGE98JzmPs/oxhrhiGWzgMHDO3XpSJZOoQmz3ZRMZSxHwhYyk67yJjKeILIQ5RX85eMpbaC/CJhjWvLunhUzvLzOOPP0FTp2ksv4hpgTiEiyfmiPmDCMSymIP773+AE/Rgu2iDOynasY5ziuPFdvWy2KYG18aoIV4UEBhIEiSxTxBfKiyDGAjKzsnmsjYSicR8YB3E3xEGWCX1B4SicEEVglG40woro3C1FdZGTMI9FYliIB6ttTz283Kh6/sF0P6EfEWY1dwBRgmIXWdzzMokbg6dQ9z4uglp1vXRhDvoVQszkOKaQoiWlpZy2Ep9M2DYOI4hVAPr17F9W9l9EslfIBJhCfvh41epsCCPhY2wiKmXMcf6bY+9TFcvJeqsdxBlhtrE/upjARK2wPq27MOXadqtD3Msovr6ApyzReu2HAuJ7RC1sN6p7wmJYPJzsnh7TPQejmkEhu5bfy4QbXAVBXATxXeCzKeG7s/QuQG+Z3zfNSHKTKCci6RusTjRjCWgM4j4M0MZS1EDEZlD0blvzklpEDsIV9G6BCOe+gHfJ9LLqK23I/k2shFkWJt79tTUnkStOwxCSOwPmVxGIqk9u/76i7x9fKz62xGJZiBcJA0LcgWcTyukQ5cLaGNyfo1xUHAbbeXnyplALQGJWkL9ncnVqfbvdXTEAeJIrQHJZkK9nWloJy9ti2n0M5BCFGJwEV3UbUn159oMYSMsg0ioguQpEDawGMLypc7q2ZyByyi+E5E9FN8bMrWqE9/UxCsPX09Tb/5HlQyqavB7fmlHcq0SRcnnn2XUqQ8EspJOmjyZ4wthSUR84fp161gA6tdAxMuvOboD1rUgDHR2qCYIk3IrqOeaZNqR3PgCdGFtjouN1SWewUtDYl+ok8vs37ePXd+kIJRILOd07Gl+j0oaNyKe8fGRIfTHje3p8A0daMmAEKOWxG6t3Ol0iuV9g4uZxexGagu6tHTnuEBri+dDEKbnm3+scHHOLNC4izo7O5Ovry8v1ycQKN6+AXT25EGa948nuGyCcI+UgrASCEF8P/huYBXcvnYFl64wF7iu4ns2JggBcmw0lTIzjYU6tRTqA1cYuJPiRefj48MWH7zw0LE/fOiQzqIY0blzs3kR9vvubJ36Rz/e3pfmj6n06YaF8Ov4QvrfuVz6uo8f3d7Z/FqF9gCyj6LOHSyEGGBAMXtz63Y1BHgnnssqo87+TuRm4/Th9giEurAMwt0XA0EYFBJxoBKJxHzwzrTWi0ZaChsHCCGZt6VqnBT+zawpw4BkLaMjvTmLaG0R5Skssfapwec6drmAZvXxN/t+8Jm7hrhT77DKfAIIGVkXV7u8CJZSlJ9H504d5gyjkrohJnoXF8eHS64xjNUerAnE/Iq/J/n8s4y6j5ZWgZebOmMp3P/QgURGSbSjoDX2EUlp4Gba1OMOd83tSDOCqiZUsSVzewdqlzT0XJ9CH18tpre7+tIdR7JYJDYmYCGE1RniEIIw+dIl7Za6AyEOl/IqWOCZizjmeFqpclwFXchpHoHR+JsVyWUw0AP3cCkIJRLraK5hFc0JxC+iH4BkNrUFsYW2EIQA50GtwcSsYqvKU7TQFqG3JNkMRG2G3osWBoT6BkJFCsK6Bd+vKUFoLfg7wt+TxDrqVRQK8KITGUuRrh7xhRCHKIrfvUePKqJx9epVTdqtFC4TH00Po90z2tOUANta7UJdHHVpxiH+no7OI3J15FpAkT5OLAxfPV3/gdy1BdZkJJmJiIig1LRUq1O11wRKJp3PLqfDV0spKbeMxZ055Cgv0ONpZXyMIKOonNubMvh3wN9sVFR/Fu2w/MvkMhKJRGIa9AOQzAbx/7XJbOripDnWWpdPfbq31gxYn7HCldXP0/JkM4YykEok5tDb04WTPeHvSLgiSyynQUShABYfWBTURe9//fUXji8MDAxkF0HEkMEFbf/+/U3aaggn3gO5tv18n43U1NkBagshpRfSsktF9MJFZT60/kfhagvqFEJwIGkRRhEhQGxNZlEFHUktpavKC0pk5a5J1GG/CzkVFJNRpgjK6vtezGvaLzv83UKww5or6hNKS4dEIpGYB+L/N80Ip7TcMmrprbG0WQIse/GpxdT35/Nc3Ls2BegBOte4j7NpxbqsoOYCS6OXInD1aw+aQj8DqURiDsj2+/OscLa6S2pHvcYUmgOsgshYirhDdDDhVooSBDt2aDIajRw5qsm5o22PzaFbdl3WrtkG/VhCh5+vKCrciX7rownc3pFWQm9G2d50Xx9gcABlTSZMmMiux3AhnT5jhnarbYDrp9rSB9yUl1yfYMOBgRCRZ7PKdALSGN0CnMinCY5i4e9WxA/i3wTW/xkzZspC9RJJLcHfljXvPBlT2HhBMfpLmSUWZx8d09mH/ojJoudOpPM6rI4LugfStJ7+VltPkDkV94FMkMLzyFx2n82jy7mlNKuPeRlM9TOQ6gPDQU1lKpCptINvBYX71m8cogAJcjBg7eBQ8/eNvgz6tyUlGuHs4uLCxzYXMGjx/KaLVpeaQKKm/45sZfB3KZ9/1tGglkJD4OUn4gtRsmLVql8pPT2dO5hN0WqI0TxbC8L7wrxZECLLqMNXSeS9IYN2DQ/SWQhvOpXXaAUhgNAQdQqRzKQuXEjzSqqrO1j/9EUfXEzjMsspNrNmQQiaqrVw75491CWyC3l5eelcSKUglEhqD/62UNdX0nxwdiJqE+BikbWwY6Ab+Xo40QexmdoW4mQbSNYxfPk5TuJijeUQHW5Y/KzJhiosf+ZeVwhXkYFUH3ieQDjVhI3CKq1CXUrDGCjIj30yMzN1ghBgua7CYewNDDbgd2mNIMRgB+qBLp3VzuKBColp7M5SqA9ehuhkNkWrIeoA3X8gRbtmGyAI/zuhFccQ9tySSv/q6E1JRRoh8kh7D1qVXNSoBaEAZQ/goggXY1G7EK7ItgIxgYZiCCP9ncjfTfviMtM6qI/6HE0B/FsgORRigZFdOC0tzeaWW4mkuYLOI8IqMFBqiRVBjpQ3blCzHr2zrbE5nEDGFBCPQzt507MbkunHK5XFzPVBZ/qOdj50fY8AizrTIpOoMQueMRDbuCUuh0Z08qFWfuYdZygDqcAcwQVLYYRfBYX5mGcprM8aiJK6YW5U9eeifP5Zh91ZCvVBQpqmaDXEyNl/rEy3a4y3ewexIOQ6hOtT6OY2nvS/oxm0uL83/XBVU+ulKQhCIOoUIp5Q1C60JcaSymSrfmooEGypIAQJTSwTaXT0QS5BgQEbuH0PHjJEu0UikdQWCEHU9N28eVOT8ZCR1AxyxsADcWwXH+rVykOXREYN2rANgvCz3akmBSGA5fCts1lc/+2eXy/wwLQ5SWkiWmrqKcanWfb7EwIyM898V05DGUhBQUEB9//s3I4hkTRq7N5SqMaY1RCCEZ1S1DZsLIktnt+YTF9etI2bAIxOP49tQ/3aaYrUs5VwTTLtmhRKZ3JL6Y6YXKqYHszbQFGqLIbcXHALPqtdqhv27dvH8YOwEm7dsoXbJk02XoxWIpFYBxI5WWKFlyPlTYei0gpydnSgFEXAZSqCycvViV0tIbqOJxXQgr+v0KE88xO66HNjiAdN7+xHA9t7G409PBCfT+fSiyyOT9wUk4N0Bly83xwMxSGaE0sokJbC5kdNlkIRu9mc4jWtpVGJQgDXgZ07dlB2TjZnN4QQRG00dExR5DQ4KJjr1yGeCROymAL8GOwlxmnLqRy6fbdt4ghH+LjS0untdA9pWAnb/nyR3h4QRE+dyqbjY4PpfE4ZTQuv/OxSFDYf6lIUbli/nrPA4u9QFqqXSOoeS5LOSFHYdCkuq6Atp3Poo+PptRKD+phyL80qKKMNMdnUK9TDoiyPEJOJWSVmJ5vRL3qfnZ1NhYXmxzPaShQ+M2+Mdsk0bTp0pn+++ql2TdIQ1CQK4VGGEBf0T6QwNE2jE4UCYTWECOzRsyeLQ7wwkfnwcnIy73M19Wo1dxsIwxbBLXgZVkVvbWHUdu3a1cuPBammo34+Z5XboT76GUZhIfw6vpD+dy6XvlYewP2VhzrqEOqXnZCisPlQV6JQZBvF35OwEqakpNBtt9+u3UMikdQFsJrs37ePvWVMDXRKUdj0QbKORXuuWJ290RTCeqi28MHql1tcTtf28OWYR1CT1fBMShFFJ+XTpG6+5OdhOHu3GpGBdEyENzmV5nAcoSXYShTOGxSiXTJNu4ge9Pqyrdo1SUNgTkyhyEMhhaFp7D6m0Bii+H1QUBCPAKBEAUpZ4CXZt18/npCE5O677+E5fgiYEJsR2qoVT3i5QkDCynj40CHtmeuW+/5ItIkg/GJIaBVBCNS1CO84ksVttq5DmHrFmxa8GEoxJ4K0LZLmDLLAwnoPi6FEIql78I6DV8z6deu0LZLmCqx5/zc2iJYN8qPe7rbtzkFoIjP6tT/Fc9msckUERgS7cTbRo4n5lJBWxBOEKQSisdqCyEAKsvLNi6UXIvNKRq7FgtCWjJtl3gDn7Hue0C5J7BkYjtD/x2A2+iwSwzRaUQhg6cNoKUQf/rFhFYT1EP/omL74YilPq1evYtGHSaT7VYtHJK4ZMnQojyQgbqMu2VdLVw/ED/49vT21aelJ83bnsHUQJSfgNkqujpRXVEaRPk4sDGEltBUQgw8+GUyRg8/RN8tPa1slzZXUVE2SpD59++oGVNq2a8dziURSd+DdNXnKFOoXFaVtkTQ3UNIAfZmrV6/yAEHXFkRfjfOhz/t5swuoLUkpKaO2AW6Uo/QtLmRoEtadzyimY8kFPKGG4ZpjWYpALNZZD9Xoks3UkEFV4OWiEZcFBspC1USpebpTonDXpJ60a8MK7Vp1Xnn4epPbGyNCGCJpl8QwjVoUCvCSxD/2mLFjddZBWBGFdTAysgtbBgODgtgyiEktHmFlPHfuHMcfno8/X2fCECNqtQGCcOt17Xl0sEegE63JLuWEMtN9nen6A9lVahG+cFGZ28BKWEUMLoum4Bb+NH1yJ+rWI027h6Q5cvLkCa5LiOBtWAnbtQunYcOGabdKJJK6BO88ZGCGMEBsr8xK2jzAv3NWVhYnHELiFf3on6jWTrRpakuu4dbb0zYJVL4a3Zo8XB1pS2wuXck1LOxgPYSL6KEL+QaFobGMovogwyisOIFu5ZRVZLkoLCjRdGn9XO1XHcZE76J3F9zDosxa4fXkvFF1LtjGTr+Z2oRHateaDtAKc+bM5WVhJJJU0iREoSFgRURAPia4mmIaOHAgZ0bEpHYtRebSvXv38A8EIrKuhCGseLVBCEIAC+FDLVyVD+rC4nB/fA59GF/ACWbC3Bwpd1LtfabfeLd1FTG4bvlAGjeitXZr4+L7FYU0Zc4F7VrtwLk6Rp3jZcyxbsvz2zuwqGN0WlgJkQ14/Pjx3FGVSCT1B8fFKxNcSaUwbJpA+EEsQQii2DmyrZuiorSAZvfxpT9ubE/fDw+tlThc0NmfOrRwoz3xeSz8agLZSWOvFHIiHIB7RxkJH5dyo4JSAJGL9wqO8UCCmZKa4w8bGxCEby64n1q2Cad/Pv8WderWlz5/5yWdwIs/dYSFIgTj5wufoqL8PD5G3bb66/coQ/kt4Di0Y59lH76sE5lZaZra12Idc5xffQ41YjvAHOsA57+YEFvt+k0FDD6gzB36M5JKmqwoNBd0ZCEWYfVAbCIYNWo011uztTA8l1b9YW7uP8DsFh5VsoGp4wfz0grp6+HBNDnYhZ7s6VHrWoQQg226Z9HLb+zh9dvnRVHsflcaOfIKr9cWCCkxzbsvmQ4drp1YFqjFGlCvd+/sQrfO1QSODxp/nrfZEvX5mzqoS6i2EsIFuyE4duwYLVmymF5/fSEteu89zlJnS+Li4vjcB/bvp2+/+YbbMMe62CaRNDQIoUBsvRSGTRN0XiGW4DJqDhBVeDYDJImBONw0qS3N72Re9k81t/YPpJjkQrMEoQAupYg/xP1CECIu0MdFIwiTU7OrWTcBnt1qq42H0tUpLa9oMHfQpDMxFHfsIC8v25dCTyz8nJeBt38LenPZdl3M4ZY1P/DcHNav+IJ6Rw2meY+8QFHXTOY51nEOiLmXHruFhSIE48ljB+jbRS/QZ289y23/XfQ9Tbv1YZo85z4+17x/PEFP/+9b5Zyf0YG//+TtYMWnb/AcePsG8Lkg8NTnsAT96zcVkGwGrqQnjh/XtkhAsxeFArxYkTQD7qQYeRXC0NQowvfff0cTJ07gDqI55JVUf8LtmtGevJxMZ+8CD0Rp6gzCQvh0tPLAV8cP9van9akldHtn89NEG2P0NDcWg5npmkQ14e1b0ifv2LbIPrj/9ha08otwzfJ8jYVNiDhY3IRoFGAZ2yEg1dsfmm/evZ2MK6HnF16iN97LodT0Cl7GeTA993Im7wOBKpYXL83nbXm5FdyGa2H9ymXDbylxfiD2FfeHcwBcW9w3ph1/lfIEkYp1XBOovwcco38ctuO8WMax2F5fGLISNkQJCvzN4W8V14d1f+y4ceTmpimwbCtEGvR24eE64Ys51i1JkS6R1DVSGDZdPDw8tEvmg+eT+neAEhKPjwyh2Fsi2Hp4f1jNoSX9vFzYbRTWP0tJyiimnPwinZD1cta8N9PzSjgeHQIQ4hATRK/+81S4fwp30PomOSGOLpw5oV0jOrpvB4tBkJt5lbcLjuz+U7tUM0ej91LHrr20axqwfu5MLJ2Nieb12Xc/xYJxyuzbade2DYp4CaJNvy2nvzevJg9Pb3Lz1Az6e3r78jLubdSkWRTQohX1HjSSjxEMGj2Zz9UxIrLKOSxB//pNCbiSirqvMvmMBikKVaiFIeILIQxhPdQXhsnJyfTgAw/Q22+/TadOxZgdtHpaz1KIlM9tA13o7+s7UC9PTTC2Ie5o5aWrC6S2ENo6fhC0DvUgN3d3evSBQRTZVSPa9Fmz/ixFDrRdxyOiQ1UxC4vbKwsMu6k+++pFmjE5mDYub8/r991qmZvsI/dqHmpPPxxKP3/ZlqJ6+dKmHZqHgb+fi255x54s3vbh57ncJgTsS2+l87wmOoR78mdYvyWbtuwsYTG75JurfB5cu0snZ+oS4Uh3PnqB7r65Je/75keXq1hN8T1MHO1Z7biZU9wowNeZFr0aRrOnBfP239bVT0cQVkLUJWxoK+Ge3btZEE677jrq1asXTxCFEIuwGmKCRQ/AogeLIqx8wsKHdWyHtVHsj21wzVqxYjnvg+cAQAyPWMYc62pw3t9/+027JpE0DHh/oTyTdONuWkAUOjsb7x8YQ1gL1SCz55BwV3pssCftmBBIi3p4Gc1a2sXblbLzrfPiyVSOU9+zpzZ5TH6JAwtBuIpCHMKSWFJSPdeCm/bQvNKaB8zrmpiDf9Gfv37DYlDw0UuPapcsA+Ls3Klj2jUNWIe1sCBPM7grRB8ICAqiR19eTDPn3cvWwPdfeEC7pRIIylXLPqfH543luSFqOocpanNsYwGC8Ndff5GupApSFOpRkzBE52/q1Gtp77699NRTGv/qmTNn8bwmMour+tT7u2qefEHeTrTuxg48ivd0J39q5epE7ZQJLqMoPfHqZJVAUlkIfxsTYrP4QcHzTzhR7N6OtPDF6sX1kXDmp19OshXRy8uNk9BYC4TM7LsTaM/BAnrgDs0InOCWOcYtnqfPlpKPryP5aC+do7XCmYuXt+Ylg3NgechAT7YcwgJ44LDGinjmTDmdOV/I27btymDh1TrUgUYPD2CRZw7DB3vrPkd2brnuPiMVIYhrp2WU0b5Dmt/D+FHuNH6EpiMHi6MAxxs6Dvf96gv+NHaEC915k+YFgmvUNfgbgGjq1q1bg1oJAQRp+w4dePnChQs8oU7iypU/0/Dhw3na/OdmbgO411GjR+tGpIcNG06RXbrw3/m1U6dSjx496I+1a2nNmtVUWFBI8+bdopzjGt5XfxRbvb5z507KL8inCRMnalskkoYDI9+Spge8lywFYkvEH2IOF01kK8WgFp5h3q5lNKK9M2ctXTnUhx5vaztPi7ziMqrQ614ieUxaYaXIgzg05hLr6qR5nxWVNbwozM1MJ1d3T65HCDAvLrQuszuSt8BaiBjA6L/W8xzrk+fcTZ269+d9EDOIbetWfsMWQFgQ+wweQwOGjVPEiybBH8RiTPQejkEcPnoSi0q4d2J6euES3keNoXMIcK5929bzNXFOfUwd21SAK6kxI1BzQ4pCA0AYohNpSBgeP3GcxWBk50hasOAZmnrtNGrVqhVbDmtyI0XdHzVdgqo+hDGK9+jIFrT/lo70tzItmhZGE7tpLIBwG3VYk1rFQnjTqbxaxw/qg6yiwS2rZmT6ZZUmxhAJZzw83ei9hUPp0LaKavtZAixj56I70uSxvjT/xURta83A7RRumkOvjedjR15jfAQ1J7tmoTSon+b4X9dqOvrBgQ608vc8FofYBhEKAYvrYW4tuE+cu9fI83z/zz/VRifkJs6N5/MbwtBxcEeFqyvajB1na+CKhMKvSMqEUTWIMvydNCRFWnG2bNn3PKGgPhgwcCBPQLSFt29P7VQlM2BZTEhI4GUIyQMHD1BBYQH/jbOLqLKvv78/bzfFrl1/UffuPWzuuiqRSCQCWH9dXCxPGKMvBA3F84EOgY50e2932qK8UyEOWzhrxJhlQ66VuDo5Uk5RBWUWaM7g5OTEGUizi4m8fP3JzdOX3BWhhXZjWJuB1BZ4+wdSeGRP6ti9Hzkq33vrdh1ZGLYO70LuXj40YNQU8lDmkX2GcJu5DJ80h+598r+K0DpMH7wyn65cTGAR1y1qOIW27cjxf9s3/MrbIMIQP7j2h0851hDHPPrC+3yeWx9awDGH77/8KN322Mvko3yn2Afrh/6u7s5q6ByC++a/RokJZ+i7jxdSctJ5bWslpo5tSmBAbcKEidzPac7CUIpCI6DD6+vjy8IQ1hAhDJHK9pZbbqUHH3yQ97vvH//g+dSpU2ncuDG0fZsmWY0+qTnVM2+19DYuaLKLFVGyTeOmhhqEcBv9V5gHPXUqm5PK2NpCqAYWQUwpKZkUeyqBbntgDxXkF3HCmYsn/ei+uzSFyr1CL+gmS0m6qHGpPJ+QT0EB1V8Mvt6anybi59SukSt/T2U3yq/eb1fNdRTJXgBi7HDM6vWpLBz1gcjatTeXr98y1JHXv/jhCk0YGcATxB/asA3HD+nvwe6bmHBda4D1EUITx+M8EJzifiGQxbmFxVBg6LhV64rYwira6oOYmBiew0q4d88eTjRjzei1rejZoyedOHGC3T9h1QNCJMItVLiOhocb/36ElRMWQVG+BiOGcAmH5RGZ/moCx0AYCoukRCKR1AVeXpYPAIu4PXPx93Bgcbhaee8NDHKgFtoag5aC4/Yp7/ZHd+dRRqkXx7s6u2jebYcSi+lSDlFmiRv5KeLLw8vPoDhsyAyksA6mpVyh0uJienv+HZSXm0dZ6al0KeE0Febl0KkjB2jb78t5OfWK+YPaAMLw+Y9+oS83HKcnFi5lQShA/N87y7bzNiShgSup2Bfz9l37VNkPE/a5d8HbvA/WcRzAOq4FDJ1DbMf1xbnEfurtho5tqqDMD97pCJNprrHZUhQaASNzKBAMYbjlzz/5x4JMRcJi6OPry1bCqKgojjFMTEqk4OAW9MSTT2jPUJWrBkRhiLfxkT+/9Wn0QgdNgHmY1uVxZJAL/TYwgO44kmVzC6EaWAQxiWQzY0Z1Y5dSWyacEe6jAf4u9MHCMG1rJXCNhCCDdeyHXypdFiAgIeAQi4fjYTET9OvrpBFYinB87Lkkjgn834tB2q2VwNoGV1GR4AZCEMJr0lhvdhkVbQDHI9YQ18L+G7ZYZx29dLmchaa4b1j4fJR/V8QFfrc8hdsWLrqk7Ff1BW7ouMH9XFmoog0xlthelyApwLFjR/n3n5iYSKlpqZxopiGBuyZcPvG3CSuhh7uH0sHwp/HjxisibRdPs2ffQL7K3ylwd9e48oo5CAkJ4f2jDx7kwR+IwSlTruU4F5wTtRiB+hiBaIPFEV4FqBUnkUgkdYW11kJrcFcuM6aDExUUl1HHQMu8IFycHKldkCttT8yhL6e0oyAfN1p7LItOX9UM2l3KKdEVvf/teDZlFDqSvyIO9eMmrclAWliueRc6OdbOwjhw3HT6dOMJen3ZVs4+umjVXp6wjDZsu+/fC3n5qx31460jqR8wMAzjT3ONzXaosGQYqRmC0QJkdAMQifv37eOspLAcwtwMy+Btt9/KAhHWwtFjxhi0oCyPzqAnj1QVVUl3ddYuVcdhWTJnFT2giMkzReX0ZW9v6rkllY6PDabzOWU0LdzyH2x5yWkqKz5C5QULtC2GUVv+kGwGrqIxJ4KoRXARu4zu2NGSy1Oo98u7bJ0FzRKQqRNCCElmEFP41Y95LAD3bdbEltkzyBKKhDKzprqz8IPAg5UPQtYU1h4ncAuuvRsESrOgRhZ+/6tXr6LIyC5c97O5AeshxCIsk2pXVInEHgn7UhPOYOo9I2lcoLwDBq3qC7jFe3n7KeIty+yyFFFhnuTs6EBuLo5UUlrB4q8mIDz7tfWgzMx0XZxhTpEjHbzqRP1blJGPm3nXTspxpjNZDjQ6rHryGmNsS7JMaO//cw199oamDwVxKGl45kZV95qTzz/rkJbCGhAWQwBxOHDQIF1Nw1OnTrEg/Pab7+iTxYs5E6Ixl7q9yVUzgU3yNz36dnxyCGcVhZsouOtoLgvCV0/nmyUIy8vSFAEYTSW5S6k48wkqSu1EJVnX1igIDdFvtAMNGHeIC9kj6+iUufs5xrC+6a8IIVgP5z2gsZglJBXRssX14z5ZWx67vxW7s+K+Yd2DRdMcYWftcbYCMXkYBBk8ZAi7kIpEM82R2NOnaUD/AVIQSiSSegdiCVk7HRzqL/kKnveFxUU0LtKbLYA1AXHXNtCVYq8WKcKQzBKEAGUvLmaWkqt7Zf/JnjKQAojBZ+aNoXcX3MvrsBQ2ZdSF7CXNB2kpNBNDFsPz8edp9OgxFBZW3f1RzYW0Ehq2pqqLwUvdAumeIdVdGw3BdQkVTLmMlpcmUnnJcaooiaGK0m1UUa4awXIaSY4u15Cjc2dycOlBJRmDtBsMg3hCQfu2rhSfWEw3z3Si1HQnijtPNLR/Ge0+6KQrbg/qw1IosZzaWgrXrF5NPj4+PBiyatWvXI6iuYpCiaQxIUfKmwYFBQWcJMZQ6Yb6wtPHj5ydXen4xQKDdQu9XBwpqp0XBXo50cO/J9JH09rSnnO5dCW3etiMMSA6r+vpS1kqayGseB18Kyjc17zz1IWlEIXsv//gZa5HiFqFEIOoDYiagHAzrQ8g0FCAXsT7AUNttqSuz29L6tpSiPCQiM6dm0V2ZykKLcCYMBQJKkB5OYJTRYCqI13JcaVrf0ugq3qF61eNaUMD2mvi10zxe0IxXXckmyqmVwq1iop8RQCeUqYzigjcrYjANdotCg7B5OA8RZm6k5NrH0UMVs+MBauhpHlQG1EIy+DBgwe45Ap+6yhaLwq9SiQS+0aKwsaLsAqayhha37i6eZCnl5fSxyFKySnjshNerk7k4apJSLP3XB49/PdlGh3oQc+NakmbTptXvknNiE4+5EEFVFykydR+9KrGK6Z3C/PqJdpSFGalX6Wfl7zBNQpBZO8h9MSbS8kvsAUtXTjfKlEohBbqFaK8A0pOQGBiGVlAkfQlJnoXffbWs5SRlkbz/vEEDRp9HdcgFCBbaevwztXafl76NnXq1pcTzby74B5q2SaclzetXEp7tqylG+55qsp5J8y+h4ry82jlF29zcXrcE2oS+gWF8Dn17xXF9HEMrIdcb/FMLGdSFcJRLSJRKuPbD17ifQDKZoyfdXu1NmRONXR99TXEfur6jfrUtShExnXkHVD39Zsq0n3UAgy5koqahgUFmVSuPLvLivdSad5PVJr7mbJ8kIK9yujz4b4U6lL5VaNovTmCEMBVtOzaAior3EEl2e9QUcZdVJzWi0qz57AraEVFJjm6PkzO3l+Si/82cgvaS65+L5KL11yDglAiMQckl4EgRAkKFEHG4AdcSCUSiURSN8AqiA4oYrixbE9j9hBqmemplJ+bSYFuRdTKu5y8nIpoz9kMGvDdWZq9/RJdLimnwaEelJZnvoVQTWZ+KVU4VCacacgMpLGHdrMgRCkKWAjbdopkQSiAmENhe2uYevM/qHuvAVxsHsttwyNYsGWlpdCbC+5nAQbBtezTdynjajKLOPDesi0sHCGc9NsgCFFgHqBEhVg+fuBv3qZ/Xgi39Ss+4/1Q3xCs+PQNnqvB/UG8imOAt28Al88wBsTfkLFTaeHnGoOFEIT6baau3yqsA9/rrm0b6ET0Tm1rwwAhiMHxpi4IgRSFFiKEYXZOtk4YTpkylpydcqkk824qz72TKopeo4riD3m5PGs09QkrpJ8nayx9LRRx+NgQ0wW/kRCmJG+5JhYwbbBy3tGKyLyLyos/IgcHf3L0WEjOvivINegYuQUoYtD3SXJyH0mOzm21Z5BIagcsg8i8i4QyO3Zs5zjahipUL5FIJE0VWAUxCId6gvDGaEg3UXNAshtYMYsLcqmsOJ8Gt66gjwZ40USfSvFWUmadmMVxxeWOnImUk9x4uHAGUmdXd5M1DeuCyH5Dqc/QcbRo1X4KDNZYzwAsiHHHDrJgXPPNR9pWy0BJiW5RmkFWLA8aPZkteCgUD3oNGkM9B4zi5YsJseTprcmiLax4QL+ta99BfA4IS9QwxPLlxHNcgxDbgP55IWwh+AJatGLLJwSYPri/GXc8zss4BuB+0W4MWPhwfx6emhjRgvxcg22mro/vR5TUKMjL4XlDIvKFrFixvEnXMZSi0AogDGFGhjDcf+AABQQEUXmO8uMt267dQ0VFCpVlz6U2vrn0n0hPem9QCLULqnRX4IQwsALmLmUrYJWEMOVnydHlRnLy+lBjBQw+S67+77IV0Mk1ShGI5lkb9cF5msuU73SAvl/zLKUUbKOkrI28jDZD+zbFyRpQdkJYBo8cOcLJBjD4IZFIJBLbAk8MiKzGHMmD4vevj/SmRT28KCGziFqYqMFsChcnB3JzdSYfvwAqcfSi0gqNEEwvduNah8ZqGtYFsAr+e9EPVayDv321iB6bOZAunDlB42bdTg/817bF3IX4WXDv9CruoebQqVsUz/dt+43nAcr3tXfLGhaHxs4LoQZrJdowNwbcTAEK9pvDzHn3sispzgv3T1gyDbWZe317Yvz4CVzgHgM5TREpCq3EPyCA5s69jgYN7KQIu1Ry9HqTHJxnarfqoQjDioLP6a5BgTSiwyUqLVhHxVkvUnH6dE76wlbAwtc0VkD3Z9kK+P3qx+lEwktsBXT2mGKVFfD5//yHM6RiEsvvvfeudmvzAOZ+uEAiWyxqTaKm3M4dO7RbJfogbhbfFb4zFEuGCymSyzTXmj0SiURSl+A5W58ZReuSEe2d6ZZeruTpZp1w8/d0pqz8cvr1SCZticvRJbWJTspX2rLoiqJNUPAeVsT6ACIQ8YPpqSm0c93P9MPHr1JoWAd6c9l2umfBWywY5w0K0U21pU14JM/hNgmXSsQKCsseQLwhLIFqRBsshhCC61Z+QwOGjeMJQgttxs4LcdY7ajC3iXZ94DKKuD+cRwhPgRCJiCeMia5MPLh9w6/s3orzwU3UWJs517c30KecO/dGo5UGGjtSFFoIxvLKy/MVIZhOVPglVeS9SeV5itCqyCUn3/8jR++vNDvqUVHyDVFWT7YCluU9QhWl64icomjXwTvpctYXbNU5d/l+evn182wF7Bd1DXXo0KHWQg5xCZhAaGgo11dsbsAFEi8RWL2GX3MNW3ixLKkOahLiu8J3hmWIaJltVCKRSOoGWL48PDy0a40fp4pScnasoJYWWguRwbSVnzNFX8zXtlQFdRIhDg8nFpCXt2+1YvcgvbCCfG04frlr4yp2E83NvMrr9/77f1ywPiyibt6J7bv24Vi9LWt+oJceu4WTxyCmcMCIa1k8IS5QuJgabFOEICyD/ZS5cBlFm7HzIoEL4g/R9v7Lj9IhbRwigOCDEMS2KxcT6NEX3q/ivgp6RI1gYQcLYHLSeW0rhJNGnOLecDwS3xhqM3X9+uTA/v206L336PXXF9Lvv2ksrabQHyTHcXFxmsQ2aoy124q6OL/MPmohEIRIIIN4wWo4hCjCcDlVlMUb3O7g9iw5uWjKQjg6acpRwIJ3/ezZ1K9fPzp06BD9snIlvfJ//8ftt9x6K61fv47SUtN4XzBkyBDqP2AAffThh/TU/PmcIXLv3j1055130Vdffcn7Yp+p06bpzg1wXpzv++++050/KDiI94+MjKQ5c+dSfHw8/frLL+zKArA/BKXIuDrr+ut5jnPgWAjMSxcv0p49mhEiXBcvt7179/I5ICxumKPxCW9oUG9PZI9C8V+Y/2fNup5HfSQa4CcPK6H4jkTm0aY6IiaRNGVk9tHGBZLLiFIMjR1kKnXz8Kb1MdlmF70f29mHMgvKWPjVRNcQd+oW6k4Z6RqxJrA0WykwVZICdQnhKgrgLjppzj106K+NNHL6PDq49Q8aO/uOKhbCZfuqWvGaI7BcQvghoQziB7f9vkznGqpug+XwnWUGQq6soDbZRy9cuEDLln3P/R4/Pz9yd3enkJAQWrJkMY0dO446d675+QlxhuN79eqlbdFgrN1W1MX5paXQAsrLizgJjEFBCLTxg46uA6q7kiqC0dn7Hk1CGK0grAkIMmHZgwCEyEq6mMTr4Pz583QxKYnC2oTRTz/9SJ0jOtM9997LIg0CTx9hMRRgf4jG2NhYnSBEEh20QfTBsggxefO8eTR48GDeLs6B+2rVqhVfC/cGYIXr2KkT7w9BCWscLJ32AJKkwCVy06aNXGsGWWPhRgp3SYkm2yiEsnAVFctSEErqg5SUFPr2m2/4JYeXMV7U9gJGYnFfagy1SSS1AfVgmwpcUqKilMaaWfR+SLiyn7MDHUsu1LaY5lRKIZUqWhMd+Poi9fJFenreKPpt2af04OQetPrbj23iMtrU6Ni1L1sP3/z3XRwrePVSIotB/ban3/hSe0TDgpwJPC8sJH9/fxaEsBwiC/DKlT/z8s6dO9mSiOnYsWO8P94BeFfhPQAXcBwPKyPWMWVnV5ZkEZZI9XtOnEu8S8S5sC/uSeyHxDZA3APazLFmWosUhZbg4EhleS9pV4ygCMPy/N/Iwb2qKHRwmatss7xujwA/1k4REZSelk4nT2hGrs6eOcMiEe1JiUks0JZ+rhmRQX2jmmjdpg1bKIEQe7D0YSrIL2DRCXDOrVu36iyIQBynBtfEH9IPy5axNRHoC9GGRLiRwi1SuJEiy6aEaMuff+qyjUIsS7dRSX2BFyCeGe4e7jzqGRgYyANQ4mVtDnih2tqNRmDoWWrO81UisQQMxrm4mC6k3pjIzc4kV8dymtzN16grKdrHR/pSgKcjbYnNNduqCOIUYVjhWLexhXAVhfUPE5LOYP7pxhM8X7Rqr26bmCTE9QTvXfA2WwFRsxDLoW07GmyzB2AJhKFg85+b6eOPP2Lx1at3b942ftx4Xg4PD2dPuR49enBfCYIPgrF79x40b94t/LebmJRIx08c52PQ5uuryQ575fJlPve1U6ey4Oyr9J2xHdfEucS7ZNiw4dSzR0/eF/1UsR88uPBuE/cwe/YNfJ26et9JUWgm8LGtqFAETrlmlMAUFaV7Ff2oGkFyGkXO3g8qbZofiRpY5I4fO8auo5iHtQ3TbtEgYg1gyYNlDsIM7pljxozhHwXcPxF7iOPgBgpLIab27dvzcZYQFhbGYg4TLIa4HsCPWZxXDSyJuP+333qLry0si7AqPvzII9q97Af84SJzFDJrIsPmhAkT6XSFV55wAAC030lEQVTs6SadXtgcIJIhkMeOG0f79+/nZYhmiaQ+gFWwoLCAJk2azG4wmGMdHgwQhhgpxegoRk4x0qpuw1x/VBcvbDHKunnTJr4GliEcRTte/LgulrE/1rHd0PXUYGQXo7VwRReINkx19aKWNF0QwQOPFQyg1nfZhboEnysnK4OKCnJpaEcvmt7Tjy2CvVp5cJH6CV18aWgnb3J3daTNFgpCkJFfStnFjnTwonU1ESUSwZw5c+nuu+9hobZrlyavAnBzd+flrKwsHqg8cPAAv5sSEhJ4+4gRI6hdu3aUlZnF+yBDLkTdunV/6CyFOMbD3YPFJ94vCUpfHu6qEHY4lwDvvnBtvx37nToVw/sBCEdxD3jPiba6QIpCS6gwf+RaADdSZ9+PFBGSRCUGXBURs5WWnsZiKr8gn2688SbtFo0ghLiD4BMWQE9PTRmKYcOHs0DEOqyIM2bM5OOxH0bdMzMzeT9h+RPLatTrWMZ9CBBHiPNCEG7bupXPCwuS+hgIVRHviA4cOlEQq7Aq/vjjD9yuf82GBjGEcIuEeyREolhGp7I5AkEMYQx3YHwHx44d5WXpNiqpL7K0zyoxsirmcMdZs2Y1L2PEFJbEDevXs5jD7xZWRfxW9Ud1V69axX/nOAYvZOGKCuv3qNGjeS6uCfCCv3w5mdsNXU+AlzzE4HDl2Tt8uGbQRLThOYlR5D/WruV2iUQNYgUh/PDOhqs+nrWI28agA+oT4n2NGoVN0QKtX/S+nW8ZeTmgzmE2bY9JpayCMosFIcgtKqcQX2e673AePbMjl86nW34OiQR/g3hH4G8P4k2dZwJWPmzHMz6qf39+xwDEHgIMQuLY8opy6tatOw/q4N2Av2/ksQDiGDEQCTEIASraDSHecdhPIO5B3VYXyEQzFlCufFMl6UMVcWjaTcDB9RFy8rqVKiqcyMHRm8pKSxSRtZm3wQIHMWJvXFZ+/EheIyx8YhnWP2MsfO01/jywVCLhDcTjgmef1W61b9DZw2gM7n/rli26ZXv8t6kr8OD69ddfWBhjtAsPnS5dutLAgQO1e0gkdQ8sbfjtPfTQwywIIbTgxgM3GYyKikB6sd8TTzzJSbXw+4W7zbTrrmPLntgPy2rQjuPEdrycT548QZ06dmLRiHNcvHSR3XfU+4nrqY/H/JlnFlTbpgbb7QGZaKZ+gfDDhOLu5eXlXIQe3SusSwyDUhwtWrSg5dGWD8rC9bR7Kw+asjqBbmvnQ50D3cjZyZGcqIIGtXOjirIifq9b0sW1JlGNNVzOIZqzK4vy6jGvUAsXR1rQPZCm9fQnT1dNCRT8XpHgyBSI28QE12ZTpVPwPWOAw1oQU2tLI4K5zz/xLAcYGJw0eTK7eeI9AauhGADEMgQj3jt4xsMLBe8P0Yb3Fc6D+MJWoa107yW0Q3BiGwQd+p5436iPw3sO54SnCZbFO66woJCtidgHfXT1PYjjMDcnGY65SFFoAeXl2VSat4Iqil7TthjG0f0VcvK8gXLzimjN6lWc1ATFv0UWT3sVH7D0weIH6+PoMWNo6FBFAJsA/tAi0yjcSCdPnkJdu3bVbrVvMGq7fPlPun+b1cq/U3BQMI0Za1nB2MYKHip4SKl/m3CTwANRIqlP0HFb/Mkn1LpNa+X50Y3dZi5dvEQPPPggLf/pJ7bYDR48hLMsA7iXwrJy9MgRHnXFyxQv3wH9B1DvPn14oMPTw5NjMgBiMSAyhdjDKCzccvByRUxI9MGD/OKFKIWVUf96uCf8rcB6KLLU4fp4QeMl/8UXS7njAM8KgGvYA1IU2h50lyD28P7AMgSfmEusAx3wtccUgVRimaWvoyICw4NcydfDibILyig1t5ROpygiUNnWSWkP83clPw9HysvLUzrlNWc0BTFpzpRdTDS4Vd39e0IQztqZSUUV9Vebcn4nP7q1XyAF+xgo45GebvL3i36BsIzVBAb0TFm7RcysmKMf7OjoaLC8SG1pqOcfPAEas6eVdB+1gMQMD3LwuIVjBI3iEEblRe8pCvIK+fr46OLWkNAEYhCgA26PWS9vu/12LlcBa19NghAgBg374pjHH3+i0QhCgIcROnciphCxhhi9aQ71C/HbgyswEssgdpAtpcVFzUYQS+wLdDoQQI/OCcQXRkeRwRjtcPfEuoitgCCEWw7WhQspgCjDqO3p06e51AzAudSB/CJTITIRCwYNGsSCEG5DsFIaup44DtZ0CE+cF0ISoEMLNyCsox2CVkKUnJxM33//HT34wAMUFdVP+e7CdNNNN95Yp9nzbAE6drhP3K/6XmEpwYAABkIRAwiBKAVh7cgtKKaOwZYnjOne2oNcnR1oz7lc2hqXQ8eSC6i4rJxdUZGddHNsNv11NpdcPbzI08c8UePjSlRQVndiDfGP1+7IqjdBeGOIBx2+oQM9PjLEoCAENWVwxaCduf1VYVHEHMYFiEkMlsEajGclBuIwQTRhQj+sLgRhQ4LPhXcT8jM0RqSl0EwupJXQjHUX6P4O7nTP4CCqyP+EKoo/1G5VcOxFjh73k4NTFyrLuVlZ706u/h8pLxFP/oGg/luXyC6NwmLYnBD/NuhcoiOAZcQpIeC4KYKHu/r3h8EKJN7B58fDWiKRNA0aaqQcYnDBgme0a4ZZuPB1uuWWW7Vr9of6MwQHt6Do6EO8DJpSPUF7ACLC1y+A1p8w31o4prMPuSmC8E8zEtSgJMa4SG+ismIqzM/RthomKceZzmQ50OiwEm1L7SlUTnUipZT+ulRCX6fUjzEAYvDefsHUrXXNJTvMcSHFv1Fj6x80pKcE+pKrVv3Kfcm2bdtqWxsH0lJoBqk5pSwIryoPrP+Lzad/b0ijLLqHHP1PkqPfNnIO2EMuAavIyW04Obt2JGev/yl/aTuoNE+TbAUCAz+OxmIxbE7g3wZiHfULkQof8XUQhnCvbGpIQSiRSOoSuPHqC0K43069dppuGjZ0OCdlsGfU9zd40GDtkoamZtloaGBtzcsvoBER5tU0bOPrSoFezrTzjHkZS7HP3vh88vX2qNfsrnAT/eZoIU3dks3JcL6tB0HY29OFvh8eSm9PDTNLEAJ8JzX9pvFvBIuhxDxgLUS/Su2V0liQlkIVsAa2C6paJwiC8L9bk2l1WlU/aQTt/j61HbUO0Oyv7wxQnPUiVZR8S86+K8jJNYrbpMXQflmzWpN1sKmKJRFDCJdR8RkxSAH35sY2kiWRSGqmvkfK9S2EEH8ILbBlEoT6BEkfTp86xfH16hghWAHgPiqxLXDxdHZ2pb3nc+lKbnWXXAjGriFu1EmZLqQVU3SSZf8GKIcR4FZKBSashVcLnOhEmiP1b1FGPm7WZTOFi+iGC0X0c3r9uRWjP/p/fYJpai/z3GT1EVlxTQHxiJILjYWGtBSqQUgSaj43lj6+FIUKu87k0YeHU2lnTjE93t6X5o9pSfnFFfTxrhR6L756wXn8Aa6e0q6agFRTUZFPJRk3KfMr5OL/Bzk6af6YhDCERQo/FCkM7QO1FW36jBlVRGJj/3fBbw5lN5BZCzGEQhA2ZTdZiaS5U5+dInQoR44cQampmuyDEISfL11aRUzVBOL3BH/+uZXeefttWvvH79XcNwHi/NauXcvbAayRY8eOpTvuuFNXX1egPu/HH31Cu3btog0bN/C94tyTJk6iu++5p5p4VR934UKSdqlq+2uvLqQDBw7Qtu1bOSYW3iajR42hm266iToaeLYePXqU7x3Jjg4cNBxztGDBs5xRUIDvdsOG9bRv7z76c8tmvka/vlE0btw4mjhpknYvDQMGaAaggaX3Zg+4unmQp5cXlVc4UFJGMZWUabqn/p7O1MLbmTLySsjPy5m2x+ZSRoFlogvZSge086C87HRtS3Vyihzp4FUni0VhZkEF7VXE4FtnCihNuWfYO62TlJZhKKOoNZjjQgpsnSG0LrEXUYg60PgbbixJ/KQoVBA/HhDo7EBbZranCasT2F3UEDDPj4r00a4Zp7w0kUoyRxM5jSS3gC+1rZXCUPgbS2FoHxjKyAka678LhC4eSLB6ikEIrCOhjnQZlUiaNvXZKYLQeejhB7VrRKtWraGoqEqBYg5qsQWxJgQmBN/GjZt4GZ2rf82frxOD+uC4d995lxMGCdTnNQaO++mn5VWEoTmi0BgQYIs/WVJFfH34wQf01deV/QBjqEXhOaWv8Oxzz9KZM5V9FDV33nEXPfLPf2rXqopCYxi6N3sDSaYcnFxJeIc6VJRSeZkmqQ8SllhTwgKWxll9/LjunDEsFYWojfjHuSJaeqX+w4BMZRS1BvR/4CZqCiRaCg4O5rm9Yy+iUBgcWrVu3SjKfUlRqKAWhcDLyYHytCNU+jzc1ocWjDdeuw8UpUrri6RhcAs+yx0nDDygED1eriNHjmJRi4yjyDKKTKtSEEokTZv67BQhlhBlP4BaxFmCMbGFOMRPFi/m5QXPPEPfL/uOlwG2AbVIhMBbu/YPncVQ/7ziGHSC/969i5cBSpKoa0yaKwrHjdUUoc7Kyqpi/VMLNlgI7777Tl4e0H8gPf300yzKIPrefPNNPg5i7dtvv68Sh/TA/ffrznn9rNlc+ywuLpYWLqwsi/XFF19R7969eVlfFJpzb40Na0UhmBsVQBcuppC7EScvIQp7tyinQDfDyYRE4phFp/LpeGH9WQUFSCKzYGSozcSgANl0c3JMJ+IByCpqiQdAQ2EvohAIg0NjSDwjE80o3NHKS7ukwZggBJ6u8iuT2C8oL4H6i7Gxp2no0GE0Z85cLnqK2m1w/ZgxY6YUhBKJxKYkxCdol4jdOGsLspOePHmKxZgQhNHR0TpBCOEHF1Nsw7R3734WowAWRmT+M4Q4H6Yff/qJryNYvny5dsl8DhyIpjcUUYdp8ZIlbOUTrPlNE4IAdmzfrl0inSAEmL/08su8DBdP4Z0CNm7YUEUQPvvccyz+YEVUX8dYeQ9z760xYk5CGn3EMS/uzmVhZwhhHcwvrm4Jg4voLzHFusQxEISgvgQhxOCmSW05iYytBSGoqTSFAOJR2pIsA30uCMI9e3ZrW+wXqXAUXp3cmgZ5GY8PVHMqQ2ZgktgvsAgieQzEIFixYjlbDPFAQh1C6Z4skUhsjdpSZ4uRcJSr0LdGbNy4QbtE9PJLL1dx9YRV8Llnn9OuEW3fVinCTKEuiyHcVWuDOhYQIk+QmJioXdIIQTVqy+DJkye1SxB1B7RLxHGAaq65ZoR2iThm0ByM3VtjI6+wlEK9LRdFbf1cKD61mDbmlJkUhvrARfSjAwU0VhGD/3eugDJK61cQwU1UiEFzM4paA1xC4VlUExCE5lgUJVXBc1H0y+wZKQq1/DK3PccTmgKxhK+MrRrEXhvm3etP/UY7VJl27Gh8KWwl9kP3Hj3YMvjdd99ycpnIyC40d+6NMqGMRCJpEGDhg8ul/mQpW7Zs0S4RZwTVRx1HqHYLtQdQxFtw5coV7ZIG9bp6PySjEeTm5bELqpjUxzRmgWcNZcWF1DnE8mL34UGutPZUFi/XJAxLyys4i+i8P3No9u4c+rKeYwb9lb4oxKAoPF+XYlCNuYPGhYWFNdbqRPwn3JZhWZQ0HqQoVLF1VgeTX8jA9t42MdtD+D34ZDCt3xxLKSmZ3IZ5QvwVuvepRBaHn33ZhtslEkuAm2jypUucWAZisE+fPtI6KJFI6hS4cwqys6tn7LYFp07FaJc0dcAaEwMGDNAuEWdVFaIOc6wL1PupYwARj6g/NVeKigoowNOJOgaaLwy7hrhzsfuFcZr+FjAmDB0qKmjLhWJ2ET1VqHEOrc+YwQBnR9p3YycWg3XhJmoKc11IAXIXGAM1DRFHhzmsilevXuX9axKSkoZHikIVQd5OtHxUa+1aVTBqU5uUv2pufiCWvlkWTUWFhZSZnkWxpxJ4jvWLiZd5fda1mhEtW/D9ikKaMqdy1LExg8+Bz2NP4H46Rp3TrjUsEIIoqdGY6uJIJJLGjbrAu77rJmKZReH6uiQ5OVm7pEl2Y0+gdATiAgHKSkydOoWTwmCOdYAENPolJiTVgftidnYmDWjvaZYwxD5dQt3pyQ0XtS2VGBKGfsopOwe4UYcGyh/xet9gm/U1LcVcF1IAwYfMmvrAMggLoTruEMuohYiyFxg0MnRccwOiWd9rwB6QolCPIR29aE6L6nVYrmlXu5HJN95trXMRDQnxp8iu4SanCTfmmeVSKgQJpkHjz9Mb71X39e7e2YVunRuiXbM9O/4q1d3DlcuaMTVxX7YWo/gc+DzGwHcgRGNDizV89kOHyygvt4LvC/fy2zrjD0Pcr6F/P0tobCPoEomk8XPNiGu0SxrXTXXyE8T+ieQutQG1DwXbt23TLlVyUBWDZ4tkN7ZGHRcYEVEZD4kMoUgCg2QwaiASBWvXruPEMcam5gZKJ0B49GvrwUXpvVyqd2XRNqKTD/UK86CHf0+k9UbyQUAY/mNnLpU4eJKnjz85OTlTsLcL/XF9OO2e3pbub1O/79QxXXy1Sw2DJYPJeXl52iUNsArWFG8I19PMzEyTlsbmAD7/pk0b7e57kKLQAD2Dq4pCFAjFqFRtiE8sZgugNVNqupP2LMZZ+UU4PXZ/K1ryzdUqggzzk3El9PzCS7yfuv2h+aksWDA993Imt2ESQka0YX+IPYg/9bGCrJxK54rNOzWiZ+3GqimjcU/iWMxxDSDWMYdgEsviGurPAsGEz4HPY+j+sD01vYL3Qbv6MwvhivOJNvWyuK74TtTXhaDD8cDQdQ2B46N6+VK/vk50UPmsuK/gQAda96fGtQrHqyec85Y57rTy91TddyORSCSNAWQ1VruQvvDfF+j77ytLR9iCUaNHaZeIPvnkkyqdqbi4OL6mYOJE+7O4od4ggAD88cefdIIO2UHVSWAEQ4cO1S5pXE6beydaH1iqMjPTKcC9nKb28qMp3XxpbGcfnq7r6U/jlfXzqUU0/MdzRgUhWNDZn1bf0IHc3N3p1JVSyi6uoNS8UopOLKCiMgd6clRL2jEtnPqZmYywNtjSI81aUJzeXDdSiHP8OwBYAC2JH2zunkxIPNOrV2+2GNoTUhQa4GRa1R/22ADLg5r1+eSdVLp9XmUNISznXW5H3y4eQgf+7MfzdcsHcpsarF8/UyNuTAHxAVEBki5qfCEC/F1o0avVA/o7hHvSKwta0/ot2bRlZwlPP6xKp6/eb8fiMjLCkT78PJc27cjgdfDSW+k0/8VEFjpoe/KBQG4H2bkaYTR5rC99tzyFzpwppz0HC2hIfw9Ky6gUOLDyift59tVKVw5xnx9/cZlmTA6mjcvbc/t9t1aWTsCxE0dXCnND9/fIvZoRvacfDqXdf7TnOcDyyGtM++brfyeCh+4OpQF9ffizA0PXNQS+hxum+/Dy7gOa72L2tGA+P4Qlvmt8ZlwTdO+m+bfDPj+vkZm9JBJJ4wEeCp9/vlS7psnkuWDBMxQV1Y8efOAB3VQbZs6cpROesEaOHDlCd95x48bosofCTdXSwvn1gShAv2TJYlq58udqE2oWqpk8ZQrXLgRwMb3++plcAF99zL+ffprnzRXEqBXkZXFB+tLCbHIqzeGpIDeDthxLprk7LtHlEuMRge/3Dab7hgbTnnO5tCUuh86lF1FJWTmhKtmVXEUYJuXTxlM5VF5RQT9fH06TbdAXNMX1PeyjXJSvr6/ZwhCDFRA2sACai5OTkwxvUUDOB4hDexrwkaLQDNr61M2PF9lHb3tgD72/1IHnU+butzr7KKxLi5fm8/LQARpL59SJAXTdlOr3Pnywt05AQtD5+Wh+BgsXaaxwXt4OtG1XBguU1qEONHp4AIuZoAAnFo8QLT4GPCpumulPp8+W0juL06lLJ2e+PixkANfDNKifMws/7CcQ94k2H19H3blzFPEkwLEQvgJD94f7BjhHy1DlPMocYLkm9L8TAe4L28TnMHRdfWA9xGeBuAaw/uEzClELyyFEKs69a28ui2lxbfzbRR+rm0QNEolEUldAiK1ataZKPB+EGspViKk2oOwESlEIYag+twAupv976y3tmn3xz0ce5TmyhaL4vP4098Y5XKxedBBRquKtt97RCUMc99XXX1Y5BmJRogFWKzEh82X/Ns70Wd+qNajVPBruQ9N6+9P22FwWgMaASIQ4PH25kN6e1IZCDbiq2oIZQR7ULqjurZHmglhgZ+eaE91AmOM7twRz4xabC+vW/UExMZWJtBqSuvl1NzESc2wbFNumbShFdnSl1b8f5fX2bV05jhAg++j8fw7iZUuYfXcCffHDFbY81WQV0wf7w3IFix1cLuHGCVEDV9Sh18bzHHz1QRjdf3sLtpTd+c8kblPTXxFtcJGEUILwU4Nzwg0T53vzo8va1qrg3Lg+9oFQMvU5DN1ffWDOdS9d1ghIiFSIdeHSin8jAMshwDZ8V2qrq49yDK4hkUgkjQ0Iw40bN9HHH31Ct8y7tVrCFwg6WPLUhdQtYdp119HatX/QQw89XOXcOCeuiYL09hZX7eLiwpYRgRB5hkDG0ZU/V1r+UKz+22+/5+8LsYdqEJeI5DWdO0dqWyT6mBKGDwxtQQfj8ymjwLz37amUQiopraD/9Krat7EFKEHxyADbn7c2IOkMiq6bIwwtBS6qkkrGj59Ax48f0641LFIUGmBwq6oPkZ9SbFNn5dF7KthNdPVXreiVtw5rW4k6dyDy89ZY9JB99ODRHHYlxb7mci66I+3b3EFncbIEuHtCjDxwR2VMCEQZXB7hJokJonHfoVK2dk0YGVDFLRTuqhCDEEGIa8Sxs6a6k6+35ucFy9ljzyWxGybOdfNMwy9FWNTg8olrqV1HDWHo/gDuA9Y3dVwe4gFxD2KbqWQvNWHsumrwXQK4ie49WMTXFfvjeHxOsHFbPp8rQmtRFGB/iUQiaaxAvC18/XUWiBcuJOmm6OhDnHDmwQcf0u5ZiXo/U8Bi+MwzC6qcG+fENQ1R03mNbTenXYg9dJxh/fD09KTTp+OUd+o5SkhIpJCQEO5Yf/ftt/TBh++zkPvll1VVksRg+uKLr/g8QF3AHsBiiJhDxB6qj0Fc4rPPPcfCUaDeboiatjdFhDBsoapD/a9OflReQZSYZVlf4ERyAU3pYbtEMBCD7/QJ5hIU9VWL0BLqQhjiXOpBEgnxd2wvhe2lKDRAS+/qfwAX0iwzjxuiW480jg+c93A6l58QjByaTd0iNfFnYOv2GDp91tmsWEJbEBNXylasOx+9wIINbo3/ezGI/P1cuP3++Rdow5ZcjvnDOtwbl7xVVQzBtRRAlH78VjC7bAq3VAAL5oHDOXyu84mGRTbOAWsn7gPXmXdfZYpxfQzdH3j+qTZ8nf99lEIzp7ix6ML5IGjferEtb8PnsBZj11UDkQdhF6uI7dXrU1lEw/UVk3BFhRA/ciKXRg6pLFYM4L6L/SUSiURi3wQFBbHwg/UPhedhpYQVBPFS6FALvvpaI/r8/fwNWjI7duyoXdIkoJDYFgjDr4f56oThsLZedCHd8sFhuJnin9UWSWfu9c5hMTg3KqDBk8uYAr9j/LbVv+faIK2E9o1DhbqYiIRJzSmlvj+f165pWDIghDNcmUNRaiftUnVQtB41CtUgmQxKVrz8xh5tC3EmrF1ru7GQbA7AmgfxhiQziCn86sc8tqjB+tkYQXxn4sVievUFf21LdZB1FMlm1HGfyGi64DHLXYAFbsFVkxVIJJLmSdiXmsQmSXdVlj+QNAwTJ07QFd+/8467aOSoykyqcXGxtGLFCl0iGlgN1dY/ie24nEN0x9/Z9OuUdpSQXmQyltAYyG76+s4U+vFKHnk5OVAestKYAYbIka3gRo986lGi/BZK8mjUqNHUqZPx/qI9gThNJJSprWRo0aKFzQSmKeTzzzqkKDRCv+/O0lVV1qr7w3zo+QmabJY1YUoUSgwDV8t/vZjGljxY0uBmiVg7fdfKxgI+zw13JdIHC8OMfgYI4S7KNpEIB26tKFkBS6u1SFEokUiA7BTZD6jb+NDDD2rXjPPaqwtlAfs6BsLQPyCAzqcWWi0KVx/PpKjWnvRhdCptyDRe7kLNtV7l9MQ14RTolEVr12qSIyGZC8q5NJZMnLUVhnCxhtWxPmjMzz98x0g41RBeA1IUGuGVTZdpSVJlaQDUKjx0q3liT4pCCYAwBCIrak1gf3P3NYYUhRKJBEhRaF/s3LmTNm3cSH/t+ktnFQRIINO9e3cuQYH4QUndU+7sQxlFDnQs2fJ8EaiHWFBaQTf9nkixheaJygjHErq9bDfNnXsjuw9vWL+eLl7SlOXy8/Wj66ZPbzTCsLi4mIvPWwMEYX1lHm3sovDXX3+hWbOu53jD+kSKQiOsPZZF9x9I0a5p+Ht6e7NSBktRKGkopCiUSCRAikL7AiP/+fmaslGShsXd3ZPyKtxp51nLagJ7uThyGNGA785SSkk5u4Oay8vOB6lLhzAafs01dOXKFZ21EHh5ebEAaCzCEIXqLalLCOAyCtfR+qKxP//Onj1Lu3f/zQMJ9fm7aJy+efVAr9aVhdIFxy7JB7pEIpFIJBLLaCwd/uZASUkRtfJzZpFnCR2D3Wj/+TwuiG+JIAQFjl505swZiouNZYtwm9ZttFuI8vLyaMf27do1+wYupJYKQiBrE1oGYk07tO9A69et07bUD1IUGgEWQbiMqonLMM93XCKRSCQSiUSAeoUS+wAF13NyC2hEhPk1LQM8nKlbK3d6eb/5dZF9qYQmlyfT0yV/k0teMhUVF9OhQ5pyZEOHDasyUHAh8QK7ZtozIqbQGlCuRWIZAwdpapbXZ2F76T5qAv24wt6eLvTHje21a/YD/kjhioBRBfyIMLKQnZNNU6dOq3d/5MYGXHoSExPpQkKCzscf32O78HAezcNDW71dPLSRhnz48Gt03y/at27ZwvsEBwXrRsWupl6lCRMm0uXLl+nYsaP17gogkUiaJ9J91P5IS0tjQSKxD3z8AymzgGhPfB6VlBm3/aFM2dBO3vTZ7lRaGFdzPB2LwYokiihNImeqGncY3rYtjZ84iZycHCkuLo527tzB7XCvvPbaqXYbV1qbJDOoS4jyLfVJU3n+oW9Zn31GKQpNYCiuMPaWCLusKaMvDPfv20fn489LYWgAiDyItHjl+8nJyeEMYK1btWYhiGxP+C6xHW4eqWmp/AfZIrgFFRUV8R9oePv2NHDgQO3ZqoJYARx7OTmZApWHIOb4E5s+YwatWb2arzVm7Fjt3hKJRFI3SFFof2RlZfF7RGIfQIh5+vgposWFjl8soMSskiriENbBLiHu1NLPmT7fU7MgbEsFNLHsPLUpv6JtqSQyohMNHDKMvDwr6/Shb/Dll19o14hGjBhJnTvb398rBjLS09OtzjoKK6Gh+px1SVN7/iE50aDBg+u8Py9FoQliLhXShA2J2jUNmya1pW6t3bVr9oVaGCKYeddffzV7Yfj3rl0UGxfLDzMfbx8qLCpkYQdrXufISAoNDeXvRlgDLyVf0gnF9rAYtmtXq5E7XGv58p+oV6/efC38+8ByKAsUSySSukSKQvtDJpuxT+DZ4+zmSV7uLpRbWMZi0cvNkYpKK+jwhXz6vwNX6VBeiXbv6gysyKD+FUkUUpaqbdHg6uJK3Xv2pN69+5K7W2Xt4dTUq5SacpW6du/OroFIKAIQZzhp8mReticgCGEptBZYCWEtrE+a2vMPv5Pjx4/VeQmTZiMK3zleQE/2rByhMYcLaSU0bE28dk3DipGteT60kxfP7Q0hDH19fDnFNSyGp2NPN6oiqbYA38PBgwfpwoUEXscfEcRyaKtWLMgg1mDVgxCEcAZ4IAtroS1HtcRDH66jWIaFsjHVJpJIJI0PKQrtD1gJYS2U2C+I/YRITMh0rGYU0OcGp2TqVhpPDqVVE694e3lS3/6DqXvXqn97p06epNi4OLqs9D0cFZF02223EfzOMHCMPgnAIL69uZDid4sBDWtcn52dnSkwMFC7Vn80xecfMpLWdT++2YhCh6+S6O0BQRTp40R9g1wozMx6cOKHJXBWDnNzdKDTt0doW+wPfWF45MgRjmdrysIQD1R2C01OZpEnrIGtWrfWWfvwvSD7V/KlSzq3ULVQrEuRBtM/gOsoXgBdunQ16oIqkUgktUWKQvsDnWrEFUrsH1i3+iw7T5mlVbvIiBe8zvEydSpNUP5Bq1oPQ0NbUrde/alzhzBtiyKolL7I0cOH6dTpWCooqGol7tChI02YML6KtRBeSnPmzOVlewJSAcKwoMCy2o74PB4elhlkbEFTff6hH4t/h7ryNmtWlsIDOaW0JruU8nKKKWt6CPmaERuoLwoF9v5DgygSqWwhDCGYtm/fRh07dqJhelmvGiv441DH/gFDSWLUQtHTw5M6RURQhDLVp0st7hXFSCHMcV+bNm00uzDp668vpNmzb+BYAwSmr1z5Mz3zzALtVolEIqmOFIX2ydWrV62OzZKYD1we01KrunM6u7iw2PP19dW2GAdCZumhAnrrrMayi3jBsQ7J1K4kSek4V7WYIV6wb9QA8vf307YQXUpKotOnT1PcWcO1gz3c3MhF6QtcP3s29wlWrFjOoStg6NBh1K1bN162N9CPwn2aazVEbUK449Y3TVkUwuiDvmRdCMPmYyn8+QpRbgkdn96K7jqaS5uH+dZKFC4eEELTelU+AOwRIQxFJlKMLkAYoh3mfGS6akziEPctXD71Y/8Qr4c/EENCUeDl6UWzrm+4ArHCYgs3UmQqTb6cTP37D6BevXpp9zAMRCH+/bDfsWPH+IEgRaFEIjGFFIX2Cd5RJSXG49Mk1gMrFt79ycnJVFJq/DvG4DD6C+07dDBaKgRCJj7Xk57dGksTHRPIr7hq0kHEC3aJ7Ex9+kWRpyp5DFxEj504rvw7V09KU0rORAFh1N6rTOmnXOK2LpFdqhW0Rx/FnjOVQzagtmJN8bFww/Xza5h+clN+/gkjT13kC6lTUVhURpRTUkE5xRXUzseRnOp/sEAHROG/OnrTx1c1fts/dvWiaeE1/8EZE4WBzg509Db7dSEVQEgh4QxKJSDBCR4yePCgvXu37jRk6FDtnvaJEHn6JSPULp81CUVsBw3tp4/vHFa+dm3bUZ++fWnVql+5rabEM8ZEYXZ2Nq1etYq/lwGKuBw/YQJv3/Lnn3zctVOn8hzXxIOjf1R/cnN3N7od3/X4ceMpMzOTTpw4QY89/jjt3LmTTp48QTffPM+ia4lzDZAushJJgyBFoX0ik83UDScVMXbunGGrnDFcnF2ob79+1foGEO3nz56l8/HxVKBXqB3xgr1796Zu3XvokqdkZWVT7OlTdPzESeXY6rUGC8mNjjp1oL8dgynYzYP+mN6Cw0gEEIDIY4AwE9HPQXI6ew8xQfIZ9EOMJaGBIGyoovVN/fkHI0OC8vuEJ6AtBw+cXlTQLtcaiMBMRQBeya+gCznldDGvnDKKKii/tIIKld9MkHvDqcJ723nRHafyKC+tkFw9nemr/sYTiSDBzKpjmZRXWEE/X6isU6imoJyohfKZ+rSx74KceGh16NCB4mLj6NjxY/zw69OnD128mMRiq3v37nWSFQovPiS52bt3D08QGWmpaTWmJoZIild+6DHKA37Hju3KcceVB24mxwbivkePHk3+/v58/uOKKNm16y9+ESB+smMnjWtsP+Uh36ZNG90IFa5X3+mQDYHv+YrynZ87f45Fq5eXFyUrQha0b2+8/uVfiqiPi4vVzcE114yg5T/9xAIMAm3Dxg3K5/VnwSiS2CDzatt27fiYcYpAQzzpsmXfG93uprTtUf6tUFT36LGjyouvD+3ds4djMg8cOGDRtcS5cJ8SiaT+eedwOs+f7Fe/9cEkpsE4vCxLYTsg4PD+uXw5WduiAYPHnTpFUFRUFEVGRvI7Fu+wEqWPka+N7SsvL6dLiggrLS1jN0ecK0bpqxyMPkhXUq5WETuByrFDBg+l0WPGUIjSj3J0dGQX0QP799OOnTu5P1VeXtWlMsUpmHY4RdIKZTrj4ENF5EQZZeU0LyKYvFwrKCVFM2CdmZHJIS0YyEZfCWAb+gkNEY9nLvgOcH/4Tetbv2FpNcdNt65o6s8//FYuXbrEA/Do79qKWolCUyKwTM/+WKg0ODs6kLdLwwhDvzUpVJJeSMenhtLfiui7sbUbuemZLiEGH/gjif57LI22XC0wKggFh5TzPdin/rMqWQNn00qI5wnCcNCgwXRReaAh8UqHjh1tKgyRIWnz5k3sytGzZy8Wc7gmsq7t27+PH8DqHzEseQi0PqgIDwgJCCW4ekZGdmGR16NHD37AwBoIgYkREghFxAZERfXnffBAxUPdliMmdUFaejo/7PECGzt2HCVeSGTrZnflMxoDYhDWuX7Ky81PecjCIgqxtW7dH5RyNYUtdgAvPoiymJiTvA9eaKJt9uzZFBsba3I7AuKxPHnyZNqzZ7dyLT86cvQIvwT//nuXRdcS55KiUCJpGKQotE/wrsV7yt3d3eYTOuZ16Pxld+Dz7tm9m7KyKzO6wsI2ceJEncgSg8IYJMZ6l65dqXXrNpSfl6eL4UPH+mLSRYo5FUN5eflUXFwpcFBsfvSYsUqfaRAFBWv+luAiunXbVjqqvA/TlWPVlCrCL8GpDa1y7k5bHNrQJYfqom6QjysN6xFGp06d4tg83AfuCWE96B8JsZiTnc2fw94Rv2f0AyC0AdYbykoImsPzD/1oDNrbEotEoSUi0BC5JRXk7+ZILo7ahnrkpZN59K+ufnR/XD5dVW52oLsTRfpXCqHUnFK6ZlU8ncOHNJOPBoVSpxYN96O3BDxscnNyOfgawtDLy5sfchCFthSGsOBBEGKUbuy4cfywPa08+BRVxy6TwcEtaN++vTwyFn/+PFv6TikP4nLlwQhrINwlIPIMWQPd3dy5tiD2QSwe/hjwoK8LS2ddAeGK4HO4Dzk6OlFX5QWF2jN4IRizZkIUQhDCfTRPOU6ILYwoBgUG0ciRo1iQQXgfOnSIhg+/ht1b0AbE/hDWpranpKTwMqyxiMk4d+4cOSj/TZo0yeJriXNJUSiRNAxSFNoneA7jnVUXE84Nb5vmwmHlHSRyB0CYTJ48hd9F+C4wOH3k8GHuP8DTBQOwqampLFTw/oLYwjtYeOsISxdEjbPS3qljB5py7TTq1r2b8m72YhfRY0eP0MaNmzhxXaGeWylcRKOdOtNK5y6036EFZZPhWEXQQvl3mhDpTy4urpSUpCl7gYFiDICjj6AWi+gzNVRcniUIqyF+g/guYSVEW0PRHJ5/+J3bGpOisLYiUB8cAmEY4ln/P5Sa3Edf3XqZDuaYH/z9xZBQmtjNR7vWOAgPD6d+/aKUP1Y/RWjspKLCIhqlCABbCkO4jMJPH4HTSHITG3uaH2wY+ULmTFgN4TaZqDwIIfy6detOI0aMoIjOnflBAmugMbdRYQ20Z3eKmsD3CyFYVlbOVjYIqtKSUjqufF5kFzX0/UMUYj9YRuG/j+MgtiCKzyr/bnB1SUpMZNEI4bZv7146qewDV5awsLa6/fG9Q1gb264+N16MR48epa5dulJkly4WX0t9LolEUv9IUdj8QNIUiEJhrWnKwMMINZgBBCHi7oODg3kg+vfff2PPGMTHiyyZcBlFORAMVmJQGlYWTGphCJD45dprr6WOSn8D36c1LqI1cTinmP8u0Z9B3wv/ZphwL7gnDNpj8B5cvZpitG9gj+A7g5UQ9QkbEvn8s44qiWYgAkVimGxlKrJG+ZlBqKcTtfOpfzfSpNwKo/UJF6y/RN8m52nXTPN27yC6sX/jcBs1BkbRkL0ID8CBgwaxgCsqLqLx4yew3721fPHFUk6VCyvfwYMHtK2VoED8uPHj+YHB5SKUh6y6biC2iyQy9hAHWJfo1y6E2wsEsEQikdQWmWimeQJxATHU1EGSMxEbKEo4QBCKRHo1gTrGIknHn5s3k6+fH59D9DtMZREtc3CiC46taJtjGCWSdYPUmya1pW6t3atlHZ05cxbfw5rVq3VW0MaQdMbeaI7PP/SpYQXH78ha2GQHMXgqo4yOpJbSuawyulpQXmeCELg1wICHw7Jkars+hYvYY4LoVTO9s/nm+RdOpFNabtXRosYGko5AvGGkDdY9PByRrAUPJ8T3WQIexBCZyHIK8EBDbUBDILMWBCHEI2r1QRCGt2/Po3y33nobCyT1g7kpM2jwYP4+8FLASw0iGmJaIpFIJBJrQIfQWJmFpgLemUIQIts4+gwQguYKQgDBJfosCHWB6EK/AzkLPl+6lHYo2/QFYaGDG+1z6kofOA+lbx07Wy0Iwd8XNEYIdOIRbgNw7+iPgREjR/IcoJQV+lkSiSlOnjih+/1Yi2NmUQUdTyutJpLqCuR2CfZogGQz3i70dR8/SryhDVXcGVatRuHQTl58b+aQpwjmQT+foz3nzLMs2isQhhBj8I/HDwmCDCNSu3f/zYVU8XDEw1d/Qvv+/fvZ0vXdd99yUXYcA0GDWD+4KRobqVC3T5w4iabPmKFLRNPcgEUW3zeSusAyCiupeElJJJKmyYULF7jMzKL33tO21A6cC675EokA7ntNGbiBCpBsDqAPY64gFKDvgz4N4uASEhK434PBWf0ApzKPQFrn3JfedB5G6x1bmYwXNJfNSZUDwPDWEn0jcU+ifyBAqIZEYgr04UFtjAuOsZllVsUHWksLDyezxZdNSS+kh84V6KyFhkTwtQHmP0gVLU3rz2Zr1xovEGNCGMKFFNm5UDMHqZBRAwUjb/oT2tOVh3JgUBBbuGbNup6tfLB84cGGNLnGsml26dKVH3gAMYXNHeEuCqEtLIewukokkqZJ7GlNHFRBYQEnZLIF+kkvJM0PZH5E/D6SyYmsmk2V7KzKbKNiQBl9GGuAdQUg+Zv43lxc3cjB0ZFCQ1rSmDHjaPiwkbTfwbZFwnfmFFO+th8KC6VaACKvAkD/QIhF9A0s9eKSNC/wW0E+D/yerBWGTvfNf8FmdQrNoZOfEzk3UPbR1zt70z87eNLiYf7VLIVgaJg3fXoygxPimMML/VtQa//G76aBxC1du3ZjsYaSERyEHRamPKR60eDBQzg5jXpCQhoIOgQ+4wV0Ji6OH2LIIopMWogTRGIUZM1CALcI9MZDDw+57du28SgYaiQ2d/AdIksXLK1wgYGVFUHtsOKqraoSiaRpsGnzJoroFMElXpCsqXWbNmztQ4ZfZG4uLCjkmqvqNsxDQkLYooH6pChHI/ZDIipkXITAXLXqV94f2YM3FLfi68lEC00X1DuEmEEHEHN1SYCmzOEjh7VLxH0U9F3Q/7AGfG+oyYvvDUloAPo3o0eNovD24eTu7kbebkRbL5RSmhkWlEg3R5of4UGv9PdU+kfldKrQ+L/HEF9Xah+kyWCPAXlDSWcCAgJ1RfmRsK9jR9k3MIfmnGgGfw9//LGW+/WWJiiqV3kWoPyxNEQ8IXi7tz8dyCmlm07lcc1CQ5bCIG8nerWneQlk3BRNOaC9fReutwQ8ZGB6htUQowxIQoPkJ4j905/gMgqLIYQMLIZIDDNhwkQ+FueBfzzSPuPBCguiiBeE6IE1Mjsnm0czJBqE6yjcQ/AduXu483eP0hUSiaTpgE48YoNQKw0DY2rrRielszd+3Hg6cPAAu5iKNjw/PT08WQiuXrWKj5s375Yq+wE8k1F6aPbsGzheXNJ0QQ1gDAKg9i+sxGLgVWI5hlxOHR0cqsVlzm1jWojNCnCh7wb40I/jfWhShAu5K4fP7mTa++zQ5QLtkgaUfBIgjhBiX/QPgDrmUCIxhohTtea3Um+iEIXi23g3gIlQy1MH0miAjzP92NWLEieHGLQUgtsGBpnl3jotuPGWRTAFfkwQbHfffQ+7haJDgg4GJiyLCdsh9CZNnqyLCdy7Zw8nq8HxyAy2evUqFpCoJYRlCB2IRZFdS1IJvjO4hyB71JAhQ7kNBeMlEknTAWnyATryEHpqV/GWoaE0QJthEJ19gDZ4bPTt14/FJJ4RKF+zbNn3vF3sB1AzFOdbufJnGX/UxJEisP4ZFlZdFPo7E/2nowdtGetLzw/zpO4tq/Zxsd7B1Xi/95ekqnkpRGceQACKHAPoHwjrIAaS0E+QSEyB3wwmS6kXlebp7EA9g5yUubahAXh7QJDOUoi4QlOJdcJda77RqZ3sv5hobcGINB5ScGXEhGUx6bN1yxaeI4spHmRXU6/SpEmTOfEMLImRkV1YZEJESkFYHfGdwPqK7xcjg6gWU5uAYYlEYl9cuXyZ57DqQeABYe1DGQG4jgPUlAVow3YMrP1/e+8BH9V1rfEuNdS7EJIA0SV6L6ZjOsam2DFOcI0Tv9jkpjdI3s2NnWIn8XWcxCV+sX1diY1tim0MmGowHUQTvUgIkARIQr2XN9+as6WjYWY0I2lGU9af3+H0ozMzp+xvr4ZnMJ7JeDaozjm1HcA0rITYDsJREDwN1DI+r3Ws6EHYRWtBaQqgtxiiJrApCeFG11AwLcyf/j08lLbNiaR7B3SiKAvJE09dr6dQX8ttzUtVtZSV37w+tl4AqhwDaB+gLaWAJ5c5C6cgtBWHi0IIwgExHZRcRsfPzhTTf84W0f4xETQmzrJJ/3R2Jd+oLTGpjwgbhRKBSKGMBxjKXKDBAn94uEPCkogBDRpLIHseYmi8mU4BnfhBj6QzqodHJeURBMH9uXjpIo02NO6WL19By5Z9n5ch6yHYvftrw7Cbn52IM1bLYBWES/mCBQu5Yw1AVMIbQyWYQbbJNatXs5Uw+1o2H0PwXFw9pgziDfkGMjIyWMRhuHr1KhUXty45H9xlcQxc86pgvSIvL49FE0pTtAaUxALIhaAIDjEfGvTbIaH0xZRIemFqKI3qat54UGnQeIev1dLSrSX00KESSq+0Hod4IttYWkOB31YvANFRjHYB2lJ6N1LVES8I7YnP/tyaliNnW4mrCELg8/F1+kXvMHrlprF3BW6kd/e4/cH6rY8vc1aolpCCwEaQDQsPLTRCYNVCDxZcTdFbbQ8nTpzghg4aS94KF979/HOqrqnmxh8sBIgrQDZYV28ECILQetAhhmcoXEUV5pbZgxSv91wgClyxQD2EH6zhObnm6xSDAP8A6p6cTL169eIkd9ZQYjDrSlPsrAICCW7VynMJHdJof9gD3qvq/YpyFCr76IwZM1s8N1MKKxpoW2YNvZRVQYUt2xUaua9zMP397m7aXBMo+aW8CeBSipwPaGMhmZSyEqqi/cLtyPOvObYWtneYpRBJZVxFEALEEUIQluUbe1bNCUJYCW0RhIIRWLEgCCECcaFhGhlG7RWEpiAZAx7QaBS9+847HFCvtySqaTV+7bV/sdsVhCVqf2Fwx7pdsKQ+9PDD/LJTSWcQgwnLoSAIno252nKeXm9OaB2uVpweFsBdO3fS0aNHrApCUFNbw9k0t27dYtYVFOB4xw3vPWxjKgghkNBZglAUNHIhlNBmQLsjNSVV28o2IKrQdkHnthKEcCe1RxBmFNTTm0cqafq2YvrDJfsEIfjkZvNkMwrTOEJzbqSoqShF7QVbyLp82SbrskNEYedgX+oX5esSgnBPTi29kF5B23Kq6Muh4VT0jQQqnWPejfGZPeKqZyt4EG3e/CU/hJEdC1Y+iJkxWqKEtvDpp+t4jAx7cJtCj5m+DpeaVuMJEyZSSmoqn8Nd8+fToEGD6Iv163mdO4KXgT7pDKyF8uAXBM8FHhL9+jXv0Ta3TLAfPEcR4oD3iMqg7e713lCaxFWAdXDvnj1UVNyU9AhiBm0DCBj9oOL3FHAFhZiEuymAy+m+vXu5xJWpGMTxYNWDxQxiEJ3S+F2RwG7H9u28DYrA2yoMlUcT3q0QVwq0JWwBLqL/s7uM7ttbQi9lV2lLW4dpXCEwFYDodIcARmexPhkNvj9lORQES+DeQOfJQS1u3RLtLgohCHtFODxU0WYiA30ot7qeHt2dR7OPl1Dkx7lmi9eLldB21IOoc1xnFjAoM6GyjrYH6BFDfZXk5GQeKxcKS8C9SsXlIKYGqdpRGNpdUS8DvARU0hnJJigIgmA/EBoQH/r3CJ6xetDYdreON1cQhhCEsA7C+gcQ1wexhczkaA+ofAJqWLBwIQs7vXCDmIQIRLZtDHn5edoao7iE9xH2wfHwu0EMQuCjE1jFF+K3hUDE9tgO52ApxhDvU4RnQBCaiiqIVpR1aQm4ij5xtIw+s9Ms+GxqCH02NY5239OD3RrVkBxr3vJrGkeIzwjwGdXnw/eFdo+UsBKsgXtj+owZhuvkDLexLdGuxetdTRCCeMM5zUrsRE9fqKDXB4TR2xOi6LlrNfRQQhCvU/xl1w1KL7u9t8YS3lwQeOdXX1FJaQlnGkWv3vUb12neXXfZ7YOvgKvIOcMDDS/lO+64gzIuZVBhUSE/9I4dO8oP6W7dutPp06coMjKKYxayc7K5YDOKzU6aNJlfkEeOHOG07Cicj3Uq1sAdwWdGIVv07AwxfJ4DBw9QnEGER0Z6ftZbQRDajjcXb9aDdwPeE2hcJyUmUc+evSgpKanRNQ/ARR/xaFeyrpB/QACLD3uLPjsbiISOLFSP9/b+/fu0OaNb56zZs6lz584sstHwTDt8mC4a3mMY8N7Gb4H16PBNMvwely9ncnkNFN1H/KACv83w4SNo2rRpvC3mcTy4k6anpze6eurJz8+nG9dvcBF4DPAYwm+tsqijTTBu3DgaOHAgt1UgLj/77FNuywDEOkJs2fK7BwX4UE9fP9pqxsJnjh93D6S/jo+iiSmx1DU2lKJCbL+28FkQDoPvCZ9bFbWPi4vj6xrg+7tyJYu3w/fa2raYJyHPv9vBfdSlSwI/6ywVtm93URhmuFlckYh6P3rzejX9YP8twzfjRy8Pb95T+It9N6ii3vacO956oeHleeHiBZo7dx675Rw1iDZkxWuLWEFP3cmTJ7kXAw9vPMTxEkGvIcQRSlsgRfTNmzcML6H9bAWE6yjEH4QiRCFSUgcFBrFF7ZRhWX19Hb8U3BXcrMhACGshegsRQ5KefoLdyVy9sSIIQsfjiY0iCKHMzEzuQLTFogMg8EaMGEl9+/ZlgYFGtl4Qgu3bt3Gju7yinIXKmTNnqHv3ZJduXOMd2JGiEO9adFoClQgF7ya0EbZs2UxXr15hEaMGiDbEEkJ4xxve8xA1+I6xTNVdREcwvGQmT57MwgfHU2IQNT6VRQ9AxPXr249F0I0bxtAf/B0Io6qqagoJCeG2BEQofnNcL/jd0W5BZ/bhtMONfxfHGj9hAu9jK31j/OhsTh1lVdeTpZYjCtq/MiGMZg6Ioc4xEQZBZ7/RBOccHR3D3xPIyclmsYvvLygomL9nBb4fzA8aNFhb4r2IKDQPnoe9e/ex+Gxr1+yj3cL8KCnUNUUhXEZRqzAl3I+GxwYYzrXpPMurGyjl/QvaXMuMDQ2g1UuMaYy9CfSswWUDrhl4wK5Zs7rRL19wDHCTAXjhInYCrjRwwxEEQbCGp2TfgwBEJubLBjGoXAshHu6/fwlPtwf4G/DMgGsVGtbtfXxHAAGkt645E+U2CvBdLVy4iMUL3BtNS0aYA9siWQxEG+I70eE5cuSoxrYEfgMsRzy9XgiCkOAQjvvr1q0pYyfO52R6eqMbqwJ/B2EuAAJW75qqiIyIpGHDhzeWgbGH3BKiu3Y2xVIq7onyp8cGBFOvGKMIREPcHsFpDv13a+07hzUWeRZSbYyN9FQk+6h1YM3HdWlKu4rChBA/Sg53PVF4tbSBVmVW0s8O5VNoYiiVlVRT0YJ4iuhkPFfEE87a1NTb0hJv3pFAswe0riaOu4ILCKmQ0SOIgFUIFEzD3UJwHGisQHzPmjWbfwMExC9atNjszSwIgqBw50YRrDmoG5eZmcHixxyIM3PEcxCWKQgRV0/1j/dBeXnzGnfOAt49KrGM6hiGhVCfsKUlIGhM32XK7dRWMajHWvkKc8A62Lt3b+qXkqItaR2bLtTQirPG36F/kC/9rH/wbTUMYfE0VxDfHvB9oBZpWXkZz8MdGhlYsRx5HfSCN75zPN19zz3anHciotA6uG5wD5rC7qPIEtor0o/6RfmxUAryN/ZuVBkt6zaBEhQ9InzJ1wUNhUguMyy6E9UEB1BmYRU1fKMLBepSo35xqoi2WUgLbErfIH/6/Z3uG6vWWvDQQXkExAyglh6mp06bJq6MDgYm/vKycjp95jS/fBFMXl5Wxm5QgiAIlnA39yl0gCEGDUlHECsFl0C9MIB1BB2RsCgh1sxcg6Y9gBcMXA5dHcSRmQonZwDxhfcRwG+C8A2IObiM2gPHEtbU8rsMnwUZTPHbwz1SuXUCJH9BPcKBgwZZteYhxKJLQgK7pMJa5ufrx+7AeiAEu8R3ob59+3GCus7x8dqa1gM30vz8OvpJajD9YFgwJZnJq9HQ0MDn15b2EvZFoX7cJwCdJWgboN5jL4O4zcjIaLweKqsqOXbSm9tn4j5qHUvXhs+h6zUNA2L8KaR5x0YjJdUNVF5LnK2zuLqe6kzsitBWfQyCMirQBdWghs/KHHp7TDQt6hFISdsLbytc/+LOG/T8xdtdAMyxeU53GpDkXbWjkMIWbjXo1YNLh5oWa5VzwINeuY4iNgIuvMieBtcbQRAEc7hbTzksRKbFxyEIevTsycLB9HmHxrFqBCPDqCWBpGLJAI7R3mISf9dRAtUa+LsdUcBe7zqKdxLKUKGNAOtea0CmUvDee+/yWJGYkMhix9bYUVcHHeltTRSH9hfyDOhRllrcD2gbqPsA9w7yNHhrO00sha3Dp7a+ocGeeoIQiBCKEIkwKCaHu0Y9QmucLKijcQeLuXD9mKQQOjCt+Y35o8+u0id5LVsKv989nFbMTNDmvAO48aAeIdwXgZpGbULBecA1By9duEypAqRwHREEQTCHqzaK8E5BIeWY2NhmLppozEIYwC0uuUcPfsegQYvGLkQfD/n5dDPvpkUBaCtoMMPKhXNAR1tbxOJHH63isT4mzhl0lCiEi6aKYVOCBLHvLZWOsoRqT3y6bl2jC+SMGTM9MoMmXEjbYr2DRRYdxKZYEoa4plXsprchorB1+D39u9/ZlX00wCAEkWE0NsiHogN9XNJd1JQu629STUElfatvBL0+IrwxllDx7OF8ulVnPYtXjL8PvT6/OwW4ugJuR/Bg+eKL9TRw4CB+aG/atJGnXT3WwhNBwwWuoyXFxexKgxIVyLom1lpBEMzhSu5TeJeoouRwDUUmyqKiwmYZotFYRpZQiLWioiI6feoU7du3l06eTOeMoHAnhcuc3rWwtcCtEIIKroo4n+PHj3OimUJDoxquhxAktjTekXwNJRLw+XCOyKLd0GC0TjradQ9unKrouzOBMMfvBwYPHszvIPyurQWCBe83ZJVV8aPunDncGri22mJVxr61tXWN2VYVuPYiIiK51Io+oysGTIeGhnmMxdVWxH20dfg0wNnZC/j8cjXdc/AWUWkNFS3t2kwYqh4FazyWGEp/mJukzXkH6P1Dxi7UI4R1CtMoPit0DMq9CtbCY0ePcq1GV8+QJwhCx+BqPeWwqOmTxsAiiKzKsG4gqUxuTo7N1iYIx4jwCBYkYYZpW8Dxga2WRmWxhAXGUkMelhsVUqE/JrZH/COyWjqi4w7vYgjnjkBvKYQVCmWkYOG15Ts1B0pQIKO23tp4992emSQFcYXtYbWz5K6rLIa4Lrdt3dos+YxKEuhqHcm2uoGbwve+9lnMWfrFUtg6vEIU+nx8nULDO9GCCH+aGxdAj/RrHhPY663z1FIO1l/2iaIfTnH94PP2QvmuI3YN6cDxAJI4wo4HL048/FQGWPUSEARB0NMRjSI06JR7KASfHjRkc7KzORkI6rXB4mSLCIQ4S0hMZEsH3j/t0ajGeTa6pRrOAx1slrKcAjSolUA0B46HTjuUVjA9DvZFkhSIp/YASVlw7h3RdINl8vChQ41iY/z4Cew51Bb3UXPC0l1FISyB/v7+bCXGNY6xfmhPIPyuXbtGR9LSmiXUUW0CfJcoV5GRmaGtMXZWIA4Uv5mljg5HAIs6zheD6pxp7fViDdVZBLfwxelRvExEoX14jSiEhTB9QSJ9+3gpbZkQ0cxS+N7BfPp1egFZcyCdExVIbyz2joyPuHFRfgIPDwT4Sz1C10HVisSLFGIdKdvFWigIginOFIUQKadOnuQGqGrY452BsAM8s2AJhCA0VyfOFCUC4VJoTkjhePgbEHRANTKtgQYwGoo8NojL0NDQ2zo48d7jczUcT/859CB7JfZF0Xg08nF+Q4cNa3YsiEPUzDP9rPhcbY0DR3MN3zWEoTOBGMzMyKBLly41qwWYmpLKZanMJUCxBfweSDSD717FyqFu4OQpU3jaVcFvj8QxAJ8BAhBisCPAdWpakkIlAAL4bVAqxPR6xm+nYnfbC/yOZWVlfL+jswXnZK2zxZH81sd4DYkotA+vEYW/6B1Gr9w03hSm2UcBCtj/YuM1WpdvOeHM0W/0orjwjrnxnYnebXTdurUclG/a6yt0HPh9gCpoj95aEeyCIOhxtChEIxNWQXMCCI3k4KDgxppqlkCDGmJJJXwxFYF6oYY4NltEpa3gb6OwubJC4m9jmUJZPC0JRD0TJ066rVg4zvvokSONFhFYDNv6HoUgdGYcIeIWUergSlbWbYXh8buNGDmSy3fgnPAuaul7MkW5jupFZe/efbicgisDi5QrJcLB937wwIFmRezx+0Cwo8PC3Ho9qiMG22LAfWDOIo/j4BoEuDcxQPxheWssf/i7gP+uzg0cf99SDCQEpx5LbuEiCluHV4hCFK/vv7uQs4+GxgZR6Rzz7ie7L5TRA7uytbnb+U1KFD010bNdSFXcGtxGEXiPWAnEsOlflkLHgsaGshbiAamykspvJAiCwlGiEA1Bc3F0toBnlGqAqqyfetDgxDMNDb2OsDLg3PSZTxV4L144f95iwxdug3fdNd+sZRPfF2LA+/br12w9luO4trry4buASHMG1grB4ztCsjP1WXAN4PxVpnJbQWczOp4BOp/Vbz1lylSr9QhdAQhh/OauBrKUwyqowO8C4a2SA6pr0ZI4dAQQ0Pit0fEDoYdzMneftBd4huBzjt9SyfMiCu3Da0ThqsxKigv0uS2eUM8/dt6kv1y0nuI53M+Hfj0gmh4e43kZjfBwR2+f3m1Uyk+4Jkj8g99LWQvxm6HHVRAEAThCFO7YsYOzGdoKGoRJiUnNSj/o0YtACK6WRKaKGYKoRONSWRPMuYMq0IkGcGy4nJYaxAcajS1ZNtCQ7ZeS0kwgWmtUw3J0333fsEnggd1ff83Hwfb9+vajlNRUCgoKasyuijHcVAHcRZ3RVLMmBuFuiNhI9Rvie4VQhiVVlT1QncotoQQhPrs+aQqW3zF+PE+7Ku1Rb9CRQJzjN9DfS7hvILb1Ql5vCW8v0GGgrH7qfjd3P+A+gpspxhj43sw3ZrRVmLs/cSxY9xV6CyP+Htar67MjYqo9AbcWhaiZWFdvPH1Mo4B+oJlYXhSv/0X/CNpRXEsH8yqp4RuWeynySmppw5kievVcEWVVW059jRIV2xf3otgwx6addiboZTpneEktXLiIfdTx8JNaeK4JHqQQg8paiN5BuN1MmzZN20IQBG+mPRpFrRFtEIEQbWiAmgo1CAkIM1uPB5GQmGQ4nuZaaq6B2RZs/XymyWIsiUOcn94yYw3TbKzAWVYyuHvit0AJDl8/Pz7vIpToyL09PhNiUJ9FFfvp3WKBXuSZW69HdWBiW1MROWHCRItug64CrnFXr6GI6xidDqaCD+eOepro6NDfS7gPuMPEcF0rd1BrqPhcFmWGwVKnDI6njo3j4npvTxdwS+B6XFZgdEEWUWgfLikK6wxndL286bTKahoMy4zzxmmevA2UEBwQ408hJmF/EIVvj4mmRT0CKWl7odmYQnP85POr9NFNy+4afYP8ace3emlz7o0SGUgOAFTpA3M3uuAarP/8c846hkQzqoFhLrZFEATvozWi0F4RqESbiskzfV9AIOiP1xKOFoEtgc+PsAkk8DIVbEA1qlUMtyVxiM+BZCmmllFTIIrS0g7z3woJDqHpM2ZoaxwHfhN0IiorpDnwvUMItyQG9WAfeBYp4ayuJXUN4Th6MWJaVgHiE5ZZVwdJZnAdOPvabA2wBqLWp7lrGb+vJTdue8FvjN8b9wMG3O+2ln5xFBJT2DpcThTC4nepqM4wbv1p9Y70o7ggo793cXWDYaDGmMIxSSF0YJrtpn/1YrXE1nnJlJpgzELlzqBXCWm5YSUUd0T3QLlyQcjjBYV4jp49ejqlYSEIgmtjiyhsrQg0J9qwL4SD3hLYEvr4QiUmXAV8N5xRNSODqmuafy/mxCHeoaafWSVSaYnz58+zu6jeSgZr3vFjx6hX797tZj3Db7Nnz25t7nbwe+Ldr49z1AtXPcjE2rVrVy6LYJqRVO9mqgefCaIKiYj0ltL4+HgaO3YcT7sL8KSC0G3vUhOOwNJvqAf3In5zWAFbQrlgA1vucz34G3ABxXcH10/+mza4gZuCZw3AcwfXNY/z8xvFqIjC1uFSorCwqoEuGgShJUugPXQO9qVYgzCM/PQGXZkbT93CfDi2sPu2fCqaG9usJIU1fr85l1672nQjBRp2+0Fvo6ic0zeCesQFUoiNx3JVcANBCCKLJW50SVziHhw9epQf9Pid8HshzrC4pFhKVAiCYFYU6i13tvTko6GozwyqfydgX3W89io34Yrgc67+5JNmteAUEIf6WC1zlhlbrIZ475aXNz++vkg8rIiIOezWrRvPt5atW7eYTVaD39VWMYhzgcWvZ69eXIy9uLiYraVFxc2L6eM4+vgvZDTHNaKEst51FN+RK8USqvISLZX+QLIZuJLaKmQ6GtyvKg60pXu/PcDvGosEMxgMwg/3gP4Z4ijw2Xq/f5mnRRTah8uIwuyyBoNosxzD1xog/GrqiYZuz+OSFH89fovenhhnNdmMKV+dK6EHdzdPgbv2zq40umeINuf+4OGMdNCoF4TeuxTEEIiV0OXBgw/1JNGgUC90Je5tiWkRBMFzUaJw/cjydrHc4TmjLIu2iEA0/vTHa6uLWkeCz40MmZZcLvE59en/EZ+vd40EKtbQXKMYgqmoqLmo0otChRKH+G0gyGwFlpTTp0/x59CDc9GLQZw72gPmivBbE6awAJqrY2gO/B3V6awvWO8K8YQQefgNVcwgrnmI6JaaybAWYj9Vu9AdQAcG7mVY1+y19pmC6x+/pxJ/+C46+n63xVNCuJ0OF4VVBh2YVVJPt6qslY5vHcU1DTTraDGFBvhSWU4ZfSs1kubGBdglClG/MOX9C9qckacHxNB37vCc7KOwMOGGRipuuCBKLKF7cerUKe6dRhkRFLRHY2TRosXyGwqCF6MaRc807OSxOeI7x3PDF8LNNEkVlrMl0CAoEVpgzfUM4B3iKSLQHBBUKAUEAWSp2aR3F8V3h/epEj0KuFealqfANoWFt2c+V9lAcwy/gV5swXWzd+/ejdY6S2B/uMCaJpBR7q8qxg9/H2VG8O4wPV97rJT4bq5evUpXDYLD1HKoR31P+hIKHW0tVBY/01ITcOuFNRSfrSXwWyBRkDu4lJqC+x0ZQfH7oxPBEri3Fa5s7RdR2DqcKgohACtqGzhusLi63mrSmPbi85xqivI33uSHSmrpgkF8bpkQYbP7KPjOmizaVFilzRENDQmgLx7oqc25N3gAoLcOAeJIT4wHg2QcdT8g7NFoW7BwIX26bp1kjhUEL8ecKNSLNlgJ9DXNpk+fwQ1gW0UghIW1TKOeinKZBRAKZ86cbiak9O6iWG6paDi+v55I9qFZZc2JQoUlS5wSh90M4k6fEVMJM1NrLgQgPElULCTOz5IYxOdAPGNbGv4QpcpdFa6YBw7s52mcBzqfAbxb1N/uCGshhBx+C+Uyagl8DrSPrDWZcQyUq3BHUehpiChsHQ4XhRCCGcV1ThGA5oD46x/dtht0/Yki+t6hG9qckT0LelJyrO3uG64KXghoGMB1FOJQubgI7gVeqipBEGpMokcb0+IGLHgTqrcbqIY7MHcfbNq4UZtqAhYcNJjhQoeGKxrEGLsjqlEE91ElPBRIiqIXKmjMthQ/5a0isCUsCT+9Gz+uy5aKhkOERRgEBSxNajBFWeIyDOJQH+OY3D2Zwg3bwxXQXFkJXMOmbqKWxCCE5pixYx0izvbt3dsoVF3FWogkN7aC5jI6SyorjYXR9eAeQkeAKxa190ZEFLYOh4vC9Py2ZRJtKyhTMSreeg9QS6B24fCPM7Q5I57iQgqrksomB1cXiEN3bQR5O4gRwG+I2oVohCCIH5lJVa+wILg7cOHDta0Em6qtioLmsIxDzCGRAlC1tIA5UQiLjykq+x2OczI9nZMkIFYM9xaWu5NLpGmjSMUDwhJ45eqVFkUgGujq3YDPLSLQOriedu78qpmFFd/huDvuaBTkEGC4tuASaktiHoBjmKOyqpLvBWvYIwYVjqyVqM9+ivNxBWshOjvsrTuIc8XvDMs6gLUxKipKBKELIaKwdThUFGYU19PNivaPFbSXsV3aJgrBXR9m0vHyJreNOVGB9MbiZG3OPUEjYc2a1RyLhrgDPOjunD5dWyu4I6j9dPbsGRaGiC9EDyx+X0+L7xG8B1zTKhkCGnAQgMNHjOCGtrIM6q1gjkCJTyQEgQsm4q9d3VqmGkXv9rjC350lEaDQi0B8NiWoBdvBdwwrrGnRcHy3gwYPbtZBh2uXk31oSYBa+n3sATXocI3q/x7EKBLKWfo7EDTDh4/gMhOOxNWshXD1ROdPa8BviCY0nkuCayGisHU4TBTmVTZwvUFXoD1E4Rv78ul/TjcPvj36jV4UF972Y3cUaGwhi9zcefPYdVSsSp4BrL8AvyvcmtBA0ceRCII74UqunHprG2psjRkzRlvjeqhGkaVEMyICHYe50hQA37ESbEjyogfXFixpEBq4vlQJh5bA7whRoi8dooAAhGUQHRqm5xIaEkq+fr7UKaATxRv2QdiBPRlNW4srWgth5ZPr37MQUdg6HCIKkUgmPd+6a4ozaQ9RmJVfQxM+zdTmjLw2Op7mD7G9EL6rASEIsYAHsYorFNwf/J4bN2zgaSUMEcsiol9wZZRrqGlj2Z1AAxyfwRWElqkoROM/tX9/EYFOBB0aloqG4/u3NVsrnum4PxTY1tLvh+sPrqxIHGdqsQQQkcgm6uyELnpashbi3CAMnQUSsyFBjOA5iChsHe0uCpFM5ujN2g5JKmMOFLHvFeGrzbUNT3IhVa4k6KVD/SVkQXPlXm/BPkyFIXquEWOIdOhIIiANQsGVUM8jd090xY3xrKzGOn5o9KvkNc7GVBSqxrfgfPD8VUXDrYHrBS7JsELzWHNPVrGuCgg/lVAJ0xjgYo1rzpwABRCDsAyWlpS2SyH8tmCLtRCWzFGjRzssvtEUuJBK1lDPQURh62h3UdjRiWX0hPj70ODY9rvJPcmFFJn38JJBgwWZKvFQ1r90BPdHCcOq6iqaOXMWzyMRDWKyVMp0QehoYAHBM8jTXJxxv0EkYozPBUvI5cxMdtl0RgecahT9LewI3/9yv3c8EG/oNIAVD2U/HA0yiSYmJjbWM9y6dYu2xr76g46gJWshQJzj5MlTnCIMkWxGYgM9BxGFrcPvdwa06TaTVdLgkCL0rQFZRwfE+JN/+xgJmfpaog8ym/fCjQjpRCldbC+G7wqgEXbg4AHOMnb2zBkKCgyigQMHamsFTwG9nqgzlZ+XR4fTDrPL2IQJE7jXGr+/r68fuy0JQkey+csvuXHqaaVwcP/BJU256WGMsgGwjGAarqZ79+yh4hJjinssb08L/gtHjR2Yr95/h3T4uQj4fTt37kxdDUKsZ8+eFBfXmcWZj+Efyk3U17e9/RQZEUldu3ajvn370bDhw6mL4RkP90gAGwAshfg7qHdYW1PLNQ47gpDQUH4XgXyDOBw6dBjfF2cMbRKV1RPcKrhFPQzflaPB3wwJMfwWkkHUI1DPv5+OcP8qAc6k3SyFpollxn1dQJvHRVNEQMfcYAOi/SjcjgL1tjLivYt0s6bpwe2OLqTIjpafny8JZrwI1QOr3Efhrod5sRoKHQkahUfS0mjBwoXaEu8ClkSVuOZm3k1uvN9//xJtbduQnnLXBp2zEIJ6VLH3oqIig2CrMQi3Wio2TFsCIgYWrmDDGNOqA8Ia+kL4KouvQp2PMxLOgA0bvmgUgKodYmotBI4sk6EHnSf4HgX3R55/raNdRCESy5wuqKXR+wqJCiqJYoJ4vH9ecytEcU0DzUorov3jorQljqFHuB91CXGMGH1x5w16/mLzh7Q7uZDClenDDz6gCRMn8jQevpJgxjtQdbQAXrKIU0EHAdKhq1iu9rRUCIJgH3AvNLXqQTygZBASkmCdvhFvDjzXIban7jR2XkqjyDXB71RYaGgzuRConwixiPIZznArhdu4aoLCdRMdIvhe9LGFwFnZSNtSnkJwLUQUto42O1ciocz5wjq6VW2Y0ISgXvS9eKmCxm3IZcthdkUdb7Mpt5pWXqnk5fefKDWu33yjaaym9xdSdnl947x+Gqjt9SCxjKMEIZiUfLsbzv5MY8C3q4OH7Mcff0Q+vj6c4S89/QSlpvbX1gqeDhqTCxcu4oQDeBnDfQ11KWfNms3FjJFwCMJREJwBrj+53ppjzs2Tk4wYGsyIQ0OnzptvvkEffbSqMRslLCsYICgB7mMU3jcHOnAR5uEqieC8GXTABQW5TugJrIQQhHArPXr0CCeDcTT+fk2d6UiQo8rPoOB+RwCrJUqBCIK30mZRCEFYZXjDwE10aq9wFmoQfYr/nC0yWgwraikp2I8o2J/mJHSiv6cX0rdSIykLbykD+2fFN41r62nNVMPYsM+9Z0ppavdQXrf4RHHjNKyOQO0HAv18KDm8HYMIzTC6Zwh1Dmj+N9JyK7Qp1+brXbs4dgVCEA0KPIRRn0fwHvDChRBEcfvMzAzukQVINIQMtBCL27dta9ZLKwjtDa4vUxcxwTy4Z5GEA/ctLCmPP/6dRku/ObCNOXdc5dGTW17HCeFK0JErdCiwjrlKDBtcRhHbq0Apo+LiYm3OMYSFN+8EQfkO0JFeK+Xl5dqUIHgfbVJQ6HEs1r1Y/tI/lJ4ZEUO/vWDssYRlrxGD0GNq6huX7y6ro80jm9eG4XXhnehEseENZhCQDdfL6SuD6PrH2Fi2Mqppc7GKPQyCEAlmHM29XZq/jDNL3aMBfeOG0aqKBy7ckYA8AL0TZTVEBwEykkII4rqAWERGOLEaCo4EohBFvFtyhRTMg+9NNZohGDFYSyYDyyBi/pWFEB25p2/VidWwg4EgREygq9CrVy8aNGgwT8NieD3X6JXVWloq8TBgQPMEd3prod6L6aqWkMYZwGJaW2s0VgiCt9EmUajP7KncRH97pICe6Wt4ORkEXVKIYQPDGMt/NFizSBnE4Y8uGoSIYeesq6X05pVKXtxMDAb40unyOvIxjGFNhMXwhyeKmk0rS6EiopMPRQU6p8ctNdaYyUuxqdB93A3QEAOqXlJHZZ9EQ0QaIx0LXrxIjb948b08v3btGnYZglhMSkxqdDEVhPYGAmbipEnanOBI8Jw9XWC+VBSshqgrXFglD+OOAveCK9XHgzBM7p7M4rBfSoq21D7gFovYPMQBWrOEYv1QE1dRvbVQkXUlixPwOAvpLBe8lTYlmqmqIzqW5xo9KsPi/CnQSc/V9QZR+r1DzWMZXT2YFfEmcBVE/Biy3SGGrH9qf0444wzQMIG7UnE1GYZ6bqCgjuSAGD+nWHeFloEAhEtf57jO7KqGZBUoKI6OBCl4L7QXsAQg26aIQseiEi1sXNDbrCA0JTrQl3pHOsfbRmgO4tiQcdTdgRiEW7Ne5MLqhnAVa01NdEbiXaO2UZlIkQjt7LmzvAxCdeiwYTztDOLjm0KTBPdDEs20jjZZCiHCkNilo+kW5uc0QQh6m1gK3QE0+BG/ALejs2fP0KixE2jImAks1NSQXXb7APeiM7fq2jQgfuXwjVo6V1jHPdOqgYIxerDFYugaoGd20aLF3EBBBwJ6sOFOCqsyEhTt2b27MZmFILQWWAKQSVNwDrYIQoAaw7AaoryU4FxQisRZZSAcAc4dlkGUjTC1evr7+3PJo5YshsOGDdfmmqyFqLOocIa1EOeorJyC4I20WdElhXasKERymaRQ53ZtllXrYiXdAMTvQAgOHjyErT/1hnd+RXQPjinRD1dLbx8g4hA32pbBWqME65CsSHANIASRpALWQbiPogcXSWjCQsPojOEaQtZDEYZCa4GVEEhdVNcEHXSIPTxf6F7vOE8AnbbuCorhW3OBtUUYogQGCvkDFVuI9xFq6ypQMsMR4Nzx/cfFxZkVtoLgLbRZ0XW0tbB3hPP+NqRNfX0xpXauoEOLo+iLGeH0vW6u/yCHEARoiCFVeVy3nuTr7zqugBCOGcXSCHEl4NoHF56vvtrBWejmzpvHpSzg3nPokGSNFFoHLAAjR47S5gRXBO6jXcM6trPXG4FwcqUSFfZgSykHfL7IyOaJBU3RZz91hrUQFlpkYIdlEAl/rIlWQfAG2uXJ31HWQsRAhHdyzk1cX19O9XW3qLbsIwqs+RPF0HPUP3o9LZ8WSPsWdNa2ck3wcIXlB379yCwZ3adjagBZ42ZFvQhDFwOdCHDrQUwHhCEsiOi1RSkLVSNNEGxFrISuDwThgBh/CmkqHyc4EVcqUWEvKHfVEohLt2YRdYa1EN9vSEgIC0GIVImVF4Qm2kXNdYS1EC8vR9ckVNTXl1J9zVmqLbyLGqr+RA21a42DYbq++C7qEnqCRaMrgrICeLiitw1lKKLjk8gv0Hx9q45GhKHrMX78BB5DGCLoHxbEfn37sWupCEPBHrp3707z5t2lzQmuhgjCjgeCxZVKVNgDLIWwGLYEPh9EmSUcZS2EpRKCtHPnzi6X8VUQXIV2U1VxQc7t3UoMdU5ymfr6ampoqKa60mVEDc0zjjKGZfWlj7EVEdu6GhCC+jIUsb2a1wVyNSAMJdGB64DEREg2k9Algc6dP9coDLsmdRVhKNgFeuTRGBNcDxGEroM7CxZbSzngM1pKrGOLtTAjw1hSyxbgkguPFwzuKrgFwVm0myiEGydqBToD5yaXqaS6srfNC0Id9eWvUwO5lihEQhAIwYGDBnH20eDQcAqK66qtdV2Q6ECEoesAYXjX/PmcmRTXkxKGEeERtGvnTk5kJAiCeyKC0PVw9c6T4uJifvYjEZkeW1xIFYjlsyR+9dZC5EEAemvhlawsLjJvCRwX1khYBZE4BlZCQRBapl39L7s6MLYQLy6ITpSf6BflxF40nwhqqFmlzVimoeYd8vFxrQf5saNH2V0CWb+QfTSx/whtjesjwtD1wHWkSlSo5DNg44YNPBYEwb0QQeiauHKJCoixvXv2UFFxEb8H9K6cSERmq2snXGUtJZ7RWwuRBwFhMHprYU1tDWWasRbiO8MxES+I7SVxjCDYR7uquPa0FqKweUKIH6UYBCAK04+K96f+0X5sIXT6C6wFK2FHU1VnLAyvHwrKqumSofGOTH+qDIU7WAn1QBiW12ozgkughCFiDGF9nj5jBhWXFLP1UBBMgevXsWPHtDnBlRBB6NrAwuWKQHj17t2bpyHODh082MxqZ0+8n4rzM4feWnj0yBEe662Fly5d4r8L4adqC+L9BEEtCELr8GlA1047AkGCmnf2ApdQCMroQB8Wl3hhuQJIIFNT9F9EdV9pSyzgO4QCoj8iXx/n9+6hwDzqCeopvXqOsk8fpoceephry0Uk9qTofiO1te4DroPBsf5OiR8VbAeNfZSrQNkK9MgivhBJaVAAXxAA3NfXrl1Ds2bNZhdkwbl0+7/z2pQgCIJ3cvXb/bQpwRba3d8Tgg4CryWwCUpK9Ag3WgKHxflRrwhfijKIQmcLwpMFdeTz1lXy+TSPXkg37eVqIN/gb2vTlvHttNSwacfEVhWbKaZ//UI6DRkylK2ECNaOSG7qdbOFO9KKtSnzjNvsHOspiilX4z/BpUBZgVGjRtPevXs4gQgEIaYl8Yyg2LZ1K6Wm9hdBKAiCIAhuQLtbCgFiweD6Zw1Yf1zFbQVC8IO8anoxNZReyqygT4trqXROtLbWmIG0tvRlg+Z7SVvSHB/fceQf9Rb5+nZMvRt83+U1ROW19VwIvjw3gy4d3klLljzAbn11gaEUN3C8tvXtvHipgv5ztkibI9o8swtFBFhX5uM25NL+eQnanGMZEO3ntHqUgn1s37aNYz4WLlzE15qaltpP3s3BgwcpJzuba1sKgicBz5uUlFR+xqWnn6D771+irREEQXBvHJIZBuUprFkLscrV4hgOZpbQ7OMlNDcuoJkgVPiH/4R8g541KMB4bYkBTBuGBirVFnQM+L6Tw3045nJsF38qvXaRA7Lhb38t+xpFdO2rbWmeH/cOpmdGxBDFBLHQO20QxbAUrrxSyeLv/hOlPAZqDNQ60+1gReQB0/sLKbu8vnFeP622bQmJK3RdkIUUqIykqFUlMWTeDdxGkdgK8aaC4Eng2obnTUJCAuXm5FBSYpK2RhAEwf1xWLrQrmGWDx3aghXKmcCyBivh7jkJ9EH/UHrpWhXtyWmuQmABRBIrv5C5FBCzl2qCt/GA6XL6b6L6k9RQvU/bumNBlq4bude4DIUqVt8psrO21jL5NfXkE2D8zS6W11F3w/Tf0wvpW6mRlGVBlal1ptvtn2UQy7X1tGaqYVxRS/eeKaWp3Y0F8xefKG6cBrxtC4j3qOuC3vKZM2dxRlK4KiN+7MSJ43wdCq3n/Pnz9Nxzz7JVAmAay9qD1h5LnZMppsdDjClimV09rb4g2Auea3jmwSUaHa4JiYnaGkEQBPfHYaLQmrUwopPD/qzdvH7OWFdn4qZcijGc17QIf5qQeLsZE5/E1zeCLlyvot/u8Odh7PsXacin/QwrBlFd+fPGDTuYM2fPc2FxZAhDhsjo7tathIobNQ0sBNX0FYNIBLvL6mjzyEgif1/an19DFOzP1j4Al9M1Q4wZ0hq3M8DrwzvRiWKDSDRs33C9nL7KraB/jI0lKqhsmhY8AmR8U/GFoaGhbKXeufMrqV/YBlS9LyT0gfUV2FMDrCVacyxr+2AdrCjvvfcujwXBE4F1EO9XxE7j+SbxsoIgeBIOVWdIHoNSEogJQ2kJ1BjsHGxMJuMqLOkZRAfzjI0dxBPugJCxwv8dzadVN8p5yNWEk1/wU9RQf5LqqtN4vqNAY+zihbNsJURjEsXqQxJ6aWutk11dTxNDjSk+Mf3NqAAWgllXS+nNK4bvp7aefph2i5ex2IsJYuvg4rTC5tspMWgQmKfL69j6iO1gMfzhiaJm07ZiLpGO4FoMGzaMi9nDjXTM2LEsZFCyQmgbENxZWVnaHPH3CushrHPvvvMO3bhhdL+Gpe7vL77IA1LEA2zz2mv/4u1QbFrtp8D0rl27+PiY5oLUhnnsY+nvKMwdb8eO7eyy/tJL/6QtmzdrSwXBc8jOyWbrYG5uLpdSEGu4IAiehMNNdjAWIkkIhCBqDCLDqKvEE14tbaDun+bSmLgg+sXQaLpQVU+rR5uvDXQ6u5JGvHeR3s0p05Y04Rc0lcgnjurK39WWdAxH00/ziwq9l3Dh69J3sLamZf7SP5RjC8FOg5iLD/Bh107EGGI5xjw/KYbmJHSi/eOijMsN8822M1m/b2RE0/7T4ppNYyx4DpOnTGGXKrhYIRvp4cOHxGrURvr07kOXMzO1OaJPP13H46VLH6Sg4CDatHEjC7RPPvmYJk6cyMOWrVsaRRysGlOnTaNNmzbyPPZTYF1RYaE2R3T58mVDY9doCTH3d/SYO15BQQF1juvMyw4Zfnu9mBUEdwfWQRVPmGW4VySeUBAET8Mh2UfdgbBNt6isqo6+1TmQ/pOhNVzDAqhhQZxxWscru2/Sn841NZ70PJwYSs/OTaKaslVUX7GCAiK/IN8A+8o/tAdwZfngww9p4oQJPL97zx5KmX4f+frblwWyuKaBZu24SWsmxlFSiGu4+aJ+JZLoCK4Psk5mZmZwBtJ169Zyw0kloxFs58SJE1z78b77vkHbtm3lBun8+XfzMoyHDBnSuI1avnz5Ct4X1jvTbdUy/XShQRCeOnWShSdE3OBBg1nUT5gwscW/o46RmppK//d/b3L5G7gM61H7Cx1HVV4fbUoQBMH7CIy7qE0JtuA6wX1OBkllxkQEGEsxVNfRmKQQs4IQWBKEoKDSWHrDP+RuthbWlv2L550NXPV8fYz149LSDlOXXql2C0KAUhSw/LmKIARIBiS4B3AjVa6jU6ZM5bhWsRa2nuTk5Ga1H2HFO3PmNFvhMMb9ruKa4DaqXEd79OjBYwXcUGFx1FvvsA2OffHSRZo4cRK7nGMey839HT04XsalSyz86+rq2EMBy7AfxCAG03MQBEEQBMF18VpLoXId/UX/CJoSG0DPZFRwnUJzSWYGvHOBSiykwAz186GzjxiTudQUv0D11S9TQPQB8vVzbiIVxPegdlJMTAxt3vwlDZl1PzV0CtHWuj8otSG4ByhJAfdl1MncuGEDxcbGirXQThAjCJdQWOUQ0wcLHqyGgYGB9NWOHTwPoTZnzlyKiIhgMbh7927e967586lfv35szcM+mMbxvli/ntdXVFbwcgjOv/3tBRZzjz32bZ4ODgqmH/34xywGTf8O3ILVOUH0f/31LhaEsDjieJGRkexmin1wnG8tXUrx8S1nFxYch7IUSm+5IAjehDz7WodXikJ7XEfBio3ZZmMJFR9NSaLxfUKpvi6fam6NJd9O36eAiJ9qax0PeviR+RGNcBQTR/D7HRMn0fXyBsopq/OIkg5IWGSl9KXgQsCVedWqD9mlENfiV1/t4BIFUtDec/h03ToR+26ANIwEQfBG5NnXOrzSfdQe11Ews2e4NmWeFQeMSR1gHYQghLUQAtFZwF20V89e7PqFXnpkH4WAQmKf4Z39KSHE/ePxymvEhdRdgPiDIDx37ixbmeBaiI4LwXMYMXKkCEJBEARB8CC81n0UcWoz9xTTb3sFW3UdBf/fnjx65mxTXI85TK2FgnsjvUttA9ZC1KxDMXukb8/JzqYFCxdqawVBcAbSWy4Igjciz77W4bWJZlTR+nu232BBuDbHWCDaHOW1LdfJO5JbzmNnxxIKgisCayGK2F84f5769u1Lefl5knBGEARBEATBRWFRiIQEakDCEmQPNAfWI2EBBky7K7AS2lu0viXu7GXdxVQQvI3kHj0oIzODQkND2YX0ypUr2hrBndj99ddcakQQBEEQBM+l0VKIlOTIIIfYnxPHj2tLb6eyspIHd+YP6eV076FiujI3vsWi9WC7ZgW0xoCkIG1KEATQvXt3HiNrJeoV5ubk8LzgHsAFGNlE8/PzudSIIAiCIAieS6MojIqKaqx3FWmY3rVrF/39xRfZIvj5Z5/xcnMgXbq19a5IQidfOphZQv13F9LgcD86MC2SuoVZTm2Z34L76NCQAG1KEAQ9iQmJHFOYkJhIWVeyWGgIrg+SVqEGIbLHzp03TzLHCoIgCIKH0ygK16//nF555WWuWYW6Vig8vPjee9l6mH4ynV1GTYFwLK8op1mzZ2tLXJ9fppVRikEINjzWjbOQvnStivbkWHcdtVSjUDE7se31AP/8tyQeBMGTyC/Ip4L8fBYXqGm3c+dObY3gymzZspnrniLDqAhCQRAEQfB8GkXhzBkzaenSB7mH+MSJE1RUVERrVq/mYsXAnMvo7t1f08CBg7igsjvwQroxdvCeg7fI562rjUlmLGUdVZTWWbcUTkoO06bsZ/XaJBoxzYee+fM+bYnQEr1HXqL3P3JvF2ZvAM8SWAZv5t1s9ELIyrrMY8E1wW8GFi5cJC6jgiAIguBFNIrCCoPo0yeYgeVw5KhR9Pjj39GW3M78+XezMLxxw1inz9X52SVjAfrQ8E709sQ4+uzOeJp9vISXWSKvpJaqWijaMTApWJuyHSUGH35yH0WGdaKu3RPoVz/J1tbaDgSSGpY+kUNHjtZpa9rG9dx6WvbzvMZj//lF69+TIFhCXEZdHxU/uEuz5Ip1UBAEQRC8i0ZRCHEHq+DgQYMpJSWFE89g2Zo1q3l9UJAxkQrGanrIkCHUNakrNybcgfRJ0dQ30JfKSqrp0YO36JtnymhBhHUr4Z4Mo5C0RKy/L4V0shyPaIpeDF7OvE4vPjuednxeRaGhrbe2fu+RzvTJmz2M0z/P4jGE3Lz7s3gMqxrGCrUMAlJtgwEiUPHYD65SYVEN/f2P3XiYPc3oIovt1D4YQzziWPplSpjqt8Wxy0obGs8Fy8fOzKCdXxtddzHGPNb96w1jYh9L24L3Vt3gdRDC6hwwr8A0lumPAWGLY6u/g0H/mYX2Ba7oUZFR2pyRbl27aVOCKwFRGBMby/GDgiAIgiB4HywKly9f0Tjcfc897A46efJknv/e957kMeIM1VhNg4cfeYQHd2BQjB+tHB9ODd/oQulz42lZ5070Xz2tW/lePFmgTZlnbLhtPep518MaxeC5M0YXunP7e9MT377G0+1F315NWVCjowJY0Fni13+8RgvnxtGXq3ry/BMPRfMY5N8yCrtuiX40fXIAjRjux/OgV48QPi62efp54/fz0JL4xr+F4yqw7e9XJNHGbcW0bVeNtpRo2eMJNHp4OP38d1dY1D32wyx6/FtdeNu/vJzbzOKp31ahzuFCRmXjOVgD5wdhi2O/9nxyo4jWf2ah/UFMmp5hw4drU4IrcPr0aR4Q8zlmzBixEAqCIAiCl9JoKfQ2IBD/MtJ6PCFcR89VWk9CMyjGdgsfxGBUTCSNGd2P5+O6NC/mffcDoXT6pP3F71975ybd9/hl2ne4gp58tLO2lGj+7Gi6Z57lRt7Zi7UUHuFL4VpIZElpk5/s87/rTrcKa/i4Q6Zk0GcbmlwAJ44L4+NCxEHsPXh/EA9jR/izyMRxFdgW60BxaVNsJvbHuryCBjpwxLj9zKlBNHOy8XxPnW8SkPptFabn0BI4B/X5khJ8eAD6zywI3gIsg9u3baP09BOUkJCgLRUE26jK62P3IAiCILg2XiUKUbR+7I6iFrONKp7ekatNWWZMUqg2ZR0IwHf/dQcd296VBqQ0FbqHBfGpn8axYNyzP4O+PmB/vUNY1y6l9aa50yOaWdNaAm6n//1sNo2/K5P3nTKpSSBjesNHyWxFxLrf/695i2ZcjA8LRrhk4jiwxNmLEouzl2TyMewF52AL+Eypffz5b5j7zO7Ma6/9q7E0jCono7BWNgZZhVF2RvAeUDdy1aoPeRoJZeDmKwiCIAiCd+NVovD1c8aMlRM35bIwRHkKS8BKuCavQpuzTExIk1tlS9y7KLuZdRAlKFLGXaJ3VqbRnVMHtNqd9Oq1Gna3zLhcTrHRt59PRJjxZ0Z8nd7i98nnefTL7yfQW/9IbuZGidg/bIfh9Plaji3Uu6Xi7yG+783/XKf77o6jH/3mKrt3wiXzW4titK1sZ2A/Y51HiFscA+ejLIaWMD0HS5/RFFgxzX1mdwexvdeyjdcOLD8VlRWUlWWML8XyHj2NLsKmmMsq7Egk6UzHgu9/8+Yvafz4CXTn9OniLioIgiAIAuNVonBJzyA6mGdsBL+UaSxPYYn1p4q0qfYDIhBxhZ9uvMjzKEPRo2cXtiB+/mFZo2AMTcjiwVaU+yhiCP/57O0xhIgJhFUMVsH/rM7XlhILSIgqxPNhfyRtUcAyCLGHcVRkAP37b00uZvh7sEhCjP3Xd8NYzB06WsJJbjKutCykTUG8IuIDkTwG5/Hs37MpO9eyWyesfabnYOkzmoJ9LX1mdwZCEOUEkEEYxeLBjevXGzMDoyQE1n300Sq2DMJ6qM8avGXz5kbrIiyNsDwWFxfzdtge6wEsi1iHZRgwr7bB/ihnY42CgpbjPwXHARH40EMPU58+4s4nuA+zZ8+i999/T5tzX/AZ8FlsAdsmJzsnMZcz/5YgCK6LT4MBbdqjgWUQ5See6RpEudX1LAhXj46gbmHmXQ+nrMygS1Utu5luntOdBiQ1d/m0FD8BN1FYBRW//dUdZstQKEFYlpvMY0cAKxuEEdxDEVP41gdlbDk8sKWXtoV5kLETIlDFCboT9nzmwDijcHcXIPDefPMNrjX61Y4dLL6SuiZR//4DaNvWrfSjH/+YBSEYN+4O2r9/H1VWVNLwESO4/Mx9932Dsw8vW/Z9Wrd2LSUmJlJOTg67Fg4dNoxWrnyfj43apRMnTqTAoCDas2c3J6KCEIyMjKTjx47RxYsX+W8p4KqI4y9efC8d2L+fEgzHlfp3guAc1LuovZ9nrYkRNHcOECMrVizn6bi4zrRkyZLGJHZ6sN2AAQNp5MiR2pL2BULtzJnT/PxTf3/kyBGUl3eT3n3nPZo6bRovaytpaWl0+vQpevDBh7QlzcHf/NnPfsbr1XeTlXVVW+s4nPm3BMEZOOrZ5+l4jaUwOdyPS1H87FA+/fVqBZ2qqqdfnmie6EVRXt1gkyBsK/0MWgTJZWBBhGDEgJIVzmDUcD+2rC198jLH112+WkUr/2XMyOmpePJnjo+Pp+CgYDp39iy7i0K4QaBdzsxkcQgwD5GYnJzMY+VuCrAMqP1TUlN5nH4ynQUhKCpqsp6jLA1EJayP+BvYBtvCbVWPilcTt1HnU1paSru//lq+e8HlWbv2UxZDr7zycqPVCkINY3ROQbBATOnXQUChAwzX+Yrly3k5Bggv/TJsi2NgW3XMp558UvvLzVm1ahXvi20hCEFJSQn/XbUvxvgbQM1jjLhtNa3+hv584U2Bz6BEMP4GPgPWv/rqK7wefxPrsb0edRx8DhwX09gX+wD1NzDGenwG/bZYh3O2tL8gCALwKvdRqm7Kfon6hH8ZoqXdNOFyXlMR//akZ/dOlNK/R+Pw+xdzKCI8gD5Yl0Onz5XQlWsVvMwZhIb50CvPx7GVDElqMN23b8uXA7Z1RyshaO1ndhcg/k6ePMlCDKIOQKj16mm0hCLuEL3hiDXEWO9CiDI0mD+cdpjFJUQijoN95s+/m4cePXrwNlu2bmGr4vQZM/hY+BuPP/4dmjljpna0Jkxj1kSgOAeUmVi7dg11MvyuguDqwAKorGdXrhiTpcVEx9ArL79K4eFNidkUP/zBD2nc2HH0k5/+hHZs307vr3yPLXoQl6iz/NJL/6RNX27iefDM00/ztqNGjuJlPzUIUD15eXk0/667WZQdPnSINm7cSBPGT+R1RcXGzrBHH32UzwcsX/4rHgN1nv/45z9o8eLFtHXrdl7+xP/z//AYYN/Zs+doc8Ti7OFHHqInnniCnn32OcPwJxp/x3het2LFr2n16jU8DVjgGoQiluO7iIqK4r8HqypEtEoi1qd3Hz7W+i8+5+9Evy3OEedsbX9BEASvEYWrMivpF/0jqOGxbjQmIoC6BfpadB3ddKHlEgeKHnG2N7rgKnpkR0OzYeXrhTxGAXvEFWIabqOOdB0VPJOEhES21A0cOIgiIiJY0IH4Ll14DBcoWPeU5W/OnLls8VPAeoi4RCUW4fIJ4P4JF1QkpYG1UYFlEI/4O3BdhaC0BBo2KI5ekG853lNoO/ieNxkatCg1MWvWbKk9KLgFsGLBWgaUOLpnwT1cNxk1NE3B8kmTJ7GIU6Lxj3/6I1visP22bdtY9MANfvr06SyU4uLiWDx+tGrVbcfEcXA8PAM/+OAD3u6pp57S1hILVgyjRo9m4YdONYU6TyzDc1cdu6S4qR2BffWurxCeYObMWYbzm8HTV68ZXTf1xwB//MMf+LyeemoZL3/2uedo2p13GoTmY7xeiVacvxLWWKbfduq0qXx+1vYXBEHwGlGIJDN/PVNMS/eWUF+DILSWZMZWYv19KaSTbeUQBMHRTJ48meNhMAYPP/IIzyvXUIzVsvvvX8KNj379+vE8GDJkCE+jgQPgkqq2V3GCEJ2wCmLANFxK1TaIL1TH0gPRCLECcQJ3U8FxHDxwgOM2UWoCyYUEwR1YtGgB/fvf/2ZLl73xe9geVkJYw2BRg+ULAghWsHHjxvAYvP32OxwzCAvio48+wstMgUUPAhJAACpwTLhb4niw6pkDx8bfxzawOlr7HEqIzZhxJ29vDQhUWAEBnqPffOABGjiwf4v76bdV52zP/oIgeB9eIwphFWxYmsgWQrBlQgSPzbE9t1ybss7D3cy7nwqCJwKRCCsirIL/WbmS3UWxrCXQOw0LITKk5uXnaUuF9gLJfFCIHqDMBBL5iHVQcCeQ4CQt7UijpcsekAE5PCKimWUPogzun3AVxQDRCOscXDjnGAa4iyoglEBkRCRb7bAvXDXx3IKFDu6sy77/FLur4lgPLjV/johHxH74W3rXUXMgaQ6ACFbnh7+NZDtf7/q6MWYRYD2EKuIK161bS3v27m50lbWGflt1zvbsLwiC9+EVovBqaQP5rMwhn7eM7hkrx4dThBULX1Z1nTZlncdGx2pTzUG2o/YYdhx6mQ6deZtqgo7R+5/+mgrr9pjdTob2HwTzwMKoLIejx9jW0xwWHs7JGlTSGYgYoX1AgxV1B2EdFARv5OyZM2xpRIwexA88Hf76/PP8vMHy7373OxwjiJg/zMPN/fXX39D2NiaSAXBDhbvpq//6F7tq6oF4239gPx8rIyNDW9ocuKfC2onzwN+BRc4ScCVFXN/bb7/N28L1FXGGzzz9TOPfUWBbiE1YIccahCnELv4GYgQhIi0BkQlRi22Vaz+W2bq/IAjeh1eUpHghvYLLUPxlZCiN3VFE05BkxjBtDmQe7f/+BWpKSWOeX6dE0bKJjnugqlT+S5Y8QMeOHuXezDlz52prBcF9UNcy6uOhp3rw4CE0YMAAba1gL0jWg0QysNrCmoF5sQwK5nD1khSeAjKJQmghyQzuybfffosth7B+CoLgfKQkRevwCkvhnKRONscT/m5LTouC8I+DYhwqCMHRI0coNcWYQfLsubNcT04Q3BEV2wZxmJSYRFmXL/O8YD9I9ANhnZuTQzU1NbxMBKEgdCyIP4Tb6QMPLOFYvcuZl+nDD411YQVBENwFr7AU/jKtjIUgLIRXq+rpX6PCzLqP5pXU0vCPzbuGKD6cnEQT+5q3MrYXYiUUPA3EvEG8JPfowe6OsBqKmLEduInu27eXp6dMmSpJZASbEEuhIAjeiFgKW4fHWwr35NRSQidfOphZQq/crKa5cQEW4wn/e3uuNmWep/tHO1wQgp07vxIroeBRIOYtIzODunfvzmJQX9pCaBl0DI0cOYpjOkUQCh0NGlr2DoIgCIJr49Gi8PPL1fTjs2X008HB9PbEOHqmaxAtu1TBQtEUWAk/y6/Q5m5nYWwQfWd8nDbnONBYRuD7sOHD2UqIdP7SCBTcHcS/IfYNFq/U1P5cR0+wHcRgqvqRgiAIgiAI7Y1Hi8JzJXX0zTiji9qjx4rog7xqKsspowmJ/rxMz9nrluunJQT40l/ndtPmHEta2mEaMmQolZWViZVQ8BhgHezVsxddOH+eBQ46PiQLaXMgmHd//TV99JHEIgmCIAiC4Fw8OqYQFsGJu/Op4RtdqLja+DEjV16jhsduF3gv7rxBz180FpTV4+dDtOuenpQcG6AtcRzIKHj48CG6f+7vtCWCp+NNblUSK3s7+A5w32dmGmOZU1JSG7OKCkJbkbgaQRC8EXn2tQ6PthTCIviL3mFcnzBpeyFFfpzLbqT28D+p0U4RhHCtgyCElVAQPBG4QcfFxrEghHv0texrXmstvHXrFo+RQbS6qoqTxyBeEIXnRRAKgiAIguBsPD7RDOoRFi3tSq/0Dqb0ufH0SL8gbU1zkiPMC7+wQD9tyrHAWhAYGCj12wSPZtDgwewWDZBMCUmVvAlYBjdt3MgWUwhDFNieOGmSxA0LgiAIgtCheLQohMsoitWn59exGBwUY1ngPXvS2HNvyv6cMm3KcaChCCshsgsirsgaI6b5UGhClk2DILgacI1E8qSDBw6wtbCqqoo7RDwd3OPwBoAVEGU54EILQSgIgiAIguAKeLQofP1cJY8nbsrl+ELUKzTHtVs19KOUENo6N4a+vieevpgRTj/vE8nrPrxhOSNpe4HkEmgoI13/3r17tKXmGdDXeF5RMZGU0r+H2UGtFwRXBMmTUJ4CyZTgLo0OEQgmT+XYsWO0du2axg4feANIjUZBEARBEFwJt0s0U28425uVDRRokLNRgebrDSquljZQ9403iEpr6FupkXShqp4OTGsulurrq6m2wYd86y5RfdXXRHWnyMd/HPkEzaSK6kD68aZ8empEHI3uGaLt0b6gBMVXX+1gy4FKOLHgzhXaWvPYYgV8ZOlIevWFPG2ubcy7P4seWhJPD95v3vXWXXj/o0p6b9UN2vBRsrbEPrD/fz+bTZfSemtLmtOa43trEDSK2SMD6YKFC+nTdesoPDyc7pw+XVvrGSBecv++fTw97o47xEVUcDqOSrawKs28Z01LLBkp1nFBEByPJJppHW5lKSwwiMEjN2vpcnEdnSuso8Iqy3oWgjCiE9GVufH0i6HRLAhXj47Q1hqpr0cZinqikuVUV3wXNVT9iRpq11J95QqqKxxDgXUf0Kv3JFBGgeVyFW0B1hFYBkeNGs1WkxMnjtMdd4zX1joeiJjeIy/xMHZmBv35xRJtTXMgCAf2c1yyHYhOnIP+7+N8sGzn17fXlGwt+Az4LJZQ30draen4QhNjxo6l4pJitqJBMMFy2JLrtDuBz7J585fULyWFha8IQkEQBEEQXBm3EIUVBl1wLK+OLhTVUZ1OB1oShj4fX6fuH1/j8hP3HirmZDOwEHYLM7Es+vhSbcmfWQiaAyLRp3ItTe1j3SLZWtAgVsllYFFAHTe4kDqbT97sQT/6XiK99s5NFkZKHEGsQajBOnbqfE2z5RBtSrBhrITdsp/nUZlBkP/mmcLGba/n1jdbhuHI0TreV88nnxv3xfHyCoy/a1FJPe+P46rjqX3VPMafbahunFYDjqPfBp8BnwVgnRKe/3qjnP+GWqf2tXS+puIR01imjm/LZ/V2EFuHzhB0hISGhrIbKSzmnuJGChG4aNFiSRwlCG5GcnI3ev/997Q5+8G+OEZ7Yu6cHPF3LNHW70QQBPfApUUhBOCZW3V0Ir+WqvRqUAeE4fWKpnWIG0QZCtQixNA30NdsLCH2qK/JpIaad4wLLFBf9TeKCm1/11EknkCDWCWXgdUE1hNbgXtoWW4yvfjseJ5W8xjsZcRwv0bX0KvXangMYPWaPe32z77s8QQaPTycfv47o2UH45FDIlhc/vTJGHrp9VLavPMWz4Onny+gbbtq6D9rC+itfyTz8pS+TZdevuE3njs9goXgYYOA2rStlO4YFczrikvrDQLCh6Ij/Onvf+xG0VEB9Os/XuN1APNY/sqbuTRtYjTt/aInfe+RzpTax5+mTPJvto0CAvCxH2bR49/qQr9fkUR/eTmXsnMb6JffT+D1OAbEqKXzbQlrn1VoAoKpc1xnjqlFKQZ0kGDaE0DMoJSWEATr5OTksOB49dVXtCVEK5Yvp9mzZ2lztoNjPfXkk3w8DM899ywvHzlyhAgaQRAEG3DJ1iriBi8X19PhG7WNReetAXdSbA/+erWCdhTXsvso+MuQMHrl5u3Wh4a6W9RQfUSbs0LDDfKtz2AR2Z6gVhviqFRyGVhKbGlELv1ulDZFtHNnF/rV00fonZVpPOjXfbrxIq+3BViyYC0D40cbxRiAUIRgNOWeeZ1o4riwRmtebLQfi6CPPy2hcMNH2LH7Ft13dxwlJfiwUNu4rZgiw42X2rN/N1odQ3VWWxwHx4OQ+2BtIR/ryUc7a2uJt/3jb6No+uQAmnJHJJ292ORSOn92NJ8PlnXrGkBdEnx5DKGpUNsoDhwx7j9zahDNnGxcjnMKjzCeI45h7Xxboi37ehsox3Az7ybH086cOcst3UjRweNJrq+C4CwSExNpwviJ9NWOptI0m77cRH1692kUeBCIaWlpvE7NY4z1uPcUjz76CJd5eeXlV3mYPXsOC8M8w/NlxQqj0IQ4VPur4yqLG+aVkAQ4NgQllmEaYlVtBwGq3w/bfbVjh7anEbVcCV78LSwzPXd1DIw//+yzxmk1qOP+7//+L8+bfm6gzkUvjHEca9+bue/C0v6CIHgHLicKYfVD3OD1CqPIsxVsD2GYPimarYPdP80ln5U51H93IS2IMFqMmuETSA31TRYnazTUXaL2TMcDFznUaoOVUKXjt9XN7PSFIm2KDELIn4JDArU5okPHblDedaOwLCwoMogt22os3vf4ZXrzP9fZaqasa/bw1j+7sXUO1sHHfnCVBRpcUcfflcljgOPCcgarHVws4e5pCiyTEJBglE6Mwh1z6RM5NGRKBlv1zIFzx3Hhronxf/+sq7bmdmB9BLOXZPI5msOW87VEW/b1NpQbKTKQAky7kxspEkUhs2hurvnrUhAE60ydNpX27N3NggQiBCLum9/8JkVFRbG4i4mOoeXLf6VtTSwYn332OVr/xee0Y/t2bSkZ9jMmVkvq2pWm3Xmn4f06kv7rv37Ay1as+DWtXr2Gpx999FE+LtAfF8shJBXvvmv0IsIxXnrpnyxW1679lJc98/TTPAY//MEPadzYcfSTn/5EW2IEy5csWWI41z+x2Fu0aAGNMrzz8bf3H9hPv/j5z7UtiT8jlv/jn/+g6dOn0/79B2nZsu9T//4DDN/PNN4Gf8Pc52bBahC9+IzoaLbnezP9LqztLwiC5+MyorCouoHjBmH1s+Ap2iIQhmH+PrRyfDg1LE3kYvXLOnei/+rZZP1SFJVXkU9Af23OOvW1mVRXvorqa84apttuEYBVAe5lqNl2ziAOYSVsTYr6H6/YSxWGzxEYFMRD3s1C+t9X7XdZQzbNA1t6tTq7KCxvcDOdNSW60RUU7p9wncQAgXThQj2Fh/k0swACCD4QEebLVjvsCzdOWNdgOYQ769oNVbTvcAUf51uLYnh7U1QiHGyDvzl2hGVxq7aFkFTnpyyGAPGEls4X4FwB4gjNCT5r+wq3gw4RlGTZtXMnu5FGhEe4hRspzhFW/lmzZtOYMWO0pYIg2MO4cXfw+PChQwYxtI/i4jqzEHr2uedY3EE0njnTVMt00uRJ9OCDD/F0UXFTJ+nfXvgbFdwqYPE1cGB/FmLK+yYiIoKnsR+GUaNH0+LFi5sdF8shJEH6iXQWc888/Qzvt23bNhZ4sGxCtEFYKe6+5x4+J4hZPVi+fLkxk7g6z9/8v/8vL3/iiSeaHeOeBffwcpwPvIfwdzBWQhdY+tx//MMfWDw+9dQyPldbvzdz34W1/QVB8Hw6XBRW1hrjBs8aBktxg/YAYahiDFGsHklmJiTeLhC+OG3Yxt/4MrJOIFHV81RfsYJqiu6imsJpnOq2umABVRf+hGpK36CaslVUV53GotEWsi5f5qQySFmPtPwQh60BNQl79DS6iMZ1jmKr4Zjhzv9JEc8Ha2PaiWJ67flk+uvvYikqMoCXfe/nWRwjePp8Lc8jlg/CTrlzlmqiEC6XcNt85fk4evI7zeMYIdggELEv/oY5SgzHiYvx4W3wd2ABhDgzB1xiEWOI8hHYFm6eiClcNC+QxSyOYel8AdxYIV5hBfzP6nxtaRPW9hXMAzdSlY108pQpLu9GijIa+fn5XEpGMosKQuuBEIMQXL9+Pa1Zs4bmzJ7D1q9vPvAAizuIM1uAkPzyy820det2mn/X3fTb//mttqYJCEW4dI4bN8bqcd9faYxBhNURQBy98srLvB/GtmLq5qlEKsBnNgWWPFj94L6JMURpS+BcYQUE9nxv5r6L1nzvgiB4Du2uIKrriAqqGtiVE2LvfGE95Vc2ULlB/NXo2ujQf9jmeL5tcYP2EN1C/cK8klr6VXo+5Rb7kG/YW9pSM/jEk2/kZgqIOUkB0QcoIPIL8g/7P/INfpbIz9ijWF/5JxaMtcX3s2iEYKzKH2cUjMUvGAVj5U4WjA0Nxri9vPw8CgsPZ5ezuNi4Zi+KlkjtHUmpA3pSQ30DJSeGko+PDw0d3J3i40IpuWssfbmjisaNTaFJE/pTl87Ws17CMmiu5p7pckxjmX65fhp1+TCNMQQXrHwQd1gGCyTiASGMMI8B8woIQSwz57aK4/3qx+G8jf5vYAwwxnkAJLtB4hgkiYH1D0Ao6rfRnzPOx9x5r/x3Ii8zd75qf/3nU9tjnVpv6bMKlsE94E5upCijgVITUoReENoOrHCwnEF8zZ07l9atW8supe++8x49uNRo3bIGxAxEDoazZ85wbGFKvxReB/H19a6v2TV12fefYjdMuIFaOy5cMSEs4T6JY2MasY/YDwPOqyXw92DFw98fa/ibAPGJOMd///vf/JlNGTBgII9xfPwdWPFaAtvhu0OMoD3fm7nvwt7vXRAEz6JNohAiD4Iuu6yB0vPr6MD1WjqaV0sXOCNoPa+7VVVPF4vqDOtrOVYQ22Dbo62IG7SFQD8f6tTCp3rvSAGPl20tJAoYT37hH7MAbIbvEPI1LK9tiCVf3yDy9TOMA1LJL2gKBYQuoU6Rv6NOUX/jwpidYk8YBWPERywYfQMe4EPU13xoFIyl32bBWJ0/hEXjhKHbqE/ixxQWsJv69rhpdEutu93iZI7oKH8aNyKGruZUUp1BGGIaJHcNpeFDomj/0QJK7RtGAQE+VOdFlRBQUmPdxjy2ECI7KVxDzSXJEVwXd3AjPXjwIDc4xTooCO3HeF19Xgih6dNnsEvkw488RIfTDmtrrAPLIIQOxtHR0fT6G2/wcljbEMP33e9+hy1xajojI4PXmwPupr/9n/9h900Iu78+/zwfE66p2Hfjxo3alrcTGRHJQhDb4m+8/vob1K9fP47TW7VqFZ8jrKEq3lFPSXEx74vPjf1hxTt//ry21jywtELEwrII8Wnr92buu2jN9y4Igufg02BAm7YKLHtlNQ1UWgMhaBR8rki3MD9KCrVsKSw3nHfK+xdYDUf7+9K+B3pToH+J4ZuIoLqa8+RD9VRH4eTjG0fbz92iOQPb3vhTbqV11ceIGkroZvYhioy8Sv5+p3h5M/ymGDbcqc0Ing46FYQm0CuPxC2Is01OTqY1a1ZzzF5H1O80BUllEEOI+oP2WPcFoaNAJyRo7+fMqrRb2pR9LBkZrU0J5oA7J+IN8YxB4h0IQ1jyVKyjIAi24ahnn6djk6Wwqo64PATcQa+W1rmsIARxwdZdRz9PL+Tx8pQo+se4eAru5EO+vhFUZRC8v9ocQr/cHEYrNjdQ73cv0+m89iklAAsjBlgYA8K+Q/vTZ9GprN/S1aIvacOu39CJi8+TX+hLbGX08WmduyGyjq5em6TNOQ/TQu6C0BZc2Y0U5zZ//t0iCAVBcAg/+9nPOK4SFkK4rsKaJ4JQEARnYZMoLDUIJnfAz6DhrLmOwkr47KkC6hzgS4+NiaOpKeHaGqKT2RW06kZ54wAmJTum8VdSWkKZmRls/SgtC6DjJwuopPIOo1tq1N+0rWznz39LopRxl+j3L+ZoSwTBfXE1N1K4iyLpDVxG4UImCILgCJANFMlysrKu8lhlCxUEQXAGtolCF7YM6oGL68Xiei5+b47tZ4vpZk09PZocTiGdmlsBv85qniUMDEy6vZRFe1BfX89ZR9HYhJscaI0lBGKw68Ai+vPfj/L8f/84kce2gnIQv3mmkC198+7Pouu5xhhPNY/xsp/nNZaNsAa2Hzszo7EIvv4YptZEtQxF89U2GPC3BAG4SjZS3JdbtmymggJjHLIgCEY30NYMgiAIgutikyisaIdSEc4iv6KeE9qYE7IvnzLGQTykJWfR83ZWiTZl5HvdjMIRAhMZVdXQHl9FcvdkHh89coStIshgWFhodGu1BSUGn/nzPoqPj6Ld6wc0lqawh5deL+WC8ypb59PPNzV8e/UI4WQtKCa/bVeNttQyyx5PoPvujuPi8hB7AMXbUfrBEkgIs3BuHH25qifPP/GQNBoEI6ZupOg86Qg30o0bNlBSYhJbLAVBEARBEDwVm0ShK8cQmgPC7RTHPzawqMP8taJaSgkNoJ/0iiDfTn5cJgPDjYoGjpX8z/ye9PcxCfRkryjqGuRvaJR24kyph24YM6qqAbGVKKWB+oqtZdLkyZSc3IOuZV9rtBYeP35MW2sZxAwqMVhYUESPLB1JR3Y00IBBtmUuNWXH7lss5JISfGjaxGgWgIqJ48IaSzkUlzZliVVWPQx6UIYB5SPAqfNGETl/djQvt8TZi7UUHuFL4ZqXLkpICILC1I00MDDQqW6k6m+NGTuWx4IgCIIgCJ5Ki6LQjYyEt5FdVseiDkLuWiXR0jFdaPKAWC6ZgTIZGDKLjYlzMHTvHEyzB0TTP6d3p4m9I7Sj3A5KaaC+IsRkawQzLIMzZ87kBq+yFlZVVXF2Q2t898dHWQx27Z7A87OmNBdcm3dW0+mTsdpcy0CUvfbOTS7jgLEtvPWPZLb+YWyKcjONCLOpr4G+90hnLgCPv49i8OZqFQrejXIjxb0xZcpUdiO9fv26ttZxwFU1Oyeb5s6bJ7UIBUEQBEHweFpsvde2fylBjwGCEMLwWF4dFVQarZL2gAav3lqY1kJdoAfuHUgvPjuenvuN0d1SASF440YhvbMyjX7/N6Prpi1AiN0xKpjdRzGYE3qmQLjB+mcq4OAy+qcXiiguxofGjmi+TolExBF+tqHJ/e+Tz/Pol99P4L8rrqOCOfRupKGhoXyf7Nz5lcPdSJEEat68u0QQCoIgCILgFbQoCt0l82hHUlXXQBeK6jiWEYX8bbWuosGbmpJqs7Xw1Rfy6IlvX9PmiPJv+dBTP42j0TOOUEV5Ff3wybG08nXbYxP/+rtYiooMoPsev0zf+3kWbdp2e7KdloDggxDEMTKuVNBrzydTl4Tml9X0yQEsQGEV/M/qJlfX2Gg/evM/1+mxH2bx/kufkOypwu3g3ugc15ndOVVsHxLQOBopPSEIgiAIgrfQYvF6xM/BXVKwjy7BvtQlxJeCWvCIRLHuVas+5Ppnubm5dO7cWVpw5wptbXNgEfzHGz505VoFbf/qtLaU6M6pA+itf/hQXBejqAtNyOIxKMtt2frXEez8upbFIJLMIKbwrQ/K2HJ4YEsvbQvvQAqr2gas6ShkP378BIqJiaH16z/newZlIgRBMI8UcBYEwRuRZ1/raNFS6E6ZR10JFXeIjKXWMLUWolSFJU6fD2QXUSUIU/r3oA2rxtDnH5Y1CkJ3YdRwP7YeLn3yMscUXr5aRSv/ZcyCKgimoD6g3o20V89e7epGiuOcPt3U0SIIgiAIguBNtCgK3S3zqKtRWtvy9zds+PDG2EIIRFtBXcK8Aj/OSgorIkpVuAuhYT70yvNxbBm8lNabp/v2bfFyFLwYVcj+4IEDHI8Ld+v2EnI4Ztbly9qcIAiCIAiCd2HVfRRGQmTuFFpPtzA/SgptXijfHJs2bmSrYafAQBra65va0uZA/D385D5tjjgLad5NYwxhVWUlRcVEcnZSPa7qPioYEdcG+1BupLNmzeb5zZu/pMWL72VLYmtBfOLlzEzJNCp4HI5yoUqY8lNtyj5yd76gTQmCIDgOcR9tHRZNMxCE18s910pYnH2Rtv3fX7U5x1FcbVs85sBBg+jsubMUFRWlLbmdexdls8hTw7mDnaggM54HzF87FdlsPQZB8CSUGykK2SOeEG6kqGPYGpTL6IkTx2nylCkiCAVBEARB8FqaiUIIQZRWSM+vYwvh1VLbyxu4G/XVVdpU+xLi70MRnXyoZ4Qf9Yn0o16GsS0gBX54eDiVl5drSwRBMAdib1UhexSWRx1DW7KRIqnTwYMH2SoPIArhMoqENW2xNAqC4Jq8//57lJzcTZtzLPg7+HuCIAjuiq+pEERphXIb4uA8kcLMU7R75Us8wJKorImYP/7FSjqzbTXPn9u+mmL9a3j6yNo3eHxm0/t0dtNK+vzff6HSC2kUH+xDAdUltOr9d+i5556lLZs389/A9Guv/YvefecdnteTkpLK2UcFQbAMLHqqkH1ZWVljAhqIPgWmUd4FwvHTdeu0pcZ9h48YwdNw154zd64IQkHoQCCm1DB79ixtqSAIguBsfL1dCCpqy0sobft6GjZtHvXuP5DSd2ygcDJmNrxzxgzKu36NkuKi2apwNfMi1Rdc5XV9evfmZdnZ2ZSYmEiDBw2m3bt387p1a9dyg3Pp0gfpkKHRmpVlLBXRNakrTZ02jaf19OnTx2r2UUEQjMB1VBWyx32DewoC8MqVK/TRR6to7do1bAWMiY1l11AAEYhkNVLGQhBci2XLvm+4Zz+ll19+hee/2rGDRo4cwULx1VeNy5TVD8IR69DBqqaxPTqCVixf3igw09LSeD+F2j8nJ4eeevLJxmOp7dQ8xliP45nb1tL+giAI7o5XpnuEi2cnzasTLp7D4vwppMQo8g5sWk2njx2myqoKw3a8iIYPHcLjLgkJhoaocbqyspLH+mWY7tGzJ1VUVvA8Moqmn0ynlSvf5/miImMSGGyTnHx7vB8arYiREgRT4B6phuvXr7dbKQZ3BgIPGUjxnSAbKe63/Px8tiI+9NDDdOf06exqKpZAQXAP8A6E6Hr4kYfoiSeeoGeffc4w/KmZ8PrhD35I48aOo1deeZmnU/ql0E9++hPasX07vb/yPXr3nfdYYKakpGh7GD0HVqxYbhh+zWEaiN1/5eVXKSY6hpYv/5W2FTp5+/DfXP/F53w8c9ta218QBMGd8RpRGOjnQ6Pj/WlsF38aHOtHsYHGjKBlN67Q9WtZlJRgtB5MnDiJLX8Y2goao7BgqOP16NFyHb5kwzbvf/pr8ok4TZt2v0DHMz7g7Em2DjcqdphdLoNrDqag8WJN8GEdalq+99677B4JkJHTm8B3gM++fds2mjp1GieKUW6k6eknuI6hIAjuAwTeokUL6O2336LDhw7xspkzZ9H06TN4+vTpUzwGd99zD02aPKlx+p4F91Be3k0Wa+CPf/ojbw+BqfjjH/5A/fsPoKeeWsbLn33uOZp25500ddpUOnOmqawNjvvggw/xdFFxkdltre0vCILgzniNKEyJ8iNfXWWIoKAgHsOKhwHzM2fMpLTDh2n9+s/5Qa+2Uejn1bTpMv08UuUDHG/b1q2N1kX9NqbAFQ5xT3CD65eSQmfPntHWtAzEAbIyKrEguBfIhLlq1YcscEyBVQzDmDFjOA7u8ce/w9cK2LJlM7tM4prxZCAGYRXEd3Th/Hnq268fJ2hShez1dQwFQXAfYJ3LyrpKy5evYDEGZsy4k8aNG8PTtoCQDFgJYb2DVfDzzz7T1hBbEGEFBOh4++YDD9DAgf3ZCmkNc9vas78gCII74RWiMDbYl4I1V1BFP0ODEi8gNURERNBoQ4P7Rz/+Mc/ff/+Sxm0AxpjXT5tbpt8nPj6eHn7kEZ7HcTGv38cSaOSeTE/nRj8awrY29mGZhEVy79497VbUW3AOyIqJZCmtqbmHaxW96ipWDtk10TFgzeLobuCzrFu3lnJzcrhGIYSxEsWqkD0EI+IHkYDG0wWyIHgSuF/hInr+/HkaMGAgL4NQhBsohJ6yGFoD+4Yb3uNPPfWUtqQJHAcuoYgrxHNkz97dfNwHlxqtgpYwt609+wuCILgTHi8K/XwMIivcvT4mahbm5edxQxgCEQkzbEUJQwgMJN4QXB8IOFiE8bu1Nv4N+6k6e7CgwZIGixquAXd3L0XPPD7bHXeMZzFomigG68aPn8DXPFB1DD1JFAuCJ6PcR7///WU0cuRIjtd7++23eRncQRFn2BJnz5zh7RGPCLEG11IFjol4QlgQx44dx66k2O5w2mFtC/NAjJpua26ZIAiCJ+CzP7fGo9OO9o30o5ggnd+omwB3QJSoQPwCLH9LljzQ2Oi3BTSIEXMFK4o+tkJwLZQFDJa+1gpCS0BMwWLcVsHZkeD80SkCMdgSsJDCYjh33jz+TuNi4zjZjCB4K1V5Rmu6ufjltpAw5afalH3k7nxBmxIEQXAcjnr2eToebSlEllF3FISgZ89eXLMQMVMQDva6w0FAoiENQYh9xWrimuB3gvunIwQbfnvEICITpzsKQlyz6BAZO26ctsQ66ABBIXtYXlUdQ2RqFQRBEARBEKzj0aIQVkJ3Ban0UbMQSUfsdSE15UhaGm3csEGEoQuB3wJF1Tsq9g1iCdZoxDLCouiKQDDDQm6roIUIVoXskYFU1TGU614QBEEQBME6Hus+mhTqR93C3NNKqIBoSExKooSEBNq8+Uu2+NjjQqoHjX8ITXEldQ3wexTk59vkFukoEGt46uRJtqh1juvMsaywTLsKsPipZDL2ADdSANdRuJHC6g6LqSB4G+JCJQiCNyLPvtbhkZZCJJdJCnVvQQhQkiLT0GBHQx1isC1WJTSKlSupq1qGvAmUT+joeDdY4OByCWsc6mMiOQ2AZa2jrWu4TpGBtzXA3RSF7CEqkZwGdQzFjVQQBEEQBMEyHikK+5rUJHRXIAbhQgqLTltdSBU4xtq1a7yu4LmrAEEOKyFEfmutvu0NzgNWZCVSVb3EjixrgusUnSKtAWJXuZEiU6mqYyhupIIgCIIgCObxOFEY0cmHIg2DJwDLHjIoXrhwgS05cPNra8MWliE0mFFQX4Sh83GHMiGwYqIWoHI17gjrMq71triyqkL2+L5VHUOp3SkIgiAIgmAejxOF/aLcN7mMOfQupKA9EpPAKoS6bhCGcLETnAO+a2THhGBxdWBhU9dcQUGBU2se4hqHoGtr/KsqZA/X0alTp7HlUDpCBEEQBEEQbsejRGGPCD+OJ/QkHOFCCpDAA8JQcA6w8KK8AkoluIrbqK1AxCLuMCw8nDsSkMjFkeIqNze31a6jepQbKQrZKzfSXTt3amsFQRAEQRAEhceIwkCDGowP9jBFaMCcC2l7AWHYmuyOgv0cPHCARQnEiTuC61CJw4TERIfG5yEpEqzZ7QGOExgY2OhGCkvtsWPHtLWCIAiCIAgC8BhRmBLlR54nCY2gLEV7u5AKzmXY8OE0ZuxYbc59gZUT4tCcuHXFrLY4X30he+VGKtlIBUEQBEEQmvAIURgb7EvB/tqMB9K3b992K2TfEsiMKVka2x9Y2tzNbdQe4E6KuMPt27a5XJwqBCwK2Ss30tSUVMlGKgiCIAiCoMPtRSFiCHuGe1Ro5G0gNio8PJxjrdrbhVQPGskoqL5xwwZpMAt2gWv0oYce5usT9QXfe+9ddtm09TpytOVOZSOFaIXFNrBTIF/ngiAIgiAIggeIwm7hnpdcxhw9e/ai8+fOsaUDDW1HNKJhyZozdy7FxsZyg1mK3Av2gOsHMaoLFi6kRYsWU4zhOsIyWBGRnMY0lg/LYVXEus2bv3To9YbzQDbSm3k3uTQFphFfCOEqCIIgCILg7bi1KAzx96EuHphcxhzJycmUl5/H00g8k5WVxdOOAAk5IAxR5F6EYeuB2PHW7w/usipZTGhoKA0cNKjRaogOjTfffIO2bNlMF86fZ+siZzdtYwmKloA1Exl3EVOIMhvz59/NVncRhoIgCIIgeDs++3NrGrRpt2NorD8FeXAsoSlwyUOjFo3r9PQTdP/9S7Q1jgHxhYhnRGNasA9YxS5nZrLVTHAt8NtAGCLpTExMDJfZgGvp3HnzPDruU/A+qvKM2aUD46QerSAI3oM8+1qH21oKuwT7epUgBCrJTEJCQmPtQkeC0gAiCO0HvwtEB1wUBdcD8YVINoPEM7AYwtUVrFz5Pn300Sras3u3xNQKgiAIguBVuKUoRAxhdw9PLmMOlWQG7ngq8YyjQWIOSd9vOxATKJCOoukiqF0XuEjD6g5hiLhGWAkHDRrMnS1nzp6hNWtWa1sKgiAIgiB4Pm6prPpG+ZGvd4QSNkPVhoNIU4lnHA3c6WBNEWwDNSRRLB3WKMG1QczjrFmz6cSJ49z5gXnEGXZN6srlX7Zt3SoxtYIgCIIgeAVuF1MY0cmH+kf7aXPeBxqvEGqwGiJjI8oAODIOCgIUxxerl+CpQPihxiKAhRfiEOIepTWQ3AkiEYlyunfvztsIgrug4moEQRC8EYkptA+/J37+299p027BgBh/ryhBYYnKykq6eOkiu76dPHmSIiIiOVmGo0BGyODgYG3OsaBxDle+9BMn6MTx47R7z24aMWIkr0O2yiNHjlCSoYGOc0KyEFjknHVuLYEyB2mHD3NiHsG9QKdHaUkpW8RzcrLpzJkzWqbS8QYhmMzX5YGDB/h+KykuIR8fH4qMjNT2FgTXpa78H9qUIAiC9+Ef8iNtSrAFt7IUJoX6UbcwL1aEBpRVY/Hie+moQSShQYv4KEeClP2wTDrSUgIxuHfvHrbKJCQmstBFw9ySFRSZUTO1Iv5wpYV1x9ElDSwBa+rOnV/RzJmzxKLqxuAazL52jaqqqyk3N4eXpab252sL1yHWw2Ub1kPMI/ET7gu4dVu6TgVBsB8k60JcL9y5UbYmPz9fMjkLgiA4GLcRhYF+PjQ0zo+8WxIaQYbElJRUFkEQUnAhdSSwypWWlDhcfLYGNB5OnTzJCXjQgHCmKENSGQwdJUYFx4HfVe9Citqg/VJSGjtGsC43J4evO6AEItaLQBSEtoGOSAhBJIBCKSaUj+nTR1xhBUEQHInbuI+mRvmxMBSIysvL6aqhUTpkyBA6fvw4W8oc6UYJ0bNv317q338A+fm1LZ4TVrWDBw5Q586d26XxjM+Nwv44N2eKM4iGjRs2UGVVFXXt2lVbKngKuM5hrU7t35/vr5qaGk5Ig/vteu51io2Npb79+tHo0aOpS5cEtuCfSD/BLs6Ftwqpvr6er8e23i+C4G3g2bp9+zYaM3YsZWdnG+6tEpo0abK2VhAEQXAUbiEKkVwmKcz7SlBYAg1OFK9HvF32tWyOcULtQkcB8ZaTnUP+/v6tjl9Eoxm9v0ePHeVGNs63PRvM5o6FxkVFRUW7W25gnVy7dg0lJSXRHePHa0sFTwUdDxD+Q4cOo7i4zny/nTt3li3oGRkZhvsigHr17k0TJkzg9XqBeO3aNUo7nEZnz57leODExETtqIIgmCM9Pb1RCO7atZO9Yhz5fhMEQRCMuLwohHFwUKy/V5agsASSXKDBGR0dw0INVkNYNBwJGsJpaYdp0KBB2hLbQRIW9PzCBW/27DncwHaGBSUzM5O++GI9+foarT7t8TfxWZD1dezYcTRy1ChtqeAt4N7D9Yv7AJ0bISGhdNlwnR07dpQT0fga7hO4kU6ePJkFYnVVFeVez6UqjHNzDdegf2NpGUEQbkcJQZSFOXfuHM2YMcMp7wtBEARvx+VFYXKEH4UHiCI0BS5qsILBQoEGKQpvO/LFCVEVFBRkl6UQFhNY6WAhGTx4MKWkpjr15Y5z7dcvhS5euMDurw0NxmVtOYdzZ8/SlClTpTyBwBZEuEGjQwbXGTppkMH0cNphumC45mBBxDq4mGJdmeF+uHDxAt24foM7Wey5lwTBG0AyJyUEkc05KTGJevXqpa0VBEEQHIlLi0LEEPaJFLdRc0BonTp9il3WlNXQ0Y1MW4+vXEWPHz/GFhVYVzqqdAREKRoVKC1w7epVKi4uZlckuIBCHNorEBG/2FGfRXBdcJ3h/sC1BoGIDpTTp05xHCJcvOPj42nUqFF8HeL+UMIR20nsoSAYQbw5hGBUVBSXgUEHnDxvBUEQnINLZx8dEutPwf7ajNAMNCydXZqiJXBOaOAimUxWVhYNGzas3eP52otNGzfStexrXO8RJQfQQ43zB8gqWVxSTBHhETRn7lxeJgj2gpjW1Z98QuUV5TzPHRQ9e9Gw4cN5HtccRCMYMmRoY+kLQfBG8N5Yv/5zWrLkATp29Cg/j+X5KwiC4DxcVhR2CfalHhFiJbQGSlMMHjyEpw8fPuTw0hR60OBFfB2sI3h5q/T8EKnuUqsPnwEDhKxeFOIzoXEusV9CW8H1hfIVGCNBFFyZUeIC9TiHjxjB9wruIyUO0UkhqfcFbwTeJXgGo3MTHZ5ShkIQBMG5uKQoRHKZEZ0luUxLoIB7QX5+40vUmYIML28IKYhBiKqY2Fh+gYulw/HU1DVQXmkdlVXVUd/4QG2p4C7AIqJqa5oTh4GBgew2J50SgreA9wneYag1i4RMyO57//1LtLWCIAiCM3DJmMI+kX4UIsllWgSWB5R4QGkKpMZHJkQkvnAGEH+Izevbty/H2eHvSlyU4yivbqDL+dV04loFHbpSTlm3qimnuIYGJUq8jbuBThQVe3iroID27ttL+Xn5XPdw6NChVF5WxsuQTMpZmXoFoSNBLCGs6cOHj+BM1Rg7610mCIIgGHE5/8wQfx+KCRJBaAvKkgDLA4LzYbUTPIecolo6frWC1p8oos/TCyntajldL63V1gruDsQhrPyIoUInC+Kp0DhGzCEsJiUlJWw9gfupIHgqEINnz52lkSNHsfcJELdRQRAE5+NyojAlWnrFbQUNSbifwd0GtdHgjia4N3kltbT3YhmtSrtFuy6W0JkblVRWU6+tbU5ogMTcegIQh3dOn94oBNeuXcP39IKFCzkBDepibt+2jRvPguBpwG06PDychWB6+gm+5iUMQRAEwfm4VKsyKdSPOkk71y4SEhMpJzu7mdVQcF/gJnqlyLbGf/doaTh5EriHIQRHjRrNsYWfrlvHrtmIFUZymo0bNnApFUHwFNDRgWtdWQmrqqo4C68gCILgfFxGgiG5TFKouI3aC+L60GDEyzUuNo4tDIL7khwbQNE21GEJ8POlAYlB2pzgSaBRvGjRYk44s2bNar6nFy5cxPNwMZWOH8FTUK7R3bt3p7S0w5Sa2l+shIIgCB2Ey4jC1Cg/yTbaCmBdwEsUDcXEpCS6nJmprRHclWkpYVaFIQThdMM2AehJETwSuJSiRhtKVOzdu4djDeFiijqHEIYq9koQ3Jmsy5f5mi4rK2PXabESCoIgdBwuIQojOvlQmGEQWgfHFebkNLMaCu4LxN6sAeE0JCG4mThEDGH/+CC6e3AERQZL7K03gEYy3EcRLwz30TFjx7JQ/OqrHSIMBbcH1zXi4S9cuMCeLugMEQRBEDoGlxCF/aKkgdsWEFeYnZPNLjhA3Ms8gwFJQSwOl4yM5mH+kEga2i1YLIQOYteuXfT3F1/kAbFNzuDQwYP07jvvNI7Bc889S+fPn+dpgBqGyFAKIAyRkAOFvSEMJTOp4K6o9xS8XTIN4rBHz548LwiCIHQMHS4Ke0T4cTyh0HpgIYTrDQoAq2ykgiDYTlZWFu3e/TXdNX8+Lb73Xo7fgzB77bV/aVs4BlhJULxejRWVlZXalBG4iM+dN4+nIQzRAZSaksrC0J2Tz+gFMMaYbwumglpwXfCegnUQ4P2F95ggCILQcXSoKAw0qMH4YFGEbQWWBBVXqLKRCoJgO8oyCDGGjJ9g27atLLggNIqLi+nEiRONlkQIDyyDdQ/rt2zezPtgGkIS448+WsXHxTSskBCe6liYx3ZFRUUcI6jGemA9xN/C9sBUGMKVFJ1Au3budGuXcSWATYVwa1HHwfcrAtF1KTUIQXS+qE4NlUFbEARB6Bg6VBSmRPmRSML2AY1DBO1LXKEg2E+/fv3YLRPCDEIPYm7ChIm8btmy7/MY62BJHDRoEH2xfj2tW7uWO2SWLn2QDh0+xKIP9Ondh2sOIuYPy3BvFhUW8jpw2XCf5ubm8HJLguh6bi5t2bqF/15ERIS2tEkYVlVX0e6vv+bi95g+duyYtoVnoFx5IaI//+wzXgaRp6bxG0GImwp1BQQ1xMYnn3zM0+YEvNCxwLMFnZgFBQVcp1AQBEHoWDpMFMYG+5INmfcFG8HL9Vr2NalXKAit5P77l7DAw32kBB6AKIOQAywyDAKworKCt0s/mU4rV77P62DtA10SEmjIkCE8DbHXs1cv3vbc2bO8DBmC0RC2FkOFvxEcFMxi1RQIw5kzZ3GSDgjPKVOmcq03d73nIbYh1vSW0h49erAb7333fYO/Ywi+gQMHNdayw/cZFRV1m1BXDBk6lMczZ8zkaUsCXuh40IEZEd7U8SEIgiB0DB0iChFD2DO8w8MZPQpYCPFyRe+4xBUKgn3cuHGDhYJyI4VbW1CQsQ4klqvOlokTJ7EVEANEBu41NQ8hYw4sx3158dJF3h/CBvOWtgcQMwAWM3Pgb6PI/WGDwAkNDeW0/vv37dPWuhejDZ8D3x/GCgjsNatXswgHENf4viDGTxw/zssUeqGuwO/HY8NviGlLAl7oOIpLjG7RgiAIgmvQIcqslySXaXdUXCHEoMQVCoJ9wMoGwQBrEwQZ4goxQPQpIYHlaYcPs3XqzJnTXCoCYH7b1q2NLqBKTAJM62Olxo4dy+IFVkBYIPXb6omMiqLpM2Zw8hsIVnMMGzaMLSzHjh7l+EI0st2xTIWyrGKswHc6ctQoevzx72hLiH8PfG+H0w6zqy+S8wC9UDcFbrj4/mwV8ILzQHIZQRCE9gDeJPA4UYPQOnz259Y0aNNOIcTfhwbHSgkKR7B92zYeDxw0iBtVDz30MAtFQRBcG8S5wZL4ve89qS2xDYhZ3OsQOugQOnfuLC1cuMht7nu8vOEiCjdZvNRh9Vu+fAVbSCGIIeZgVVXb4HuCVRCfF0IS8YK7d+9moQ2hCFGstlXHgGhMTU2lTRs3ssUQwvJbS5dSfHy8dhZCR/Dmm2+wtRugzu6cuXN5WhAEwV4QX453IUIEgEoYJ9iH00Xh0Fh/CpJYQodw+vRpdieDGMQLd9as2Y21CwVBcF2QRGXevLta9SJDZxBcx++cPp1WrfrQIJaGshVREFyZDV98QUldu/L01StXaP7dt1t6BUEQbEGJQnQqAtXJqDoWBw8azJ2GMTExtOSBBzgsBOvRSYhlQcFBvB6diwsWLORQEsSioyMRoQ0zZ83iTkx1PLWdClXwFJzqPpoU6ieC0IGouEKpVygI7gUshK3t2YTrKF5csBpCECLpjGQfFlwZXJ85uTnaHNH1G9e5oSUIgtAWINzQyarCOZBFHIIQMeUIycC7EoJQrVfLoqOi2QMFwhDrbc0u7mk4TRQihjApVAIJHQkuYLiNoXEocYWC4B2EhYVxIft9+/ayhRA9l/AaEARX5ayWiRfiENcv2Ld3L48FQRBaC0ScivcHCDNQmb71WcEVaplp1nAIRVuyi3saThOFfaP8yFc0ocNhC2FOjtQrFAQvYtjw4Zy4A72XI0eOEmuh4NKUlZbyuCA/v1EU1tTU8FgQBKEttIdYg5HFG5OTOUUURnTyoUjDIDgeWAizc7L5ggbikiMIno+yFqZpmTlhLUSmVEFwRXr17s1jxO2od5XEvwuC0FpUJm9Y9jBU6YShaZZvzJtbpsC0rdnFPQ2nJJoZ3tmfOnVI8QvvAyJwzZrVtGTJA3whw2wuSScEwfNBLDESzUydOo3nv/pqBze49a40guAqHD9+nA4dOshlR957710aP34Cd2gIgiAIHYPDpVqPCD8RhE5E9boirjAxKYldSQVB8HxgLcQAayGsLogvRicRXEoFwdXorVkL8a7qHNeZCgoKeF4QBEHoGBwq1wL9fCg+WNxGnQ38oPGCRVwhgmUFQfAOAgICOLbwypUrhEyk4KaF4veC0JGgAwMdF/yuksRogiAIHY5DRWGfCF8SSeh81AtW4goFwbvo1s0Yl3UyPZ0GDBjAje5OHlZHSfAcuAMzP18SowmCILgADhOFscG+FCbJZToE9YJFgzA8PFzqFQqClzBmzBjq2aMn3//oDIK18OLFC9paQXAtTBOjwZVUEARB6AiI/n8Z/iprYEU7CQAAAABJRU5ErkJggg=="/>
          <p:cNvSpPr>
            <a:spLocks noChangeAspect="1" noChangeArrowheads="1"/>
          </p:cNvSpPr>
          <p:nvPr/>
        </p:nvSpPr>
        <p:spPr bwMode="auto">
          <a:xfrm>
            <a:off x="123825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8" name="AutoShape 6" descr="data:image/png;base64,iVBORw0KGgoAAAANSUhEUgAAA4UAAAKkCAYAAAC3V5qHAAAAAXNSR0IArs4c6QAAAARnQU1BAACxjwv8YQUAAAAJcEhZcwAADsMAAA7DAcdvqGQAAP+lSURBVHhe7J0HfBTl1sZPeu8JCSWELgFC70gRRUAQRQUV0WvBcm1Y8HrRi42ryCcWbNcCNhAVRIogIIKC9N5Db6EkkN57vnnO7hs2y26ySTab3eT8/Y0z807b3SzJPPOc4rQ1vqCEapEofxcK93LSrzk+afkldDq9mPKKavVjFQRBEIR6ib+7E7k4OVGwpxNpM/J11dadSRvT7yAIglVISEig5cuX0dixd9LePXvowsULNGbMWP1W8+xNLJL7ZCvRwDOHnKhAv2Y5UQHB+qUraL8ma5dzGUVUF74XuYVEh1OK6Ig2yRddEARBEGoGiDsIv3AvZ2oZ4EIdQlypc6grdW/gSj3DXaltkAu1DnSmEE0UBns4kbuLCEJBqAn27N5N17S5hpePHD1CXbt24+XyKCgmuU+2Ik5O1vssa10U4ntxLLVIv+Z44PWfSS+mfUmFlJ4vX3JBEARBqC4emoqD8Gvi68LCr5Mm+rqE6URfN038QfhF+euEn7crsfBzFuEnCDYDLuH5C+epU+fO7BL6+flRy5Yt9VvNkyH3ylbFiaynoWpdFAKIKYRdOhLF2stNyCmhnZcKtXmxflQQBEEQBEuA6MPUzN+FWgW6sNsHwQfh1ynUhYVfIx8nFn4emuhzs4s7FkEQgLFL2Lt3H16uiEtyz2xVSkqsp59qPafQEPxxaOTjzHN7Jjm3hE6l142wV0EQBEGoCRCy6ePmRF7agq/2dx2izlNbdtXm4uoJguNinEuYmZlJQ4cN028tH6RaSWSddXB2KqYwj0z9WuWwy5xCQ/AlwZdF576V2J3oytReH5Jjj6eJIBQEQRAE4O3qREEeuvw+uHtw/EyFeeKBr4R5CoLjY+wSdu7ShZctIct+vCiHx8WK+YTArpxCU+APTWNfZ84ZqC1QROZ0hjzZEARBEOonyvXzd3fmUE5fbRmOH8YFQag/VMclBNsStJtqwSr4uBaQr2uOfq1y2L1TaIqUvGI6kFTIDh3cQ+Ty2QopIiMIgiDUJypy/Qxz/EQQCkL9Y/36dVV2CQXr4uFi3fxMuxeFCpSvPZNeRDsuFbJQg3tXU6giMnsuSxEZQRAEoW4BMYdQTsPKnqrAS4eQK+0cVLinIAgCOHHiBGVkZJRWHG3cqDGFh4frt1aMLY2d+oF1P1CHEYWGQKjBvYN7iKql1vyS4Xy7NTEIASp5g4IgCIKjYuj6qV5+4voJglBVdu3aWS2XsFB8Fqvi5lxPnUJTwD1Es3idiCum/Gp8NjmFxCIT5xMxKAiCIDgiEHdo6g7hZ+j6qV5+giAIVaG6LqFQA1ixHQVwaFGogIiDe4hwz8qWuoWQxDH7kwpZZAqCIAiCo4Fm79cEuXCDd1T7FOdPEARrUl2XUKgJrNe4HtQJUWiIYVuLC1nm21pgHO4ihKQUkREEQRAcEbiCHUN0zd4D3J2k3YMgCFbHWi5hZqHcb1sVJ+u2ZqhzolAB0XcuUycOj6UWU7a+MI0UkREEQRAcGbiCUf4uHCIKV9CzFls2CYJQ91EuYVZWVrVcQitHOwpWps6KQkMM21pIERlBEATBEUE1UBSIgSsY7uUkIaKCINQ4hi4hmtZLLqH9UFxiXRlXL0ShAjmDIgYFQRBqDwgZuFytAly4OqZQPvi8VOEYCEIIQ0EQBFth6BKev3C+WrmEmZKuZVWKSqz796BeiUJBEIS6DMIK2wS6cP85LNsTEIAohAJxA5cr2NOJq2NiXQTi1UjhGEEQahtru4Q54sxYFWt/miIKBUEQHBwlIBBWGOjhxP3nsIzedCFetftrHn3yUAgFAhCFUIyB2BGBeAUpHCMIgr1gTZcQeMnTLauSWSCFZgRBEAQNQzFoSnChN11Lf2dqp+1jy7/FuBbcSog89MmztBCKsUBs5FM/Guvh5yiFYwRBsCfgEubl5Vk1lzDSz1miQuwYEYWCIAgORkVi0BhfbZ/OYa41+scYrwkuF9xJnaCrXiEUHNvE14nPVVfz6KRwjCAI9gpcwpiYjlZzCQEiH9rY+CFlXaZICs0IgiDUT8oTg0jVyMgvodS8Eu7RatynFX+E4cBZ032DyIQjCMGJ1wSXC+6kNcHrhnCC24n37+jgLUjhGEEQ7BnlEkZHR1u94qi7pjxaBtSPKJCaptjKhWactsYXSNanIAiCHQMx1EwTXKZcQQi/hOwSuph1dasdiLYWnKOnH9CDCnBHUqvWmgcipoEmagI8bO9s4eVeyimhcxmO11ZI/Qz93CRPUBAE+2bBgvnUps01FBERQcuXL6MRI0ZavQ3FmfRi6RduBcK9MqrUADIqIFi/dAVxCgVBEOyUipxBuIF7LhfSuUzTIim7sIRikwvZQTQE4aSoammJS6WcLbha3fXuFvL+bC0IAS6JMEs4k7VdQMdS8BlL4RhBEByFmnQJDdFFlsgvxOpjPddVRKEgCIKdUZ4YzCuqWAwagu2xKUXsJhoCcQKBhwInxuD6CAtV+YH44w1xYy+CBoIUBXQgtuz1pkJVEcVnLIVjBEFwFFQuYUpKitVyCc0RHSz5hfaEhI8KguCQ4A+Jj5vur0l6HWmIW16YqE4MFtPlaoTbhGlCpanf1T3vcgqJzmQUUbCnM7e0QM6HI5GcW0Kn0u0jpBRisImJz1gQBMHegUu4efMmGjv2Tvpz7Vry9fWlftdeq99aM+Dvz/4k7X9ClQj2yCU3p3z9muWYCh8VUSgIgt2iwhshVlw1oeLjqnOr3IxES76mk46mFHG4ZHnAVWrk40y+mpjEnpnarz/k16Ghbpa2XFuioqbFoCH4DFoHomiLfqCOUKz97OIyai9HRcSgIAiOjnEuIcQhhGFNk5BTQmfStT92QqUJ9sjTRGGefs1yRBQKgmBXQAxBnPi7O/PcSxMsiAaEAKxKqKIpxwjN00M8nSwqjAJhUahpilztBAXaHOfL05YrEptVpTwxmF2IAjLWE4OG4HNoowlDPxPXdXTwgOBkWpFN3GN8jk38XChM+35JrqAgCI5MbbiEhhxOsc3v7bqGv1s+ebnk6tcsR0ShIAg2BTfNCPF0cXLi4iRw+Dy1QRdtjm01AQTh2YxiFoJwBK11s47zQjDCXYR7l66pj6q6i+WJQcWp9JoRhIZEaYIm3Fv3GlQxmroiFNO093Na+wwh6msC5GKKGBQEoS6Qn59PS5YsrhWXUIGHsvuTimrsd3Zdxc25iILds/RrliOiUBAEq2MY4gmhp4SYcYhnXSZfE4mWuIuWiEHFzkuFtRLOivDSKD/nOiEO8fGhhYU1w5LwHW8X7EpeUjxGEIQ6wt69e2n//n215hIq8MB1b6LkF1YGEYWCINQauClu6KNzmLAsmAeiTrmLEMmWtIAAaEB/NLXqQgbiE3mDRcUllFGgew3Z2v90c8t+5eO1NvapG+IQP4dj2udZ3dAkfCYIuxV3UBCEugJcwvnzf+KKo7XlEhpyIKni+gBCWcI90/VLlmNKFNajZ/mCIFQHCA20SUB/u0Y+IggtAZ8RciURymqpIAQpmiisDnD70LAegg4/q6Z+TtwaoUOIC/UMd6VobRk/z/KAgEIrC4Sx4umtI4O3ivcfE+Ja4fs2B8JFcQ4RhIIg1CViY2N5rvoSXtPmmloThABRR0LtIJ+8IAjlgkIt0nzbdsDVSs6tXi6hatVhDohFCET0IqwI5DUinAfisDbCWa0JQj7xPTbVm9Ec0JAQk2iaLwiCUNc4evRImb6EnTp31m+pHXzd9AuCxTg5Wefvk4hCQRCuAjfCEAxoXN460Fmab9sQuITVFV9wCSsCP2O4iGhQb4mLCXGIhvlonO/o4hACL8Sr4j9/+FzgjEv+oCAIdREIwYyMDGrZsiUdOniw1l1CgCrkQuUoIcsfdJaHiEJBEEqRENHaJyW3+oqrMn9UISARFolKpBX9vCEGz2UWsThMyHZsZdjMr/w/fxIuKghCXSc5OZnc3d1ZCJ46fYqaRkXpt9Qe9alInb0hH70gCBIiakek5FUvdBRUpTE9Cgd1DrPMNYQ4PJNRRHsTiyjRCiK2NoAANhVGinEJFxUEoT6QmZlJYaFh7BiCoKAgntc2lcnBF4gKisUpFAShGuDmV0JE6x7V+WOK7wTcsTALQisBWm+gUTyqxak+h44E+gwauqMSLioIQn0EFUhBbYeOCrWLiEJBqOPgphc3u+HajX7LAFSgdKXOoa4sBiVEtO7h7Vr9X+vN/Z0tFoYA5cNRqfSwNjmSOIQj3lzvFkq4qCAI9RWEkALlGAqORV6RdeSciEJBqAOYE35oPwDxxzlj2o0+WiMgh8zdOpEGgpWxRgEX9CO0RguJygpDoNpYOBLB2r8JCRcVBKE+EhwczBVHETYKYYgcQ8HxyC8WUSgI9QoRfnWf7ILqq0IIswNJ1qkSCmGIAjR1HQkXFQShPqJyCOEQNm/WnI4fO8brgmPh7GSdCB0RhYJgx0AIQgSiCIwIP8FSDKuEVlccogBNiwD5ogmCINQ1kEMYGhLK7SjatW/PrmFCQoJ+q+Ao+LsV6peqh4hCQbBD4AhCAKLoBUSgFIERqoK1xGGopwhDQRCEukj7Dh3oyNEj5Obmxn0K9+zerd8iOAJwCZ1JVyiouogoFAQ7AT0CVTVQCEIIQyl6IVgDY3FYFUQYCoIg1D3QuN7Pz4/27tlDnTp3FrfQwfB1LdAvVR8RhYJQyyA8FPmB6BEo1UDrN9UJ87QEJQ6rIwzxXZXvqCAIQt2ha9du7BYCcQsdCy9X67iEQEShINQC3q5O1CrAhbo30IWHIj9QELKtkxZQIRCGVb0WvqvRweaFIRxuQRAEwXGAW9i4UWO7cQuzrFB0rT7g5lxEVFKsX6s+IgoFwUbgJhrhoZ3DXKlDiAuXwpfwUKG2QNP5qmJKGOJBB8JLWwdKiKkgCIKj0blLlzJu4fr163i5NnCVmyOLCHS3XugocNoaL3JcEMoDzoe5fm2Z+SWUYybmD73i8rRtQR7O1MjHmXzc9BsEwQwI64SLZysivF2oqV/V//jCbUzMwXecyE8cQkEQBIdm1cqVXJEUbuH8+T/RwIGD2EW0NWfSiykhx3oOWF0EBWbCPDL0a5UnKiBYv3QFEYVCvQPuho+bExVqv2+yC01//bFPQx8XLsdvLkxOEKyNrUUhiA5yEUEnCIIgcMjo8uXLaOzYOzmU9MLFCzRmzFj9VtuBfruHU2z7t9DR8HEtIF/XHP1a5TElCiV8VKhXIMQtJlRX3RMhnGj8jglN4DG1CnThbagAKkVfBFuDBxW2JsO60SeCIAiCgxIeHs65hRs3bGC3MCMjg06cOKHfajt83eTmqyJ8rVhgRiGiUKg3QBC2C3YhdxPfejSBxxTs4SSFMoRaI7s2VKEgCIIg6EFuIQrNZGVlcW7hrl079VtsB1IKcc8mmMYVBWbI+k6qiEKhXhDi5cyCUHKXBaEs4oYLgiAICuUWoi0F3MK8vLxacQuDPUWimCPAzfouIZCcQqHOgz6AaPsgCPZORn4Jnc8q5nwKa4GKtwq44R4G/xTcNUXoIcVCBUEQBANUbuGIESMpPj6ejh49YtXcwogBz+mXhOqy9df/6Jcqh+QUCvUO9AIUQSg4Cij4gpxWFH+xVhgzcmPVhObzuIaaRBAKgiAIxhi6hdHR0bXmFgq2Re6WhTpLm0BdL0BBcDQMxWF18iokNFQQBEGoCiq3MCUlhWJiOtLmzZsoP79mwhYF+0BEoVDnwI1wp1BXCvSQO2LBsYE4jPCp+q9ptF4RBEEQhMoCt7B5s+a0dcsW6tSpE/n7+dOfa9fqtwp1ERGFQp3BQ1ODyJ/qHOYqYXFCncGvGsIOuYl7E4voWGoxJWSXcM6iIAiCIFhCj549KT0jnfbu3Uv9Bwygy4mXuV2FUDcRUSg4NIZCsFOoi/QWFOoceMBRne90XlEJpeQV05mMIopNKaJtCYV0IKmIzmaUUGJuCWUX6ncUBEEQBAN8fX1p4MBBtHPnDkpOTubCM0eOHhFhWEcRUSg4HLhBNhaCpnoPCkJdwdphoNmFJRSfXUQn04o0gVjIQvGwJhgvZJVQal6JJiT1OwqCIAj1msjIyNKcQjBkyI106vQpFob1McfwiRH9KH79e/q1q8H2zd9M1q85FnIrLTgMaC3RIcSVujVwFSEo1Cv8bfBlR6jpucwiOppaRHsTC0vDTiEUEXZaJJGngiAI9ZIePXpwfiHaVMA9hGMIYbhkyWJuX2HPzJ/6MIs4w6kmOXDsHM1dsF6/5lhIn0LB7kH1RbSW8HTVDwhCPQPCDIKttsG/RbiWmKMIjrf8mxQEQag3wB1E+ChCSuEgYh3iEE4ihKOlmOtTGNOwAb3x9Gj9mmW88uEi2n/xkn7taga2iaLIcF1Pvhlv3kvr18XShDfn0IynbqNRN3enUycv0z3PfkonU9Lo5i5t6Z3Xx1NgoDd99OkK+mjx36X7gTsnzKQOrZvQlBdv5/cAgTl1+kL6ZPnG0mWA7W1ufOmqY9cdPcPL/p6eV11/eN8OfBzWg4J96IVX59Kvuw/z/uUhfQqFegHCRCEGO4SIIBTqN1lWfHYX5edCYV7OVcpTRNjp5RxdfqJh2KkUsBEEQaj79Lv2WurTpy+tW/cXC0IUokE46ZEjh62SZxjg7UF9+l1TqQnHlAeE2Ny/d9OA3tGUmppN/35vPk25bygN6N+OhRp4+7mx1CIogL6c+QjNmbeOxd1Tjw+nUT2iWbg9PPEL3nf3Wctd0fKONXV9xSezV9K+vWdYnNoaEYWCXYJQ0S5hrtJnUBA0ikoqL7pQhMkYjIV7O1Fzf2cOw0Yvz6oKREPgGgqCIAh1HzSzHz36NsrIyKDFixfxmAonra4w3Hf+Mv00X5e7aAnYF8dUBBxACDS4b3AEr+3bjn5dtp3iLqfShk2HaMDAaOrboQXvu3z9Plqx6QAvB/h78/yliaPZIUzPzeV1S0jLzOG5qWNNXV8BAbtuyyF2K22NiELBrsBNa0yIK0VpN63Ocp8pCFUC4Z1w2CH8WgTohB/+bTX2LfsrH708lUDEfkEezuSvCbzyJpwLhZ7U1FoTloIgCEL9ISgoiEbdcguHja5e/TtXJmXH8OgRiouL0+9VeSCc4s4n6dcqBvtWJNTgAMJ1W/rrjtJwzOYtwuje8QNp05JXeQ6UAFz544s8roDTl56exaGd4/t30Y9WDK5l7lhT17cHRBQKdgGciih/F64m6iWhooJQZfBvCQIPc0yhnjrhh39bWDYHtrUOdKa2QS7lTjgXCj2pCdcQBEEQ6h9oat+tW3euTOrj48MiccuWzfqt9gFCM+G6rd8Sy8IMriHyCvfuOc3hm5gg3lAgBiB0VI1t3H2c0rNy6OOvf+dtxiAcdWDvdibFYudG4WaPNXV9e0BEoVDrhHg5c3uJcC+5uxQEU6AyqKW01AShFIARBEEQbAGEYVhoGIeOYjkvL49OnDih31r7qNBMFJnBhLxBFJpJS8uhn2ZNpM9nPEw339CVcw8nvTyHxo8ZwOMc9tmyES/jGDiNCO00BOGoHTtF0RMPDdOPXKG8Y01d3x6Q6qNCrYFwNuQ0iTMoCOWDgi6WosJEgzxqx8VDn8MUbYLzKLmGgiAIdZ+UlBRatOgXzi08e/YsXbxwgcNLzWGu+iiYNPo6mvTszXTHA+/ThhNx1DzQnxqHBPC280lpdCo1na5tGUk/f/0szXj/V5qx6E/eVl+R6qOCwyOhooJQM+QVlXBT+j2XC7mVRVX6C6KaqKXHYh8IwVPpxbTzUiH3OUSF0tiUIjqbIf0NBUEQ6jrIMUQfw+PHjlHTpk0pMSmxSo3tIfb69WyjXyMWhO+9eDcLQExYxpgC++IYwTqIKBRsCgpVoKiFhIoKgmXkVbE9IcQYehtCqEGwWXKexNwSOpBUxIIOx0JYQvAZg3NjXzS3NxSCxgIwPhutK6RlhSAIQl0nomFDrkAaHh7O63APK0vvjq24zYTC18uTmkSGUdzZZF7HNuUaAqzjGME6SPioYBMQ0tbS35l8JZxMECoFBBVEmjXAQ5nGPs5lwjohFpM0gXcxq8isq4eqpAhJxWtBfmNKXrF+i2Wg8E15RW4EQagblBcWKNQd0KjdmISEBFq+fBk9+OBDNHfuHO5n2LJlS/3Wspj7nqjQUYDw0ecn3FRGJILNG4/Qu7N+Y+cQVBRC+sSIfqXN5usiEj4qOBQIFe0Y6iKCUBBqGQg6CEy4dwnZupDPvYmF7AqWF+YJEYhm9WhaXxlBiIdBHUJcRRAKgiDUcVB9FMAhROGZzMxMXq8OEIQrV+6m9PQcdguxbCwSBesholCoMeBKoAE9QkXlllAQ7IfswhIWeAj5rCngLqJXolRCFQRBqPv4+vryHLmE7u7ulJxkeb9BYyACAYTgsGFdyN/fiyKbBlPfvm1Lt6m5pWz+ZjIdXvpfevmuIbwOtxNjmMNNVO6n4TL2xTFYxzR/6sM0sE1U6XFqzN/Tk754YRyvYxt6IwK1brifPSOiULA6EIMdQ1y5p5mbfMMEoVpkW1541G6I8kNTe+dyq5+qvERTOYuCIAiC4+Hn50fx8fEUHBJSpUIzFy+n0MJftmhiMJFuHtyFtu04ysLw99/38oTx1X/spYE92tL5c0m0auVuPsYSPpm9kn5dtp2eenw4CzuAxvJoQ2EK7IN9H530JfcSBJ/M+Z3efmkcLVu5g4bdNb10bMp9Q2lA/3al+6E3oiIuLpF7H6I1xqgeuvYY9orcsgtWATd/4V7OXEQGYtBT3AFBsArlhXXaIwgZLc8dxPtBZVMUsUGV1DMZNedWCoLgmKCipL27KsLV+Pv5sxiEa3g58bJ+1HIKi4qpsLCYVqzeQ+FhAbz808KNVFxczBPGMda6RQQtX7WbUtNz+BhLQJ/AF75YwssdWjfh+dJVO6/qPajw9/HiedzlVJ4Axpq3CKPUjGxKz8ktHbu2bzsWnNhvw6ZDpb0Rwboth+iT5Rt5OcDfm+f2iohCoVrgBrCZvwuHiUb5l+8MCIJQ90FLDOQtojKpYcVTLCOHEWLQMIcR+8MxFAShfgMReGefjrR97n/oq5mPUVTQldYDgmMAhxBhoxCFVXEKf9q8jyZ+/DMXjrn/rTllljFhGWOGyzjGUtSDhrT0bJ6Xx6+7D9Opk5dp05JXeVq/LpbH5sxdx4VrDMcgFO8dP5DHMHdURBQKVQIhonAE0WuwgZcTOYsYFIQaodBBjTQUpEERG/QqVAVtTLWtAGfSyy90IwhC3QU36qg6uePnKTRz+v089sXsP2j/xUu8XF2Qz4U8MWtjmHtWEZXZ15FBLmFeXl5p0RlUJLUXEA4646nbKDU1mzYdOKkf1aFEIn5OA3u342UAsffRpyvo4YlfcJgouHlkj6vGIA737jnN4aOYsM0REVEoVAqEiHYO04WIQhgKglCzZDuqKtSDXoUVFbSBIKxqP0ZBEBwTNCF/4x83sRhEG4KD+8/SkDvf5nDBilAiS003d2mr31L/eOeRW/jzUJ8JCpuAygpRVUClOkRERHDjelV0xh6A4IMQ/GnWRIqKDOUcwZMpafqtOpZuj2VhBwcwUttHAafw3nED6cuZj/Dxqz58mlKSs64am/DmHEpLy+H1z2c8TDff0FV/BsdC+hQKFYKQ0CZ+uj5jEh4qCLblcEoRt5Koq+B3SnSwq1QpFYQ6gCW94CAGnxl/I905ti+vo5DIK/83n1bsO8rrcA2BJb3nVGGP3WcTKD03l8XhO6+Pp8BAb3Zz3vxxNQsjFPoYP2YA7T94hh55Zx7fyJ+JS+RlVJgcOaw7DX3sfXaSRt3cncXAPc9+SsP7duDrYB25Ysv+2kMvPXkLdercjK8L8J7NXRfHwW3C9dV5goJ9aM68dbyPeh9qP3U+oF73gWPnuLiJ2g7gRCFsEUIOIqTtqP+Ungvgc0HeHNZxPog94+MhahQQRGOnfMkVMg1z4MxhTmyqXoVjx95Ja9esoahmzahTp076rVdwhJ6B+JniM0JBGeQP/nPMoNLQUMMxOIf4/GsL6VMo2ATkC14T5MLFY9BWQgShINgeF6eq/8PDv2F7RgShINQvYho2oM1LX2NBqFoKwBlUgtCQyhSagSBEGwDcxENwQUwZVpkEEISoEAng6qjlAX2jeVt5FSTnLlhPe2PPsgDDsdgHuWWgvOsaV7c0VQET4Pw41hQQhBCkfW95na8JAQlBCO65pR9f1xBsHzmos35Nxz9f+opfs7pGXEIKr2NC2GOq9jrBnF/+ZvFcVcLDw3melZVFHh4eVcortBfWxZ5msfzjZ09xrmBUZAMWg8Zjdz32kf6I2qGEXPRL1UdEoXAV6C+GlhLIFwyQEFFBqFVaBDhroqny/w7RFgL/hjG3R22I94RQdBGEglB/OJOSzvOf5m+ioeN1Jf2NQU+6Rx66gcNKKxKGCNfDBGHWt0MLHlu+fh+t2HSAl1WVSbB+Syw7edi3Y6coXu7cKJyimjXgbeVVkIRzhsqROAahguuOnqHT5xN5W3nXNa5uaaoCJijPmYPDh2sh5BFzOI2KmPZRtO9InH5NBwQm3KtAvyuVLvdcSKC0zFwWfHAysY73cG3XNvz+3561nPeDEML1VJ+9qoC8QjSuV0VnHBU8aIB7ChcQziaW8bmZGqtNUvKtV6VXRKHA4Kaxia/OFUR/MWkpIQj2gc5NQxN4y5VdiwAXCvfW7Y95hxBXu8oBxnvBe7JzI1MQBCuDG23cTKNq5KlUnUBUIKz0m5fuZUEIYbhipelWAYbgXJggmFS5/5U/vsgujjGquMjdQ3vyHHlm94zszUIP2yCGLKkgifdgSEXXNaYyFTAB3D2EgSJkE/P/vnPFUcRrTs8q28QdwhTvCSGxCoSW4vVh/0D960VIKRxL5MhFhgXymHpvar0qhIWGsShURWdqG5Vbqaa6ln9aUOxiNbdQRGE9B+FlrbQbSLSUaOQjIaKCYI9YKgyxX5tAXf6vIR7a3wsUh8KDH0uAiISwRNSAtcBrh2uJc3cIEUEoCIKOyMYhNPPJOzisdNiwLuwi9hn1GgtHYwFmDEIwMUFoIfcOQEQhLBJ5c8q5AxCOEIIoErL+70M8QfxhDNsqqiCpzo/CLnxdfZXKiq5rCI6zpALm+P5deBmo8+O8OL/hcTiP6qenUO8FAlCBc+B4vEa8ZwgjOIo4H0JckScJlGBVffmqAsQgHEJVdMZeUD9XhM4idxIC8fDS//LPE2AdQhlzOKWG69j/ixfGlS7jc8JnaLhdiU8FljGmxrGvup7hcRW54ZZgLbdQRGE9Ba4Bbs4QXhas3UBKSwlBsG+UMDSXJ6jb7kqBHub/MePBD/7dlycucX6EdEJYImoA0QNVFYg4Bsd2CtUJQbiW5sJFUaAAk8pBMV4XBKFugF6Ei6Y9yhOvj+3Lk6EYNHQRcfOsJmNU+OjA6GYcDon8PYRIYuyliaOvcrwgBOGi/frHLg4ZVWOgogqSOD9EFUIzsV1VqbTkupWtgHnvmP76Ue1+TRN9OFZVu4QbibBXgNfe8ZpIXjZk6e879Es68BqRh6jCVJs2CuFljK/fFFtaOKdL0/BSkVxVEDaK39sQhwCuoT1xMjmNcyjxM0O4MESyEuEqBzQxR+dwxsUl8s8cocSB/j6ly6N6RHNhIeSiQmi+9b+lvH95IJ90394zfD0sG56rusAt1O4CdCvVQKqP1jNw49gqUHIFBcFRMVeNFA5heYLQGPQONNUqIsLbhZr6mT5PZSqhQkwq/ZqSksI3BsnJyfwEuVXr1toNVdkbmVUrV/K8Z69eFBQUZHJ96LBhPHbixAlq2bIlLwuCYD8glLMiUF0ULSgUBw/E0YSXZl8VTqowFIOWnL+uAXcJxWR+WLWNxSaEIYQIBB3cKojQPvdP0+9tGlXUBoVpUF0VRWtwrsjwYPrPC7ezuEQlVrhYqZqARWXU8jAl0BX4/bx58yYaP/5e+uqr2TRixMjSAjQKW/4c4dSpqqxAfXZw6EK9PFhkQ6BhH8yVcMZ7VOumlvEQAG7s0l93cE6mqlSr3pvaD6hx9VqM91HXrApLF/wfz31cC8jXtWwocXlEmag+KqKwHtHIx4WdAnEFBcFxuZBVQucyr27qh9BQ/Pu2lAxN3MVqIs+Y8sSlJaKwMCuV8jNSKDrCn28EIObSM9LJ38+fIho25KfHEIRV7WMFcYlS5zhnt27dKTq6+k9Zq8v8XSn6JaGuMLZrkH5JqAyW3Owbi0IUPlm3/TCNGd6LNu08SulZudSnSyvavPs4nbucSqt/+rd+z/opCiEklABBZVGEfRqKCIQgwhk0LGhjDMQHgBOJhuuqXQVcQQjOjxb/TS2CA+h/bz3IrTkqCttV5zOFakvx4IMP0dy5c0z+nrblz9FYiEEMLvi/R8q0FYEwwz6GAs1QsJlaRoiwakmBvEz8XEwJPqDGa1IUgnCvTKISy3obiyispyBUFCFc7hIsLAh2hYiJmsOWN/Xyc6x7iCisGpbc7BuLQoSNDh/WhZvX+wd4U2TTUNq06TC1bxdF5+IuU59+1+j3rJ+i0BIgdCoSchWhctssOQ/EjDkQOgoxCIdwz+7d/DDQuFehLX+OxkJMrSPHEkV64LxCmGHMUKCZEoKGywgJjktIZvcVrUxQAGjGm/eWblPLwFaisDJuoSlRKDKhDoPQLfQZRIEJEYSCIAiCINQ2aEqPm2I1IYewzciXafTkz+n6x9/n5fvfmkM9xv+Xxwz3FUxTXUEIcA5rnEflEkIcIiKktttS5OcX6Jd0wOFDQSHkaKIHJNzSqvDEQ8NYUKItCHJEzeWE2pKsQjcip6rf8ItTWEeRUFFBsH/EYao5xCkUqoM4hVVDhFv9oDynECxdsoSimunCM+MvXizNB1fI98R6GDqFwFK3UJzCegBCRdEQuomvCEJBEARBEATBtnh4eJQ6hecvnNePCragOm6hiMI6goSKCkL94NzxWJo+8W79miAIgiDYlgP7z+qXTIM8QoSNVrWgmFA9Mgs89EuVQ+RDHQChomg+L20mBKHukpZ8mcXgv8YNpJysLP2oINQcDwztQBtXLdCvCYIg6Bj97P8oLa38XDxUiEY7IYCKpILtMOUWOjk5UTG5U2ahF13OMy3WRRQ6MGhA3TFEQkUFoS4DMTh72iSaeGsPit29ma4ffR9Ftmyj3yrUN9KSLtGsac+zYMO05NsP9FsEQRBsQ0Z+Ht3x8Ez92tVERERQRkZGmaIzxhRmXNYvCTVBeoEnFZS4U2qBtyYC/Sg+x48u53qyYCwuMS3/pNCMA4JQ0eb+LhTsKUpQEByZigqU/PrNTFr41fuUn5tNbTr2pmf/bzYd1YThvm3r6aHJM/R7WQYEBAgKCaF2Md3p3olvkIe3D4/VRepqoZmpT9xGvv5BNHDEGF4PDm1I588cpVnvvU4tWrWhk8eP0rhHnqUhtz9EedlZ2vfnXVr963z+uY9/fDJ1vXaY2XF8R9Q5Ppi3lp4ZN7h0vWPXXvTgpGl0YMe60mt17DmAFs+bRROee5X6DR3Dx2O5cVQbmvPR63yc4l/TPqforv30a/aPFJoRBPN8MesPeuW732hsn4704fT79aNXSElJoUWLfqGxY++kjRs2lGlLcfHiRWoRM4xyk45QaPd7yMUrgMeFqmFcaMZSeoa76peuIE6hgxHu5cyhoiIIBaHugrzBR25sTz98+iYLwj5DbqXXZi2lgOAw/R5V49ZxE+jhSW/Rxr9W0foVP/IYbuQhNDBHqKASj4bLqxfOpufGDeR1THCq7B1TT6brAikpuvLuEIPtu/anZm2v9P8acfcj/DOe98X7dPrwXlq54EvasWkNPTVlBg0cOpo+mjqJ4uNOmh0HEJwY9/TSPTBo2KQ5r8edOU4LvpjOY2DwqLupU6/r9GtlgSCEYISwxOuBgHQkQSgIQvk8MuEGFoTzN+9jgWiMChuFOEReISqQgu+/n0u9evWgvNRzvC7YF+IUOggIFW0V4EKeVwt7QRAcFHMOE0QhcgfhDqYkJlDHXv1LncHta5bS3I/epF43jKBxT77CY5YAMYcb9DYxPej/Jj/KN/rKHYILBOcpJyuDXaCvVx1gUYjlV2d+T69PvIfnQC0bihF75BqXs1c1TK4pKnIKx/VsoF+6QtNW7ekfz0+l6G7X6kcsI3bXRvp59rulLhx+joY/N4CfKRy7hd9+TMNvv49dQ0vGcQ7l+hmOYx0PBiA21X7G1zJ0Cg3Pg+8RrvfevHW8v6MgTqEgVMyQsdNof/xl+uWtR6jvtW31ozpWrVzJgrBpVBStXv07nT93nhYtXkRvvP4GvfLqKzyPOxfH+/7zn4/z3BYgFxKhr3jdHzxxG91155XfwecyS+hCVpF+rW4jTqEDglBRiMEOISIIBaG+0KRVNE353y/sDnp5e+tHdYLwy+mT6fKFU5STka4ftRyE+kEQAi9vP56DnoOGsUA0RU52Js+DwhryBNSYPbN//z79Uu0zb9slCmvUnJ6dNovnEIT9bryVvn13in4Py4HjNuWTX2ia9t3oN2gozf10mn6LDoSGAi8fP0oxaBptyXhFINTUEpQwhEjEHOGpgiDUPX7+ciL5uXvQP1779qqKpBCDp06fosjISPLz86N+/frR8uW/0dy5cyk0NJTnixYtohtuGKI/wjYEBHjz646JCKNntN+lK37bpd+iiaJ6HoQnotCOkVBRQai/GDpIifHn6bUJo+j9yRM0MefL4qKyOYUAN+ufLdrKYuLLGS/pR8sHIgThf8gvw4RjHSEUcMiQG/VLtQ8KBaUlJ9DapT/wPDnxEl26GEdnjx9koW8pEHC7Nqzk6cKZo5SRnkqRUa30W4lDRpErCFpGd+Wf1YqF3/H+loybAt89uJPYH6GmxkAoxu7awudSIKcQII8QrrK5cwuC4NhAYC16/5+8/OzU78tUJG3ZsiWH8Z84cYK6du1GFy5eoEMHD9KmzRvp8OFYGjhoIL399nR6713d7yBbooQhBO3T7y1gQVtcQnSxnriE5hBRaIeoqqJR/s5SVVQQ6ikoMvPvcddR/LlTtHfzGjp9dB+NvO9Jmrl4K/W4fhTvg7BENVkCbvAvnj1OF7VzBgVd7footwghf7jRV6jiJbjJv2H0ffpR+yY8PFy/VPusWfQd54bi54h5ZuplHgMZqZUrUgNnEDmAmPv5B9LjUz7Ub9GF9iacP8NCLCCkARcTQlEh7H8idk+F48bgYQDcZTxAgCAcNuZh/ZYrIEf10P4dtPyHL/QjOicZYhGuNF4THiaonEVBEOoWHWKa0tSHR3A45sSXvtGPElcevabNNbRr104WiGho7+zsTPeMG09r1vxJ/v7+7CCeOHmCcw1tjaGgRYuN9bvOUFE9T6iTnEI7QqqKCkL9orxcNLhLSjgg3PDJNz7lsFJDDMUgQhTLA6F8CuQQ3v34yxQR2aJMThicqDkzX+FCNKrqJHLHUIgGBU5U2CGOf3babF62V+yh+mjszg2aAEzmHFBTtGjbgfoOuUW/djUNo1pf9TM3hcr/VHl+tQ2KEiFnseegmynl8kWHyUM1RHIKBaFy/OeNH2nWH9towg096b+v3MVjcArnz/+JYmI6cpuK5cuX0YXzF+g/U6bQ229Po08//YT3a9s2mn7/fTUv2xq4hBCFBdryB+88TY0alV/QbePJdPr9XAY91imMGgboWm44IqZyCkUU2gkIFY30E2dQEOoTlorCATfdSY2btaJDu7dQZOtoijsWy/Nl333M20FForCqIHQQjg9y2BC6+teyebRu1SK7LxxiD6IQTi9CRKsKelJaEiZsb6IQrwehsniogIcLqFSqitc4Cobfn88//4waN2pMI2++mf7++2/atXMnTXzmGd4257vvuNIiqixGR0dT9x49eFwQ6iP3P/Eprdx/vEwBl9jYWNq5cweNGDGSkpOT6Z//fIwahDWgDjEdNME4n/MMjx45Qj/++CP977PP+Bhbs2X3Gbp14kyKahBGb779BDUJ8aHCjEwK8XHj7em5hVTg6UMH43Po+W26Sqq+Ls40uWMYRTe8kvfvSJgShS4PT3rlNf2yUAsgVDQ6yJVCvZzISQShINQrDl7M1S9dzfkTsZSekkwBwQ2oQaMoOrx3OzVs2pxid26iyJbX8ByN7RW3P/yCfsm6+AeEUEpCHC3+/n+0eO5nFBISRg88/yb5Bti3k9K+oRfPcUMSEBBALi4uvF4TmPs55mSk8c8QPyd3T2/qed0IuqZTT2oR3cnk5B8USgnnTvGxnfpcT70Hj6TGLa7h9fKAk3zrvVdX74PD6+rqzNsNgTscpt38xJ04RK8+cafJY6sDrjdwhO68mBtfvyZ4f/JDFBgcStOev5c69RxY7e+n+v4AlNM/f+E8de/enZ2Pffv3UdOmUfy9WrHiN+rRsyf3YWvcuDH5+NTd3p+CUBHXXdue1v25nxZtPECDu7ShBuEBFBYWRkmJSbRz107q27cv9e8/gJYuXUKHDh2kt6e9TXv37aW20dE09/u5HF7asWNH/dlsh6t/ADm5etEfm3bRwc0HaFTv1rThr7307Q9/0hptXpSVQ/07R1JhVh6ti8+lzOISyi8pobXxWdTa05UaBnjoz+Q4NPa9OoNQnMJaAqGiTfxcKFwTg4JQGyB0A3h5elH79u2p/4ABHPNvCux7++13UOvWrfUjpseEylFRKwOh6iinB2XRW2nfUeS01BSWOr4oEKTyQU1hyb7oEYnwXkPMOYRw7FD0xThsU4UMg5p0GPFa+w29jXMSEXps2CjfEpCHOHmC7jOA4/jwv2dwyLMp4Gi3aNuZHhvdi0NVjx3cQd6+/lV2KA2dwh3bt9Mfa/6gZ599jrZt20YbN26gG66/gasrfvXVbHrwwYd4jt+HYOHCn0vdQ+zn4elJmzZt5HV8Dzt37sL7/Pvfk0t/jxof16F9By7QERwcTGPvvNPs72ZBsDdUOCbYsXAK5+7hYcrKFSt4bNjw4bR37176/LPP6IOZM+njjz+yizDS/GKib79ZS1O+WUbOTk5UrIk+Q/y1f8cfPjeG2nRsRQNWxfNYjK87/btPQ/Jyc7wSLdKSwk4I8XKmzmGuIgiFWqdfv2tp8PXX046dO/hmpzxyc692Q0yNCY4DnCQIB0yGOYfVwZrnsgYQhAcP2EdYpTVAoR/0JsQEUEnU8DM3XIbgO39G188QlUnhppn62eB7gDxACCuA3NJ5H7/B+2JcVRbFOvbFXF3H+FiFOgaVaiEIIdT+Nf1rLm6TlnSJj8GxEI4AAlCdSxWlyc3K4DlEK0JQv3x7Eq8bvja1r054JvAyGDD8Ln7/uFZ1gfgDCQkJdPrUKX6QhlL7WMdygwa63F78PlS/E/v27cfCDmISeVQQdxB/AwcOuur3pqnjDhzU3rP2uxkO5dmzZUv9C4I9g8Iz3772D8rIz+N+gABFZyAGAcRhjx49KD4hnsaNu5vHQkPDaOvW7fTLL4t4vTbIycimDtc05mVjQQjStX+jqFSak5pG77YP5PBR5BU6oiA0h4hCG+Lh4kQxIa7U0t+ZnUJBqG0CAwMpJiaGunfrznky4NixYzTzgw94whNyQ7CO8fT0Kz3yDMfw1BvHY1JOJObIycEc+TeYsGx8bqFmwU20mnDzDXCjrdoH1FXgzORpNye4ga9tjsXuYTfw/gHNaPrEu+mjlx+hR25sz8sYtwS4fnDaDu/Zxs7bmEde1G8xD4QRir20aBvD4syYEXc/wtVIVZuSlQu+pB2b1rDwRNVRCDklvnz9g0oFKTA+VrFu+QJ2CQ0JCrlSERZCEd+/CZN15egh+LB++z+epP978QEeMyQ4rBEXOwJRraO5tQr2VUIR51MiEnh4+9Ct4ybQtr9+1Y9UHYg+iD/kPUGkod8aXLwzp09To8aN9HuVBb9Xo5o142U8fMP+cAK3bd3KY+YwPA7LwFhECoK9g0b2b9x3E1ckffpFXUVSJQzTM9LZKZwzR1dxdNWqlfT+e+9Tw4YNudl9beHu7krPTf9Bv2YaCMNX31lAA1t6cz6hIxeaMYWIQhsAARjl70KdQl3ISxrQC3YIxGFObg4LO9y44KYHE55yX7qke9KeEB/P6zeNGMGlpM2NGT71VrRs0ZKTzHFDhV/8eBK+cWNZZ0GoeXCTDFGAMDxg6CQB5dSsXqirLGroGGEbxIWhQ7Tk2w9Kt2OCG6UwPhe241hg6Gapc2EO4VHe9XA+Y0fKEtAja8/u3fq12uPyuTO09c8V1K3/jZSTlUX7t2+kmB79eBnjloLPYPWv87kdhKlWEsYc2KErCoSWEqYqgEJkRnftzcIKoJAQqodi/JZ/6AqqnDike2jUc9CwMuGfxscCfG/27drK4ZwKiFKEdiJsVb1m9UACP3cUpUGoJyacy/C7hJ8/RKdqgo99IPpwPI4zR2TLttp736Rfqx4QfwcPHuTwzjbX6PI84eY1b9acl8sjKiqKXUI8oMAxnp6ePL5//36eC0Jd5JEJN9DYPh1p/uZ99MWsP3gMwrBPn75ceMbNzY1e/NeL9PjjT9DAQYN4e21y/nwKnUq98sDbHBtOxFFEiI/DFpgpDxGFNYyEigqOQLwm7nCzc+bMGV5HBT1VRU85LAgxxdNywxxCU2OmCI+IKH3qjWU8CYcIFWoHVBE1BVwfOEPzvnifb8qVY6TcpQVfTOc5gKuDm26IE9WkvGHTK43Ujc9VHsp92rp2qdnrmXOkLAE34wgjrQ1QPRSVYTFNfHs2ffH7QXrqzS/otVlLr1o23Ndc7iGEMj6DITeP5dDMygAhZQnGAg+oHpaWgF6YwPB6+JkiDNRUjp+hw6fwNLjeB/PW8mtSTfDxMAJCEUKzPIJDG7I4tQYREQ35d1a7du35ARiqkYIGBv0wIfaU4ANqedEvv/DDNpTix8Oxpk2b8vFr16zh7eaOUxivC4Kj8OH0+ykmIoxe+e432rThMI/h9zG+/3v37KFOnTtTRkaGXURyXE5I1S9VzPETl8jfve7d14sorCEkVFRwBFJTU/lpNZ5ed+varbThN0I7VXgnnnIDFEwAKMmuMB6DQERIFRxEwf5AI3LcSKOthCkMnSE4iPu2rWdhFxTWkDr2HFCmwAlu7r28dTfuP89+l/c3FAHG5yoP5T6Vdz1TjlRlwI1IXQBCGZ9B2849OW8PrqESbHBVY3dt4WVDlCMH17YigQ6Qp7hi4Xd8/oVf6cI7lSCzBENBZwlwLxEKi9ePCUVlDAvKwFmEw4j3jteP7zHCR/EwoiJwXmvQv39/LgyDObj3vvt4HQIPYBkPxzBhGahltK9QczwcQ9EYHK/GzR0H1HahboLUC6RTVDZvFH+fkYphTfA6kPphbX7+ciL5uXvQP177lovQgM5dutCRo0d4GW77oYNVb91jLZq3rDjqQtFK2zevSL9ShxBRaGUkVFRwJFBFD0+rkfMCZxC5MxB6CO3EhJAnFRYaEBjIhQ9wjAopNR5DyCkE5omTJ3i7wvgpuDz5rh1wYw23Rok1Uxg6QwjNww34M+MG89wYOFW4MYfTh1BUVVxEUVmXqaLrVQdUh6wLKKGMPD9M6CHZvmt/FnL4GVzUt7QwBKILP3sIvTkfva4fNc+9E99gVxbnPxG7h10+S8JUFRB0EGNKgGLZWCgaj6EIzcJvPyb0N1ThzdiuRF33/jfRof07eBlh0AhFxcMItV2dz/C8eBjRve/1vCwI9gb+ZqqIGeSrVgYUP4KwsjY1kb+K6qOL3v8nF555dur3lJaWzQ+g/fz8uGUQ3gsKN9U2AQE+1DxQd79THte2jKSMjFyK9HWuc26htKSwIggVbeYnzqAgCJZhy5YUCLfDzXSnXtfxTTNu3DFm2JoAN/+b/liiC+H8aAE7MxnpqTT6H0/zPjnZmZR8+QLvC3GJXDCE/mEc4gQhoDnauqlzvf7UGIqMakUDR4yhXX+vZnGDc6jXAOcRlSjLux5cJLVcEcbN61XrgJpAWotcDUI8QXkPIGoa5KEi7Bguc2Ux/v4IgrWB24eHr8hXRVP3Rx99jJ06hBoj6gYgXx8YtitBYTikYGAMTjIcPrUNERGjRt3C4ZjooYkxgGN69upFSxYv1vXc1NZvGDKEr7d27ZrS/RDejAgiVXgOD33xENfw+lVtl/LjTxvomU9+oWExreibTx7nYjNHjx6hW265lebOncPXVtFKlSExo5Cy80uoaYiu0XxVgdA7sO8MjZ5sPgIBbSmWfPA4NW8RoX0uOuenWFNRuUVEl7OLKVV7HXlFjiGrpCVFDSGhooIgOAJw3xA+qio2KuDkwWHBtoTzZ+jpVz5kZwiOkZ9/II9/+MbTtFsTeIZcOHOUt0EQIscNN9/mzoWiKHFnjtPcT6eZdLNARderDrjhEGzHoJHjuGCNqlpqa/AAAQ52VQShINgCuGMQhMhXhdhCoTfl1EGMYRsEmxpDuxJE9SCX31wxN4g1hKJCECIlBEVcgBKEEHbjxt3D50DqCMQe8mQxpkDKyOjbbuP+xYgkMrx+ddql3HXntTThhp60cv9xmvH+Uu19R3A+IYBriNoGlrLjdDbN3pJEN/10mjr/fIr6Lj1NTb4+xtPzy8/x9MH6S/zALvZCLgvH8oCo3H+piBq3aEQzn7yDxZ8xqk9h4yYhpYIQOGv3/d7aapSmARAl2CXMlVoFuDikiyhOYTWAAJQG9IIgVBVxmGoOWzo98nM0jRKE5hrO1yTItUT1U0uL6xgjTqFQ08Dhg8iCOEIVb/XgCn0t4QBCtGEZ42oM4DjDMbWOfFW1rEsL6ceVctEYHlESxiH05s4LcLwKbTXcT70m4+tWhtsfeI82ntBE2xO3UXbWERoxcjRlZuRQcTGx64jWEP4BPuTtdcX5g6g7eDGH1p/Jos/PXV2YylKGBnpQoLsztQvxIj9tDi5kFtCME2m8HOHmTF/1CaFgrxL6bcVO+n3DfmrcIIjat2lC99zVn4qKisnfX+fiWoKhi5iYW0z2ZCKKU2hF8ARAqooKgiDYP3FxcbRqZdl8R6HmgRisDUEIkO9aVUEoCDWNctjgukEQAsMCbdh++HBsmQJZGDMs9FYeOA7nhSDEMuoFwCVE1U8IOSX+AMJYDR0/iL6u3bqVFpKzNl998BhXJJ3y5XJq2aInJV3Oog+/WE2T35pPz706h6a9v5jOnEqgxOQsWrIvjR5adJbdwHs2xldLEIJVqXn006UcejU2mZ7bm8iTEoQgvqCYblp/mT7Yk0MNYtrTf19/kP7zwhi69eae5OPjUSlBCAxdxG4NXFk3NPN30cbsUzuIKKwkCBVtF+RCbbVJQkUFQRDsH+TrRDRsqF8TBEGoXdD+CXmDzz77HLtuEG6GBdrmzdO15Rk69Er4M8YOHTrIBeCMi7UZF3NTOYIAIaULFsyn0aNv43WIPjiByN9DbiHEI8JNAY5FiCqKx+3cpcsrND63IcbrloDCM+9PuYeKteXHpv1Ig//5Pv20eR/3/8OE5esee4/W/LGXejd2o71ZBboDbciPCVn0xak88vbxprBQH01UV1yAxhJgTjbwcqIOIS7UXROJ0BLhXvaTeibho5UAVUXxwxQtKAiCNZCww5rDMPzvz7VrWRRGR0frR6yL/BzrHhI+KtQGhuGZClNjFaFCO5EfiMqmKGiDFij2QmZmHs38dDl9tGyDfsQ037x0L7k3iaL7tptuRYRw0NtaBVCLEA86mZRHWQXFlJFfTIeScihVm8MZrCxj3ZKpcd4ZaqrpwIEDB7HLagp8xhDoaEuzdOkSFt9YN2whAxcWFVbRggYtRPA3CFXbVZEgQ7SXS6l5JXQpu5iyC2temkn4aBUJ8tDZvggVFUEoCILgWKCYASrlCYIg2DOmnLequHFw++AGInwUjh8Kx9gLZ5MKyMnFmZZt2KcfMc/rny6hHs2uhIGHuTnTpJYB9H2/CDp6TyuaPbopjYgJoOhGnjzHw5yHeofQuyOa8LZzD7Sm1UMjafF1jem9TqF87J0NvHjq6K3LWYSwxDrOOTF5GY2OyqdRA7pQbk4u/TBvHuXlmReWKMKD0FsIQuRtqr6lCsPWIZhj3bhIkMKUiwj9YUsXUZxCE+AHEOrpTGHezhwLLAiCUBOIw1RzGDo9NdmOQqgcKBix9lgGtQj2oO7NvPWjgiDUZVAtdG98Di08k0GNNKHzei9/6nbnG/qt5XPst2m0/lQuxTTyrnbbiYowLJ6DarAQ1citRMEe43Yeal+4uAoOA9YEolru3LlLmdYhcBIhCivj/OYUEu1PKr96alUw5RSKKNQjQlAQBMFyVsdmUGZ+MY3s4E9udp5gjZ5dVel/JVgfR/reCIJwNdk5BVRUWER+fp506uQlahAeQC7OzpSXX8D5grxPfgltP51JuzUh+O3ZDLpcgAxCHXeF+9Cd4fl087Mf6kfKZ80nz1D7mLIOXE1hKArVOkQhQkBRqKdjp06c24kWHphj3zxN5CEvE+0/UD01LS2NHUb0mDQUgOrcoLLhwOcyS+hCVpF+zTpI+KgR+HuEBM8OIa4cHorqQCIIBUEQKqZLEy8qKCqmvXG6suX2jAhC+wBhYyk5hRTT0FMEoSA4ICkpWZSclEFPT/6GIgY8R33uf5taDp9M4x//mI4cPk/xlzNpxp8J1Ob741wtFJU9DQUh+Cs5h3p0a6Zfq5hmLWrn9/elS5d4jhxAOISoFKsKAEH4KTz04b3+/v4sCtet+4tdQsPcwurS2NeJC13WNPXOKcSHGqYJwVAvJ47fFQRBEKoGQoJOJufR0Gh/CvBy0Y/WPBJ2axusWWyloKiElh1I57+7yP2pDPLzdjykUE/dIyMjl87FJdItz3xK6Wby4tD4vce1MTRgVfmN6HeMakSTX51DK/Yd1Y+Y5tqWkfT1h/9kV9IWwM1DPiZ6R27ZvJkrVz/2z3/SN998Td5e3qX5gSjgg9BSY+cPLUN27dxJd48bRwEBAXT06FGrOIXA2mGk9dYphBBs4uvC/UE6hbpQIx8RhIIgCNWlXSMvcnNxpj1x2foRQTBN7MVcdpZ7GRSNEATBcYAwe/Dfs8wKQjDx45/JraiAXmhp+sEPirp83r0BFRU709R/jyX/coroYNvUF8aQi6vtHjgCtONAHqCnlyeLO7h/xu08VLEYFAEyLASEY9H0H3nsqEhqrcJBwEvTcNAx0DM1ZRrWWacQjSGDPcURFARBqEliL+TS/vgc6h3lW+NFABSVdY7OHY+lWW+/SN2uvZ5uvn+iflSoCGu5PcgvWnYglSID3KlPy8qLQnEKHQ9xCusWJy5m0Y6/97Loq4iHh/Sk4aOvo7Hb03n90SZ+NCDKh9o39KJQvyvuFEJR4y+msNA8larbV9E80J++ensCRTQMoqAgx3+QhAqlKhfRuEJpVckuJDqfWUwpeWXDcy2lzheagRBs5ONMAR5ONi3hKgiCUF9BWODvh3R/0G9sZ5viIZaKhLTky/Tz59NpzaLvyDcwjN758S8KCA7TbxUqwlo39uuOZlBCZiGN7BBI3u6V/35UVRTi5y8/79pBRKHjg/SADWczuVDMc42cKWHvAZqx6E/9VvMg5PONl+6hbDffCisMIyQVDuTKlbvpQOw5HusQ3YSGDetSuq0u8Mfq1TxH1VJro/0JprS8EorTBGIeViykToaPQgi2CnDhQjHo7RHsKYJQEATBVkAEdm3qw02DjydUvlFwTbF24bf0wl2DWBBeP/o+Cg5tIAKhFriYVsiCMCbCq0qCsCpsX7OU/j3uOnrlQV3+jiAIlgFXHw9hbvrpNN3653mThWIswdfD2aKWM0r0dewYTgOubUGjRnYlP98sys7OrjOCEEAM1oQgBNA80D5Ij+sYgp7qVe9t6JCiEM0cWwWKEBQEQbAHGgZof4h8XTmMFDcVtQlCRSEIZk1/gfJzs+jZabPoockz9FsFW7PrbBb5uGl/s8M99CM1B372r00YRe9PnkDx507R+Kde1m8RBB2HDx+mKf/5j35NMGT5/jTqN/8kPbc3kfZlF+hHdeS5eVFk4xD9Wvk0bhBE7u5Xu1Dlcf78eUpJiqMAf1c6cvQIFRdXLSSyvuOpfezopNAlzJWuCXIhf3cnnizFYcJHIQTDvZ3I182JnEUACoLNyEtsqV8SHB2PUF1T3ZogLaeIVsWmVzlvrDKYCyecPW0SO4PAOFwUQvHteRWHPjkSDwztQBOee5X6DR2jHynLxlULaO3SH2jKJ7/oRypHdUMArZVvWlH4KMJEv3v3Zdq8ejG5e3rTfRNfp1NH91PHngOox/Wj9HtZj7zsLJoz8xXa+NcqGvfIszTk9of0W66Az37We6/T16sOVPhzqkkMX4c1sPR89ho+unv3bvpl4UKa+t//8npqair9unQpV4lsEtmEhg4dxkVEvp87l7y9dU7X6Ntuo7Zt27KYxBhcrN69e9OIkSP5fCtXrCjdD+DYkNAQ6tWrNx0/dozP3aZNG+rRsydvw7UhTrF8z/jxpfsnJSZRp06d6Jh2THBIMP3jH/dXuShJZUCY6CtbL10lBA3p4uNG825qSDeOm3ZV/p8xO+b9R3v9fuTtZdm/+ZSUFC7g0qdPX17fvHkTjR9/Ly8L1gXRpUWa3obw8zBRv8eunUIIwbaa0u3ewJVaBzqz2hVBKAiCYH+gJUXbBp4Ul5ZPiRnWK5ttKbE7N5QKwrBGzU2GiyKktLLghh7Tc+MG0qxpz7MgcBQaR7WhwaPu1q/ZFjjGhy/nsYNcUwWIIAbxIGDirT1YEDZt1Z5mLt5Og2//h36PyqF+1oYTRJAxO/7+jQXhqzO/p56DbtaP2h58F/G9xOvctWGlflSoDBCE4KEJE7jlwKpVKyknR9d7ddjw4dSkSRNauVIn+kDHjh25KfmWLVtKBSYqVPbq1YsW/fJL6bEDBw7iOQThbbffTkNuvLF0G1DLhvtDEO7du5evey7uHJ0+fZq31RR4aPP88nMcJlqeILyzgRdN6hxC2Tn5XPylvIqhaEnh4+tZoSCEEERD+I0bNtCiRb9Q82bNKTIyknbt2kkxMR31ewnWBlGV7poYNCUIgV2JQrxY1UxehKAgCIJjEc1NyZ1p97krNz+2IrrbtSwKEC7asVd//agOCMazxw9ySClCDCvLreMm0MOT3mIhsH7FjzyGG/GpT9x2lXjAHOtg9cLZpTftmCAqFbG7NpZuw35AHYvzYhv2UUAAzPv4jdJznT68V7+l7DUBljF2/sxRdnXKO7amOHQhh1tQdI6sOK+oqiyf97/SBwGgdUy3Mg8C4uNOsXC0FIg8TAA/c7Wsfs6YQ3zhMwWvT7yHUi5fNPmzNAaOLba/P/khSku6VOZnveTbD3gZY8BwWW1Tk+F34uThPZSSlERBISG0629dIQuAny+ug/3VazX3HcFk+P5wrNpXvTZ8fzDHe1TnqytAtHWIiaFmzZrxHGJM0aVLFx6Dg6do1Lgx9enTR7+mY/asWfTnn3+yg6jAsZjgAEI47tyxQ7/FNNi3ZatWpcvAUERaEzy0+2D9JRqyKo5+umT6GmFuzvRep1Dac0dzendEExrYxo/Cw/yocZMQWvLB41xMxhBUC/3mpXvpllE9KSiw7L/5/Px8iouLY8G7auVKbtcAIXjgwH7eBkEMFxUCMS8vj6Kjo/VHCram1kWhoRBEjiBiYb1dtRcmQlAQBMGhQNGZGE0YpuQU0vFLti86g/BQ43BBOElT/3kbhxWOvO9JatKqejccIeGN9UtEvv5B9NQU0/mKuLme98X79PQrH5aKixtG38dziIL/m/woDb/9Pg4rxH6GQm3E3Y9Qu5ju9OWMl/QjRAd3/U2rf51P/5r2OZ+vYVPdDaQlVOfYqoCbzpPJedQi2IMd5JqiS5/B1KZjb/rvV1ecHAAhGHfiKP3w6ZscVmopzdp24gmERjQuXYbbqn7Oy3/4gkNGwQfz1lJQWMNyf5aKhk2a8znizhynBV9M14/qzt2p13X6tbLgPIvnzeKfGa7ZolUbiu7aT79VEzT7t1PHrr1o4NDR/MAC4g3frQ/feJr8/AP5OIjbijB8f3M+uiL61GtbueBLWrdqET8YGXLzWP1WxwYuHCaEjB7Yv5+XMUeYp8LUWEpyMm3evJmXGzZsyHM4h3AaMRlz1113c6gpnEUvLy8eg8N44fx5XrYlqohM559PcQEZc7weHUwbx7bgEGDDFhLA39+LmreIoLmfPklf/Xs8j8361zjavPQ16tWrDXl6ulJCQgK7gH+uXUsLFsynuXPn0OrVv1P8xYsUHBJCQ4bcSGPH3kljxoyldu3bU2ZmJi1ZspgSkxK5ubu7uzufV7A9tSIKzQlBQRDqDtPfb0STX4vQrwn1hVYNPCjIy5X2c7Py2ktZT068RBNv7cVOEhxECIdxT76i31o5cGOOG3/g5e3Hc9Bz0DDqeu0w/VpZcrIzeQ7RgAmosROxu3ge0/M66tB9IC/D1VPgnNFde7MLpFDX/Xn2u7yvh7fleZvVObYqwCmGY9wpUncTXFPAHX5t1tIyQl9VnT26bwv1GXIr3ff8m/otVQN5gJhaRnel3oNH0MnjR8nb15+3BYQ0qPBnqcDPEz9XiEcIOAXOrcSnMer7AhGPa6akXPk+AAg1fAeVqIRzeGDHOv7e3DvxDT4vxG15mHp/CvXacB28bgjSqNaO7eIoYQZ3DxNyCLNzsnkZ3DzqykMlU2NwBP/SJoSERkREsCDEOvb9e/360vMDiMqvv/qK9u3bx/vDjYQIhXN47Pgx3sdwf8NlYLxeHSAGVREZcyBMFM7gQ71Dyq0UDOHn6eVGgf46RzA40Jcdv7Nnj7MARH4gXEDQoUMMC70HH3yI+l17LQUHB1N8fDw3gIdjiH2PHj2iCe9r6JZbbqWgIGllUpvYVBQiFFSEoCDUbSAGG7dLozemb6EWUTXnEgj2S5cmXhw6GKsJQ1sCV3BczwYsBDNTL1NacgK7g3AQlXDAdjVZChygzxZtpX6DhpZx78oDN9Bwdp4ZN5gnHKtcnpysDJ5PnjCKt1kCjoXTB3cSIXyVySGrzrGV5WxSATvFbcM8bNKzEqHBaEEB/l7xM4cIe3n70pT//UJPvfkFh5NW9udtCD4rhE3i5wQX0Jiq/CwR7mkJ+Llh38dG9+Kf2/jHJ+u36FxEiD+MI4wVwDlUWCr8K3p/wPDhhKODgjEo9KImCLVHH32Ml++97z4KDAzU70kmxyDuJr/0UmmIJ0JJsa72VecHWMY2tT+KxqhrPfPMszw33l8tq23VBXmDaC8BMWiutcTQQA9aPTSSw0SNnUFLyM7Jovnzf2Jxh2Ixhi4gxOKhgwdZLGIfFJFJ1r5PUdrnDscQBWWwL/IpxSGsfWwiCiEG0TsDRWNECApC3cRQDA7sG0WNIyPo4QdsHyJTGVp0PUnfL7CtcDGHPb2W6oIbC1QhPXwpl6uS1gaoPlodd9CQxPjzdPHscbp47hQFBV19Q48b921/reQb7NhdW/SjxK4Lwv4gyFToKEABGACxiRA/bFcukzni406y2Bk25kH9yBW8fHROIHLBTAm+8o61JnCGd57L5hYU0Y1s02Ps23encAsKBR4CzFy8lV1Ea/DR1Ekcyoufk6nQSUt/lvgOIR9wxcLvONzTGHyH8N0x/Pnh5wZBhnPi3HDzFMcO7uBjMI4JDx3g6KnXgxxACEf1fTT3Hano/QGce8va5Xy+M8cqn5PraJTn0FnTvatJECqq8gbNFZHp6O1G3/eLoNmjm1bp32vjSN3vwj/Xb+VCMXD6gKELeOb0aRZ7EIujR9/GInDosGEsAlFYRoSgfVGjotBQDKJ3hiAIdY9fFjeiNj3yWQyCOZ/1pnmzUsnHp3J9ySCIIIww9bzhFL38RiplZVon/NDwvI9PSrTaeWsbvB97FZKd9AVG9sRdKb5gS1B99OKZYzR94t0cUggX8ddvZuq3Vg6Ej8KNgdP28L+vziFErhVyxeZ+Oo2FowJOIUQAQk9xPIp/AITkIYcLxUcwjrBOFCwpjwtnjvK+OBdu3g3DVtt37c837nCN1i2/ulpmecdaEzjDcIh7NavZ8FRz9B9+B40Y98/SYkJwEasLxN6h/Ts4Ty/h/Bn96BUs+Vnie4DvEFxmCMJhYx7Wb7kCvkO4DnIWFTgPhJ/6/sDNg1AEEGnd+17P18ekwo09NfGH1wyBiNesvo/mviMVvT8w5pEX+buPfU7E7tGP1l0MHTtDrOXe1TTrjmZwqKi5vEFVROa3O5txAZmqEhWlL+rk5MaFYpBDCCewYaNGHDIKATjqlls4bLRly5YSGuoA1EifQojBZn4iBAWhLmCuT2Figi8NuTOLjh6+ciNxZm87Cg3X5cF0GeREu/+y/NcLxM2UaRdo4VdRdO5iEU18+Rz964kI8vN35vFrWrrSoH5B9Pl3l2nq5EZ0zxjP0mNO7mpB0z/I4G2Kbz5sSgOu1f0SgiB89L4w6tPdi+5/+iyf97GHvHkc5wJz51+iIycK+TpvvdyYDh0rKD03UPtiv64x/vTmK4E07uGL1DzSi5c/m51NS1YmUvMob/p0Riit31DI19r8WzM6cryYJr0WR4nJJaXXVq/d+H2BmZ9f5H3vvjWYz419jV/f739ll75fjK1Y0JSXy6Mm+xSaQvWp69/SjxvcWwtL+hQijxAVRzFHI/OA4HDO0UJYqWLetkv6JesDVwg389NmLWWX7q9l8/hG/b156/R72D+V6TUHZ2LZgVRuQVGdG01TlNenEP0n8XMGKDpz+ug+ys/N5sJChnNQkz/vmgBhncjlQ9sLCEQIQzh6EIH2jr32KazLIHR75pYEsxVFAcTgyA6B5eYMWsqJEyeo3wOf0HO39qcenQPo/IXzLAZF/DkuVnUKxRkUhPoDxB8EIcJEe3RvXTpmyKCRHhR70LL8GVM0bnTlF8n4sQ3oxkGmy9vv3lPEAgmCEqILIkkJQlMYnleB8898swkvv/Sm+bBXCMLV63U3qYEBbqXL67eksSDcsUeXY7R5Rw6/DgBx+ODd4Sz6/u+TeH69ClPva+KjDfl9/LA4mX5dkc9jxq/vyQm+vIz9fv66bHlwe6FVuAeHEu46m2WTojMPTZ7BN/6YkEeo5t+sP80hhV/8frB0O6aapEXbzuzM/N+LD7DDc/lCHP1r+tf6rXWP7ad1//Z7NNN9L23FP56fym1IMN183z/p7e/X0v9WHqQX35/LP+MnXv1Qv6fjcfs/nmRHEN8fVAWFq+cIglCwLaqqaN+lp80KQhSR2TSqGYt1awhCgMb8oKggn06dPsU5giIIHRuriEIRg4JQP1kxvwcd3e5O0QbOABzEkXf6sGDcdyCOYo9VLoz09gfPsEsIQTW4/5UGuHAGu3Q2XbgmQx8O2qaVMzuLSSlX57FBNEKcgQC/sr/6cG5MPbu40i3DQtmRM0fvHt7s4iXEF7MAxPLx48V0/FQuDb/ev3R978FMPte23bpz3TDQk27or8ufgAupMH5f6rWMHqHL8UjPLDb5+nx8dX/Y8X7Vsr3BLSoaeVNWgfb5JNi+RUVtgkIfEya/y87g16sO8HJEZIvSHnBVpbrH1wQX0wopIbOQYiK8rHbDaSnIHUQbEkzdBgznzxjFZVROIcZt8RCgJkD1zymf/MLfH8yxLgiGIBrjjkVnzFYVRajo590bcBGZpiHlN5SvLHAGmwX40r6jZzmnMDw8XL9FcFSqJQpFDApC/WbAgAT9ko5/PhdKbXqdpD/XxdJ947rS0a0t6LZbL+i3WgbCNX+f34yFz5yfLGveC1cwNFgTIANOcUjmlOevLsMOl27/+uY0bLA/h3IaAjcO+Xl9bjrNTl55QJiBRct1uXy47sJlWSwG1bY/1uXSlp051KubB4s6cOPY03z+isBrQaiq4b6VeX32Bm5EEFJ4+HIeP9F2NND7DQ3JVYNvhPSpvC5BB5xgtKCAMywIQs2D36VTV8eXW0jm0SZ+3G9wREyAfsT6NAr2o6ycPO4/KDg+VcoplJxBQag/mMspBKg4+uOSi3TpUiqlJuuS2hFK+r/pvhTd/koZc58InUOXFW8+781UTqHKsTPM7YM4atXck+6+LYRWrEmnlWvTWURCdCGP0M/XiRpFOFF4xJVnXiqnEGGaKjQUOXgqTxDnh1h8eHwQ/bw0g8M2EaqpXoO/r3PpMjt22msAQwboQmWwP8Thtj+acyEbFUKKdYSKwv3Ese1au7GreU0rZ/rj7/wy78vwtSCX8I5RfqXHmXp9OA6vo3tnPx4356IaYuucQgUqkK6KTedm5t2bmQ4Brgzl5ZhZGxSHQREZ5HapxvWoAol+cCguggqjKCRy71Ovcn864zGE+0FMYh3jCAFEsQ+4P3D9sIy8w7VL5nKDeez39Buf8fnVfgDnwLHAkuPRQ8/wughlRe+6yvQotCQvTOWN9o7ytboTobDlz1uwDpJTWHMs359G/ymnxQSqir7bP6LSFUUjBjynXxIsIX79e/qlukOlnEJxBgVBMOR0XD6HiSpBiMqjfy3LKyMIKwsLoXfPs4i7dfjVzsOM1yI5VBP7nDqjKyBxIb6YRRnCQ3E8HDWEcBqC8FFsCwp0o4+m6XLzFBBeEHKPTjpLp+J07iRCVyHEIMh++KXs+4EYhDM4dLAvh5OqMaBCSNU6xBoEJgrF4PrTZl7QXq/5Z3F4LRB9EK94T2rM+PUBOKJq3J4J8HJhQXgyOY8SM8yH5loDwz6E5U0oUFIRKBazb9dWrgw55PaHuGonJgguMHjU3Vx5EiDnC5gaA6jeqMYBHEgIOrSs2Lp2Ke3YtIaLiIAFX0zneXlYenzDJs1ZTKJh+sFdf+tHrQPcCjjAcIJrShAKgqADhWQeWnSWHt1xyawgVFVFbdUSRqhbWOQUers6UasAEYKCUB8pzylEuOh383bp14g+mNaHlqxMpcjGXpSWXkjpGQXUv3dAabuK8pzC6gDHDIVckIcHwQXxBcfREvesPlFbTiFAoZllB9LJ192ZhkRXrzplec7RIze2L1Nh1Byd+lxPL878Qb9mGvR6QysB5dahTxsICmtYKgzTki7Rtr9+5cbfaj/jMeXyISdMuXtoDYHy/sgVQ2hqx54DaNDIcVylFNc0dBSBsVNY0fHG1zVctpSK3J4dp7NZ6A9u7VelpteWIk6h4yFOofXAw5cfdiXTq7HJ+pGrQSGZyQMiqvXvUJzCylEXncIKRSEEYbtgF3K2zzoGgiDUMJaEjxrSu2sIxZ3XuVn+fm4UezyttG1FTYlC45YNqNSJME+hLLUpCsHxS3m061x2tUMNyxMJhm0pygPVKlGEpDyQSwhh99mirZSbk8VVIAHEFZqBoy8hesMp4AQaj5kThQAhnShAg+3GYP/yRCEo7/iaFoVwfNcey7BaSHB1wUOHRXtTudiNuCRCXQEPXl7Zesls3iAKyXzQs4FV2sBURRQ2D/SnxiEBtOFE2Tz9+kC9Cx8VQSgIQnm8+OwF7kVoOP3vvURa9lMWT2hijzGIwZoShAACEDmCyLPDXAShfdKqga5FxU5NGNqiRUV1iel5HTcP/3Tq03ThzLHS8Ezw0dRJ1C6mO4/BtTM3Zg7sg5BOiESIu45de/EYpn9N+5xFJ8D2XRtW8rIhFR1f0xy8mMPFZTpFeulHape0bF3F4bAadCwFwVbgoQsKydz653mzgnBSywAuJGPtvqCW4O/pSTOfvIM2L32Nols01I8Kjo5ZUSiCUBAEQbA2vZr5aIKwmGIv6qq32jNob4Degn7+gfTljJe4eTgKt0CwwXU7tH8HffjG05RwXueEmxozBwrQIB8Qrt/I8U/wNXB+HLt70xpq37U/iz1sX7d8gf6oK1R0fE2C3Ca0oGgb5sFtR+yBy/pc1QBvCRkXHBsUkhmy5Ax9fk5XsMyYoYEetHpoJD0zoIHNW8BADE4afR3t+HkK9e3dluLOJtOXq7fpt9oGOHRPjOinX7uCGsdUF108W2AyfFQEoSAIivLCRwXHorbDRxWbT2RRXFo+jewQWKWbGkvCR1V4KNZBg4aRdPP9E2n7mqX0/uQJFoWP1ndMhY+q3FB3Z6rRUveVBd+p5OxCu3pNglAZUMl3xtZLtCrVdE9XhIpObhdcY/maFYWP3tmnI016YhRFNg2mL2b/QTN+WkvfvvoPGj25cpEJ86c+TB07RVHbUf/h9cNL/0u/LttOL3yxhNe/eGEcxbSPoj73T+N1YyD4pk5fSJ8s36gf0aHGwZQXb6/xHMm6KDyvcgpFEAqCIAg1SadIXQ7a9tOZPLcWsTs30NY/V+jXiH79ZiYLREwLv3qftyvmfvSmfkmoDMcT8tjpheNrT0AQBntL6KjgeKCQzOwtSdxz0JwgRCGZ1bdE1UoBn5iGDWjNp8/SzOn3syCcMvVHeuXb3yg9t2rRHuu2HKLAQG9qEaR7gLNv7xm6eWQPXgYD+rejDZsO0cA2UbT5m8ksviAk4VIagvWX7xrCotKUQMOx2IZ9APZR5zN0Ew2XDa+JCdetT5QRhSIIBUEwBu6STNadnD1f4s/WPWS/ye01NdkLcAdREAQhiBfTrNeiIjM1uUzl0UsX48jdUydA83OzadPvi3kZXL6g6zUpWA5uXtGTEC0oarLaaGWBe5lVUEyBXhI6KjgWKCTTb/5Js5VF4Q4uvq4xvTuiSa39m5tw+wBq3yGSDh7QFZOJPVm2uNzDQ3peJdjKY+Pu4zzv20HXoxeuIUQiBBmEIpZPn0+kn2ZNpP0Hz9Ckl+fwPrNevpf3V0y5byjdO24g/fedhXTnhJn60St8MnslO5BPPT6czw3S07P4fOZ4+6VxtGzlDhp2l66tzydzfud5faFUFIogFARBsA3O7l14XlxwmOf1kVbhyEdzpl1ns/Qj1uVY7B52CCEGAcQh1rOyTefpCBWjnN0ezXx5bi9IkRnB0TAsJGOu5+Dr0cFcSKa2q/vOWrieHnjyM3r13Z/1IzqubRlJ7WOa0tQpd1G/NpYXkttzIYFSU7NpQO9oFmsQgVgfOahzqVBUTProF5r7926aM28dDRgYrR/VAXcRog/b1x29Oocb4yoktUNrXW/ipat28rg5mrcIo9SMbErP0bmg/j72UUjLVrAoFEEoCDUL8vJkctzJ2ji7teV5cb75P051HRQo6dbEmx0e5NJYm+DQcBaCYY2a83pEE93cx9v2lfrqAriJhbMLh9fWxS0qQorMCPZIUlImpaVll04KSwvJPNQ7xC7+re2/eIlW7DuqXyNq3CCIvnnpXvr562cp7mwi3fHA+2W2W8L6vw9xmCiE4Pp1sSzuru3bjoXi3j2n9XtRmRBVCEdDWEymlx0zRjmYaRXsp5gzdx3nI25a8qrude2uXw9unfYnFpaIIBSEmqUmhIVgO2oi9DIv5QGeewR9zfP6yrqjGZScU0xDo/0tvgEyV2jmyK6NtHD2B3Q5/hxdE9OdThzeR94+flRUVEAlxSXk4upGLdt1pH1bN5BfYBC99uVS/ZGCKQzzl3Ajm19MNLKDv91UHFVYo8iMNMiv+9gqHy8pOYvc3V3oh5820GZ9qGSfLq1o3F396URCDj20KYniTbiDCBX9b6fQWiuWVF5hFlQcjWwcQneO7cvr6ek59M7MJWUqj6q8PEsKvIzv34VmvKkLB0U4Z1pmDn058xFe/+jTFbR8/T5a+eOLLNL2xp6l/7xwe2kxGlwHBWUG9m7HYaUvvDqXj8PxhoVmEFJ6zy39WHze9I93WOipAjXq+uo8cCHxupGDCFdy35E4Ss/KMelAKtT7rUs4iyAUBEGwPc5u1xIVraeSEsueYNZV2jf04sIlhy7k6EeqTnEJhJ8r9bhuOKWlJFLbTj3omi49ydXVg1pEd6Swho0pPu40dRs4hLy87atQij0DJxeOLpxdexOEID5TiswI9kFKajZt33aUut32BhdjgYOGCctdR79OF4+eovmDG+j3voIqJGOv1XMnPXtzqSBcuXI3DR0/vVqtKDYdOKlf0i2viz1d6gRu2HWUQ0whFhEiCvEGZ3Hqd6t4u+Lf782nM6cvsRh88oEb9aM6VxDnQk5iVGQoPTrpSzqZkqbfqmPp9lh2AiEeI7V9FCmaoEeeIs6J41d9+LR+S/3AqURDv1xr7Ni+nTZu3Eg5uTnUoX0HioiIoNjYWLr3vvv0e1SOs2fP0rx535OXpxdNfOYZ/aj98fbb0+j22++g1q1b60eI5nz3HUVHR1P3HlcqMQmOjziFjk1NOIVF+buoMH0MufovIBf3rvrR+gmKLZxMzqPBrf3KLaaAvwu+vr60+bJ95bTVVeCsqBYUwV7OVBtNsisCxW+WHUjlsNboRpYXuzBGnMK6T007hQgRPXr4PN38wv/0I6ZZ89lzdCDTg54/mMru4JfXNqz1vEFQnsNn6IohXBQhpOcv6f7NYHnF7qN09Pe3eL2mW0HUFDd3actiEEVmkFP4zzGDWJSq1hnG1EmnUD+vNSDg/ljzBw2+/noaN+4e6tmrFzWNiqLOXXSFGExx7Ngx+vzzz/RrV3P0yBGeQ2ReunSJl+2VXKOSvnjfeP+CoJj+fiP6ZXEj/ZpQV1BCsD7nFSo6RXpx0ZmDF827hSdOnKCdO3ewKBRsx964HHZy4ejaI2k5ti8yg1Ynhu1NBAF4uLvR9M+W6dfM8+o7C2hgCy+7KSRTWV5//g565N7r6f3X/8ETltGv0NGBWwn38MfPnuJQ06jIBnTXYx/pt9YPat0phMBbuPBnuuH6G6jNNdeQv79/6di//z2Z3bSgoCBKSUmhli1b0qhRt9A333zN6+Dxx5/gYwyBYGzcqDEdOHiAzwvXzdR53n//vavGtm3bRrt27uTzQKh6enrya1H7de/WnfoPGEDzf/qJzl84z26k8X7dunajgMBA+m35cj5Pv379+DWkp6fTksWL+Ti8LohhU69JuYf79++ntWvW8DluGjGijKMoOBZVcQohBj/8MpZSk9Nozme96bZbL+i3CLampto55Kc+SyUlqfU+rxAgRBHtDnpH+VLTEDf9qA78jly06BcaMWIkhYeHi6tjI+Dcrj2WQS2CPez2xlV9b0Z3CqxWaKsl36nta5bSl9MnU35uFv33qxXUpFXZaoiCfVPTTuGlS+nU8Y7X9Gvlc3zFNPL18dCv2QeO6vDVFnXRKbSL8NEFC+bzU2DQr9+1FKgJquXLl5WKQgix8IgIHoNggruGZQhCLCckJLAog2jKy8srFVZr166h4OBgGjNmrMnzQMQZj3l46P6Rwm08ePAgCz5sw81Iamoqbdy4gR3NtLQ0CggIoH179/JrN9wvKiqKPv30ExZ+AOLvwQcfonXr/qLcnFx2A9U+pl6T4Tkwdub0aX4t9hwKK5RPZUThl183ptfeOcRi8JaRHWnJsn2UFW95uWeBaPiYszR+rC5vY8q0C3RyVwtq0fUkTZ3ciO4ZU/kQs5oShQVZ86k4ZzL3K3RycqynxTWBqWImEIT4/dinT19+eFZfUGGbEb6u1Kdl7eQ/qiJA9lhcRoHXmJlXXO1crPJEIcTgwtnv09njB6lTn+sp5XI8vT3vT/3WmmPXhpU099NplJKURJ8t2koeRnmwG1ctoFnvvU5frzpADwztQBOee5X6DR2j32ofGL7GmsLSa9S0KNy37yzd+OQH+rXyWfPJM9zOwZ4QUVg5JHy0hoBog2jCH3yILmMgmmJiYnjZMNwSDiFEGW4YIKbA0aO6srjYz9vLu1RsAlPnMR6D2Fv0yy+0Y+cODj9VYJ/+/fvz8iVNhEKoIW8RbqTxfmfO6KoVwR1UuYEQrngtEITYR7mb5t6bOgfel/FrEeomCBHtMsiJnpm8mdfhDs6blcrLleH7BbksgDD1vOEUvfxGKmVlWufZD86J84P1Gwp5HfPKoF5feeB1q+tYgvH+EITtWpd1m+wRF/dOPK/P/QoN6dXMh0MVjyfk6Ud0dOvWvV4JQnAxtZA/i2ahteMmnE0q4BYUbcPQT9J+q9FBtNZUkZlzx2Np+sS76f3JEyj+3Cma8OI79OLMH/RbqwYEDASc8WQKCMLufa+nV2d+f5UgtBXq9T03bqD2OTzEQlUoCx5MTPn9IoWElY1aK49mLcL1S4JgP9S6KETOH/IKIYgQiolwyoqAKwhwHEI54ShiAgnx8TyHUESYJsB+loLjunbrVuryKXCOv//+W79GLAYhZI33AwhvAiiggwnA+cN7O3w4ls+FUNLyUOeAcwrnEJNQN4k9GMJi8N7HttDRw2eocWQE7f2zcbXDRRd+FUVTnm9MPyxOpjk/5ZSKMbho0z/IKCPwDJfVNjWZEn3HjxfTpNfi6NH7wmjAta60e08Rnxf7Pz4psVSEGo/jODh3QJ0bk+E+uH5icgnvh3GcC8IW27GeEF981Xsx3B9g+dCxAl42xtT5agtnt2t4bi6vEBEOCKcHKEKFqApTYB/sCwyPcTRQZCbc15XDAVFABOD3Jopv1TdOJeWSj5szNQywfVVNuJQ7z2Xz9atTvKWmwXcEwjnQy/r9CWdPm0T/0oTQ3s26FI6Zi7fT4NurnzfVoftAFnm3jpvA61iGwzf1idtYfGF++vBeWvLtB+wQrv51Pv2x6DuK3bWRhRn2Wb1wNh9rzNqlP/B2iLe0JF09BXVOzDFBlAIlTgGupbZjwrUMwWt9+pUPKbxxFH00dVLpOfA61blnTXue8rKzeBzratwQQ0E87+M3eAyvVS3jfeE4nAdj6jx4L+pYrOP14to4FmNwCWsDiMGbfjpN92yMp6/PZ5J/gA/FNLy6sqgxaPru4myd2+907d/AORMPfb87pvt7npJXQp/G5tCFrBKaeTCHMvS/V3HMpouVe6Ar1H1qXRTCQYPjhglhQqNH31Yq+hSG61hu2rQp5wziGDh7hpw4eYJDMiESEV4KlOtmfB7DOcAyRBjcyp27dHmFClzr0KGDHM4Z07EjX/+rr2aX7md4ngYNGrBYREVVTDgGzuDw4TdRcnIyn6ui16TOgfxGCFWISaHuosRgj+6tycfHg0LDM/VbdAwa6UGJCVUvsNG40ZUbS7hoNw4yHaoIEff5d5dZUP7riQi6pqUriz5Dzp0voKcmn6Punf3oxWf8WFTd/uAZ6hrjTzPfbEI79mTQC68lmRx/77NkPi/Y/FszPjfEJfbBNZ97LJienKB7n9jv568j6eNZmbR6fQpvB6/PSOY5wHvp011XAEPtXxHlna82cHIdRcUF5otW4IEZ8ovxkGvgwEH60bIYRhkA43VHokcz3c9/++my/wZqkg8+eJ92795dOreEw4cP05T/mK5KZw7sj+MqAmIHLl1kkLt+xLbAqYXY6trUvtt21GSRma1/riB3T29q2qo9rwcEh/EcJCdeoo9e1vVUqywBIQ2oWdtOFBrRmNexDAaPupuemjKDl+d89DoNG/MwL4975FkaOf4J+r/Jj9Lw2+9jATnvi/dZFBnTsElzPkfcmeO04Ivp+lEiX/+g0nMbg/MsnjeLxSmu1aJVG4ru2k+/VQdeK17nuCdfoY5de7H4hFB7feI91DK6M5/70P4dNGfmK/ojrr4mhB7EG64x5OaxtGOTTmz7+QeWLh/YsYnPt3LBlzyG1wQM3ws+p8iWbenDN57mYw0Ftq1AqHGXuSdYDO7LvvLw8de9ifTG06P1a+aZ+sIYyss3/dCyMiw7k08BP8dT5NokOpis+7cAMP7x+TzK1jTf9kuFdDSriGYfz6Fnz+ZQbEoRbUsopCkHMumJw5ksFhNzddPSBf9ndkKoZFWmhW/dRjMe6UKxS6bQxq+foLfub89zU/s62lQXqXVRiNBJ5fShBQXEEHIDlfOHuSqwopaR94d9sY79DXn00cfohiFDeBlCDPsg7NPUeUyNqX1xHswVasz4+mo/dT4FwkaRA4hJXQNiVu2v3rfx9Q3H1DkwhhBboW4S3T6JXnmxNx3d7k7RBiXfIQJH3qm7Kdt3II4OHancDRoE2cSXz7GwG9z/Siglcuq6dDb9ZD1D/8SxTStn7Q+uMyVpf0CMgWg8cqKQhl+vC5XZtlv3tPGl5wLo5uHu9ODd4bRybbrZcZwXhEfo5iFBLuxm/rw0g/w0PeDjqwtVw35Y/mtjCt0+MpQaRTjRoH5BfA4F3osSrWr/iijvfLWBk1ufcvsV5mkCDwWn8MAKv++QNw3HEI4g3ENzFZYN3UO1rOYoxoX5sl9/pZkffMDnwXntATSwbxPoxKIoMcM6T7Lx+U176y0WZXivxkBsN2/evHRuCTk5VQvpt+S445d0or5VgysPDW0FBCmcWji2teFSVobULN33o7w2JlXlrkf/xe5g65hu+hFNhCZfZjGYmXqZ9m/fyOvWAHmAmFpGd6Xeg0fQyeNHS8NFvX396cIZXVpMTM/r2GkE5/VjhkR37U1drx3G4nHjX1d6uvUcNIzHTZGTrXv40rBpK75WSkoSr5ujRdsYfn0nYnfx+u0PPm/RNRd+9S4LziG3P0RtO/dkFxTCEmISy/FxJ1nMYtu+betp4NDRFBTWkDr2HFDmvPiccrIy+Jh7J75RRmDXNPi38fzyc/ScJv4um2g+/96JbGoQFUEzn7yD/A0e+Cswhm0RjYIpIKD6OeR3Hc6idzsGUsmoUApwdyannxN4OppRRNtPZ5DP3HP0zblc2qOJwtjsIop0c6b0ghLqtSGZvjmcRtGeLtR4wXkK+/kihf2eRL1WW79af79rr6XmzZqzuYEaH/gdi/oahqldgv1Q66LQ3jF08gShpnjx2bKhopNfi6A2vU7Sn+tiudjM0a0taMCABP1Wy0Bxld/nN2MBh/BRS4DACg12opgBpzgEE+GnxqBYy7DB/jT13fPsBqZn6v44GgoynMPcuDHffNSEw1Dh3t3/1Dn96BXw+iFE+9x0mufVxdrnqy6leYV5O3huDApVIae4Z8+evL506RKeo+CVp5cnrVppOsfH0C1Uy2ret28/7gmLMHgUyYILWZkw+5oEvQgPb/+dW1RsPa0LR6sOEIRbt26lQdddR7fdfjunHCiXTzmDvyxcSPHx8aVztR1CEhPW8dlBUJoSlhDZy5ct42JkOCf2wTpQ1zE8ZvPmzXxec47uiaR8FmUQyLZGObTKsbVnLmUWUJBXzQhXhIoauoNoQzHx1h60efViun70ffTOj3+V2V4dkKeH0NBnxg1mF9AYiCAwecIo3scSgkJC9EvlA1cQ+z42uhc7eeMfv/Jw2xQnD+9nt1C9JsNcx/KuiTBYOJkA4hds++tXnuO4rWuXstDDNohOuJd4r5ibw5Z5lsixvWPRGfrpkvm/peOb+lFQoA/dcEMnWvftC/TGP26i5oG6h6dY3vnLKzRsaGdtH+sUFTvcL5Ce35dK4zZn0G070unbTgFUckc4LdV+fwxs7kdNm/jSD0fSqJEmGDdqwrCfjws9pAnJuxt5kVO4N/1wNov3cwrxpLvDPIi0f0sXsoup11+JPAG1DrH53oEccvrmHF+vMkAYhoWGsTBEapQShogUFOwLEYUVYOwACkJNgPYTyCtcuvIEh5J++Nk2imoWTjvWdOFiMyqc1CfiLE+WgFDQ2GO6J+nKnTMEAm3j1kz6dUW+fkSXK4j8vG8+bMrhlT27mL7henVSMM8Retmriy7EDbl9ONdXPySwE2duXIFcQohKOIoIZx0yIKjUmVSvDe8BArR3Ny9+PZjw2owx3L8iLDmfLbmSV2haFCIcHvy9fj3P8YS1bdtojjzAXOVOVwZEKkQ1a1a6DMwJFFuC94ZehENvHELdmnhTVkExtxyoDhCEHTt2pC5dupTmrCu3ztAZVGOYq+Vhw4dTkyZNaOXKFXT69GkuZAZhOeTGG3k7gOjE/tffcAP99NOP1LpVa3powgTasmULHwOaNG7CYhRcOH+e2xXdPW6cyYeOF9N0BWaaazdqtgbOLBeXaeBZK4K0sqDITFAN5BMC9CH897jrOIwU/PDpmxShiZop//uFHpo8gwXhuJ4NSqfqgDy9djHdORQSoZXGNI5qw3OEjmKff037vNQxNCQx/jznA65Y+B07bcZAfG37ayWL0NhdW3gMDh3EGM6JcyvBZgjOizBT5Pnt27WVho15kFq20zmoyO/D+cxdU4Fzw/FDbiBCaPFacAwK6WCC+MMYtvUbNJSFJ45R79cQ9Xmo3EL1XmoK5A72XXq6TKioIZNaBtCeO5rTMwMaULCvK4UE+1DDhkE05rY+NLyPLq/y9lt7k5+vp1UcQkUTXycqGdeQhR+cwZubetCx1GJal1ZA1we60VnEj2pEe7vwMs+TcunBSE8qwTZNBGI/LPdBVEBGPt12OJMGRnhpvwh1x5auZxbQDu33wwsdg2henysRTZZy3eDB5O/nz78vIyMj6Zo219Dq1b9Tfv6V+w+h9hFRKAh2wOm4fBaDaEPhod0oovLo7r9KOLS0qiB8FG4eXLhbh19dwXDGa5Gc5/fpV7riTOCCJtIgsO5/+iwfDzcNQtEYhH7ieIRebt2dzzmDC5clcrgqxB3yAlu1cjY5jtcCUYZrQBDi+rjWrv3p9PkMnUCDQ4nX9uiks/TOayEUGODG+2B91dqrc80M968IS85na5BXWFL4l36tLKhQjNBRVCFGqCjymVXBKszNVeVUggP5iKoAlz2Dp8Z4eoyiWhBv6FUIF+jwZeS3XV1IwVKys7PJy8uLHcDZs2bxpIBQRAskc2B7B000JyUmUTNNRIeEhrCbuHPHFQH/559/UseYjvx5n4s7x2JQXUMJ7ZatWvHxANu9vb1L1405nZjHLmnDQNuHbsKZxbWjG9p/hExpkRntRrcmyExN5hYUCBUFdz/+MrehiO52La9bE4g9hFEiTy7hvK7egCEIkUR+HnL5kMf38+x3KeXyRf1WHQjNhLD6csZLLM5UTqIhD096i0M0UdX04rlTPIbzQIwhZxHnhjsHoWgIzqteGwQa3MWIyBb8mtatWsSiFsLO1DUVnJP4yLPsRuL82B9itIs2R8gowBhAWCjyBfF6cN3d+pxDBc6FzwzXxnb1XmqCD9Zf4txBU0AMHr2nFYtBUyHMQUE+FBGm+/2SmWlZtE5lcFqaSL6rUoh83bSLeVLw70n0yfFsFnR90Os1XRNc2u9QXlZj2vqQrdoxmgAsHdOWe2GuUaKJxnXa76APe+pcX7W+cWgELU0vpAH6/SqLu7s7P2QDK1esoB49e3Iq1vZt23hMsA/sok+hINR1KupT+M/nQum7ebocjTZto+jxfzSiJStTqX/vABaM4O5bXWj4WF0125rqW4jWDsj9Gz3CUxOIJSyc4KaZy0GsL9RUn0KF6lfoFrSNnF2uhGAh7w+FqhCxgBBFgIJV6/76ix1CCMKhQ4exoEL7GkQ1qGPgJCLUFO4bRBYKeWFc7Yf8QuNjVD5zbTB37pyrehHCuapu8/SfFyzg9zr6ttvYpYOIg9sHcTf1v//lfRDiqcYwB1iG46cc2jFjx3J4KAQhhJ3a/6YRI9j5e37SJHYK0QpJuYIRmqB/U7sG9oXAxHWw/1/aa0A4a58+fXg/BYTOsgOptdIsXjWB7x3ly4Lc3oGj+veJDG6wb42cQuM+hehNiFYUimenzaIta5dRe00QHdy1keezpr+g30o0b5v187FsAcJWkQ/Yc9DNLBAhxODOQXjVNSrTpxC/e1784wKtSr061zrMzZk+6NmABhrUADDHpg2H6baXvqBf3nqE+l7bVj9qHVA9NDm/mIY0cacDSYX028V8ncjT8Hdzoq1JBRTt78rLyCXEHGA8QFtu5OVSuh9EIeZPH9eF7Df1dqUFMb7Ua6uuLRbCS3+4nEdxg0PYoawqmZmZtHjxIm4zBKGIB4Fjx95Jvr72H65eHxBRKAg2oCJRiPDRH5fonvxGtwqg2ONppfPG4d6UmVVIjSK8uJE9qClRiFYPc+df4rw7FKhBdc+qNHuva9S0KCwuOEIFaTeRq+/X5OKpExT1DYQR4SbBmB2ns+lkcl6Vb/7h1q354w/at28fu4Zw+4YNG07fz51bRhTeM348jxmKQtCmTRu6edQodhrRwxbgiTfcR3UOCHaIQYSVLlmymB1DuIEPPPggffLxx3zutm3bll4HAl0JSUOnUgmzodH+FFBDYZGmUI3yfd2daUh05UPDagP1WVmrIXlFotA3MIwaNW1JKYkJFBQazvPLF644VI4qChHOCQcSeXxwG1Hd094a4FsLS78r+G6NW3veZDGZjt5u9NkNjS1+cFKTolCRkF1CZzIqTp2wlFXx+RSjiclG3rpgQqw/0NKL/LVfz/5WCCvfu3cv7d+/j8aPv5eLpjVr1px66Ht6C7WLiEJBsAEViULBvqlpUQjwHXF2f4Lc/J/Tj9QP4uLi+OmxuV6EcM9WxaZTsJezRU/mqwpEHwQc3EGINkMn0VYs359G7q62F2aWCG8U21EiWIlbCN3aAnle+dp9sLU+K2NRKNQ9KhKF+F3zw65kejXWdJuiOxt40dQhjSuVb2sLUXggqYiyC2vmVt7DxYla+DuTnxVzjPEAcP78nzgyBMsHDuyXCvt2guQUCoIg2AHl5RXWVXBDsGXL5nJDh3AD1jbMgwugoAJgTYGw0N69e3OuH1xAW4NwNRTWaR5Svd6EKG4D0abCjbGsCt6YAteFIETIanlOrCq+ozBetzU1WWRGqH/AHUR1UXOC8L1OofTuiCZ2V4Apr0gTszUkCCO8XahDiItVBSFARAjaVJw9c4ZD7DMyMvhBnFD7uLymoV8WBKGGKMr+UL8kOCKu3hP1SzVHcVE6lRT8QM4e48nJ2bb5ZLVFUVER+fj4mC26okBz8tOJ+XQpo4Cah3qQi7P1b8wQJooJhIaG0uDBlpX+txQI4MTERM7xPHH8OMUeOsRzNV3IcqE8Zy/yyzql3SAlU3FxMd88ubhUTvgg73H3rl2Unp5OXbt2pc2bNvEcLJg/X59jeZTfI0JX1x++xI7byY0LKTQkmB1T9K7ct28veXh48vo3X3/N4bcAn8ufa9fSpcuXaPmy5XT+3Dm65ppr2O399ttvaMnixUQlJdS8RQt2F9W5EJP0xeef09YtW+jQoYPUoUMHcnWtWi4gmtYfvZSrCWgPCvapfj4hOHix9qvvCjVL+4ZXP+yBO/j22gSauPsyJZgIF0X+4LyBjWhItK61RGVJS8um737bQn3aRmnfeeunfSTlllCa9h7M4e3qRO2CXSnKz5lCvZwp2MOJwrS5j/a+/NydyV+bXJycyF37NQNXECIT8zaBLtTA24lq4Fct46Rdc+eundS3b186ePAg/z5CH0OhdhGnUBAEwQ5w0fcrLCk4yPO6DkQSJnPVU43p2tSHnbTjCfbRZN8UeNqNoj8IiUXeDCb0kYRQgpCCwMKNT7v27WnosGGl0+AhQyndNZgae5dQwwhdewPsi2OWLlnC54HoqgxNIptwz0fFr0uX8hzhsch/XLVqJR05l0bpRR4U4ZZNIYH+PKYcQNWuA2G0KIpznTYZgtYbyL9Emw44kTg/zosxFPPB6zc8l6qGi3xM5FyW515WRFq27uY9UJxCoRogBLnf/JP0+TnTffeGBnrQkuFNq1X0qUOMTgieu2Dagawul3OuFrIK5fR56P+ZYA7XD1O4Jvga+eim1oHO1DbIhaee4a7UKdT67qAxqj0Qfl+ih2Flf78JNYPkFAqCUGcoLoyjgtRB5OLzMbl66cpfOxL1Ka9w44YNPEdjY0vBTRzCSEd2CLRpGBduWLKysig5OZmFLIi/qCsMlZeXx6XVAZy94BBd9ViIP6zj5gdz3Pzg+OSkJD6f4XHF3qGU4duSgjKOUHFOKkU0bMghtTgHjoe7iFArhFk1bNSIQ64wbirsFmILLTFQ5RQOHQQYhCDGVBVUNOxfvuw3ihn5KBXk5dIdvZuUNvHHPiqfUo0ZLyMkVZ1LLatjDcdARcdXhX3ncujwpVyrFZkBklNY91HfF4RMT1sfX24jeoSLWuv7FTHgOZo0ehBNenaUfsQ6oFPPzku6foKGuGi/GlsGuFCgh+1+R1aFr76azS2I9mi/G/A7r1Onulfx1tEQUSgIQp0iL6kXObkOJ/cAx4uMz099VlMIJ8g9WOfq1FUgilBooLKlyFXLhsgAd+rT0kc/WvNAaKWlpelEnz7ECWGv6rUr0QjgkIFMTcBhHNVP4ZJBLOJYJfQMWR2bQfmFxTQiJoBFJxxHJSARctqseXNuMYLjIC5xDWxDiCjObSgi8TohAFHZ9N0ZM/j8EIVwAVW7DLTZCIhsT7kBLShl7wrq2TmaDuzfz/uiL6MSb0pgQsClaK8HDqA5UYjS8mjSj56MOB7XP3XqVI2IQmsXmakOqNz619FMSsnRNf3v2MT2+aiC5UD8TzuUbLKyKEAxmckDIji/FmJOqD3i17+nXxJshYSPCoJQp4AgpCJdz0dHw8mtD5UUH6TioiT9SN1k7549dE2bayolCAEXndFuvOPS8vlpv61QeX0QbHiqjWntmjUc2onwUDRghlDDBGEGJ0+FiN5y6608R8l1hMoaC0Lkx0FQtAi54jaGh4dzNVa4qDge5zx08CCHoWIOcP7hN91E1w0ezNfDa8M25OwB9GYMjwjnZYB+ltk52Szy3Lx8WBCG+7pS66bhLNawDa03DIvsINcTxXewfevWrfpRHYb7YfnWW0fTufPnuDE1BB/yFY33McR4vTLALbaHIjOGghD9HUUQ2i8oUvXQorP03N5Ek4IQuYOfd2/AxWSs0fdSEBwRcQoFu0XaODgutmjhYI7CnBVUlPXkVY3gHQEV/lqX+xVW1SVUqJ567s7EzpotMHQCDR3CygKhhhBQVfgFqHYQlobE4rUoJxEhrMqJhFuoXEi8PjiKx7XrYX+IS8PXvPlEFgtrW4fhWgOIaLQo6drEm1o10Anp2sBYEDpCw//6SEVtJsCjTfzo+YHhV/1bEKewdhGn0PaIUygIQp3C2bUFzx2xYIuzaySRUygV5+/Qj9Q9CgoKuPBIVYWVm4sTxTT01BWduWSbojN4rXDvMKnXvWvXLlr3118suib/+988BiD8MKll7AeaNm1C119/Hf373y/yuiIurYDDYS0VZ7h+ZGQk598oJ1K5hRCKcC3hKEIQdurcmXr26kUb/v6b8xIBHFYIQjiujiYIgT0UmYEw/f1QughCO6eiNhNoRL/4usY0ZUiEVf8txDTUFYsSBEdDnMJ6wtmzZ2nFit/4CXOH9h1o5M0367fo2LF9O1equ/e++/QjtY84hY5LbTqFwJELtuSnvcbhr3U9r7C6IA8vM7+YRnbwZ6FoSyAE27XTNaLeunU79erVgz795H/0+BP/5LG2baPp8GFd5U8s//77ahaFkye/pO3bu9QpREjbljOZ1L+lHzUMsG7IGpxCVcABoagQiyDVvwPllzjVyudWHfKLSqioiOjQxRw6kZRHt3UKItda0IUQhGuP6ioldmviLYLQDoE7+O66BLNVRcHr0cF0d9fgcsVgZZ3C5oH+9N6Ld1P7mKbU/Y6plJ4rbU6qgziFtkecwnoCBGHLFi1p3Lh7+MkxQHNj9US7aVQUda5i0r8g2BuO3Aje2b2X3eYVou8cioTYA12aeFFBUTHtjbN9E3VDl3Px4kU8b9S4MQvEETeNpNGjR/MYRODbb0/nZYyv+2sd3XrrKHYYwamkXE2YOVtdEAK4mnASkaOI1hY9evYk74g2lFVYQj5Zp2jPrh2cD2k8YV+0wEBbDVVptTbRfsQ8xacW0sELOXQ2tYDcnJ3ogjYHxabrhdQIhoJwcBtxCO0RS9pMrB4aSQ/1DrGaO+jv6Ukzn7yDNi99jZpEhtEXs/+wmiB8YkS/GhNHOC/Obwl4j/OnPszHHF76XxFsdRQRhfWE3JxcSklN4dyTBg0asDMI13Dhwp95GRXrli9fxvvu37+fGw5jUqFQb789jUUk5tgf5dQXLJjP65jbC78sbkRdBjnxJNRfHLlgi7NbB57bIvwVxVKmvfUWC705332nHzWP6jtnD6AYBMIukY+Hm3VbAwcQQm/atLcoNDSMLpw/T88+8wxt3baVvvzyy6tE4P8++4x+/Okn6tunHx2KPcRuBgqmtAxx15+xZoBLiAd+q35fTacy3CjQw5lu7NuZq5ki7BTC0XDCvshNRCgqisZAJOJvRW0AMYhYpg3HM9hRxc8aDwIKikt4HW6xtmhVYZiniWb8bAqMvlLGgjBAeiTaFQiLfn75ObpnY7zZyqJoMzF7dFOKbqTrmVldIJQmjb6Odvw8hYYP60JTpv5Iz776rX5r5YDIUtOqD5+mgW2i9Fvsg3uv70YDBkbTnRNm0q/LtutHhbqGiMJ6wuDrr+ecEvSF+fvvvymmY0cev+H6G3gZxQoASpxDHKLHVfv27em35ctLt/Xt249DT/9Y8weHo+J86DGD/KDaZv36cBaC9z62hY4ePkNTnmmo3yLUR1xUI/iiMzx3JGyVVwhBiIqSaEyOapFoVaDGIRJ/XrCA17H8wQfvXyUa8ZBo+bJlXHET2yEu4STi9wX2NRaaNeE8dYr0ZqdtT1y2fsR2IPKiY6eOLPISEy9T3Lk4mjV7Nu3atZvX77rrrjIi8Pvv59KNNw6h5JRkuvfe++j4Jd3v1VYNrHODWh6cD9luIGl6h7yyTnPOIUJLlyxZXMYlRDXVbdp3Aj0R4Ybi7wYcRrSwwM/P1uDR3sYTut6UpkBO359HM8jZCncyKByTo4nBk5fz6EySbsotKOGwVYT5iiC0X9BmYsiSM2b7DqLNxJ47mlu1r+WdfTqyGJz07M2UlppDQ8dPpy9X60K0q8qcuetYdIHPZzzMc0MgFDd/M5mFI1w7iFJwc5e2pe7dy3cN4TEsG+77xQvjrjoOPPXo8DLjmNS+OOf4/l2oRVAATXlR13f0p1kT6fT5RF5W51fXVK4mxt955BZeVk6kWjZ8D2rC6xfsAxGF9YSYmBh69tnnWNRt3LihtGmyh/YLQC2DM9rNAGAHcecOysm98ksW54hq1oyXVc8sCEjcRNQWsQdDaOSdPjR87Ha6dCmV5nzWm9q0ta8nbBXx/YJcatH1pH6tYoaPOcvHVPY4BY7BsXUZZ7dreF6cv5vnjgbaatR0+CsEYceOHblXnGqTkJqayr3o0NcOIYToUwfQf06JRgDhCNfw+htuYGHRulVr6tWrFy365Rc+5ujRoyw0h9x4I++P6IOlS5fQuXPneN1aIPyrbZgHi4aLabZrUQGimkVp4uks/evFF9kVjGwSSR9//BF17dqFhSDaMxiKwJ49e3EoKfILIbjiUvIpyMvVJsVe4HKdTi2gFsEe1L9np9I2GWPGjC3jEo665Raeo90FBPzGDRs413zY8OF08MABmwpDuH8JGYVmBaECwhCirbCaZnHsxVz69UAq7b+Yw9Ouc9m0dH8qbT2Zya4kqt2KILQvaqvNBArJzJx+P/n7e1F6eg6di7tMp1LT9VuJIhuH0LUtI/VrVePM6Uv6JR0QZhBk+w+eoUkvz6GOnaJo1sv38viXMx+hOfPW0dTpC+mpx4eXuoxxcYk8Bocv0N+ndHlUj2jeDvbtPVNmfMp9Q2lA/3Z8DTiCM968l/y9POmjT1fw/n1veZ3n4JPZK1nIGl4TzF2wnpb9tUe/Vpa3XxpHGzYd4vPg2FMnL9Ovuw/rtwq1jYjCegJCQFF4ABj2yUqIj9fE1JVfPniiDPr1u5ZdQEymQPjo8OE3scg8cPCAftR2KDHY/frd9Oe6WLplZEfa+2djuu3WC/o9KgeEEqaeN5yixyclUlamdeovQXxBxKlzJ8RXP85p/NgG1K615LJUBPIKiws26NccC1vkFWZnZ3OvODh96F2HCc3GAZaBihJAQ3L0rFNAOHaM6cjh6OfiztGWLVt4DOfEfiGhIdzbbucOnds5/6efKP5iPMUeOsTr1qRVuAf5aDd/u85msdtjK/7978k07e23uWgMQkNRvOvGG4fSrFmz2SE0FoGtW7cuLTADAYvqqdfUgEuIsEcVAgmnC8twUuGotmtUto8ehJfaF1Oetj/A3wiEnUIgAhSpgWsIYYhoEhwDMnOLKTmziMM8KyvKcEOP6pCYlu9PY7cH0wfrL3EY4KmkfDqvCWdLQG7m5YwCmr0lic+Bc1raxxKfAdqCHNY7t8Zc1M7j4epM17XxE0FoJ+C7ip9136WnaVWq6QrEaDOxcWyLGmlbs//iJVq5cjcNufNtOrj/rH5UR++OrejOsX3p9efv0I9Yzr3jB7Lw69S5GX389e/6UR19O+iqak/66Bea+/duFoEQcmp8+fp9tGKT7l6sQ+smPF+35RB9snzjVcsB/t48B8bjN4/swefGNV74YgmP9+vSilIzdNEYJ1PSeA4M91HXBDjfuqOmo3SatwhjpxHnwTwo2Ee/RbAHRBTWAyDgEAY6b973nBsCMQcg/OAGHjlyhG/uAPINEVK6a+dOdgFRQU9tA2oZAhPnUyGktkaJQTidYN6sVAoN14X3gGPavW1iQuVK3j96XxjNeC2SVq5Npzk/6RxSiDkl6jAph83QpftsdjYLPrUPRCVYv6GQpky7wCJu5ptNaMrzjbWbQycWnC+/kcr74twKLOM8OA6Yux7OeeiYrsiCAseo14DXA9QxxucFc+df4m3jHr7IQtXw/ADLGDM8x/QPMsy+V3sEeYVUtJ5KSmwfWlhdVF5hcX71wpHKAy0N4BZC+F133XU81rChLuz6nvHj2S00FIKGILwcIhDOYpPIJnwu7I8J3HXX3dz0HGIRIMzyyaeeohEjrf+7AhU0uzb10bWoSLBNiwpzQPQp4WcoAo05nZinKzATaD33QhVkuZhaQLvOZNP205m09VQm7dMEIdy2NqEeZVxJCOjU7CLafy6H98V0JCG3NGRSgab7gIXhDTeSv78/h1gu2ptGvx1Koz+OptPCPSksPCEMcSwEmaHYg8jD1GXuCWry9TGecEM/ZFUcT4/uuMRuD6YZJ9J0YYAlJZSVb7nShFGE1gM4B87Z+edTfD1cFwICBUggRA3Ba03OKuRcxfLIKyymQiQvCrVObbWZMOb+t+awOFTAGVzz6bMcTgrBOOGl2fotlgPHDhVP12v3Nu+8Pl4/qkMJOcMCNqmp2aXjK398kTYteZWXq0Ng4BXBqMJM09LN/w21ZB9D8B4RioqwUcz/+85C/RbBHhBRWA9AeOjEZ57hJ9toOYHQT9C/f38ewxw3MFgG3bWbALU/wosMt6llNcd+CCu1NT26t6b7xnWlWR901o/ogBDMysqjN6ZvoSnTr4jZytK40ZWbtaBANxZ1pti9p4j+75N4+nxGU1r4lS584uHxOic2LUO7S9HTs4sr3TzcnXw0UfjxrExavT6Fpk5uRJMnNtLvQfT4gxHUvbMfTXqtciFaEHX3P32WHrw7nM+J14PXpTB13uZR3vyejp/KpddnmG/qq4CwvXGQt9n3ao84u7XieXGB44WmXMkrrLnQbDhbCB9FyCcEHtw99LqDQPx+7lz6Yd48Fn0AjqLhvE+fPiwGf126lIYOHcahknAXkXuG8NGvv/qK9u3bxyGkKuRQRSHUBKjeGe7rSoc1sQIXwZ7B60OfwMgANxa01kAVZFl7RFeQBeeHEMR0KiWfnLXLRAa7lRZPwf6o2gpBB0Gk9oVbtuJQOiVlFpXuC9D83sfXl9zdXLi4C8IrUfDFEJxnlSYS8Y6+2q4TZkrsQeRhMlcAxBRxqfnUwM+yiAh3TWCbaq6F6+G6EBAoQAIhCkF600+nWSwmphfSMQt7XZ7XxDYEsyFK4Drq5Ejg383U1fH8vdqXXVbcK9Bm4ufRUdS92RVhU1Og/QSEoH+AN7eg+PnrZ8nf34fueOB9FowIJzXMm7OEZo1DOQwzMjKUUpKz9KM6Nu4+znPk6iHP795xAzm888AxXUg+xBbyER+e+EWpY1gVIEhxblxjxlO38dimA6bTVPBasQ/Eqal9MD6wdzs+l0K9XrxOvF5z5xZqBxGFgkPy17I8+t97ZV2q6e83ok7XnafzcfF03cBoevqhyt0cfv7dZRZXIMDvyj+NETcGsaAzRYY+zLRRhBNPQI0N7u9Gd98azM5en5tOsysHl3DhskQWcPeM8aQB114Rn7hGv16+lJhcude9bbfOAbxhoCfd0F/3Og2dRFPnxTrG8TrgjFYEXmt579UecXbTJa87dl6hLo+jJoDrD+du8ksv0dT//peeeeZZHkeYINYxDpGI5bZtdZ8l5lgHjz76GD9kgpuIYzGOdeyDYzEhXxEtEbp27cbH1CSdI71ZqOythaIzFaFCOsEFTeyAqGDrVh1FQRbk15kCJtfW09lUov2XoAmhowm5Zt0xfIZbTmdRTr4uLFQR3aEj592ZuwaAW7vpRCY91idMP1J1zmifU5gm9C2hcaA7HTUT/mkKiAqIRfxI8o3ErTkuZRSQpj2FWqA22kxUxO3XdWMh2L6DJgz9vWjG+7/S9RNm0IYTVc+7VeGj6elZ9M+XvtKP6thzIYHz/BDeiTy/9X8foqnfreIwTYyPHzOAj31p4miKDAvUH1V5Jrw5h/MMcY2Y9lEs3AxDRgFcQQg+XC9KE7CPTvryqn3AC6/O5dzHJx7ShaEDfx8vPhZ5kDge7mbnRjX3wFCoHNK8XrBbymteD0dw/WZ/2r6nmD78bBsXl0HVUcxReVTlFvpEXAnPzIrXOaSmQCgkXLZbh3vQC68l0Y49GbTtj+al4xBFhssIq4TYO7mrBYdWHjmhu1EaNtifPp0RyssKCMG1fxfQxJfP8fE47l9PRNBjD+meZhqey3DZ3PXUOMCYOqchhtvLOy/CQb/6IYEmPtqwdDswvoYar+i9Kmq7eb0iL+UBnnsEfc1zR6IwZwUVZT1JboF/6ZxDoUL2nctht2twaz+rFpaoDgipTM3WOVJw8ABuWzs09KLohp4svCorNhCeeTopn4VdoJcrxTTyor81UVgRXZt4U5Mgdy6gUhFo99GxiRedxXWS8jg3CyGjxg6hKUa0D6BX18TTjwll3Y6KQOhftF4INtSWJw5owCITLqY5UKxnSLQfvfNnPP2p/ezNuUim2DiqmfY55pZ7fgU+j65R3uThekV0KLft3AOteW4rkBKCNlIV4ebmRs7OzuTi4sITHgQ5OTnV2uuuLPieT1sfrwsnNgPaTFizqqgh5TWvRysKhIqCzRuP0D9e/5aigvw5pBQOIsShoUNY2Ub4dRVUNEXO4g+rtrF4hTCE8DSVg2ipwypYD3nuJTgkEIRoPwFBCM6cTqBXXuxNu/8qqXKxmXPnC+jo8WI6dSabQoKuLigQGuxEy39PoV9X5NPGrVfyFyGSIPK++bBpmXBKhHBiXwjC8xd0Nx0oEAMxtWRlIuf4Geb5GWPuesaoojMQcQjrxOtQjqE58F5xbQjC20eGkr+v7lcBxCOuZw5z79VecXa7lvMKbQ1aM6BNQ3UozSsssH0hJ2uBypWoYmorILKQq7dbE4f2AAQhmqyvPZZRKggBnsQiBBOhmHgsW57OQg4VnBKVm4c8OeTL3frneQ7NbKSJX0sLspxPzddek2XPgfF6fTycOVzvz7gsysottkgQgpz8YgpEuU4NVIBES4BJLQP4Bh7T9/0i2NnBhFYBECeYfruzGVeKxDTpunBy1gRMv5Z+HBpsCghCFIDBy3rhugg+HufBeXENhBPi2ngNpjhxOZddRkvAfpuOZ16Vl2hr8BwfxX4soaCggAUkCkBlZGTYVZ/RisD33dZtJqoKQkiP/v4WLfxyIgsZOIgiaEzz0ecraOSw7uwQohIpwl7NFaURbI84hYLdUp5TiCb1EIWKM3vb8VwVm0F10uj2SZVyChW9u3nRGy+GU6tWzmVcNYgolZcH0QiBBAcN7llSSlFpeCaOn/dlQ3bhkIMHrmnpyrl9CNmEcwg3EmGbGEe+nilHz9z1TLl4EHKffhXP++Ccb73cmENITZ1XuX0QnRCET07QFeRRrwmvf8vOHLNOoan3aoy9OIVF+buoMH0MuQX8poksXZuK6gCxh3w74O3tzaX6ESJpDHLxUMkT23DMypUrSsMzK0NeUi8OI3UPeE0/Uj7VuVZNsGDBfOrduw9FRtrO6Tx+KY/bCcAVa9XgSrsdW4OQ0bTsQhaE5cEOVFNv2nJK54hdyCyguIx8WpuSZ1EO3roRTemcJvYscbsgrhBmuyrWMlGBG264Sl183Gjh7VG0eG/FDiPoHeVLHm5OFO5ffbcWgg/eHArCwB1F8RkfdxfON2wa4max0wrX6bI27Y/XiYwMTbhCkd/XM4SWHUgvV/AqN/Lm+adpd1ZBqTtVG45bdcQdcoL9/Pzs2imE6H59/UWzVUUh8P+rff41UVXUmPLcPeQUNg7RvYYi7XsUn5zOeYQYxxxtK1b/9G/eDsQprDwirG2PiELBbqmMKERLipV/HOVlL28PSk1OKw0pVZQnCqsKhBvyEH+f34z8NG31zY9ZnDOI0NO6RmXeq72IQlQezU+KIWevaeTmM1Y/WnV2797NrRZQZRNFVdB3b/Rtt7FQRE6dEo2o3qnG4BgmJepaSzw/aRJ9883XvI7qnMjpQ5N3CEw8zUdVTxRxMRzr3i2Abhn9AgvNn376kVtAoBgMcv/welauWMH7tWnThpKSk8pcKzDQfG4JroHXqfIF1WtXOYPWAEVmbCkIFah6iXv+kR38rVbMpbLAJSyv8bohVQ23BHP7RVC4JpDgPFYEh4Q29qLlhyoOPQTGwsfS8NFRMYHkqYlCQ1CxOjMzk6fkpCTug2gI2nb4aoIFeaxoiYFcVEPQOgI33xDbrvpADncr/GxRgTRX+7KsOZpp8r2h3Um/lr7017FMenLXlWqTyGNTwgWfDc6Dn7nKaUMOqauzk1XzEPGZqeJPVQHhpPhs7VUUokqsuaqiAG0mnh8YbrO8QRFytYuIQttjxV9XgmA7BvRJ50b1anrsPg/auDyaFn8XQz981oZ2rOnCuYU1TbfOLhwOOu6xM1xM5sy5PJr3mWM1z7cUR3yvTk7eRC4DqKRgs37EOqDSJhq0D9LEmeFTe7VsODZw4CCeQ6RB1KHRO0Ql2jWo5vCoAoq2Dmgdo8DYsKGdacfONDp1chdX+vT28uaKnqgWiv6CEKhNmjRhcYdG8YbXKk8QKky99uoAYanCZtH+pjYEIejVzIdv8FEYpSZBRUSEd2JCuJth+wUIF0sEIUC1z3bBVXM10bWhMgVZ3DSxhhDbikCje/RTVBzS3mNbC5xXuJGI1ty+fTutWrmSlixezPOzZ8+yqIHo69GzZ5mm+aphfnBwMH+v/1y7lo9D83y0PYKQdNbOCYEPQQAxaA1BCHAeT3dnurlDAL9niEAAdzCmoRfd2M6fdp3NLiMIgbGTFZ9ayG09IJwxodVHviYMDau4Vhd8DtWhsNCy76Otwb8jNKGv7TYTglDfEadQsFvKcwoF+8ZenEJQkP4eFed/YpXXpJxCiK4/Vq+mY8eOcQgpxuCwqe0QbsZjWIY7Z4hyFLE/MNwPY51iQunV1z6nW0Z1pyVLd/AYQlLV9gvnz5f2AoTz2Khx49JzVIQ6B/oU/qWJTAhciFL1muFAAozDvaysU4nehJ4enrRt2zYWvHeMGcPXROuLkOAQrlRak2w+kcV5cde19qMQH1cWFaAyDo4KOUShFVTWPKLNU/MLKVYTexUVNIELA5FoCRAfBy7m0LN7y+/7iTyqdiFe1CrYnZqHeHL4JICLtvWU7v2aQ4VAIqcQYZgIsTUHROOwaH8O2YR5pq4DkAdprgKp7jg/ykpPpaKiAm5DAiGIBwTKJYy/eJH3Ra4b2iUZLsMtDA7RtUaBo4XjIBJxDPLoQkNDKaJhQz4v9rU2+G64ad8NfFfQxxFVW1FYpqKQxq97R5j9TBBK2zAQ7Uf0A1UEnx3+nVWXsLAwivxG197AHpxCPFAZt/a82VBp5IXe3TW4VsSgOIW1iziFtkdEoWC3iCh0XOxJFBblrqfCzAeskleoBJ6p8FFDkYZlJc5UWCaOWbx4EQui/gMG8Plw8/umtg/2B4aiEMLLy9ubhdrEx4Jo7s/O1KRxE2rZqhXvB2EKQQdW//47O5dKZOJaODeqDZoD11AN5rE/bsDVed+dMYNDWQGu/8STT/I1QIeYGN4PY598/DGLQTg/cCYvajfv2PbPxx+nX39dygIS54azquYQiOiFaq4xvrVIyyni3DkvN2cOiYGog2hBf8AOjb1YFMJ5MhZ+Wy9macKv2KwAsBTccCOMFeesiP4t/Wj+3mR650QaCz/Qq6EPu1YtQjwozM+13GqqEG74S779tGlhCPcOBVuctPtqvG+ISDSqNxVyis/o+ja+7J4Zu3EquhKFbxKzy4oguGzIV8zIzKDjRw9ziCi+n/gOQsghHBROoI+Pj1lBh+9gcnIyi8Ak7XgIRRyL7zKEoCmR2DQKfd1q3pGGm/XDrmSTbhZyDMsDAtvHw6XKoaRFRUX8uVjjdg3/Tlt8r0urqG1RiH8f6GVpCoTnTurVgKIbVb3fsGD/fPXVbBoxYiTt0f624t86/j4ItUcVf0UJgiA4Bk5u7XlelF/9KpiqeTvEDVwxCEKIGzRyhxg6dlyXq6P2A2o7jrnrrrspOyebl42bwxseAxAiCgfv1pFNyc9rPt1662huEg9nDiISN3c//vgDCzO8FowZXsuS3CMIQuQuGgo0FMgBcAcxAYg9iE4IQlVYB2MQlRiHEN25YwePA4SiKkGK1wKUgIWorWlBiJA9yBlomhxNlClhhpBStHFAg/ZsTfihhQUqeRo3Wq+uIAQIt2wRWnG4JYQfmu+j/QJu0lX1TeTzoZgGbooraq8BsQHB16u5D7fjgECDEGzbwJOdqmtbXRGEAE5YizAPaqkJTuCrCUAcg+I8o7RremivyVR4Jo7Pz8thceKt7XO9di1c77ZOgdQ+wo3i4s5ScuIlatq0KYeE3nLrrTzHjV50dHSFDh/cwZYtW3Kz/FG33ELXDR7MQhKhp0uXLKFtW7ey84hQU5wb87NnznBBI4SrVje8sjzgVKEPHiqbQrA8Fumn31IxRxPyqBC2YxWBk2qt5/f2EEIKgf3B+ktmBSHcwdmjm4ogFAQbI06hYLeIU+i42JNTCPKTR2l3wi3JPbB6bSJshQrthACrqX6FuAbcQBU6ChFn6ADi+hBycArhHqJAjqVOZc+ePSkgIIBWr17NY+wWGbiiSlhaE+X4JWQU0KBr/MoNcwRwxFCIZvKqi1Uq8GIK1Wcv0N2VBkT5cIGSP49mlvs6IKr8vFzK9L+rDnABC7U/6zgbluGGqtBZQ5AviN6GjfzcqFcLH26T4aT9Z0mY46I9qdTAs4g6Nnbnapa2AoIQBWvgFsKJhPuonEIUNTp44AC7i61at2ZxWZMgX3XISl116IqcQnzXRneqerVM3KbBJbWGoHN1daWOS3Qh3rXhFJYXiovKoh/0bEAD29juOyXULoZOIR4Y4YGQUHuIKBQEwWK4mmfqE9rd5iFyC/jZYZqqc15hwU/kEbJVP2LfQLBBTKEyaHFREhWk9CQXn4/J1Wu4fo/qo66Bm00IPwhElVO4efNmFotAtd1AURyEv+Zk55SOqcqqyBNEkRu4Qd9++w2Hjd51992UgKIh2nngRj7w4IMsNtX7qirIQbqUWcBFXEyFen7ctQE7XlvOVOwawUnLKyim0X9V3NsUN6yDg3TOGkI7ARcmcXc2G96pwjpNVSGFQ9i1qQ+F+LpYrWiKpcCpQWgtWgmikEplKrSqsFxrtfww/K5XFjiDKERz+tQp2rFDl3MLF/rQwYN04eIFbbk5fydrIv8Qn2Gb73W5eRWJQgDnFzmmIzsEVik/DoIQ/1atccvWdbmu+qwpUajOjyb31mbH6Wx6eMNFk/mDcF9fHdCwTP6q5PRVjKPn3UEU4m8HwqPxoAeRBULtIaJQEIRKUVwYRwVpd/Cye/Cf2s2DNy/bM6V5hVZ222wFO50uXS3uV+io4Eb7TGIeZWlCD2Ge6CV3KEmX92auibUx6NuXkl3Ex1cEQiybh3pS3yW6KrBK+EX6uVMjX7dS0VedMDYIQ9xeZ+YV0flUXXEaVAuFiEQbA1sLQhRQ+UvvXg6N9qcAr8pVQIHTA8FdmWPVwwNT4s/QFa8OOE/b6LYUGhLKTmFNu4dwYZt+qwsXr0gU4gHADdrn1XLOcf6OTW4XzCKxsiAsG30Kq4sShXH3tyoVf7gVzMrK4mvATUQor7XAv+t31yXQ5+dMv3ZzrSZEFFaMo4tChH63aaPL9UeusIjC2kVEoSAIlUY1hUe7B4+gr/Wj9ktNuW22wtGcTkuBwDiVlEu743Novza3Ri4fROGljMJyK3EqIAo7NfGmi5pYs0X+EoREQXGJ1UJFqwLcGghm5BoaujKWoo63VNQg1BMOMdzi1powQxVaw0q2AKIQObUIPTYszvSyJvSU84yCRqhYC/GnKtjePGrUVefBNZR7iGq8cAoLCgpqxD1U/f4qEoWoLlukifFhq3WvE8zq2YD6t/IjH48rsb05mnjyMhBG+L7gwQHCfxHaW1SQywV2qosShftuCSF/f38Oy4UgNLwdxM/LGp9Ree4g+Lx7A86dNYWIwopxdFGIdjUoMANEFNY+JjINBEEQysfFvSsLLCpaz4LF3nF2CdHuqkKpON8xRZWze3eikkR2aW1JYf4xKsw7qN3QxlNhwVlNXF/Wb6k8cAtUPz/08esy9wT1XXqa7tkYTzNOpFlFEIIjl3Ip0NsyB8vdxVm7Ca+eE1gZcHNfm4IQIhyCDg5oVQQhSMkpYjFtKShcBIHRq1cvbuECVM9NVKRVmOqZiVzUnj178X7IWYVYBMhtRQVfU+eBkEFhGxSiQR7r9m3buEANbjxvueVWLlyzds0a7oUIJ7GmQSuQlg086Jt9uvYkEW7OtP225tStqQ8XOlL9LdHb8OCFHG6An1ugE2fnUgroVGIe7YvLoTNJeeTm7kk+/oFWC+1ESCrC9hCGa+wPoP0FxGJ5JCToxOX2rcfop/mbaPPGI7yelJxFKVlFNHV1PN36p+l2E3BMUbTHnCAUBMH2iFNoAilwItgCeyvGUhVUD0BX36/JxVPXZsFeyU97jUoKVzik22ZrpxPir8TJT/u8zlBJ/l5trn1mzk3I2fMmcnaN0vYo0ASOn25nM6DwC/rh7Y3PoU0Xs6wm+gxB+wZToZ5wXH49UHH1VbSCqI2cvtoAuYBrj2ZypdFBbXwrlUeoQOjpor2pFBPhZbGQnvPddzxH+CZyVlVrEhUyqsJHAQoYqT6ZWIZTuGD+fBaEAPth3PhY42VjDHMPjd3DxMREata8OYeWVtYZU07hplHNaOe5bK5ua4hqBXLsUi6NW6MTRxCEBYUlZnNe+zTzpQAvZ/r7eOZV7UxQsKZ3Mx8K9NLeU1rV8wuVU7hrRPmCDOITbT9MidDMrDza8Pchevq9BZSuLzgF/DUhP3XCSLppZA969veLtDLl6n/3+Hc7eUBEhVV1q+IUNg/0p2fG30gfzP2dTqVW31W1d+qSU3jm9GmuOizUHuIUCoJQZVz9HuMQUuTr2drFqizO7r1qxW2zBnA6nZzb28TpLC6K1y4YRkWZ/6Oi9JuoOHeyJgoXa+LwY14vzJhOJeTK1SoNgROIULFZmy7TTT+c4FYPcAnQ162qghDFJ3ADOallAIfoIdQM7sLRe1qVtm94ZkADDmXs3sy7VKjAkUPIXnlARIZrN6X1QRBCzG3Tfjagp/Y5VUUQgrTsIp4H+ljmFKI6LQQdJghCgBw/hH+eOH6cixcpVEsWCEL0+wTYjmNREdcUps5jCmP3cOOGDVztEJVLh990E29X7iGqm1YE+gYatr8I07TkzR0CuPgOvneYbmjjX9oKJLqhJ20c24IWX9eYAjydzQpCfCdDNCG5RhPvpvpbQnSiYqymx8jTy/rFc4yB6DQVrgoncPnynXT/W3PKCEKA9Ykf/0yff76SJnfz14/qgDuIf8P4d1uRIKwsEKOTRl9Hm5e+Rn17t6Wk3IrDxwX7AI40/g0mJiXqR4TaQkShIAhVBkVm3PxncGgmis+gOqm94uzWgefFBQd47mg4uQ5ip7OmKXHy1ET+bBaBpigp+I6KMv6PCosyOOwN/cZu+uk0V2KECHztSCrtyzWdP2QO3Cyi2ASEn6HoQ68yQ+Gn+vZVVL0RIZptwj3NCkNUHYWINNWqoS6yNy6HC8t000RLZQvLGIKWHyDU17JzxMbG8hztS+AAIi8QvTyHDRvOoaTo1QkgCFWPTTiBqt8nxiD8vv7qK15XwlHNTZ2nIlCABnlLPXr25HzHFb/9xgJv8PXXU+cuXei4dr4lixfzazcVPomQSzTWR3ilIiMthdLTkqlpsDtFhXjwFKx9RujrSCVFuuItVEAdGnvSoYtlRZQh7Rp5aT+rqx1HY7aeziI/Xy+TDp61QY9Ew/cK8vPyWfiVx4xFf5I7FdMLLXVuJP59r74lqkbCRR8e0pN2/DyFHnnoBg5jPRd3+SqxWhvAxXtiRD/9mmAKiEFUHa2sSy/UDBI+agIJHxVsQV0IH1UUFxzRROFNdl94Ji+plyYO79SErOMVMKiJCqpw9/48kl7qSjTyy6Y+LTRRmNKT18vDJeAv+tfvzjT/UuUfBMABjAnxpC4RXtReE27Wdg0UXKSDnOhCagFl5ReRj7sLNfB3JVdnJ3KtujZyKFS1ULhQEMLVYd3RDMrMK65zeWAILYUYxI0pwlxReVNVLg0JCeExNN5XoDUEwk+NwzCRA4m+jXBIISgxGd5iNWjQgJbvTzPpAqJCKdqDIDy3PBBC2jLEnVqGefC5nTThVaQJ1YK8bHYwLcHS8FFDkIuJqqRJSZm0cPEWeuXb3/RbzAOxNmjkIAoI8q/Sd6+i8NE7+3SkSU+MosimwZzP+Nz0H6hxSAA9P+EmGj35c/1elgHxNuVFXRjzqZOX6a2Zi+jX3boc1qoCUTh1+kL6ZPlG/Yj1cfTw0b1793KBGTyQWb58GT344EP6LUJtIE6hIAjVxtntGocoPOPkOpxKCv/SrzkWTm7teV6Ut5nn1QWhnv3mn6RHd1yi5/Ym8lRUVEjF+dv0e5RPSeEBGtbMsmeKCAE1dAHhAML9Q5PqmhKEAKGhEH9NgtzYvcHc063+CELkESLXDcVOOkVW7KJVBHothvtVrUCNPYN8QriH7dq3Z3EI9xCCDv041ZhyD+Eq+vjo+lQaAzF4+fJlbhsBh834mTsqkJrD18O5NDzXHBD2Izv4U5j2M0Dz/J1ns2nH2Vy6lO1MgUEh5OVdfp5vdUhLS6PL6QWUnldCv2/Yrx8tn9iTF+maBm7UNrSY3VIllI2nv9cdoE0bDl81lceiaY/SzOn3syA8eCCORaA1cgjvnDCT0tOz6J3Xx/M6wlK/eGEci6/DS/9L4/vrclYhIjG2+ZvJ9M4jt/CEdTXd3EXXemX8mAG8vurDp6lFkE6Eq+PUvspNVOcEL981hK+n9pk/9WEeF4SaREShIAhWAQVQnN2f4MIzcLXsESfXdlRSfJALtzgaKq+wpKB6ojA7v4RDPs1VBbSYogzycDF9Ezvat5DeiNJVF1S5fwj/tCT0syZAmCiuW1/CRYG18ggVEJigQR0UhQo4hP2uvZbzDN3d3WnlihVcjAZOIfIRMYZ8REwIIa0suQVFLP5MkZxTXO4DksgAdxb2eJiDvEJUkYVIx7RLE/4rD6ZRiYs7edaAMMwtIPrtSC7duPQMJaTlU+MGlrUj2Xf+MnW/+01qddMr1Hzoy9T0hn+bnMZM+Ypue+mLq6byaBIZxu4gwkXT08pGK7SPaUrfvHSvfq1qnDl9iedT7htKA/q3o0kvz6Ffl22nGW/eS50bXXGN5y5YT8v+2kP3jh/IgvKjT1ew06hcxri4RD42qlkDevu5sTwGIDwxboqBbaLoqceH06OTvuRzgk/m/M7zug4eEgi1h4hCQRCshr0XnnFx78TzkoKDPHc0dHmFS/VrlQeC8KnlcdwCwhQHEnLIyaWFfq0CXBtSXIYHdfR2K5MPCBH4r96+FOOXbHGFSsH6WCuPUKHyCQO86/5tA8Qf3ENUQjR0CuESQjQiH9Gw0IylFBcWUPMQ0/8mkEcIIY8wUmMQMorwSwhCc/03EZKKiqU+3l7k5mY94f736UK6ZW06TT6STZcLSuhkaj717dZGv7V8Gnh70j3XdqSJI3qXO3389K30y1uPXDWVx4MvfMHuYNz5K+L82paR9Przd5C/f9Vd8Z9mTaROnZvxMlzCm0f2oDnz1tHcv3fTC18s4fF+XVrxHCA01N9Hd73dZxMoNSObgoKvOMnrthziY3GOAQOj9aNES1ft5HFTqPPFXU7lCaixughcdeW+IzRbqD1EFNYTWnQ9Sd8vuDrxeviYs6Xj5vapLDgHzmWKylzD8LXVNtb6bOo6xoVn7M2RQ5grKM7fwXNb8cEH73NVRfRZQ+l8gLnqu2Yp3K9QozB3OxXmH6bCvF3a/AgVF1d8g6oEoalKoCj0ghDP7OJA3WfkHKPfYganBtpr6UHje0TQb3c2oylDIkqdQIBiHj169OBlwfZYox+hManZRSxOrCEwHQm4h3379aMhN97I4aCoUoreh02bNtXvYTn5ednUONCVXT9TnEnKp65Nrw5NjQxw0/79FpsUhAgNRkGlwa39qFczH8rILSJPH1Q9tdwZdnFxuUpI7jxfSPevyaCJB7PocuGVsNcf4vLozrF9ufVDeUBQrfr+RXp50ih66IFB5U4DBrSlvtdePZXH/os6Jw/4B3jTG/+4iX7++llNEPrQA09+xpVRqwLyGIfdNZ2F4VO39qfAwCu5kHhPIC29rDMJVzA1NZuO/v4W5yX+952F+i1lwT6WgPPBbdy05FWe1q+LrXZ+o72CBzCoOiqFZuwDEYV2iLEAqUlBMn5sA2rXuuKbBrwGTD1vOEWPT0qkrEzLcomwf1VfuyWvDa8D18Br+3WF/YQd4D3jNdVHEOboFvAzof1DQfokm1ckVWIL+T0QYz8vWKDfosPJdZTZvEIch2PMgW2WCjnDfQcOHETNmzcv06AbGK9XhJOrrghWceERKim+TCUFx7mPYHFRiiYMc7Upg7cbU54ghBhEVUCEeL5wXYR28gRy8Z2u32oaF99PyYl0zpE5kH8lT31tj7XzCBUJGQUU7FU/bxlUg/dGjRpR7z59qEXLlrR1yxb9VqJj+j6KFYFCMBnaefq09OEKuMYcuZTLfTN7R5W9QQ70duFiScagBYbqOXnsUh4dvJhDx7V5Tr4TBQeHVugYFhW7kIeHLxfTSUnJ50I4RSWetPJ4ET28J8tkFeHdWQX02+5LNPvtCaUiyRiML/ngce0zy+ZqrZZQ2bDBmIYNOK/wztv7UfsOkVx5dMb7v9L1E2bQin26n4fKx1N5epaA0M0OLRvxMlw/CLJ7xw3kXMIZT93G45sOlP3bjnBSiMeHJ37B4Z6G25s1DuX8QpwD4afGQCiOGtqNzz+wdzv9KFHzFmEciopz1uXQURQwEuwHEYUOxvoNhaUi6LPZupttLMNVw9xQsO3eU0TjHr5YRpwosYL9p3+QQVOmXaBDx8r+sVFCC9sNefS+MJrxWiStXJtOc37KuUr4YNlQAOL4xOQSvgaup5j5ue41qddqeB7DZfXasM/Lb6TyOCa8L8VObRnXCA12ohVrriSZYx+cX31WmMy9Xkzq88Ncnb+8z894GT8XdQ6IU7x2gHVsq2+gOiYa2qPwTGHGZ/pR2wGx9e2331BIcAjdMWaM9oc3lT7//DMWjOu2duO8wpSU+NIxPP0HK1euoKTEJB5DuXo03sYy5ps3b+Zt38+dy8tw/qa99RZPEH+YsC/EoPG+KLOP85kC4zhGncccJSU5VIxf2U6NqCR3KhVn3s89BDEVpQ0q7R9YXHz1zdUXWy6bFIQI+TTuGebsEk5OLg24uqiT6636UYULufj/Rk5urcnZufwnu6goh5tpewGfMX5mdRmEH244rnONrZFHqMB5EZ7YwNc6rqOjgYqihqD1RafOnfVrxILRVD8/U+Tn5fDDknYNPWlUTCALQOX0DY3250qiDfyduc8hnF6Ek8KdzcorK9BwXJj27/b3Q+mcUwgXEfmFcIj/OJpOu+Ny2OVExVBzxJ1Oooee+Zzdsb73T+f52+/9QoObedI3XQP1e10BEQX4nTGofRg1bBhEO395hSuAKnGIOdbXffsCBYf4kJPT1ULWWgR4e1CfftdwoZm4s8nUZ9Rr3Aajuq0oED76nxdupzlz19GcNTtpwptzaN/eM5xLGNM+ikXfyZSy4feR4UEs7r6c+QgfD3cPQhFuH3INUbQGgnDqd6v0R1zhhVfncr4hrhkZGaof1VVAvVcTkuqcKFQjCDWNiEIrEHswhP75XGiZafr7uidNVeVQbC6LC0P3KyG+mO5/+iw9eHc4TZ3ciP7vk/hSAdM8ypvHINjW/l3A+97+4Bnq1N6XFn4VxfsYAhfuxkGmS0RD8IEnJ5i/6WvcyPwfGoU6/l9PRNDPX18pod+9s1+Z11oR2OeHxcn0zYdN+b20aXXla7t5Rw717uZFt48M5fNBQOK9PzpJJ0I/n9GUxWxF4POY+WYTXn7pzfMVfn6GqJ9L1xh/Pkd0a1d+z2Dzb81owLUVf1Z1ERfPAaWFZwpzar6/niEQYefiztGYsbrE/l+XLiVvL2+67fbbaf3fhykxsV+ZsT///JPFGRw9gL5qEJJonI3tCB3r0kVXde6mESPY9cM17h43jnr16kWLfvml1PVTriDAvuo4c67gkiWLqXWr1qXnMUdRoSYq0Vi+BA8crn7QwP0D0xGaWtbFRxsBUzmE3/fThXyawsUlSBOHAeTq/5YmDtezEHT2+VDbUkQlRXHkUoEgBGgMXpMhQRDgFbm2ptxaa4Hz4vz2BHLOIN56N/OxaphnYqbu7wxESH0EIW7GrpthT0TkGe7ds0e/VjFoZ5GcdJmyM1IoxDOfmvoXkVtxFqWlJut6HqYkkXNRNkVHuHH7D29NjPkYFKgJ93WlhoGutNZMk3sAcbjvXA75+ZsvCjPqX5/RhhNlc79/2ryPBt//DjV0y6NPOl5pWTGpZQA34MfvDBRtCgryIT9fT3rhqVEcNgk3jsMn/3W79rujpEYFoTHoS3hDj7bsHKINBorMIJy0MiA3EKIYU9tR/+H8QQhMTGOnfMnjfe6fpv0+PVNmfwDRh5zBvre8XloYJkD7bLC/8fkAxlSbCoSFYjsmtT+cRTiFdz32EZ8TAhXCURBqGhGFVuC7BW703bxdFHc+h+dr/r5A02fuKRWIVQEiaOLL53hSbNutuxG8YaAn3dBfl5OgXL5+vXzpnjG6p3XpmcX0x986MQlh1qXz1TcH2NfUOMQoxOaU5xuTj2/Zp8yff3eZxQ8I8Kv4q6OO9/PX/qAZnMv4tVaEuta0mTrn0PBcC5cl0ogbg0oFLpxDfE5wD995LYTfY5PG5T/dxmvB1LOLK90yLJSOnCis8PMzRO370nMBdPNwd2qliVa8ZxAeUb//ibmhH6DLACrKepJ7GdqK3r1783zTRt0fXoi7DjExpQLtwv+zdxbwTZ1tG7/r7i20pS3aYsWKu9tgyBiwAWOuzLd3G9s3fze2d+4K2xgy2IYNdxle3L0CBepC3b5z3cmTnqZJm7RJm7Tnz++Q4zlJT57zXM9tyaF04UJcuXXXr1/nV+Dt7a0pnA3xdyg6mmuQAbyKfef+/DMLSnlxZ5wvMFA1KIB9xXH6gHjdt29fhfNoY2vfXPoe31Yv6aa0aIX0PZ9ma6HIMjp9d0UL5dttfbkcRGXY2npKkxPZOTQhO8fWZO8yhmNFS/PXqPeoHCTqkNd2MwdyoS1EIibM67PWQuxDzGGfNatX87E4BpZarBPnEVZkWImBsAyLdXKrMs5ZE06cOEEffDCn3KSL6IMHNdcjB/sfOHNNFXOWdI6CvEwr3tKzVc8eL9eGEU8Il0e4M8ICiPISsOyVlOh/VmVnZ3OGUkPdSAV4HxyLCck25HUGYVHMzkyjxMREKi64RU28y55jEY1duCRFVUXuzybmEapgyAVtVe0RgHh56JWfaXzXRvTfdr509M7mXEJGV+bgkBCV+x+8AnCtJcW55VzLYanEe7q6Vl6n0NAai4KMnHzOPorpxNl46tu9Ne0+cJ5fT565KvUbjK+LWF2++mEdjR3VjS2EH7w6jWsTCvFYHXaciWG31T++f4rP2TS0EQvE+g4GX/R51CjUDooorAGwBroFxtGX36vqem2TfsTgWvwNypcaVQjEfYerl2gDlrTLh1vwJBACasSUGOp9WwzPV4W2sKsKiFEQElTx4Y9rOrGzOY0a4kkvvlV7mSVhaYOV0Ed6KMItU1hPYSUV7qmw6gFYDsX3ZOhnx/ngZorvFIJYjjHfn7HfdUPB0fsbFhOFmTNrLfFMcJMmNHjwYI0FEOLu0sWLGvfB5mFO5OfrVn5d8+aa0f+YGNXv66677maBCdEmSJM6P0FBQTwPS+CDDz3Eky6wb1WCISQ0hDp16lTpeUpKMlXZXEuqrg9WWniBMrLT6M7lsTothIghfLCXn3qpanBXi8nW+QXOfmpoZtkN69er52oHiEQhFOWWXbm1dsmSP9gyi+8af1f8rWGhRU06WIVxr7Rp04Z69OjJ+2BAASIRojIkJISmz5jBlmO5VRmDCDUhIiKCpk2bzpOLswsLal3A+ooiz9p4+wVSTK4rudsV0eUj29RrTUfirUKOUTSVO6qlgMQxcuGHMhMQNhA4+N1ikAb3DCx7lYkWxBfiN4xafvKBClOB+GjU14Q7KfB3t6P4NNVzsCquSvvZOaiEIJLHXL5pmAUPNf/Wrz9CUzt6GlRLVFtsOjk5cYwiYsY8PT3ZawDrBEiEA7EqBCOS3RgDEs0g+ygmFNJHYhm4j4rXZ77+i61uYjInsPoJKx9ehRWwugjrJKyHOCfmjybcVG+tX0AIgps3b1KAf9VeXQrmRRGFRpJ8052WrQjmKT2jhAYPbFfpdOeYIM3+O3fWbNRcJF2BOINLI4SSsBhqI/ZF3KFwMTUEuD1C9MGFUsQmCq5eK6TzF0voSmwO+fnYkae76vZBbJ3czVUOYv12779V6TXIz4N9tbkovaeHJLgeu7d8g7H/UD6fH98FJlw3LIfisyOmEe8rzqnvemGNhUsrznH3BNWop77vT9e1ar8frleAeEK4lzZkOCNpLSeegbhDxkB08Ddt3EgTJkyU7t+rXHcMHX8v3yY0Zmi8tC5es05YByHSYAGEWPxl3jw6fvw4bwdCaKJ2GcTGdmke++7aubOcOxkQ+x4+dIiXsV17HyyPHDmKr02cRyclkrgz8HsrLdpP2QUOdDynYudvpLcTvTu8iXrJeOych/JrcU755D36uJZwrc7qTolOKl7lHVZhmcX3DdDhBuLvk5uTy+tOnjih2QcdfQwOQCDC8gjLsaCmghCgs4xslolSxyg3L5fviQsXLmgshmIeomPNGpV1EzFsf/65lD799HPy7zic7GxKqYmdatAFVk7sD8siLFDYD8uwMkL0iPNhP+wj5vGKfXGMHMSq+dRy1lFc4+OPPSZ9LyE8zX7lFfWWmnPX1Kl8Pgg9Q4VfZSBRy7Fjx6h3nz5GuZEaQ3ZWBpelgDCEONfnNqoN4kETpL4KMokieUypgYlfACxuSUmGxUrKBR/QtnwCCEOIRIjFgIAAjnkUglGIA4WGBe4BBctBEYVGsnOvJ93z2D6eYCHctuN0pdP7n6j2xfTMG2UplKsD3BgRs7ZgaSJbxuBOmXBDdxZQ7AvxOG/xTRZ4hgK3xzdf9KWUtGJ6/9PyVga4j+J9YbH7ak4IDenvwEIMlrrFy3RbgOCGGn00SxPjpwv5eSA4tTlzoYjfF66rEG1w0QQr1yfT8AE+/FkxwS0VlkMISBbOkkDE+4pz6rte7Cuu8Uq82sqg5/vTda3i77J9dxqfA9c7YbQTxzrimoXbb0OmNhPPvPvf/7KlB0Lg2Wefo3tmzmSxh/nZr77KViNbxy4U1mQDPfXEIM06gGMeffQxPkfv3r15m3z7kKFDeRtexXYs4z3wnpgXyPfFK7bL9xHrxLVhGefRBb4/G3sDU+DbtZNEYcV2ARbCr8aE1qh4PBfQd7iHSgqXGCTu0VF895131EumB5ZYWPog4mBtgOU34Vr59k7bWgvRD8ucsMzyQEBICIs9TLAY4pwQgLOefFJ9FFHXbt14GcdCVAqBL96/pkDkbd6ymYYNHcYdZfk5xbx83YYNKits1MgZVOLgRqEOaWRbqhoI6NOnL0W2j6Tdu3fTqlWq2mqwQjq7OLP1VpwH+0W0VpVpadmiJY0ZM5YuXbpEcXFl7XVdFK2He/bUqVNozdrVNH3aDHriiVkU2SFSvbXmwCsA56ssCYsxhEv3BGoZgqbS/XTlyhWeNyUQrRgU6BLqQgWS0IPltiq4hIizHZXY2FGfADfq4mbc33D7obO0Y6dhNV1h6dP+PrVrOeraR0FBwXKwKYX/hEI58pN1u+4AWAqFMARNQgPpg9dUhU612bSzgJYsO82upIMHtqWXZrnTgAH10wXAkoFVDyJO7oprCTj5X1LPNRwKMz/lxDN2bl+Tvcto9draB4KmIKUD2Tq/Sg7uD6rXWjYoOVGU+RrHDVaGrec6mnvQjf57vky0IWOgvqQyAoibFSuWc5wcXOGQtRWxd6NGjWbxKiguOCxdx2QW+UgmVBkLFy6gs2fOaoSwKUEsnwAunXD/W7tmDVuH8RnwnsgqC2utsNrC4gvXXyT3gcUQQvL+Bx6gP/5YzMcArHvu+efp+++/Y6shLEk4v4ghxPnhOtq2bVvOcIvzQCyKONLqAgtdXm6eZmAAcYawCr7yymzNPESbWAer3sCx0yi+wJPjCNsGq+rbaR8DcFyHDh10ngfgXGIf+TxAiQNkt0RmzNqqUQgr3sJFC6T7cRVFRUWp16qA1bBNm7Z09uwZ+n3+Aho4aBBf89KlS3n7Cy+8QNOnz+B13377DfXp3Zf27N3Nrz/PnctWKZwDQhOfH/OtWoVTaqrq7//WW2+zWL4sieP//e9/FH2orIzAl19+RbeybtHHn3zELqYlb6tcdR+4PJ+2bN1ML7/0Cg8qwNUY2UlhQTQ1cLt08/Sli0kFHDOoC4jBriGuXKMy9VYx3cov4cEgT1c7unEjnfpsTOb9in75jl+rwsPRiUZ3bU19olrR6FFR5OWlO14PvxVtIQhLenWtgOZ2+6wPGFNuw1KZN28utzlHjxyhQKl9xvNHoW5QRKEOKhOFAsQSCrJvhFFE9wKOJZw5LYpjCZ9+rAelZxbxPMD67z5VNcQKtYsiCi2L/LT72WLo4LVWU0y+LsB12NhIHRZvy8ogqY+S4kRJGOZTceYUSdXq9jqwcXySCh0fpoF/3aQbhSVsHZw9INCgmCAkUenYsSO1j4xkiymsHRBZAK6yQnChzMeoAXvp73XN6dq1TBZcsIbCGoeMrrCwwRoHF0i40kVHR2uSTEy84w4WmHDNhduui6sLu/ZCUK3+5x92wQOmiNOTg7jSb77+WmMZlCO2CaugmK+pyDMGuEr+/fdfbCVspE7OA/c7rENn6aZ0jdGHosuJuYV//EUOEUPJw76Ejq39kbcBbVHYJLgJWwh79uxF+/erBjMhqgwVhXsvZdONW0U0sVNZJkpzExWlsswfPlyxhAhEnL9/AE2ZMoUmTbqTNm/eRHPmvE+zZ79Kx48dZ+sixOLefXtZFMLSiHsT67HP448/oVMU9uvbj1b9o7Kqbty4me66ayp5e3nTE7NmsQU5Ni6W3n/vfZoydTLdd+/9XKbii4CJvD9E4a+//UJPPD6LRt92G987iFMVbuemBrF4yCr6z8mMCslmIAiHRLhzoqnDcdnl3EyxrXNjB+q/TmVNr0wUorzEzvn/oe07TtH6ncdp97l4yipQuRX3bSn9vvt2pJHDO1HTpmVhHXAXRVymHFyr4iKoUBlyUQhGjhrFrwq1j+I+WkNgAZz2kDcLQiepEY3qoPKr/+HX49QuwonXKdQtyCxqaYKwISMSz5w+9ht9/vkn6rW1j61DP06aYg0kZxXRLwftKKfQnew8l0oXr+qwy7FxepXIdRY9vS6VBvo40aaRoRVqEFaGr58vx0/CQgJRqCtRS0iTEOo/YACt3d6RXKSmbuKEsmQ+EIQAwgulPuDe6KUWdrCewEUT1jZ00GFJ4XXS+bAfrJQQhCJxjykFIUAMIGICtQUhQAceLqEQg4ghxTXUpiAEsdLnB3AfXbRoIU+IMUTCGYi3S5dVA0giNhJxYh5tBpNNaRHFH1AJGWwT24GYhyUNFkicE0Csy/cT6DoWpOYUUaB77br8JScnScJPlbkbIhXCDZMAghCCLjw8nH766Scac9tYFnsfffwxb4cgFMz54AP67nuVyzrcL3UBQfjkU0/RuNvHa2prwnLo5eXFAyWhoaG8vGvXLt42YOBA6qJlwQSw8sKF2c3Njd2NkTzDHMCVNE8SaEMl8Yc6hnL6t3CjjJwS2nUpq0LcIQTkwYSK9Up18dub95KTkyPdNbUf/frNE3Rh8xz65ZUZNKV3R0pIyaA35q+lnvfMoeFT5tD/vfMHnTwRp9M9FNcqj1GFNTEpKYmT+1Q3hlOh/oHfHayECnWLIgqrCSx/sAaOH+VNK1cf53VNmzUmPx+V4RUuo1/NvUK/fNWJ9x0+QAmiVlAAb7z+Pl2++QUF+sdRvx42OmPT5PXlzAXiCkFtlsowBoz0o8bgg8vjqPNfV+jNM6k0ZFkq7b3sQA4+K8gWtQOd56hqCHpFUxbdSX8fvUVvDghiMdg2uGLHvzLuvfc+GjR4MB0/cZx+/fUXjTDAq5hv2aoVC6uLF69Ru4gM6hChsuwhBgwWQpT4wHa8wq0SnWoAUYl1cL8U8VZYh/NhPxwDKySskXBhNUWMnpwxY8fypA905uFuihhRxIrWNsOGD2eRI58Qjzl5skr8IM4VrxBBeEU9wrwSW+rXyoceeegBzTaxHYh5iEt8PszjfIhXlO8HxPHa87gHISy8aznJDFw94R6K+2rEiJG8rA8ISO1BBHHf1QR853AJ7dYtii2IL77wHxYy4IEH7uNJG1jF2rVvT7v//Zdd4IwtUWEMOVmSwC0uoFHtvSgqxJVCvRyplZ8Tebva06GrVcf7AtTza+7tqV5S0a9lKG37/nlq0z6UaxHKGX1bFH354X20d9XbtPmbZ+nFiaoMvD9vPkDDZn1O4cNm05tzltPOneXbbuFSirhZzMNBDcl9YFUU36lCwwXeDHWVkEyhPIr7qA4McR8FiC+M6HmZBSDo3i2c/prrQE07neZlMH5sR1r0c81qWCnUTxqq+yhiweBW5WR/kxYv+ZdeftqNlq9vwqICFhvU+9Lntoh9EN8FF0ScB/Nw7RJxZHBbBBAaOLayDr4mrtBlDjm4qYrcWwKrT2TQX+czaHOm/hH9QAdbGt/YjcKlTuDVjALqFOhKXUJcDLYK6gLWOnDq5Em2GEIg4TuGe2hU1670yccf898NYg6iPSjQmVqEXKVV623Y3ROlHmAhhCVRZFGFEIRVENY/sQ7lHGCVw7mQ4RNMnjKFLYgQAdhf/I0VKnImIY9O3MilNo2cqaP0Nzcn1zOK2OI0JNyjRveWsezYvl0SsrgH2tLEiROl5R0cFxgXd5UthsL1E4j4Q7n76JYt29j1Fu6jOAZou4zK5++79362FH791VfsBhodfVgSo8No0MDB1LpNa/Jw9+AYwUuXLtLTTz/F+6OteqVIVQ9VuI/iOPC/Dz+k16TfzoH9+3VaFE0JrHOOTq5ka29PNjZ2lJBRyDGglfH8MVUoy/6RflKH3FcS4FcpLSWbmrdsRN5e7pRfUKg3blAXsbFJtGHTMdpz5DytP3FRvVbBErCGmEMkv/L18+PMtHv37qEZM+5Rb1GobRRLYQ0YPjVbIwhB2wjpwdm4fJA1rIg//VL9FPCmAqURpj1cVpy7Kozdv7qgPqAo4YDyD1hu6CUcGgr5RarYqZjYZBZ7EAkQDJW5LQJ5HTAxj7pzOB5iEPtilF4IS32gVIaNbXsqLSxzNatNYIVBB3/r2Sx6bvVV6rLgEoX8coEei06sVBACxAuCIHd7enFwYxretmaddljmFi9axCUYUB7j7mnTeL2ushoAcYDXb+TQ5p2ONH5cJ7bUwC0xJzdHU8bh9nHjNPvL18E1E+eF+MP+WAdBCtdNxBnib6fLzVNB5UYMQdhY+rubWxCCpCxVNtPaFIQALq+IC/T18eV4QZEoRhcQX3AfxX5ws8VxwtJpKEjeIgdujb6+frRs+d983ldfm01jxqgSY0F8/rv7X16nD7ip1pblA9eam5PFhe5LS4soPcdwl8xGAV5suXdxKZZ+i/Hk7+9Bzi4ORglCgLjCRx4axm6m5/75L7uZKigYCgRhakoKJ4HC70Y7WZFC7aFYCnVgiKXwzCk/+nJu+QcJXETvmJDARe1j4sseCN6e9jTnrfJF0aviiReTucQCEqQA1ONDeQdRjsFYUHPw0NFiLgRvCIbsDzGHQvoClIt47w3jYoFaRF3m+oDgo28SaUAvLzp+Joe+/VgVT6INhCPKZiBO0Npp6JZCAGHw0lMl9PNCN0pNVdWCg5uf2AeisKp5nEN7nTh3VVkvRTbU6v4t4MZ3OTWf9l/P5uUliaYvXC2no6sD3RfuVeuWG31wsp7SFHL0tY7YTGsGcYSrT6pqxo2N9ORadeYG7ssFksbAoEN9pqioqFwsHLLmzp79CmcbdXf3oBvXr7MIfP+9OTRi5Ej1XkRRa1QxiofHlHdXhdsoPB6QOMPclkI5Nk4elJxjQyeuV94OCUth7MxWtGzZn+xWjOy3ERGtdWZ+PHz4cIUssFWhZA61DKzBUogyOMJCiKQzw4eP4DhehdpHsRRWk7btUzibqHyCIAQvP5dQbr2xglAUVhdF0ZEkZdH3TbnIOqxosKaNnhzHwhFAKEFcYR2EGix8sPQBFFPH8vUbpfTiW/G8ThyPY5CZE0AEovg61mnvj3Nif3F+QZa6uD2uDxMEofzadF0H3g/vgf3knL5QSBev5NH/vrlBo4eqYhywD46Rf7Z7prqwUFasidYHrFEiTlBYkIC9539oyphU6tbVi+u/CbTrywFRiw7ZK02BrWM3fjU2rhCd5duWxNCEbde4gwUxaC5BGOBgSy+29KI945rR2qnNuLSEJQhCYO9yP5WWnKLiPD1F9yUQX2WuhBsNiT2XbnGiECQSqQ1BCFC0vrGF3GvmRDs5yvjxE2j4sBH01ltvcuzgvF/msYVwhEwQGgoSrdQWTjbF5OZoePxnYUkpx/ShUx4V1ZUOHYqmfXvLPCfgzv34Y4/RhAnjOEOugoI5gNuosBAivhCJyxTqBkUUWiAorH7XhPIWNw939YwECrTPmNKIrWkQhPHXCliUYd1Ts6+ytW3DVpX5feP2HOrU3p0FHI4DeJ39TDBtXNqMBRbE1u9Lcikzs1glQH8KKrc/zolzY/plkWqkWh/ya9O+Dm8vB36/Ezub04HNzXm9IDTInoUvrkmIX5zrsXsDyn02N3cbenRmAC1fY9pEFArmBw094v8Qi4N4MSEMY2Nv0vy/fen0mRwaf5svx/rpc1tEIhRkqdyxYzsvi/VykYl5+XJl2Di059fiAlXClKqAy+cLa67S9N036HiOeTt7j4Z40MK+gXRkRkt6dkAjrjlWE+ABYeqp6Nb9fG686tqOqVube8nbro/ObQ1lqilwM4ZA6xBYs7hRY4CrKvA2oEh6fQNubF98+SWXpkCc4B9/LOHyF4Zi7+CgyaZYm4lUCgvzuZ3QzkiqD5SoQCf88OFDnOkWZTZOnzlN8fHxbC3t2bM77T+wX723+Xl4eA96597b1EsKDQWULEEtSwwe4jdzPUFlYFGofRT3UR2Y4iFeXWCx6zDgCgun85JYm/RArHoL0RfvhbD7KCxncLns0tmOLWjvv9aE5wG2QVjBrRNiCtshAD0kMYVzYZ38eDH/6Itx9MPHYZrzwLKH/feubUa9b4spdz04h3wfgXhfcW6ITSzj2Dvvj+frgPVx+AAfun+aJ7VqZVvuWgRiHc4tton3wnvDkgrhDPFqzTRU91F9wNoEcWHjcA85er2lXmt+ClLHEdlFVfme6CTPXHvVbGIQrqG9fZ1pQFM3ah9k+s5/XbZrDZ2a/NZx3229kMVxhAMjPGjp4TT1FoWaAIt7ZcByoe2poI0+91EIQohBxM/GxcZSeESEeov5SS10oyCpHdl6XmVZ1oVwH10SfpPOnT/HYnD06NsoLS2NNm3aSAcPHGQx+M7b79Abb77Br/FXVZ5DKP1hCMa4j07t3ZFenDWOQsN8pb7CZ/TvJdV7KdQcayluv23rVn7t3KULLV++jKZMmcqDMwq1i2IptDAgvAAsYgIIIUy64glT0ioGlcOq2LqlPbtqYruhcYS6SLihGjOAUIUoQ2yjNuL6IPLkYBnXASukuI5tK5pRaBNHmvZYbDkXUAg9iEFMVRESZEf7Dpk3dkuh9rFzHkC2zq9SaeHvVJi9VL3W/NjYD6LSonXqJd3AQvjy5gS9gnCktxO7eH7ayd+gCTUExQS30Kv3h7Nr6OvDA7njbynuoQp1C+IId13OZotOn5ZKB6k2QVbP6gJ3uKuSiGrcuDELxNrE1yGbLifm0Yg2HtTCV1U3WeDjYs/xyAK46w0cOIhjCmGlwfXCchjVNYrWrFlLCxYs4HqReF2+fDkNGzZcfaRpQPmL5XMepS8+vI9OnY6lUyfjzSoIZ43pS3t/1Z8gCAIK+5gSfefEOmsRbLVBWNOmdC3hGtf4xCAFXJoVah9FFFoYsOgZw6Sx/vTXKpV7CkRgr64u1DjQlsaP8qcvfrjO2w1Bfh45EZKwgxCEFRDCD9ZEY8B1zFt8U3MdELuICxSuqQK4jP76ZRhbFQ1BlzhVsH4c3B+URNo4KsmdXWmcminhuMLSZCop0t8Z+WTHTdqQXjEj6Nttfen89FY0d2IYu3jC+mDIhBqCYqqpW2htsHNnYy7Bo1C71EUcoYIKiELtrKTGgDIWsLxBIJozphYxixCemEQ25vlHk2jrmXRqF+TE7c2Y9l78Ojjcja7HlsUGDh4yhIXhggW/s0v+mTNn2FKDz75//z7O+op6kQMHDaSNGzcZndVVH6iNiBqJf/3yHLXvEEb3P/k93ff+75SZYVh9RW0grjCdXfVf2vDl0zSjvyprtTYnL1ylBX/WznNFwThEYhm4LkdGdqATJ1T1vxVqF0UUWhiwrkHwwF0SAlGX+ME6IR6ffMid0jKL2MK2e/8t+umzQF4/bKAzC68Rg1SppeXnkh8v5uXnQXIXsT9E3MdvhbJlD9vkwlF+ToH83EBcR+9uLpokObA6whUW4lXsj+X7no6jwRNiNOvk55K/F5LSwAVVoX7i4PUel4ooyv5PpULNVNjYqwYiSgpP8qs2yDD6w9WKAyaI93uwlx+5Opb/DdQnlq0Ipi6DbGjCzBN0+lz5QtYK5qUu4ggVyqOdgMYY4DKK7KPde/Sg06dPmTzhDAQgksJs2LCe9uzZzdOWLZt53az2RdQzuIjSkm9w5tB9u7ay8Nu/bw81b1aW1XHp0iV0/vw5ateuPbVvH8mJZmCpaR3RmmxtbGn6tBlc8zEuNo7umjqVk87gfDUBrqJ7V71Fo0aphNsDz3xP647XvMj/7wt20KMv/kSx8cn08Xv3aKxzEIuwDuI1MjyEXn9ZlZ369i5tWERi/Wt3lVlAZ0wewOsgLlv4qNyCB0Y01Zxj6bsPk6ezKvu5/NxiPSacT5xbgPeT7yvAOuwrrkFYELH+o0fG87z8s2Befj1iwvmtGcQUNm/WnOvkIr4V7tuKtbD2UUShBQKrGhKzQCBqJ2QBWCdcNSHakNQFVjy8CrdTbMc6EasnP5f8eDEvPw9i9eT7w+0T89gmLzkh30cgPzdAwhqIOZwDIlCcR7jCiv2xjPVYFuvk55K/14KlidSru3F1lBT0cyq1mOZfyKM911WJJWpKZkEpT9UF9QPtPb/h+aLMWZx4xpzY2kudJBt/KinQnVDhjf2J6rky4AIKN8/6ihCD9zy2j7Kz82nqHe1owAAlg2htIa9HCGuyQt3gLHXwHRwc9E4CXeIRya6cpONh+RgxYiQdio5Wb6k5mZmZtHPHDnJycuL0/Q888CBPEyfewa53O3fukATgPtq6ZQsX3PcPCOAYLZTJOHjggPosRL1792HXUZSb6NmzJ/n7+fN2FOrPzMqkmffeS59+8gnXMpwxYwbHGT700IPqo6uHp7uzdP259MzLv6rXlGfLt8+xW6mxxFxLph3nY+mRjxbRsaMxLO4EmZnZ9OJrv6uXiMXeT188Qr8v2kHvfvg3PfXEaBZaIF4Sldi3abNG9MHzU3jfJT8/QydOxfL6jp2a0s+vlRVXx/44x4CBbWlc97b0+syRdM+0gfTfj/6mqQ99od6L6KO3Z/A5sO7978pK+Hwzdz39s/pguWsAsGiu3n5UvVSeD16dRv/uOU19xr/NYvjK5ST654gqs7c10659e0pOSZaeOdk8MHFRyXhb6yii0AK57y43+nt1crnyD9YI3FmRwAb1FU0Fzunj7VDteo0KFXnvXA7de+YW9d2dwuKwOrhvSCObX6/y5LUqkbwWXeNz8bpVyZrthgpPCDV7j++43EFhxmvqtebDxn60zrhClJ7QjiOc2siFXbHqI2dO+dGgsU4sBmNjbtLnc3rTB681rELy8IhAO1NXKHGElgOEHTIj6psEcBHVFYPYrl07thaCps2asbgyBdEHD1JISAi7f8JtFFZA1Hc7feoU9e3XjzvUefl51KdvXxZ9SNiBRB5r1qwuV1S/RYsW7D6an69yje/ZqxddibnCnfIOHTqy5fCpp5+m8xfOc8KZiPAITjoz+5VX6IMP5lSryPiSXcdp5IwPacneMvdAWNeQdbR339bk6Vlzj4TjJ2OpeYsA9RLRqg2HaMGusjJGfSJVyfLW7DxO6/aoPERgRQQ79p3mfSEYIfTEvi9+tazcegH2/2bNbp738nSl28d2Z5GHfSFSBWmp2TTu9m40fXxfyswta1+w339+XMnz4hoAzik/Xg4+G0Tw5bQMfvXxrR9eHPhNYWAC9zEGMBBjWJ17TKH6KKLQAoFFDeUZrB0UmId1z5QCDqUrhIusgmm4mF9Cn7RwIzcPR0rOL2UBd/VWKYs4uZjDxCJPvV7sA7Lzi2n3SNXfpfTOxvx67+5k+qSbH89j+z+DG9G+lEI+9tOTVScKsnOMIluXOZJYW0WFt+aq15qeooIzUkso/d5Kk6moMJ5KSomKixMIts4Pj6SodpLxTC/V56tPQAyOnepG3YYeoYPRF6h7t3A6v78FPXz/NfUexgFhJSa4o8Md3hTABR01UMW5UVsVwC29LoWcKdmuzhrZkOII7x8ZSbs3/Klesk5godNFt+7dae+ePVwU/uaNG2zlqwlXr16lnNwcFn+oAQrhJoQeMomuX7eOt02YMJHXoSg94gUhDGEtHDlqFK8HycnJlJOTo+l4I9EMXPhgZcT1whL5zddfS/slccIZAHG4cNECio2JpTvumGh0pz0zL4+upJd9ByP6daDov16nRx4cRh9/9g8NfejjGieb6RjZlK2F+oB4A+v/eJn2rHyT53WRnp6j2RfXLcB6fXh7u1J6ZsXt05/7lq16A/q3o4Wflc/gKtxRM3QcpwtYJuEGC7dRvMIqWV9oHxnJAxMQiPhNIc5VofZQRKGFAndJ4TqpUAbcUIWLrIJpOC2JwheOp1P29Wzyd7LhV4EQc30kMd53WxLF36my+sr3YQqKKcyj4kj5jYISyhglCcPUPOrs50APRTjT2b7e9HykYXUEHdymcImKkrz3TZ54prQ0VxJ/N4ls3Km0+BSvK84YRIVpE6gk918qKcmlyWHlf4PIMGoNiWGM5cu5NrRtxxny9lXF0LRFBtTGZZ29+Gu59NMvxln8UU8UJWV4/sU4foVwg5hDqRwh7ASYx3YISPl2iEDBfU9dpfSMQo5BxoSYaQhDxC2jBiqOk78HtsnPh3Oh7A/Qtx7ARR3rIWghRLHttXfSeR0EKLIlg53/FpU7R005fjWX0nKLKCrEtc7jCDNSElmsbfq7bEBm0dfv0Luz7lAvVQ5EHo5vCKD8hD5xBGujnySoDh48SP0HDGArSE2AqESGUFjz0HnWBu53iMU6eeIEi8HgoGAaOnQYWw0RLyi/TlGRrLi4WJOkBjGQcB1FZ3zAgIHk6elJq1evpXvvvZcthjt37qI2bdrSmDFjaOLEidWqw4iMoxA0AGLw1Ik4Gj71A/p4+TaN+BKxcobSrAlc+pvSj/+ZRp06N6Ovf9mo3lIRJJwBEFdw53z4mR81FkOcB/F590wbyBa/3Ucu8nrE9yGBjVivj51SO4p9cA55nB8sjnAH3bnrdDnLHq7546fuYKG552TF7OtYP7BXu3LJc8T147px/bqOs1a0E86cO2f9brHWhKI6FBQU6LfuPiz+nris6hiECOGtFnOMJPw06yXk83SrsPyyhFuQG310+RYFb0sncrQjT0eSJpsK+1WFg+dLRHYDTJ54prjoBpUWJVBx5hSiouXqtRIlJyQROpuKMmbRzJ4BXEReMKOLr3qufvH0g6U0c1oUHdtWXvgh4+hfq3NYML710Wn1WuNp1bx8XNyMKY3o3dnB6qXyvPreNc5ajIzH4OEZZW56ogQPytIM6e/AMdNIkgVemhVIf/1SFouE92jX2olL6UR18GQRGX00i/7zVgoLPV3rBc2buvL6i1fy6O2PU+nrn2/Rpp1pvA4x38iWDPd+1F3FOSB+n3+sZvfG9YwiOpuYR6FejtSqUflSAnWBl18j6hjVk05G71GvIYres4WCQprTz3NeYMEHgRhz9hjl52SzYMQ6TIf/XU8/f/o2H4PlM4d38/S81FnGslxoCrauWszbPpv9IAtSgGW8B14xCWuiXHDiXOK8mHBttQ0EVVGRftf45s2bawpy19SNND1dVadS7gaqDYSfrZ0du7Ui4Q2EKcSksAzqQqyHRVG4jkJEjhgxgjvmXbpE8favv/6KM5LCioOahUFBNasXDOvgxNk/0InrFWO3jeGeGQPph48fpqah/iyWKouxg1sm4gMRd4h4wVefmUihAd4cm4fzIP4Pwu/d+RvoaMJN3hduoUhgA1GH9fp45dOlFBuTyDGLT94/Qr2WaNaDo/i9OrRHXeif2CoIwYd1uGasgzuoNv95cwHHMeJ4gaebCx+L98DxsHZ2Dq4fHizaCWeAknCm9lCK1+tAKfKsUBtYSvF6uHOy5U8SbidHNaLIf6VOhyTyIAKxLuPOQBZziA3kddjmK3Xy1fuU3hfCiWWwjzZwMYUI1LfdUCAGCzPuJBubxuTg84f0WrNEQyUlmVRKDlSUNoSoVH9nxMbxSSp2eojCF91gKyHKTlgrhrZrboFxLBCbhTrSlz+dofTUDBo8sC199IYztW1f0Z1WF7CcyUG5GVj5YcWDRQ9JpeTzAMdAKGIdXof1d6Tet8VojgWwzM35IoHOXVJ1wCHS4J4ujoXLuvy8sOhBwKHUDTwMvp+bQ//75gYfp2s9jpGfS6xHsqwH7m5Mjz2ouu/EPrAo4lrunuBLTz/iya7/uqjqt446mBvOZJKjdPiIdp6Vuo3WZvF6CK5FP35Gny/aSmlJ1+ntZ6bTS3N+oCOSOGzTuQftWPMn3cpMozF3P0Jfvfsib3NxdaegsFa0c90fmmPBs9OG0LRHniNXd08WjG9+sZCatenE2yDm+g4aSVH9h9OCb+dQuw7d6KHZn/B6CNOBYybz+R96/k3qO3Iyi0JxDlwTXoGYF+etDFPEBYf8okqEoV28XhcQjujo3jZmDBfnjorqymJNbBOWOiStgXVOG2QvjZHEJKx1YaFh1LVbN1q2TLfbIGoPItYQQrRX797qtWXoK7rv6uqqKRi+auVKFn5wRUWW0tat21BOdjatX7+eRo0aRQMHDeL99FFZ8XpYChE/CF5/9w/q2101n5GZS2FN/Gj3gfP04nO38zpjiuA3FJCtFLGNizccYDELYQiLoa4YRGOsrZYCBjVwzyFxEizrWJa7PSuYD8VSqKDQwEkY7M3CrnRaELX3taPScf4sBLFOCELwW1t3+k8LqcMgCUX5PkCf4BNWwZoIQmDqxDMlRTepJH97pYIQlBZ8TU6OHhToYFtvrYSCDz8LpsefV8UNLVl2mt75cB81auRNv3/fi1YvyWZBCMEopqqAaILIGjXEky1qhgK3U4g6CEIcKwQhwPy6P8PYioht735Secxj5i1Vsi65yzkEnr71usB6eV1V4Wbq6W5Lv34VwtcLKyJcW6vLbnU9wn6t3E0WR3j14hm23s2d8yJ99doj/Hrm0L/qrYYR3r4bv146c5gunIomHz8/ahvVl6Y9+Qa1j+pPkd360OWL5yUhqLKm/zX3E7oWe56cXN1Y/AFYHHE86NBjsHTMQJ7HfnLaRvWiqH6jaPSkmbR7e5klpsegUbxeF7k5KldIn4AgnoBYV5tAZFU19d1aQI8kRrCQfCq9Ay/Ltw3ba8fToF2l5Y4TU8+NOTT1QmN6nfrTvfFNKXJ5Er1hM0DnNHBnCU086U1PpLbTeS59iIQzAK6ucE9FjUWITNSNa9O2Lc354IMqBWFVnDgbT3t3n+PJxsaWdh88x1NGVg6t3XqEQiVhqKCfr35YR2NHdWMLITKRwg1WX1IaawQDE3CRhiBERlIknEHNTwXzo1gK6wn4wcjrIKHoLkYhbW1tNemykUJbXowXoy/6XEmsBTQeGN20JFBCoSjreyop+Ibr7aG8Apc9sHJeOpxNV/NL6H8d3I12ATUVhdlLubC9rfOrXOi+uhQX36DirI+otGiFeo1+7DzX0qozjemOTmXlWKyRqiyFKEFx/qyqY4FU+i8/05lefk7l8iaQi8HsG2HquYrAkgaxhJg/uIMCiDldVjyIRwgsMf/FD9fZKteutSPXJxVldSDGtu4qa+MWL1NZLVFCB3F+3Tp7sKsp6piK94CL54gpMXwtcCWFiIT756SxbjrXv/ysh+baUVsVYhbrY6/ms4spMinvO5hDi1ek0t61zejAkSJ2ZUX9VghDUTZHm8oshYgjhNso4ggNcRs1xFIIAbhl+Xyed3RWtY8Feaq2PqJjL3ruf3PJy7csO2NlwDUTlrvrV69Qy7adadIDL9C37z5Nxw+XlXD5ZcNJdg9d/+c8Xv/U6x9TbnYWW/OwTVj25AirH4BFUCzDOrnu7/n06aId5dbL58X5cG64l0KYAlgbYWE0hJpaCpGZePruG+ol62SEhx1NbulMXZvY83MU7qLyPsKxY8dYDCJpDWIMMY8YxSFDh7KbX2UoFj7LwBothQAuo4iJnTHjHk6e5Ofnx1ZrBfOiWArrKdD6IqtYeno6T0lJSZSYmEgpKSksIuWjgtZKZXEcdQVcGx08n5fE4J/S3+EmFaYPoqLciuUOrI3/RbnRot4e1RaEKMaNCa5y1UWeeKYodzMVFVygovxTLPIwX1Ji2D1dWpwlqb126qWqGRJef2sS6gJ1CceNyGfrIUCSGcQXGsMP85M4bg8lZL6aU5ZqXYCYQFj7IOCEwAN+PnY0b/FNuu/pOD4eyV4EEG8sHqVXby8HTSZiiDWINpHQRoBkXXAVRYkfHDd8gA/HIOpbD1q3tOdrF4IQ6z96y49FJ/Y9fCKTYwjhKvrtvBt8jVj3w8f6RbI+zBFHKARhWKv2vDzrzS+p/+g7eRnT+eP76LOXDB9QGThyIlvuILy69BlK0bvWsvCDq+jw26fwPjfiL7Pb6KjJD/CyHIhFFzfV7weiDu6dOFZYDAXJN67xvhCEeE9tYKU8sH09xyueObxPvZb4uuCWinMOmzhTvda8CEE4QroH94zwYjdMQ6fNvYvp96bxdHl6U/rE5RC/Lo9Mpw8c9tE7pTtpbtAlOjs5iDb1KuL5vcOceZ8dA2zpM/cjvM+Pjc7T+3Z7eBnrsT/2wb44Zo7dXtre30bn+2PCNc9p7Uo3Ckvp4aPZdN+2HFp7vpByy8ZcGGQg9fTw5Cyn3bt353IBCdcTuLSFgoI5QTwhBh4gDkVG0sriaBVMg2IprCdoWwr1gR8YitNiX1gOW7duTV2iVAHk1ghqQ2EEyVIpKU6hwswXiYp3sphB0pSaxsPVJaIoPdxBUYcQZScQXwjXUjHv5mTHMYooUYGspeDxVVfpnxRVzEx/D0dafGf1S67AEluQdq/05R4mG5cPpUashEqL9pONfU+ydRkq7WFLtnY+VJl0LS6KpZLC01SS/aR6jX7sfU+Rna0qUcrZs2dp4YIFPI+R9Y4dO9LQYcO4yLUpef3//o+mz5hBbdq00bznu//9r3pr9TDGUjh4YDvatuM0ZyNFTGGT0EC6Fl/eKlKZpbC6IGYQYhDuoR6SRvv1j2wWbvoscNaCLkuhMXGEciqzFGakJtHjo1RicKgkkCAOn5vzMx0/sJMunDhE4R26aiyIWN996DierwwItf/NfpTnv1++n/Jys+nLNx5jMdaiVQS/wjKImD8AoQj3UiSfERZFbAdrFv+oOe6ep97UxP4Jax+EHwThqMkPswuq3DqI6/jp41d5fx8fP95fWArT0lIoLUU1sIAYxOfmVF3CprqWws93JtLHlzJopLcTfTw0gArzjM++iZIPPXr2ZNdMlKmIv1revRqxfIinQvfs9OnTbKErLSnluoLNmjfnZzee4WekbXHx5QdCggKD2OVOxCtWxaFrRfRXTCFtSFd1uBE7fUd7H02WZQwkr179DyefgUhErBc65yiWXxmKpdAysFZLIUDG3hhJDI4fP4Hvu969+2iSzyiYB0UU1hOqEoWwDv6zahX5B/jz6EuAfwCnnUY66ZTkFOrXv7/V/tggCnUVDrYkUGcP1i1rdCfVJKLhBamjcKuQYwlRoxB1CF+4LG1LzSubl/inkyeNbVrmXjRmyRU6lqOy6s4K9aDZw6pfa5LrCtp4UnHGYGmpYv07W7evyc5pCNna6re8oNFDyYkqE804vUp2bpMkUahyHT1y5Agt+/tvevChh/g3B7eW8PBwiuzQgYWbn7/UqR2oirfBNhdXF3a9atasGW3dsoX279+vcdmG6Eu4do22bdvGna07J6tc6QBE4R2TJlGXLl007wlRKM4BRo0ezduxLwQqzovzXLhwgeeR0KK3LMmENSTQgososoDC6oc4PlgSkdXT2svz6BKFm85kcfmJkW09ycvF8ParMlH4z69f0OJv3yN37wDqOXi0TlG4f9s6upWeRJ16D6WXv1isPtI6EYJ1zs+r2FK5ffUi2rFhObueVoVcFOK3DKGDOn2VIQQhMhK/MLAx2VMhe+EYy7mzZykjM4P69x9Af//9l3ptedCOIPlMdPRBCm8VrhGDukBSGYBso9UBg1rXbjnShouZ/PnA1EYuNC7ci3o3c+Li+ADXhPeApRAxX3Dn0+dGqohCy8CaRaFIODNmzFi6KD3X0I8dN368equCOVBEoZnBSCDqCe3fv0+TXczby5t997XxlcQNGlhMaHixj8gEVhWoMwR30Ly8PJ0ulWjUGzVqRMOHj+AHH64LxUHxIERHMyEhgTp17myVwhCjqoaOitYlxQWHqSjrcUmEJHNRdrhCGsMHH8xRz6lcK8aNG8/Fhc0Nso7u7u5NfTfc0IhB8fqfjj70f5Gu5LXoWrl51DOUu5k2//UCFapbmnm9AmlEW5U7WXJWEV1IzKdOoa7kakAymtLSPCqRmiyUi6Bi/R0/W/dfydahLdnZqRKnaAP3rwDXNIpobKMqSaFDGNrYT5AE/HuSkHfWWB3lAg3gtwNRBwGH9XhF+vlPPv6Y5y9dvEgpqSk80oki0C+8+CKno0esxH333c/7QWDO/flnfoV4BBB62uA9Y2JUBZmRxfD48eM0+9VXed9evXpx+4IYIPG+mJdbF5WsynWHtig0No5Qjj5RCLdRCL+4i6coILi5JJJceR7iLy3pBqUmJ5KvfyN+LcjLJkdnNxaOIyc/SCGt2qrPYl3AGvn7F2/Q6RPRbClETOHYGbMoMFSV0bYybotw0DxfURNt37695OToxK5q2s9BWHV/3JfEgkmehRhlHvDMNZYL589zh7dzly56XTG7dlUl+YmVfvO6MoiaEsQRBgSoYkzRJm+9kEVzTqdSUmEJdXR1oEneGWRz/RhRSaFGGG7evIm/r55S21OVmK4MfA/oIwH0R4TAFf0gQU3eQ8F62bB+Pf9OYf1G1l5Y0NF3VTAPiiisIWjEMMqIhg1TqvRgwrqk5CR+FcAXHx14Ify04cZQ7f4iLHgAo3EtpAdU06ZN9Y7IaQNRiA4izgmx+Pv8+dQ4sDGPtqDB3bt3j+bahEsIrBrnzp2je++7j9dbExCEEIbWANxJi7L+S6VFqyTRMY4cvCTRYaA7KURh3779KDAwkEeXhw0dRt26d1dvNR82f92k+FGNKPSva+VEIVsQswrIzUN1X4r57JS8cllLgUjdDo7e2ZwLc288k0WP7r/BYtFB2nXnuGYU6ls2Eo6OWO8ll8lW2vZdn0Dq1cKNigrOUmlJEpXcquI+tWlEDr57+VhBXEohbbqQSV9fTOfODtg0wo3CGztTSc5v0t9EEpmlN8nGrg/ZOE8gO8ce0h42ZGtb9rvTFoVrVq9mcQarnVgv30fMz3ryyXKiEL83cYxAuIsCIfSCmzRha+K+ffs058OxwtqIdcKqCHRdg0ARhXWHXBQijnDXpSyOI+zdsuLgYFXoE4XTelSvXIqhbqRVATfOIePu1iSPEQgXUCCSw1gCt44u44FXuGW6e7hz24rn4+HDh3g7Cme3bduW26Gn1sTThvT8coJQxOwbA7x5UFbiwsULFNg4kAYMHEh//KHbWgvxVVlZieoAjxpYG5GADvNiWZ5cRg4Gzz48kkLHcwopQGqkJ7rlUMit09S7WycWzog1RKwX6sq1Cg9n4aavnyLE340bN7ivgz4OCu0bA84NL6fAoCB+DipCsf4jTzizbetWFohKwpmakyW1ax46BuIVUWgAwrUEDTReb1y/zlY5eYMmGiu8QvjhxsUkrH1oELEN50KjqI3YH4iGDvsiJe+58+d4GS4kSBNtDBCI3337LT98MOq2adNG9ZYyMCKJBhYjlm3btrM6ayGyq8pHFK0BkUWTbPzJwXM+2Tqo6jRVBkQhhD0GCL799huaNOlOXg+B+Mors3m7fB1G07pGdWX3puhD0by+m/S3RvFkfce4OLvwd+ns4syNMe6FKdl9KlgI8QpEHUL5vK6ahMJS6GFnQ4fuakkvrL+miTGUM9jTie5r70Neznb0yr6bdDZXZfXu4eZAy6Y0U2UNzV7MpSKqws5rO11KaUTrzmfQxus53LHRBVzB7u1cQiH+qqQqJcU3pU6TuzRV7LALsSV3H+3Zsyf5SN+ZEGH4fUMAQqidPHGCj7tn5kz6/PPP2FUbYBuKPmM/iEG4b+E3KGIThdDTdh/F+sGDB7MVaO2aNYootBKEKMzILaat56VngZFxhHIqcx8VwnDszCc5rk8XKEvx7uN38HxlghBF6VH3T05l2T2REbRJ04gKNQItVRQObFLALmni+QphNH36DH5Ow5MGz3q/xiE0a9Vl2pRVQj90a0S3RXqysMNgqxi4NQQhBi9fvkw2tjY8GAvBCUSGTzkYRMag0cqVKygsrCl7H5gCtO0iG7kxIEHYX6fS6Yerqs98u2M2DQ4ootv6tGGhh34KxCEQfSGBfJAb4LMh5MPdw4PbPFCVuBOCEn0wCEq4EaL/hfeCIA2Tnomhodaf4VtBN3/+uZQHafD3hlFjypSpPK9gPMl5pXQju4RyikqpR+OKbYEiCtUI4YcOHQtAqdHRbsxgjUImLmHtQwOLV7mI0z6HXDy2jmjNLporVizn0Um4cwJtgSkQ++MBhZESUB3T+bx5c1lMyBtuOfgMGIXBfvh8EJDWBlxf9I12WiolheeoMHOmwe6kcvdR3AOPPvqY1Jk4wWJeCDz8nQHWyeefeGIWC0m8xsbGVnoMXiEeG6sHCkZPmEyd2rTifaqLPKawOnzS0Y+mdvVVicJbP1BpoSpZRmWglMRLm9xpaWLVZVdgAUAdQlgwK0OeaAbxgx2lzh3Ss2sngxFupSGhITR16l3k7e1Nc95/X2PhQwzgc88/T3t27+b9sHz/Aw9oOkkQeroSzcAyCauhiCEUohD7ArGfqZLTVAe0V+jEWdvgkrkpLC6l7ZIgvFVQQkMi3I2KI5RjiChEkpkHZ6uSu2hzcMsq+mz2QzxflZUQMXu5OVkUf+ksrVj0M4s7CDuR/EVeGkKIv279b+PC9cgiKpK/yEUhkswgMczDL77PNQ8hPn//6m1OHAPRec8z72iSzIhENuJ9tY+tCU1yTvHzFRw7epTFIQQLBl7RvsKz4O2d19lCONs1hnqH+1FISMUsurqACMSAEFzHS0pKeIJHCzq2+F3gN4LnMZ79EH9wX4VABbCCtWvXjg7s388iEu2LvlhCY8Dz0d/fv0bPSbiWrjyVQV9fTKOkwlKKtCuk+0NLaED7JhTUyIc/lxg8l4N2Df0MfK/aFkPsq+1ZpY3wtMJ3g36X6HPhe4uTnmfo16B/Jr5fRTDULzBwcl76fU6ePIVDoZSEM9XnWHIx5UvPItDgRaEY/UOjdUsSe2ic9Ll5ovEB8sYM+wnhZ8g5hHhEBw6jG7DaIaYPwGKnS+CJ98D5cQyOR0cdDSiWo6K6Umf1g8xQhCg8euQIFwHVBTKJWbMo9PLyqpX4OlODTJooxg53UrIbQA6eH5Otne5sqhBwcBltJD0QFy1aWE7M6RJ4WIekI7AAClGIvzN+B5UdI9Z16NCh3HxNeHB5HHeuqsv83oGULInKYS2kh7/9RSrJm63eoh9b72h6eUNOpaLQUDFYU/D7hVUQbqRAzAsRWB9ABw3eDtptmoKK6JgcupyaT72aumsyO1YHQ0ThgNumUpNmrejQv1soorMqNu380Wjq2m8oFRUX058/fMDrDHEdzUhJpLefmkzd+gxl66M8I6guUYjSEkj2MuOJ2eTrH8TWRrkoRCbSw7s2cRzgm1/9Sc9OG8IZS9t07kELvp3DNRFhjcT5kEl04JjJmpqH8mMNSSZTGdnHlnN2T1iauveAqzixOySekS069Kbnzjmxm/nCvoHUMaCIB2EgzpANFL/byrxTkF0U/QIAsYLnNjqx8L6AeyoGm0OahHCyGQAxI84Hl04IN1gJ4cUDjwJTgfPCewl9kpoAl9qDMbfow+ibdDy/lPxtiukuj1vU3j2TwgIrPr90iT/0k/DdyAfZdSH6W/wqnUf0YXB8eESExkKI71ZYXPG9CUusgvWDfjYSzqD/jEEAJeFM9bmSWUJJuarwGV2i0KpTuqGRQEFVNAaioYGgQucEIwto4BGkipEFCB50eiHGELiNmwzCD40HOr0wR6PDjFE5BH8LV06M5mHEDsfjPOIccCHFe+o6B27WkaNGcV0fxOshO+HMmfdSixYt2eKHUS48iBCoLa5bgMYR29GgwQUD27EfltGA5qmT1RiLuFZdIG5R+zq0+fqrr6hbN8stXaGdeRViJizMsFHdugTxhI7en5Gd29eEshWF6bdxQhp95Obl8eiyQLgbwmKoC9x7cAmFIESnBNbpqo4xBx38alayYebeG/T8sWRaedZfXXaicpAkpqTUTacgRCp5uIKdn96K44PMLQgBOpERUgcGYvCXefM4M2h9EoQi7kNBN7A6QRC28HWqkSA0lIy0ZPpn0Y/kIgmA/ZvX8OTXOJDX3bxa0VtEH0jkMu/j2RTatBUXrTcECEKUlYjqN6qCKynA+rZRvdiKeOmMqq3DubF+9KSZXBNR0GPQKF4vkB9bU0SWYFiZ0OFEX2LwkCEUETWAnjstdY2KC+mv7g6cfRNCCoIQzxkHe3su67Rv714WK3KwHaIR4gfPa7wHrBsALnD4jfh4+9DQocO4n9GnT18uBh998CD3LTCtX7+Oj8VzOSlRf2bkqsD1QmhhwFRYByGC0ffBddekxi+Sgg2M8KC101rRisFNaLCvM32d6UWPJ4TS4gt2dD7hFveRxIR+DfofsPCgryT6Sfi+0UdC/wb9Hl0TRB/2QX8K/Soci3MEBQfTyZMn+G+Hvh4+K/pgcM09dCiav28MgCpYP+iPo88MQQhXYXjWVdVnVdCNrjhCOVZpKUSjlpycTNu2beVGDqDRk38UucVPjELJ4/uEfzpurMpiBLE/fN/5VZowCo5t1QHvhRgkNPgIlEVj1rp1G27sdIH9UUYCo4ki6DxGeoCJh4yhfPjBB2xdRAOM99f+nGhg4+LiaO+ePZrYJG0gCn/97ReKjtYvWOoSPADlFgqIQgihuLir6jWWT0lRPBVlzqLSklNk6/wqObiXrwOFzySIbB9Jw0eorM5LlyzheyM3L7dCnCH+rsuXLeNtAMIQWUsrOwbvg3UQlPL5mnAkNodu36rbSm0sF2c0Itu8v6g0/331Gi1spO2ef9I/p53o6cOqdPEQgne08qKezdxqRQQ2JCAI4cWAdmST4XpDwUhECYXKLIWmZtHX71D0ni1s0fPyU1khq7IUYhnF5IdPUrVfYj0Q+4rjxP4iznDT33PZ7RRWQH3vI5+vCfg+MYiMNhLP/9jYGMqw8aFvcptLbQjR+2HplBJ3hp/DiOtzcXYmP39/jsmDKyhiBDEAjb4HksElJyXR9RvX+fkOyyDEDLYLy2Czps2odZs2el1BISgh1PAcbtuuHQ8aQSRCQBqbXRuWQPRXBEIMigzouGY8L6sTX6gPuJYuOJJKv8VlabKWvtzFj8WjOYHwE7Gh6PchGyo+G4QiBD9Eor4+loL1gEEbDAKg/wsjDayGShyp8eQXw4VUnatBl/vo0aNHWUlBNAmxUxPhY0rQGKPRhuuVcNWUuz+i8YW7Y3WFnzheCD/xHWB0ylzg8yCtLkQe3gtWR3SmKntPNG74DBhZrE5KXlhL8b0hRhFuMujEYcQFbhsYoUOjihFMvMcddxguCvEdf/nFF7Rs+d/UqlU4ffHFl/w5Nm7YQB9/8hF/9/fdez89+dRTFY6H1RHb/t39r7RfCm3cuJl++/VX+urrL2n79p38txszZjQ99eTTnBnuzz//pIsXL1C3rt3piVmzuGg4zoH3xfovv/yKhg0bTl9//RWLQYEQhav/+YfeePMNSk5OYldKIX6wb5/efWnP3t38+vPcueUeprUNu5Nm/o9KC39XuZN6vFOjmob4jLi/kJzm/LlztHv3bnrm2WfVW2sXeQbSmgCB9/3tUge1cBuV5LwjfWllo+mwENq4PUenrzvRqnPFNKCpG3Vv5m5QuQsF48GDGqPyuMfQJtWmYGlo1LYoFOJrwrSHKLSlKisu3EG/fOdpthzCrROunLDsyUXhmcP72L0TcX8AdQT1iULUF5z90DjNe8B9FFbG8fc+W08/XIYAAP/0SURBVCuiUM7WM+k0c18SRdoV0KyQTOrRvgXf0xB26D+I5Ca6wLMclj1YMbTdRAH6FrAKGsLVq1fp9OlTbPVCtkW4k3bsVNHiWhnwBvH09FQvlYFnPIQh+kmmFIRy4Fq67VwmfXM6TZ211JZmt/OlIeEeZh2QQ39ExIbCqoSBd9G3QT8PsZuW0K9VqB6i74z+L7z30H9VxH71EHGFOkXh+nXrSrXFkhwhnATC/1tOTdyg0EhBPGjm1W4h2uIPI0B4bzSuwmKH/XGjoDHAVJnwE9eNa8WrMaLK1IhsYyhqjU4VrH+oY6avwcJDCeIRbhMiC5Oh/vL4jpB9ctmyv6XOM1FwcDD74eN7xHcmgrSTk5LpvvvvVx9VEV2iUKx7/705LAK7dI6iRx99lKZMncyCD989RB62nz9/XqcoRJ0niEoIwQ0b1tOcOe+zwANPP/0UzZv3Kx05fJgfrjjfwkULpGv3oz/+WMLnwOcYd/t4uu222+hg9EH66KP/0ezZr9KO7TtY6EEUIq5u6NDBLAbhSoP3+Pab7+jkqZMsCqdPm8Hf0Zq1q/nYxx9/gt+/LinKXUfFOW/xvL3bR2TnbFzWWcGuXbvo8KFDbBHEPT969G0UFham3lp7IHvd8A3x6qXqA0Ho7WhLga72NK2THQX5BFBx4TlVHUHbAKlFc6db+SXk7Vozd1WFqkH7sW7dWh6MEe2pIgrNR22Lwp/nvFDOlRMgEUzfkXfQTx+/yss+Pn6cCEYuCiO7DWSX0+OH93NMIF71iULMH/53PYtBuIQithCupCLRTG2JQpRemL77Brcvb3R3orMnVfH3eOY0kwQG+g0Y8MQzGn0OPFcFuPexHgIEVkc8zyG8EDOILMHorxg70IxEVXJrYZs2balVK8OTfcESWNOkMqYA3+uqCxm0JFFloUQM98hWntQ22HztM/4OiOlEokAMvuPvg+8Ty2LwSsE6EUlmRH8f7sQKxiPiCnWKwhs3bpQK6xoQQksAK51ALtoEcvFWXYRwA0K8ya124prkFkPt5C4gLDSMAho1KiccLZVVK1eyeytcOhFQDtGLeV3gc+LHIIJssaxvXzmiXqFwGRFxP27SA9fN3Y0K8gsoIyODRzarSi6jSxTedddUahrWlDMfItPhlq2b2bIHIQgxBx544D4Wf0CXKESc1auvzeb9xTnkghJiEX9L/M2RiU3sg/OIc8ASCUaOHEG9evai777/XmMFhCj87rtvWQiuWLGK95swYRwLRCB3MUUMorAiWgJwJy3MeoNjDW0dZ5G9x2PSQ75mCQLqipqKwv4ejvTVyCY6R5rl/u91bQ+sy6yflkB1BQsyYrp7+1Lbrkr9KX3Utiis74jvc+6+FHrzTCoLwq/GhGq8CvDMwe8ZOQhEQhgAi6AceZZyL08vCgkNpZzsbLb4RbRuXa1yEtrWQvSzIDLhLWQoeG7WNKGMqUBM7bJTaVz8H+C7ntnex6yupQcPHuTBd1GLGR5X+B4VYWi9wOtNGIfQl4WhpK6BNoFhC+0F+uYF+fmakDPoF6GtLAmUpbicUaxbFM6d+7O8T1VOoLE4k/4AAnw4+QfE9qp+XELQYT/srwuxD8AXK75cCFC5+BPXBndRXAdGhFDYGaNhXaKiqEWLFryfNYDPixFAJKnBDY75ynykISJRXw6fG/E7KCEhB3WTIAIRlyAmU6JLFEKUaQORhv3kYB3QJQonT5micROFCIR7aHpGOotNCNbvf/iBY90g6uToEoVYhtVvzgcflBOFYl6ONYhCAHfSoqzvqaRAun4TuJPWFcficmnMlurHdyIj1tKBwVzAXqCvbENdoqs+YEPCWMFy9eIZ+vqNJ+jG1Ss085m3acike9VbFLRRRKFpwff5+c5EFiqoVfrCwMY63czxrMbzFB0/ZCDNVZeVkYNYQ8T9yWP/hAcUnu/oq+BVXzyhNjh2z57d3D8Q1kIwduzt/GoIcDtFPUBLAq6lq0+m068XMti1FHGH94V70dhIb7O4+MPLCuJBZJhFgiB4RinC0DqBlx0shBgcwW+irkQhfs+IY8W9BH0CbSOvzSn3WITBp31kJBtfLAURV6hTFCLRDD6gQG4ZFGmEQWUuppUhhJx2zb/KECNx8lhBY90vrAF5PM7Fixfp3LmzPDKoSzxj1At/D/FjgCjEAwbulxCDEIXmRIhCuFeC8PAI7oQfOXqY6+V5uKtG/BD/B7dPiDVYAQH+jnABhegbOmQYu3DCZVQIuhEjhvFDEPGBTz/9NB8P8F5IcgKxB7F4xx130LJlyyj60EGdovDll16iY8eP0cMPP1zOfXTH9u10z8wZLPiQoAUEN2lCGzdusHhRKCjO20lF2f/heTvXt8jeZTTPWyp4+Mcm59OJG7m0ITarRuUoBBCG/wwNoU5hqo6XKNquXeAd80ioBAYNHky9e/dm9+AlS/6gq/FXufi7qC2IJDyidiDuV7g5C1AyAlZ8HIMRd8SkoNOH+x41ClGIHllEcX7xnuJciiisnIzUJPr+7afp2N4tFNaqPa/7YNE2fjU1yKD5+xdvsCukPAGKHOGqCEzhmmgOFFFoWhJuFbIghEsjshDrA30gtB81YdfOnfy87iW1FYYgRCH6AnJroTGiEKD/ZWySmtoCrqXzT6Vpng34O9zR3sfk2XnFADz6oWjDFWFovYh6hQi3gvcc/oa1pQ3QDsDb7uTJE6xlMNCAGGK8P36nwrAFhPcl1on64PAMFKVpLAHEFXbyr1gr1+4tCWEBxIRRKTHB7QF+7JiQNatLl6hyU7Ak3tCR0p6aNWvGPzbEr/lJKhmmVLxiGVNUVFSFY3r27Cl18rvzecV74hpQlBzXVR/BZ7uecF1VoHbIEEkUnuObCSJYm7y8PA6g7tOnD3dAQ0PD+HtBUVwIdnNzQGpIjx47Sv/+u4snFNd94MEH6eaNm2zJ28M1FZ1o2vTpPDq5fv16+vOvpRQbFyf9TbtIHfEhdPLESdq951/pM7pTwvUE6ty5C/WQ/u7xcfF05uwZjg2Ej/ivv6osjRgFwg8O50NZDryHja0tPzAfeeRR+vHHHzTnAMiwumvXTlqxYjmXbkAH/bnnnuf7EaUYVqxYQb/N/5UuSd93zx492UUHYhv7gM8++5S6d+9B/fr152VLwta+Kdk6jqKSwpNUmv+d9JpGtk49yMbG/OntjQEP+nd33qRnDybR75cyacPNHLqUZ5oBC7g0uBaW0KCWqgEIdJQwsCJeAdqWeXPncmbWZlL7tXbNGr5X161dy52ygYMG8TzWLV60iDsJEHbI+IeYWvwO0ZGC90Hfvn15tL2P9GorLSNJD+4lvNfo0bfxg+DfXbvKvSeKW8fExPB56htwv8JDDu2yPk5dz1PP6QZicOHnb9IP/32OEmLOc5H1lz5fRJv//o2GTbpPvZdhQMitXPBtuSmgUYBGZAr2b11JKxfPpTe/WEit2nclZ9cya7MAx0b1VpUoOLx3B024p+7jirVpH6Tq3Ff1HSsYxptn0qoUhABtgPDEqS7o92RIwtLTy0untRDvgfZEDO5CyMHKhWe7g4Mjdz4vX77Ez31DrY0AWUctVRQ283Oi8W29aHRjN2pMNizQ555Ll8RvLjlLy9huCvD58b2hM4++Bp4BOdk5dODgAV5vqd+PQkXwXD558iRrBfSDoR3MrQ8gBvGeqHZwXeq3tmvXnvr3709NmjTh3+iJ48dp3/59dOHCec10ShKCmIoKC6lVeLh0vd34twgjEIQlEinitw4DSV2RKzVnPk4VrfMNqni9JQIrLUaxMBqIYGi4iML/XRuxH4QSRkjkxVlhLYRobOjoy7hW3yi8NZdK8t6XBHJ7svf8Rqc7qfhRG+KQY8y++kBh7jf2J7JLkDmY1yuQRrQtH38CS2GvXr3Y6gs38n379rHlUO6+KayJWCesimIdLHsT77iDRc4nH3+sKSz/xx+L6bHHHud5ZK3F6KRAfn5hndS1rr5ZCvEdILaqqgx+lVmxtkrCb/4Xb1JBnsqa+vp3yzQxhK9MG2y0pTDmrOrvguLoInulyIbp4+fHWSwHjZ3GxdEFL835gY7s2UKb/llKLVpF0NPvfM+lFrQthdiWlpbCdfNgWRTJTbAeiVWAsCaKY5s0jaDfv3pbsx1JWVCE3VQolkLT4uZgS2M6GNYpQwcOg5Hm6C7JrXnyZzlcVpEkDPGM6B/AawE1Dg3NRIoONJ6JOL81gJIWWy9k0ZzTqZqSFrPa+dDg1p4mcS1VLIbWj7wfjLIU5rYUQsAhXAsgNhV9btxHR6XnvEhEFRHRmvsQ8uvAPmgvRCJHeD/Cyw9GH3HfARxvbIk5U4G4Qn/nir8rqy5eX5/AaAfcc3VZCQFuJoAfhShqL4AQEgXJGypIr20tD7+agvqF9p5/Sh2Um1SYPogzlQqK8k9ScUkelRSnUHHBOSqR+jDF0nxJSUVrclHBWdW+Jbll+5ZkSsuGuXkDJBB4Yc1VmrDtmtkEITidpEqWpA0EIYQeXkFQUBC/Qpzt3buX5+HxAHfPSxcv8nqxDlY9uIJCEGLEEb8hFJbv2bMXd8xg8YMYgliENVEfokOBc6dJD4L6CB6GVQnCqtj4968sCCM69uJleVIZxGmhJp4xoDC6KI7uH9iE2kf1J1cPL3rq9Y9ZEK5Y9DMXR4fLKPh80VY6f+Kgqu7eFwt53Z8/fsiv2oy5+xE+x6IfP9OITzBk3N0a8agNBGGvIWO4zAIYNnEmvypYJoYKQgBLnrksSji3QP4sh0UwqmtXKpUaZngnwPUsLj5OkzhOHzgfnoXIPmpNz0QkEcPAx5EZLWlhX5U3wqPRidR36WWO/YRorAlopyEiEMqEAUHEGMIFECIDnXgFBQH62cjjgXhUiEEMykD4YWAG9wv66yiNAUEHI462MMW9BjdRJITEsdgfx0EQolQK8ofgWQo31NOnT6uPql08HHQPtCii0MLQ1+kSJnKIQcxrZ4FtqMIQ3wVcQyGmMTLaULBzjCIH77XSzAAqzn6SCtKfpsKCy0Q2DlSU8QQVpfWg4szbqDClpbR9PpVSCQtFUFqaS0VF16U5G2mf16goNbJs31tzpX3tNfvqAzGDyNrXZ1WMJt24PjDiG+xgnqZGdNTEKxpuCDg89Ldv28ZWPG9vby7/cvXaVV4v1uXkliWMQCwhxCFcjuFyinnsExIaQt98/TXt37+P95N3DMU8XEphsYSFcP/+/byuvgCXUbjIoF2qiSAEIybdx9bBMXc/pF6jAmIwKeEKbVw6jxPPVBeUMZj25BssDmEhBLnZWeTqrvIegEXw+IGdLPZ8AoKoY48BFUouCKL6jeJaeeBabFmcKcoj6AMWQryXi6uqrc7NucWvpgYd58qm2yIcqHnxRSo4vZpuHV1GAelHqKtXKk2IdKPhzYk6uNwg5/idvA37NMk5pdmu63xVTTgH3k97/aQuUscoxIOaNdE9DWnnXeEYc029mrqzBer5Y8nU2F0lPowFA7NyAWcqtL188CwXLqJ4RQI9ZNFEEjqIvAuyuGc5eP6jzUK4Bdoma34eIivp2qnNaNPIULqjsRu7lnb+6woPQMIrpbpUJgwhBBSsC1jjTAn613jm4X7Ab02IQYSoYF1wUDCvg7Az1LqMPir2x30XGxdLS5cu4fU4DyyI0dEH2SJZ2zjpacoU99E6RpSJMMQcLjKQAn01WhqaKykSgAjB3FApzF5KJblIjoPvQU9H1KYR2ftslWSgLZWWJFFJ0RUquaUnhgv7eq+WOhUeZGtbUQgY4ioq6lE19Xdi15/fD6bQ7JPVb8ANif0xFuFGCqshRuIhIme/qkqkpKBKbnU9IcEoC6Ehro0oP/HZ7IfouTk/04Kv3mNBCOvhQ698SCGtDKu/Kke4b3brfxt9++7TXBdPoJ08BvtqI9Zr74sENY9N7MmWR4hLsV67Tp44NvnGNbZOAlO7joKqhAw6tcKtCRnvUI8Wo9Xo6OD+Rv08Ue8VtfcQt29ox0YXsK7geGQL126Di6VexZnUYsop0t29aOFlp9N1yRzAm2H8ujieXzk6rEaJTGClMzRhXmXgPCi03rVbNxZ+EHJywYluWXJyMr/CjRShJXAbxfeM/sLQocM0wg+vmMwhWC0FWAlXnsqgry+ma1xLX+7iR92buVfLtRT3LpL/AOFKipwNqGtoSVkiFcoj3EchqCDekMRQV7hVdUAbiZg/JIQZMGAgt23ivoB4g7CraV9zz+7ddPbcWZ5vHdGaByXE+8IiaQnF+BVLYR2DBypuOEPcF3Czok4jrGJ48OuiIVkM4TJqa1u/buFTUkfq05OVW960sXMeTHbui6S5bNUKXZQmUnHm/1EpFUm/ej8qyX5JvUEH2DerfAkQAOvgu5tuVOoqitTuR+9szgIOBYrFA3t0m7oLqNYHspBitBhWQVgCEV+oUIYpXEblwAo4d86LtHXVYl6GMIQ17aGXP6K3fl7FgnBaj0aayViid61lQYi4QeEeqg3EGgqqYzsm7KsLuIz+Pe8Tjk1s2bZ86R0XN5VLHsQhCq8LdmxYzq6qOGdtuI6ig7R50yYWDGtWr+bOEjotGFjE3w3g/sbINAQhhKBweULno7qCUIymi061JQtCDGCZShACiC9jEr3oA+eB2Dujdh3TThYHsSf+PsJaiKyLECwQ9XCFx6tIxFefBSGAa+mDvfxo95QWGtfS6btvsGspPFaMdS3Fdyv/jaBzjk45BHddWG0UDEP8JpCoxVSgD476h4gdxD2AzKawQKLdREJEtKcwwNRUEAIkrcN7uLq4stjEvRcWFsbupKg+gOuQh4bVBdXqUV+4cIFrvymYDnEjVBY0i1ER3MCik6bv5pG7n9QX8HnwIMWDEC4ywmXUUorz1oRMSWzNv6Cy7kauuk4vXM6m1bGGNwwlxRhRhhWucqN/adEK6b8CKsnfzsKvMrBvSXGi5oxrTmTwA/iHq7pHyTFyC1ef14cH6iwwj3WtnCuur0tQlgKWQSSFefbZ57jeoYJqxBQuo3gImkoQguuxF2jL8vlchgIg8+hHf2w3WW3CyG4DWfD9b/ajHN8HQafNPc+8Qx6e3pyc5st3nuakM3Ig+HActt+8FktPv/Elu53KgXsqxCWshTvW/Kleiw6LH637ez6/P47/bLb5amjh7wMRiBizmNgYbhMxet6pc2eun4UODUafg4KDTSIE5eC5g0l0qrW5kK5fEDb1qD1BiEzIGMAKcrAziSAUiPj+mpBEHhTVewBdv36dEhISdD7HMOgpOqLIpJyXm8eCBbGF+JvXdyGoCwwyCtfSFYOb0BAfJ3rzTCq7lmLA8kyC4V5SaNvkwhAWJ1gKFWFouZjyeQSQM0C4c6KdhEDDvSAEItpNUyeyQTt81913c1k5GHrQjuNzyd2a0c+vK6rlPnrixAn+IJZYz83awE1paDFOfO9nz57hGxWupr1799FkINUGf1ZYH2uSRtsSgPDDw7G+Y7MqmX5r60737k6WPrQz7e7uTakFJTS2adWNYH7BdbLJ+Vgl+qrA3mcfFWcvkLTh1+o1+rHzXEtHEkLp+yPJeusMBjjY0ux2vgbF6KTcKqYuf16mEvWyMZjDfVRBN2KwqToP4MrcR4XbqOC79adozaLvqEvvIXTxxCEKDG1ebvuiA5UPXFgSZw7vZjGIJDOIKdy+ehFbDj9dtEO9R80RvzFYCDdu2ECFRYXsggQhCOCOiNFncxVLxvMEI+iVnfdKZgkl5er/hQe62lGYh/lFIQQhLEkjvZ3oqzGhJsleKacmYRq5No50s0Ql9vyL02nP1nVsKdDX+YS7KgQg4p6R7h7P/z//XMpZD03lOmfNwEq44Egq/RaXVc61FOLRENDeoSMO+g8YwPc4hCF+W3AZVLAsRJgVXOWr6z6KNnT/vn0swpDJH20a+uKI3TWVq6ihwOtCuC4jbhj3Iq4Ln9EUg3i6gDdHTmEpeehoF+2cnZ3eOhR9iEe/0ND99NOPXF8DdeGcnZw5qx/EyB+LF/OXCN93CA00Tqjn9vv8+RQfF8d/nKVLltC6dWt5RKuF9CXDmohzwUVCabx0gwc5Ol8BjRrxd4o6jfo4ePAAP5ixDzIdXrt2lcLDw3V23kQ6ariooJahtQLLYEPgrdau1HlbCn3S0Yc2XsqiE8U2dE3qXE0KrVirCTEyv0Sn0Lv7Eunlg8n0cGt7crSJl37pB9R76MfW5SFJPMZI++5Sr9GPrdN0+mxfCa1K0d35mdrIhX4cGULdmxk2cu7qaEu9vZzpr9isKmyaFekjCeVeTWs+Qq+gH7QtIjapulaIymroJVw5R/skYShYs+BbysvOpg1/zqOE2Cu0f/s6TbkKMOnh/6jnLB9PLz9KuxlPKxZ+RysWfC89JwPo/hfeI3cv0z3U/W0zuQNx6PAhCm8VznFlSIKAZ8jOnTu4cwtx0bVrV71ZrKsLLJObNm3kTouuc6OTEZtVuSAEt6SOiKfUEXGyM58whDvhU4eTzCYIAQYqqyMKS8iGkko9+BXk2DpTIx8PysnQX/8T1gR4yuB7P378mNRXc6egoGC2BLdp07ZBWgzluDrZ8rNhZhsfinSyp4NJefTd5Uz6/VQ6+RbZUGN3B95HH/j+mrdoQRcvXuRahuir4j5HXeaszCz+uzT079iSQN8X2cJv3LjBy7DuGQrayMOHD3OtbQzCoN4w+sobN25goQhNA1diU1skKwPX7+npxQMR+Xn55epo4rde07YcbXO21O6iG3cjp5Su3iqheGlCSYom7hV/FzaxsbGlxyWFDHM53KlgrYJCRU2qk6dO0hNPzKJvv/2GJk26k9dB5In9+vbtR6dPn6L77rufBSFULYKhFy1aSNOmTefXyPaRvM6YP1xDAj7EENQAMQMYBdQHirpD4MHMfWD/fo4rxN+qKvM2TNHIqmht4EForpESSwRupF6rEumf7j60UxJ+/4uqKIIgCJHxU87KgcXUMThJf+IYgU0jsvPeSqWF0VXvK2Hnc4oela5H20oI6+DnPRoZPBKrzc97kumtc8alAH81wpue6BugXlIwNWgjVqxYzllaazJCqtTQMx/IFqrLMgjQscGzwxyj2+gbwJ0Knim6rIToXMRmFnPnwxAgCCP97MgcuhClC5CpEgNW7w5vYhZBKKjOczXbzoOSiiq6sfpIoiXEpYi/k8o6pLBmiH6CYi3UDyzFqy5kaDJji8RniHPXBwSDqCEnSgagnyvqGtamUFDQDyyF+PugBiB+g7oSLupCtGPyRDIYZMPfWyR9qcu/MQbeIAyFpdIUyY/OphVzv1IfPRpX9MKzhXCD+MvNK0tu0aFDB02WS0k08uvff/9F0Yeiy+23e/e/XN0fXzIECs6D84GMjAx+xXkUQWgYaHwqw8VZlQIfjZe4eQ25ietbfGF9Qp5YBiPoGeMa0aKEfJ2CEDyw6ap6roy3op3Jzqm/pOIGqtfoxtbpOUrKyjdoXxunVykpM6uCIMTDFcH+1RWE4KE+/jTYs6IFtDIGN28YFuO6AgIDqdlry2WmtkFSmHdnVUwkhMyh2IZJV2ZSS0LEDOJvhTiYlJQUCgsNo3Zt25lNECK+FB0pDD5qd0yypM7GyZRiupxhuCAE+dLO124ZcYCBCEGINuqTMSFmFYQA37ehFiSIdidX3YIQpOWX0NYdu2j//sq9PRAugqQ0IrYQ7m7oDxgCPLeQDwLU97wQeD7hHtgzrhnfD7gvhm+IpweXx7Fg1AX6UuiMixIVcCPFbw4sXLiASw4dlX57CnULvMfwt3E30IsMFkAYXyC4tBPJoDY42jb83eta9MM6jWuBloILKUSqiHFFJvDq4GpvfNoYW8SwDRs6TL1YEWGFglUQF4xJgHkIw8TERFbdULhin6ZNm6r3UqgM7axjlYHMRQBmc18/P3YPNcSSBhdSBcvBZtF1zeiNdmIZCMNFvSs2doibgFvU2dyKMaJHsgtpz4UrZOf+tvSL7qBeWx4bxyfJ1nUC5Ra6UkZ2Gtl7faNXGGJfe/cH6f+2q8Qq3LDwYEUiGcT1maKz9cPtoQZnuXKS3q6yEV5LIi4ujn744XvucK3+5x/12sqRd9YqI1p6MMBd39RgtBWjpcICZS38POcFFnLySR9NmkZw4XlrRohB/L3wjB03fjwNGz6cevXubTYxj/PiveTPmfxiVezgmTT9CWWqIinXOCFZGciKjM6+EIS1GXtsyPeOQXMUkk8sqnwgzK99b/4dJmfoTzKBjitEy+HDh1ik49wQ7oYiXF4bStkqJBfC/XB+eiv6tJM/XS8o4VjT25bEsFcD7h1tIBBgFUdnHJZZWAkjwiMoPSOdv3eRdVehbqjKeCJAOwlLIAQ+fjcQ+HAFhuASJSAwmGbqRDI1Ae0svHUArhOuoxCGGPzBZzGWxq7G99Xs/Px830pLT+NGomPHjlIDc5r9ahFfiPmRI0dxbCHcFU9LyyUlxRQSEsrbJk2aRFcuX+H0yGNvv51fEe9wNT6eR7Tg+4tzIg5RQTfe0k2A7wejHyGhoRzTow8vLy9KuJZAztI+mL906WKlMYiC4uJig0cTLQmMwlb2fVgrOYW2dPu+NHq+lRt9cCKLyMWengxzoWOpRRThXXHk+bf9KTRlx3Xanlxmpdfmr/gS6uvlRCGB95CNXTuiUkeysW0jzfeQxOIcsnMewTUHfd2k79RR+k5Lc8nWeZwkIttRaUm+tHxF+sJR2uJjsnMZIx1rR+PbetHzXfz4FTEbATqyilYXBzsbSryZT8dvVT1gMaWxG40Itw5L4R9/LKaWLVrSoMGD2UvCkEyF/0qNPVLOV/Vwsndw4HZC134QomgTqtPW4mGDcgWm8OioLKbQ1PgGBFLH7n2o58ARdGDnRs4ImpuTSW/OmkoT7nmCrX9i/tShXZwtFPMoN/HLJ6/Rjx+9xueJ6j2IXw/v3UEn9m2mlQu/pbDmERQQFMa1Cpf+8AF9+vos2rluCQU0DqKgsFYsQLHvr1++S4Nvu5Men9hTs5x89RK179pP+nuZduTZNu0Kuz1BvJtLBGqDe0reBidkl7JlELGB1QUukm197fUWTzYGdOqfWhPPHg3o9D/Yy1+9pXZAbCGerbri9mEdxPeHNgDNHOJ4KgNtrm/T1pRV6kSO0pfkaq+7Q4eO4pEjhzkOyc/Pn44ePWJQbCHaGcRiof3AQL7IC7Fr1y5asXw554zAtWK7PB8E6rjqyxeB3BPIoIqal5acEA7Pm/ZBLjQ90pu6ujnS5dR8+jY2i746kUq2WcUU7O5IXq5l3x9Kffj7B/BAXJL0XUEoIr7r6tV4tjK1bx+pxBnWEdAZwkoI4Yd7Tw7WwfUScdbQLmgzkb0Xg2p79+3l+xvx2JbqwcgDP1oxrtBTiDFMSU6hJk2aGHzvwVCYll9KhXqaHl0xhXabN29+q1u3btw4oEOBVyCfR7KZXr168XL79u3LbcMFY0Jjglesx75Yxnx1OikNCTzcYfFDSmpDBBDcclPhNtS0aZWJaQRwH8XfA6+irl9tJJ/BQwI3OD4XPic6tMbEYGAUFFN9YM/1Io3oG4GEMu29aPDBDPqnly8tPpNRaWIZF3s7mn9R5Y5dGeeSiTp6S+LNS2o0nHqRrVMfaeon/c19pMlFndpAhY2NE9na2EuisbG0zwAqyZtLNo7TJfE4sMK+5iJUehAb8rl+HNqk3APbkoHAcnB04AcVyqYAdKAaNw7kzgQSeaFdlHe6kF0wOTmpXAfrypUr5fbF8fAqWLlyBXXv3oNHEZctX8YdPTz4TkvnwUAd5vHArCzp1z7pwYiMxxGtW9P8+b9xgpnAwCBa8scfmmRiaCuq0xGsTVHo7R/IAm3bqkWUlnKDnnj9C0pMiGVxB/EXf+l0hXkIuNkPj6feg0fT1IdeoB3rl5UThTNmzaaivDzasOJ3Gjnpflqz6Fvau30tPfziu+TjG0Dzv/mAeg0aRVtWLabQZq1oykPPUbB0DauX/EztOnajkXfMoJWL51LziDZ8baZkfP8OtSYGtUmXOhbn0kvYzbEmBj7EE7b2sZcEj3pFDYD3xPMbrrEgRO26MZF1UwsVzzc8X8XzChM6bSgTIn4fZ9NKDLKMQhgW5WfT8R0byCOoOXnpKOODZyoSUZyXnv+waOE3aSsdpy9RjQBtBfoM4hWgfYF4RafTTuobYPAf/Tfs06plK+opzcP1DhYMWKU3bNwgdaabcvJB5IvoEhVF+6Vj0FG1lr5eMz8nHugc3VgSwNKTDhbmuefS6VpCLjlLy9gOIOjRL0NYFNrjjh1VnXMk+ENNOVh/6+r32JDRJwrxHDt86JAm6RZ+GxhAi4mJ4XW5ubkcixjZoQP/hiwZtB8QhiLhTHBwMEVGRrLRLT4unrcZKgxtbW1YGOpClyg01INLwULAzYx0tcKdB/7ShoJj0YjhWHRY8dBCo4cOYE3BDYqHIc4vryOImol4aIqHozEiDw+r+oKXkw2XmBBuolOaOdPdAU5019ls+mdwIxrkaa/TbRSJZf63t/K/MZIqwLUTtZs6hbqQg72n9PdoJE2B0oPeW2oU9FurbG1V+5LdAKLiE5Xua2paBzpVGVvoZ29rsvpitQGScCHeZ968uTwCL4AnhrbLFtztkWkMwLoINz0cCxdU7X3lx2M7Oipw+0dCrw4dO/J6LGN+5YoV/BvHNsSBY38g3g9x4HgfiEzUSOsQ2YHWr19Ht40Zw4N+a9es0XsO7eusa1AKYtM/SyXR9n6FeoK6OBmtKhExavLD1KxNxQQdUf1GUduoXpLITOFllJUYPWkmrx9/77O87tLpQ/zaQxKHWO/kqvrN4Li+IyfzfG627rglSwd/V10k5ZZyLGBNQDIVJJgxhSBEuzh8ZaxGENYkxtlUiEFQ8RwUzy9YV4357uyc3MjNx5cO/buV3XR1HYrOLgaTkJwCbnCGxhZ269qNf794FWCgefmyZRVyRoh8EPryRTSWRCjyTwDt9soaQEgCXEuP3tmcrcxb0/I1rqWoywsrNLK742+J73r58mUcuoOYNHhWwC0Rg4DW6IVlzYjC9fit4d6E+/SqlSv57wORCOGHvxHm4W6PxEwQiJbmKloV+HwixhWZn+Uxrhgchgg2BB/E3xiBIgqtDIwGooHCDQNq0iDJRSLcJSDmMGEdxKKuCQJSTFjG/jgWo4RiZE1cmy6MEYX1icityTQkyIluP5hGn3T0ptD1ibQqs4jaSR0l1CLUTiyDBxJiCJFpVDvZi0CIQQTU1zTmzsa2KZUW71Ev1R6/Twrjz/BSS2/q4VZR/L3azrqyz6KT9Nxzz/MoOuKtK0OehMuYDhaOwW9285bNbMkTcclOzs78+6oq6RfivdH5O3ToULnfozyZmDV0BDNSEumnj1+l4bdPkQSZKt7aUISQqwohDgFcSQEK3NdHkMzg1MmTOp8pYR7GdxXgJhrgYkstvOyoayN7Cve2NUnGUQjC8etUAxJoOyxBEJoa34iuVCT9HS6dOU5nUivGX+IZjYyJiHGD9QoYElsofr94FUDcRHXtqje3BNqa+pwvwt/DnmuAHpnRkgcYwKPRidR36WVOXjRk9CSO6wpsHMhJl7Zt3crfOb6LhOsJLDyMietUqD5nz57l2E54uohSDXCxDAoOZsEEESWSyGCgRCSWqW72TksAn0kknBExrqhFi2zhKBWIdrsyHSDaYUNRRKGVIQQXRgnQUOMHYAowqolzY4Kww0NH14QHhJiwjP2NseihE6rP7A2hCasi3Ezxg8f56wsoM9FmdzrFj2pELxxPp986edE4T3s6MKiiy9OZhDy6c3ksvXlG998WxXlXDG5iEjEosLFHHGIylZbWfukSfIanBwTQsinNOCHAoyEe5CG1ZK5S63R7B+sShUgYI6z3+I0AZA1GOZ+b6rpKhgCXcgA3LW0gAlFfCZ04tAPi/XB+Q5J+QRjimlBOCA8XuKIDeTKxqs5hCfz544cs2tp07kGH/13PVkMh2BBPeObwPp6Xg4QzYNPfczm2sCoQp7ju7/l8/r/nfcLrWrat2mXfWkHxbl2Deoj/C3Gv2l0J7qEoUA83eQjB5p625O9sYxIxCKJjcjSCcOXoMKtIQIVkD8Z+flt7R2rSuS8lnD9B6SmJXGhaG2EtRBsgrIVVIdoV8Qrwu8cAFlzT5Ih9UAILQDxu3bJFMxgkP4d83prBAAM8bjDYcEdjN3Yt7fzXFfr2rBM1aj+Yvwu0v+iQo+8F6xO+eyQuQYkQfZZ2BePBfQ1LOIQQhDi+3z17dvM2JFqEyzb+HvgbwFiCOEK5ZXDGjHs4pE1Xe2ZtQNRCGMJtGdZpCMXIyA6Uk5vDv/t/ZV5JujDGWmj3loR6XsEKgGhCAh+kr4WPNEzkCAS3JpD4BkISAlEeb4h5rIM4FLGP1o7NXzcpJ8+GZrV1odeOZtKdjZ3p+Tbu9Et8fgV3UVgH5x9MpQf23aSbeiKD327rS+8OCaKmfqZt6Gxs7KkkfyHZOt5ONna1m6xBDhICDGzpTk928qWnOvvxsrWAzsLiRYs4CQTuYcTgwHpub2dH+/bvYwscOlSI40HMjkjCpWsewi0+Lo5jBYuKingd3NMQN4iYHjz8Ll+5zBbJ3r17S2KeaL/0Hq6uqljuqpJ+3ZI6kxmZGexuChcp7WRio0aNrvQc8muWU5sxhV/99wV+RZIZTLu3rKYHnnuXi8gjrs/B3o7SUlPKxRTe99w7FNAogFYt/onOHz/A2+UxhdqxiEgYc/3KOfpr/ndEJYX09JtfUmBYS1q54Fs+LqxVez5Wvqy9zVQgUYY5wDME8GCB1Abrw9XBhlLzSitYrZAQJdjNjkI9pMndll3lnfUkSakJKCUwZed1cpPaBAhCa3Ert+WvwoYzTkM0N/WEuLahvCpcSm0dncnVzZ1y026SX+Mm5C59/3LQ2UXMEdy4kb4esYWVFbtGuyB+r3jFMsCAD+ZFbgkg37eqfBHy+foCkqrhOTSzlRcFldrSkoRsmncpk3bHFdLQDu0p2NuZThw7TDFXYqhNmzb83ZVKjTDE4fHjx6VnQQFnfccgIdpxB+lvVZ8GuY3h3LlzdO7sWRbRuDeFUQCDmXAFhfBDGAOeN4h5x/MTz7KzZ8/Q5cuXpN+PDbdL8HTBfdi/f39+rgLEEGJAAzGyPt4+HG8PQajvN2DN4DOFhoZRdHQ0P5N7SL95JEO6fj2BUqTnWGXJj9Aeo56sdpOjs3i9dCNX3jIpWBzwn4a5HKMj8DWG2byhNjiWCjoAKC9x9VYpu4oi/dzdrb1o8bUcKr2zol87XKIe23yNjufozsbJZSF6NjLbyHhJcQoVpvUgO7evyd5ltHqtgoJxKMXrzQdc3MwBEonAWizcECsDHQtkH0V8oI+zDXlIQsUUWUSrAoIQ8V5oB78aE2r2GoSmBp2x5NxS8ndRWQ2xfDSpqEInTR+wvoZ5VPzMIm4K1nzEu4nC9vUVJLuaNOlOHsiC4ILL+yuvzFZvNR8YsD0Yc4s+PJLCz+gAB1t6vJkbtSyNpdgLJ9mronOXLuxhAZEDN2wMsEG8CBd9WHYgwLFPbVqv5J4rpn5fXTktcB8KLl+6RKhuUBm4pgBJ3IDAoCBehgDC4AP6tbAY4j6HqITbaFJyEu+P7xvWa3yvnTt3rtXvtC6BN9Dq1f/w54X1EN8RyqQg1wgEsT5X2bisUrqRU6xeUqGreL0iCq0Q+K9jRApiEAGnwUHBbE5WsBxQkB5uov/0VY2g3n4sk9yk3lP29WyKv7MJhbiXPeDhEjVh2zX1UkUQBG+uDqGc/OSWZOs4ixw8n1evUaivwM3JHHEWiig0H+ZoA9CpQ2Y+xN1YaqcK99Tzx5KtVhDqAxldz6eX76TpAwOMbXx0q2+4k6HTPHjIEBaIlXUMrR2IQghgxEXCtR6ioDZEoRw8rxefSqUliaqkPA8HuVIX55uUfPkIezxBpMCT6+uvv6Lu3bqTpyQMkTEeYkYe+wXXfSEYIYbkQBTV5PeI+wFx4KdPnaKCQtV7woqEJGPivLgWXFdVQGzATdlQcH4h8gBEi8gWim3CiicXqUJcQvjhuiD+4HmD4vICCG+cC6IbIU5I6iYGRKwpgYwpQA3kxKREnof7cvfu3dnNFroA31O79u35HpSD+rLHksvXuVZEYT0BPxr8GHAzwFqIhhEjBvX1QWCtoAxF390p1N3fmQ7GZLEYzCgoofa+ZQ93jEAioD1Jh7soEsnMHhDIgfC1QUH6c/zq6P0Zv4I1q1fTvn1wS3Sl555/vt7EjjRkIAgxko3i56ZGEYXmozYGhiwNJPpAXBfawneHN6k3glBwMqWYcoqq7oLB7bSTv25RCEsKMi82BGuhPlEIAbFq1Upu29ApHjlqFFvptNchK/rmTZs4oRZAFtYePXtytmUk18Iy3P5R9xXfK0C/CiV74KoIIEbw/p988Q2lB3Slfwq8KLnUnjq62NF03wxKObOTY71Au7btqH1kJIsZCBf03XBeFmTqfBBw5Rcu3EBbPFYXbXGmD8TnCXGmDxZ20qQLXYJMbkGUf1YAwQe0RR+AqEZxeiEkISAxDwEpwN8TSVceeOBBzvLdEEUhwPdw7epVio2N5Xsd5WNgXUU9xnNSGyAGKHD/ir/v2bRi9mITKKKwHoFRAQSYTpgwkS2HmG+oPw5Lh62G0Sn0STc/ej6yfMyOcIvS5odujWhMh9qtu1V4ay6V5L1PTv6qYHnU95n788/04EMP8XKzZs04+9fCBQvo3f/+l17/v/+j6TNm8Dasg3D09fMlVxdXqWNyngslT54yhX777Ve6Gn+VtyNzFuIDsL+fvx8PZnTp0oXPoVA7wF2wVXi4Yim0MhqaKBSC8MWWXlw6oD6i3UmrDHTg8KyXd/IE+E0DeAxhwLi+DhJDFGoDUYgkJKBnz14cj4baqs4uqgFM+TqU5EFG5SeemEXffvsNv4ryOx07deJtKMODfhRiNeGeCndVYdE7f+4cx24+8+yzfC0Qkb6NgmnTkRja4diajueXUoBtMT0eVEpZZ7aSs31puThdbdEDtK2CpuzD6XLv1AaCVC5KdcHCTo9V0RgRC2tlq5atKnx24SpqCPhMGAxo6KJQgO8eSXYgBJGRGAmoAEQjdAG2Yz2sh66ePnQls6zNUURhPQOxhQAdbdwUV2Ku8A9EPqqiYBmIGENtHlweV67kBGIV6iqJQlHuOirOfpIcfA6QrZ0fjzp/8/XXLO6QlRCiEMlGlv39t0YU3jFpEh+LdZjHK5IRBDdpwvMQjUiIhHsS1ikE4eN+FfsjSRLKmijUDnj4I3MeXM+rGh2uDoooNB8NRRTCe+L1TdfYPa8+C0Jw4GZ5d67KaOtjR8cP7ObfMKxeckRHGc//i0huEh/P7as5fuN1iRBiKKmBbMuw+EEU6rIgAu11EHgQekIUCmEhB8fgmffrr7+whXHs7bfz8ci8Kuo4ar+nmN8QfZHiPCNpWSbvRg+5ZVI791zqEt6YazYL90gILLzqspbVFfisVaHt5iqAx5oc3HeiH4pEM8lJSeQmib527drV+J5URKFu8L0clfpnsHjLXUghDtEmyNd7Nw6ha9klOl3SFVFoxaBRWb9uHc8rwtD6SM4q4nTXcuqyE1RSeI4KM24je88/yc5RlXYfwhDpjmGZhsUQri/6RKF8Hax/mEdBdLg44HiBEI/YX6F24ZpGUkfEXDHIiig0Hw1BFEIQPrUmngfKaiuWui4xRhSizIerTSE/55FtVLtzDWsh1mEbrIXI8A1PovrUF9Al/iDQfp8/ny2DwioIhLVQvg5utV98/jmLO1hSsQxXUXi3IHEJQDIYZGKGRfDuadPYNe+zzz7l0h0uzs5cH1afKETJBHS8A1t1oWXRMTS/SCVWEA87s71PlTU1hWupqYAgQAZPZHxHPCFiz6wdbVGohE6VB98PRKBwIY2IaM1JxHBvydfDtVRXcjFFFFo5ijC0XtacyOAiuXL2jGtWZ6nWUaOwIKUD2brMIQe3KSwIUUIBE9w9IQrFvBB2hojCtWvW0Kwnn6QrV67wvCIK6w64WQ0YMFAZWa0G6GChWDiSLgg3HaRUF6OzQYFB5OLqSs5OTtS8RQuL/Y5haVq3bq3FxZ3JBSGKiNfHovTaGCMKUScy2K3M2wR/R7nLHbwwoqMPsheAiCtCTNnt48ap97B+IL50ZR+Fq+eO7dv5dwiBMHLkKEpPT9e5bvmyZRqLH9ZDVEBQYz/Ub4UQlFsPsQ9iClH6AH0qdK6FKBTXIuYBnnEA7zF2wmQ6neNHv17I4KylqDF8X7gXjY30rnfxsbWFEIWoUQjxDuslSlUolAftA55ZiDGWP7OAcC1FLUdtFFFYDxAuYfBVr6/CEA0BXC/wWeW+7ciMhc8tRztw2pw++9WhuPAika0f2diW/W1SMi7TvMNu9PKQur22/JSeZGM/mhy93tK4iiIWsGfPnhxgD1GIGMHUlFTKyckpF1MoRCHWoXaTmEdQOGIKEUOYkpzC68T+CrULBpFq6r7T0BBiEK5erVu34Q4IOoZyVx1YGaxFaO/+919+taSM1SjJg6L0SLjVUARhliSCz6QZln0UoAxIuLeqrhjcQ9Guyp/xiDfcu3ePpvMHayEsYHfdfTdvVyizNMIaiPjA3bt3c3xgbYD8AfNPpWnCReAVdEd7H6upt2lJQLTj74g2WBGFVYNnGMJ34KosXEjxvNLVF1BEYT0BnRSMnjRv1pwf9tu2buUOi7UKQ4g/PPiQqQoCF4gg7cqyZWln8jIknTJ+JAKcF+cX8LI6hTIwJiBam9LSXCouTicqyaSSnB+ptGiFaoNNI7J1eo5sXW8nGyomW9u6qzmJDKSlpenk5POLeo2CQsNELgaR6Vm44FirGARoGyEWLKm2rRCEYNGQJmarxWpp5BQh+6jhlkLtshTCJV90iMXfFghrIZ6hiigsY9euXZxFFFY89ItGj76NwsLC1FtrhzMJebThYiYnUQLjnHKoRf5lcsiIpccef1yT1EZBP4oorB7arqW6vEUUUViPkAtDxBXArRSiyFxJJUyNEIIXzp/nEQ1cMz4LCiuLjhc+I/aTCz852lZBNPzyZRwHly+BCPwWiABwATp/usA54ZqDjhVEJN63qs5hUWEMlRbHU8mt+9RrtLAbSPZe30ii0EUSh2XATWbe3LmcyTMqShXrZwpQl1ChdhAZXRUsH0sRg3L3NEOpqqC3pVkJ0UGetlXVxtZVgq26JDmvlC5nGG4t1JUtUM7ly5fZghgRHsEZhtEfQOfZmgYuGgrIKfDLmt20KD+QkkpsqaOzLc2K9KfBrT0V19IqkItC9L/qQ6xkbYJ+MDwLdH1viiisZ+gShgBupZYoDLWFIEYvUIwfQhCZk7AtLjaWEq4nlLP4ya17AkMyeckLxgLtbFryLFr4vrStrBhpAUKYwpIpt0bi/E2bNePRR/mxJUUJVGrjREVpPdRrdGPj9CrZud1JdrZl5Si+++5bmjPnfZo+bQb17duXXV7mfPCBemv1UURh7aGIQsvH0iyDwtUNiSwMRZ58Qxu0V5ZkJRTleOoy47IlEJdVSjdyDBOGnfztyUl3uUINuI8hDBEvBI8h/K0tyVVYoQwkvQluEkzOzXrSd5dLOe4QJS1G2yZTcPY5Gti3B9cGxkAP+hNoj0QtRbQP2usyMzMr1FzEfoiVhHU0sn0kb8Mxw4YOo26SKBCZVQFyAKB903UOvBfcke+ZOZP3rUsgCocPH8F9Q7Rr2tl4FaqPIgrrIZYuDHF9CAyPjYnRCMFm0rW2atWKGx4hBOE2CqudEFoQbNhu6GdAYyG3CgohJzC2aKywDgKMTrGV0NeXrwlAMCI5y/WEhHKWTgjPsJBiKi3YRaX57/O+lWHve0oShWUuVHdNnUp79u6mMbeN5eWmzZrqtQQYgyIKaw9FFFouluomqi0KdXX4tDt0iPkVohAZGdE2IaW+AJ9LtFd1iRCEyMr41ZjQBm8ZuZJZQkm5Jeol/bT1sSMPA74rJJRC1kE8nzZt2mhR7sIKZYhBHMDtzKCJtOToDfpVnTZhrEMWjW3hSid3Lue2AIlykPAGtRRRUxHtAEo6ISMq1iGxDn7f8pqLYj+0DSdPneTzoO+Fdu/+Bx7g0hzwSMA6ZFwVfRrtc0BQYl1tu9vqQtzfAAPziig0HYoorKdYmjDE9Vy8eJFiJKEHq1pVQlDuNlpXDzNcs1wkQvABrIObqdxCKCycEICwcGIfiER8JnTi7pzUh2zzvy2LI6wEO891ZOcYwS6kEK3t2rXhukpHjxxlcbhixSrauHEDN9Jdu3WjIC1rp6EoorD2qGtRiFIU+N0rsRdlWKoYFGiLQiHyRGcN29DGyzt0SAaFdUiff/r0KbrvvvvZMwLtET5bXX0WOShb8vyxZEUQyiiWemFnUospp6jy7lgLLzvyd9b9fcEdTAycYv7QoWi2FqIDLdLP43lyXepEy8HzQxGMdQfanxPHj7Oww2/53NmzdO5yHGX5tqcVxY0pudSeIm3zaHbvZtS9mTt9+ekHmt++aB9EWyEEpkC+H8A8BoyEGNV1jDbycxjjtWBOkC1WeHkpotC0qFJZKdQ78GBAqmUElCIbKcQggDiUCx1zgk4IOqN4KC1fvowtaBjdQSrh8eMn8IgUOmBwBcBoJq6rd+8+/CAbPGQIp4Kuy4cVvkN0osSEDjUm+GGjEUKQLq4VjSU+F64fbjsLFvzOo/d4AKNTiX3s7IxxjSp76G/fto38/QNYaEIQAsQVonbSl199ST17dueHPFxMV//zD283N8tWBNOgsU700y9VF7tVsAwwiIHfm4JKDKJNQqZG/G5hRUFnGq52ooOE3zR+45YgogQQqhjphyCUA9cyFPEWafYBrAmoSyZc5SESTkuisa75fGciC8KpjVwUQSjDTvoaIPjwWhkFlXiZ4vmza+dOfsWzE6+41zH4evLkCd4HA4xDhw4uN3399Ve8TaH2QQwwBo+dnFWeQRnp6fwbv+fuyTS2jRtNT1lPX7RSWZBhWe/7xwXKa9KbPANCeR0sh9FSHwsgoyr6LBjMQvuFCesqQ7RvGEQSxxh7DoX6hWIprAGKpaV+U13rDqyesCoKqygsNBPGNCNHu71UWvCDei892DQiB9+9ZKvuHOChkXDtGnl4etKECePYhfSNN9+kL7/4gjZs3EAPP/ww3XPPTPrPiy/SmrWr6fTpswYLaWPvX4jBdz+/TufPxlKT0EDas9qX/BvrTvijUJ66thRCBA0bNpwf+A0VS7cMaoPRf3TW0CmDi9jixYvKFdnGdWJADftgu0BuAUCB50aNGvHfv67rU0IQIuMiUvE/O6CReq2CnKoSzwS42FJzT/1j+RjYgBjEgAaSCmFeFLPHYCxcCPHsAGFNwzhWHV4opghHUDAOtEPff/edJhNq16iu1KFjR1q6ZAm3R1iH9kn8lh0CWtJFp3D6p1D1fJ/ikEoht86TXV4KewjAipeYmKiz5qKooSiSUMkTUkFUIk8BrqOyuo3GJr0yJ8JSiL6VsIgrmAZFFNYARRTWb6rbkS8piqfSoivS6wUqyj9BtqWGW/BsnefQrcJ+Ukf1bAX3WTTkAMuoS4kHOlxJYTmEpXDH9h30h/RAMRRD798zp/zo8Zdv0cHoCywGh/YPpn2HU+jIdqXpMJS6FoV4qEMgNESsTQwKIAoFSAqB9kC7swb3dHmHrnPnLprOHtxNQV0nhkBR+tc3XaMlibmKIDSAyuILtctSaAMRCG+goOBgtn7DAwcdZrEOXi4LFy6g2bNfYQ+Uzz79jAYOGqQ+WsES0U4ehaylC46k0q+XU9i1FAXxX+7i1yBqewrE4AfabTH4pWAaFFFYAxRRWL8xpCNfUpxCpcWxVFJ4kUoL90picJV6iwob+3HSFEm29uGUketOnu4BVJw5hag0Ub1HGTaOT5K9+yyp05dIcTEx5RLttI+M1MQq/v77fGrXth099/xz9M7b73AiiREjhtO9995L06eriskbQlX3L8Tgf97Jo207zvDyzGmS+Pw0WWMxNEYULvwzj16fk8DzrVva0+xngmlAv8rTqxuC/Lz+vjY0fIAPvfq8F7m5W5ZbmiIKax9rFYOmBvXs8NnrIpYcgvCpNfFcsPvttr70YK+yGrAKuqksvtDV3oYi/SpPP4qwBQwaTpgwkV8RkoHnBlxIEfIQFhbCHicfffwxe7K88/bb9N3336uPVrA09JWZ+eiTzyik53j6/ZqtKmupgy3NbudLQ8I9yN+j5s9WSwZtGmIJFVFoepSYQgUFA4EALC44TIXZS7nIe35KTypM60FFmZOpJHc2F323dZxFdm5fk4PXWhYCjt6fkYP7g5Rv25+GrvGiC4l2ZOe1hktPoC4h3EVtHGaSncdfZOv6OO3atZcbO9SYwggv0i77+flx/BNcgOASdOniJfruu+/YdVRkFoTryZAhQ3neFHz4WTB1G3pEIwgj2jRlQVhT/p7XlHy8HejFt+J5GaKuRdRlGj05jl8xCTCP7UeOFpfbjmnnv+WLPuO8r7/QhBavSKXfl+Rqzgt0zeN8H36exZM4JyacF6/YD4h5+XE9hl3h48Q1PfFiMmXfsuyxNQighoK1xgyaA7iynz9/rs4F4cK+gYogNBARX6iLqhLRAHiS4NmBVyRsgzUZA4oQgBgU2bJlG+0/sJ8GDOjPAhLzyFqpYJnAZVNbEIL/vPAc3d2vBa2d2ox/X0N8nDhet/NfV9hVGzVAFRSMRRGFdYhI2PH48/7qNQqWREnhOZUAzHiLClLHlROAVHKJbOxHlxOATj6/kIPn82TvMppsHVTpkgWrT6ZTUmEJDd+YTS9tyKWEvDFk4/4lxw/auT/J+6emZpKrqysn5EHnFQlr8ECHQETHFiO+yHjarn07euqppziWUIC6hdXNQqqL8ObEwe9PP9aDBaE2sTE3qUm7DEq+Wb1EQK2al5XcADOmNKJ3Zwerl8rz6nvXaFBfH9q7thk9OjOALY2VWRmbBFc9Sor3GzHIlX6Yn8SC8qVZgVWeFzzxQCB16+zBx2Ee17x+ayZt3VWo3sMyaQjZ2YQYRLInJNdoyGJQgOQyyDxZ28SlFFLfpZc1grAhubaZAlepGWrqUSYMnSSliGXUKTQUCL64+Dj2OMGgADJkoxQUREbPHj3J39+fpk6dwvtevXaVXxWsE/y+PhkTQnvGNWMXbcTuDt8QTw8uj+PyL/Ud3OsKpkERhbUMOtGz3wrkDvU9j+2jC5cT6ekHLdvK0FApzLhNJQCLDxPZRZGtyxwWgI5+J8jRdxU5er2lUwBqgxHzOadT1UtESxNzaOKGbCoqdeOEMnZ2fmRr68oJIRDzMW78eI0IRGOHDu3KlapSFsjaCuthSkoKWw7hRgHXIFNzx4QESo1pRHPeUpXhEMCC+NCzRyk/L4+6dNAt4ipj0gOxtO+QKkui3Lo2fXJ5kSjn3KUiCmniQI0Dbfk1Ja1iIgac95nXrrKwG9K/6kyveL8s9ftHtLIlD09bnefV5vbRjtS3p0oIY15cd+atqmuM1SWwECDLXX1ELgaFZRC1tBqyGARoO1B7FbGGtQkE4fh1cTy/YnATRRBWk8auKiEY6WcviUE7Xq6qcL0cWArDQlU15WAxxkAJSpeAMWPG8OvPP8+lF154waiwAwXLJczPgWN2z09vRZ928qfrBSWctfS2JTFcCgZ9kfoCBshF4jR5PWqFmqGIwlpi587GNHaqG0X0vExffn+AO9RvvNxLEgLe1La9ulJpLQP3N+EmZwjCha4yDNnHWrD3/LOcAHRwm8IC0MbGVb2HYQgroRz4/leWjh0PdHTm0JFFJxcPdOFCmpqayiVGkCXsxInjLBjRMTYniYnpFNG9gN75cB81bdaY1i3tTquXZBudffTy4Ra0cWkzFoZw8zQEWOMQN4j7Cq9wE9VGnBcC0tDzwiqIOMQOA67oPW99AdlwL6oTFVk7uNf37d1Le/bs0YhB1AgVlkG4WDdkMShAGQq4D9am6yhc1oQgXDk6jLo1M66tVCgPhCCshtWlb79+FBoSyiEJGChJTknmQcRBgwfT0089zfsg7ODxxx6ju6ZOrVDDUME6Qd9iSpSPxrU0yNGWXUsjFl5k11IM3FgzKK8kMrsrmBZFFJoZWFbQmR495SDHZ3WMDKXoLV24Qw0XPUNBh1hMEHOmAC507cKNqZ+nG8RYGSMuqwviuPA+QniK78EYISri0wzBzjHKaAGojbaVECAgfGxkWQr5qoBAhAURnV4kzIAQhDgEQjCiY4zMhLAImYoug2zILTCOS1Ckp2ZQdnYufT6nNyeYGTBAZXXCdjEZAr7/MxdU8YCwzsnxdFct4+/5z7oy66e4R3/9MoxdPXt0qdhL0j6v/Fy79+sWrhcvllByammF80Io4hj5NVg7eIjWBxcb1GHDvX76zGk6e/aMRgzCxVoRg+VBh6ld+/bqJfMDNzW4rAEIQlgtFOqeFi1b0qXLl3gwEfcErIZ4pqAeHsocodYttnfu0llTrkKh/gBL/dyJYbRpZKjGtbTPqhh6Yc1Vq3UtVcSg+VBEoZmAi6hvs0S2rFyLV7ngjR/bkbavzq+2ZRDxVOi8fjUnhF3vXnsnncUQRJnowMoFE9YjcQbAK5ax7fu5ObwO1pHTFwrp5o0STpYhjkMHG+AYLGO9vIMsPzeEGjrWOJdcbIl9xHvJrwuvmASYx/bKEopg29+rk8u5GcIqJK5VoH28/Jx4jy6d7ah5U1eerw1+3JdktJVQH2gIUTxfiEN0juEi16pVK14Hli9fRgcPHjS5SylKUVw77UUP339NvaZ6wM3z3U+u8b08YbSqsLYAbp+jhnjyvbR4WdlvBG6eEGr3PR3Hx/e+LYYFnRzt88rPdSVWdQ9qkyDd97rO+/FboRR9NIu+nVfeddaagTiCSLJmYCG8cFFl7WytdhNVxKB+0FbUVl1KdC7hpjbS24k2jW9qcYIQGRxR4gPTDz98z7F1ukAZD1EMvL6A30JRURF/LtSzhNUQxMbE0rfffEfTp82g5ORk2io9SxTqL22Dndm19Oidzdm1dGtavsa1dM2JjHrlWqpQfRRRaEYQd4UkHUjlD7w8K1o4hFse3EuN4eufb9GmnWn0xXshNGmsP8dTyTvKIiEGsjxC9KHj+8DdjdkV73/f3CgnptzdbchHujacC5khkdhDHBPVwZPXtw0vu3b5uZ98SBVfhUQdf/0SyvMA++C6tN+ruglF/lqVxdcvB9s3bi/f4YdghnAW7+EhfTZci5y7JnjTgqUVS0KYGtQTwqicHGOthLqQi0MAIQhXscFDhnC8IYrmw5JoSpdSJwd7dn9GLOy0h7z5FUmSDAViHi6emA5sbk4vP+vBZSPEeoDlbz/25+VFPwXxK7bjPsPfHvcF/rZAxAPqO6/8XOv+DONX+f5A33lxz+Fc4jgcIz9OPg/EPgrmQR4zqEsMFhYWKmKwDkGHUgjCr8aEWmQ6fBRtB9OmTSdXF1dat24tL2uDFPeoB1mfgFUQSWaaSp8LsehXr6qSytx11130xptv0MJFC7i0EdxJX/u//+NtCvUX/D7hWnpkRkt2LQWPRidyYii4lqLfYi1g8Bv3NsIjFEyDIgrNxAuP3+K4K7jaDR9Q3tQtks089eoZjVveuq1VW46Q8RAWjU+/T2WrGTq0SHaBjjDYf6TMOiQSYsCKd+CI6kc+bKAzDeuvuhZYCAXoQL/3hjdbVwb08mIL3OZdqnOh5hvO1apV2a0iPzeOBXDZE/NAfl3y96qs81xZQpHDJzKpXevy3yMEJr6HrMwyMYzrhBCE6INQxTKuRU7Xznb8XhC+5gQFZrX5byf/alkJdYGHPTrCciGIRhLJaIQlsSYupXeND+IBDUyjhgRSaBMX+ur9tjy48dZ/2lHvbrVjhXjm0SBauT6ZLXkYOIDgh8W3ppjrvJbKqpUrrSrZjFwM6nITRa1BdPBRlkURg3UDOpHoUApBaKq2zVwgrk7Uq8zMzGTLIKyHmzdt4u24rzIyMvi+E5ZFzOva15pAiEFubi61bx9J2TnZlJiYyEXrUbz+9/kL+DeECc8UhYYDXEsRdwjX0jsau/EgNkpawLU0Oka3h40l4Obmxq/4HXt6ePK8gmlQRKGZQAIOEXclyMgs4vITItkMQLIZuOVpZ3nUBTqtsErAAgJBJhBZHEUclTYiM+KIKTHcAdYGx097+Don3IBlT45c6BlLVdelDT4f3P3g6olXeeIPiDiIPTkQuPge0LEXwC0UnxP7Z2SVdy0ViM+UcMN87hK6rIQdXR1oTAcv9ZLpQA0quRBcv24dJ9yQWxLRkTbWpfTl5xK4NiGmj/6byK/ISopXuJHins2+EaaZzAUGEoTVDq+mssqZ67yWipOT4ZbduqQqMZiekU5enl7UokVLumPSJPVRCrUNBCHaOMQpIWbJ0gUhgNsovCpQt3PlihXsXgvrYfShaI1LKayK48aN54LYLs4u1LlzF737Wgt4HmAQpVu3bmRra6tJOgVhiEmhYQPX0teHB7Jr6dttfdm1dMK2a+xaCtdwS3MtVQYvzIciCs0I3OyQrOOV91RCbOXq4zR/0WHO3vj79yoxiI63wJikHYiXmrf4Jsf6vf+pSnzoSsABRKIOiC64ySGxhrAYghXr8jkbJNbfPcGX14ljEDMI90/tGC45IjGH3E0U87gubNO+ruokFMF5hMugABZFfA8QgAKcA8fjs8KyKmIS5QixGhxovk7Md/sqFnp/uYv5ijfLXUrhToHO87GjR9mlFK51CdcT2JKIDpFCwwQPUiSbsFR0iUEkShFiEOBenjr1Lpp05500SOrMKgkHKgKLsDmTCqGD+O6mGxpBiDgla2HRooX8On7CBBZJSLYi1sFCKMAACu5DZIBGXb/K9rUGhCUdngJNw5pSfn4+LysoyIFr6YO9/Gj3lBYa11K4hsO1dO6+FKtyLVWoHoooNCNnLmZw5kaRaAbxhRCDcCmFxaUmfPSWH8f1IZYQrpUQURBJuoBLHOIC4VIJ99M5XySUs5JBICI+DzGEOBcQx2zfnUaPvhinyeyoC1j0kJgD+0HwQcDhfa7E59IPH4dVuK7qJBQZPsCHTp+raOkaPbS86wCuGzFhwuoTf73idZ+Xzon30fd91RSMrP1wtXxWL1gJa6NeFzr+2kIQQmDy5ClsSTx0KNrq3AgVTIO7h4fJExCZAmRD1BaDnTp35kENWLmBEjNoGHCnyi/IN9tIOgThU2viuX2DRcGaBCF45ZXZdM/MmeTp6cmWP1gMcW9hQsydYNeuXZRwLYF69OzJAqqyfa0BDJ74+/lz7FVgUBCXpqiv5Ot2EFIwAlj9hWspao0O8XGiN8+ksmspBoRQesaSSE2pm7Ju9RGbUgn1vIKR5CdXXhQYVkKIQsHUSV1o7HAnmrc4gzq09aDunW3LzaOYvcCc7ngAFjSIL1jVRDKXugbZShEnOXGMM4tWCEOIXQg9XC/ELNz8KkNYK5GYZvGKVEISEW3xB+unl4cdPfZg5eUmnPyNT9QisvBpg1G3uijijOL2KGEBv/uevXqxL/7BAwfoSswVTtrRvUcPq7C25EjaPi6rmIpKMF91kxXibkfBbpbvzlab4F6AKER5E0sAAxNHjxxhKwzuRQhBADF47vw57oQj8YciBA0HohBWQriUmxohCDek59dZe1ZdkH3077//YlEoQFwdYq5x/8FN9O5p02jevLk0adKdvK8A1kLUhNXet1Ej6xLEsLjj3oDQxWALBl/qgxtesfQ4yJLuzbT8UsqUXvOlFW197MjDCtyZrQlYCZEn4be4LM6ojoFueD/VVTuA32rv3n34mYaMutaeXdtSUERhDahKFMJ9FNZCQZ9uAbQnOomaNHalW9lFlHGroNy8XECaWxSiBEXTECdNMhhLAO6ksGbCHRSWSySSkcd54ZphGdROHCMH8YgAlsiHZ/hUSBwCy+NTs69yptSq4iWNFYVLD6dxgVhtpjZyoU/GhKiXah90BORCEJ3v7Oxs2rlzB4+Cw4II11NrAqPBBdLDH2IRnYLMgpJygrGTvz051d+cMdUCggGxUHX9t1bEoPWBYtePbb5Gx3MKrU4QKqiAe/bevXtoxox7uEMNoQvBC7EIN+3aKl9iag7crOgNZCc92tv62teo8L+CbjA4tO1cJn1zOo3bA2RUR5mtIeEetZp5GIM0sHoDRRSaDkUU1oCqRKGC6UE8oCmS3xhyDkNFIRrJ1zddoyWJueo1ZVhSVj50xrWFoLAkIoZmwICB9aIjDsGoCELLQxGD5kV8v6buHEEQjl+ninP/qV8QdWtWuYeFgmWCwUGEE0yceAcd2L+ffP382GsAz4DYmBgaN368ek/rAYOCJ1MqikIAYRjppwwOmhN4Rq26kKHp+yDGeGQrT05cY24UUWgeFFFYAxRRWL8xRBSiUXz2QGKFAvXAUtO0I9kMYguFEMQIMSyJ6Jg3b9acXUrrg1uRgmWgiMHa4aC66Lop3YPlgnDl6DCLK0qvYBwLFvzOLncQiPKONJ4JKNVhbcBt9IysdJU2rvY21NbXjgWigvlAO7HsVJom4zr6PjPb+5jVo0AuCq11UMMSUURhDVBEYf2mMlGIRvCLfTd1WgeBpdftgh++thCES6novCMpQdNmzTiVub7OOtwR5YlL0NHAJMA2EQCOuEWMTGvmfX05vlERn/UXRQzWLvi+TfmbEvHRcA9TBGH9AB1p3B8o0L9p00YuuyFAe43JmtrkmzmlFKun9JQAwjDSTzEX1gbwmlp9Mp1+vZDBrqWIO7wv3IvGRnqbvC9U2b2sUH0UUVgDFFFYv9ElCtHo/bgvqUINQjlwoXikV4DFCkI56Eju37ePMrMy2aUUo8UQhxcvXuSC+FlZ5bOoVgXEZFX18JKSkzRiEgIR4gAjfhCg1hrXolCGXAyKAQegiEHrQQhCDG59OCy4VmOFFMyHcBUdMnQou5Iik6r4HcJaeOH8eRo1erRVJB8DCdmldPVW5aIQBLjYUnNPJdl+bYI2ZP6pNE5MBdAvuqO9j8kGl+AZgUFnPEtQskgRhaZBEYUKVYKHxcmTJ7hAOtxPRIB6QyM6Joce/ve6TldRgBF1a425QRKCw4cPcbwhOvIYfROdBWER1B5FRsdBW8TBUghRWRny86JcBtyYUD4DAlQRieYFfx98x+bo9MnFoBB+sFwJMYj6mVFRXRtk22FNrDmRQY9GJ1q8t4OC8eA3KjrQeJZ37dqtnNsorC9IOmOO7LXm4EpmCSXl6n4eaxPoakdhHsq9XNugfMWGi5magXQk3hsX7lVj11IMcKDvoIhC06KIQoUqQUcSo4pIYQ2XQ3Qo+/brp95a/0Gj9vORZL2uouDREA96YWBjq+9AQRzGxcZyplKAjjzKWUAMOjo5VagHJLf6GQPuoQD/AHYpFS6qOA86LYpINB/m6PQpYtC6+OCDOfyK0gr4m4y9/XZeBp/vTOTOm7Yg1FXSQcH6QBsLMQgLIX6zaNet+Vl+Nq2Yy1AYSgsvO/J3VoRhXYCSFlsvZNGc06makhaz2vnQ4Nae1eo3KaLQPCiiUMEgUFw6MrIDzyNJCdJa13fQiH23L7lCIXo56Dy92LNRrWTbqm1YoN1Q1VxE4wvQiUARdAFEG+ID5VTmFohOiailBivh9YQETSFluJ4GBQcrItGM4EEKTFGWAn9DUepEiEH8PUSsqiIGLROIwr59+5G3tzd3piAQOnTooBGEcPPSLkp/4sQJ3lcRhdaPeJajfUXbas1ZGw11H5UT4W1H3k6KMKxL4Fr64ZEUTUmLe8M8aEYXX6Pc1IUoFHU35a7QCtVHEYUKBgH/bXTgdcUi1EfgQvV/x5IrdRX9vEcjpV6XCdCIP0mAKiLRvOBBiu+xJhkqIQa14wPxvcPNXJQ3UcRg7YKO/uTJU9RLlQNRKIQg5gcOGUGb0oLox4Rsmml/k9qWXmahgOLsEINbt2yh3DyVlwREoVgHbhszhl9hRcQ9gAGfYUOHUTcTZkBVMC31KUEHatQeTSriV0NRahhaDvDC+utUumbgHa6ld7f3NSgEB88b1N3E/Yu6m4ooNA12b0mo5xUU9GJvby91KI9Sly5RlHAtgUpKSqhJkybqrfUHJJJ5Zf01+uBCBuWU6H7SoOH6cWQItQt2Ua9RqAl2dnbk5eXF91PrNm2offtIqXEPJBsbGxaJiGc9fvw43bxxk+/DJiEhHAvTpk1bqSPqS7m5uXTp8iUWPKdOnaKU5BTKy8vjfV1clL+RnMLCQnYPbtWqlXqN4QjLIGpdOjs5czmTtu3aUUxMDG3btpUyMtKpR4+e1K9f/wrWYwXzoRooucG/HUP4999/WfAlJSZS7NUEWk+d6M+UAnrIPYse7hskne8GnTt7lpo3b06LFi2kQQMH8eBMfHwcdezYidchvhwDMnt276bQsDC6cOE8DZXEoJO0bt/+fXwPKFgmiPmGl0ZE69bcXjZr1lxnO4nBowSp/UXbbKnYSgIPdWlzigxXhdgzJa+Egt2UxDN1TYCHPQ1s6U4zW3lRUKktLUnIpnmXMmnz+SwKcbSjRh6O5KCnngj6oGh30Cc9cuQIRURElMt5oFA9FFGoYBD4seEB4unpxZ1tdNYN7YRYCygzMXxlDB3IKlSvKQ/E4Of9gmh6V19ydTLNA6W4pIAKi7MovzCN8goS+dXJoWF3qE0tErMys1ikoBPb0IFYjpVEoTG/XbkYtJH+DR4yRBGDFkR8fLz0VyEKk8SZIUAUQuBBEB4PHE5bcu3oWTpJt3cM4I4VOluHDh+ShGNj7nRNmTqVMjMzeV6sO3PmNFvri4qK+BismzRpEuVLQgLziii0XDAwdPTYUerZsxd3phFfrEv4oR3dsGE9ubm5W/TvOi6rxChLIYCYVESh5YD+VFSIK81s40O9PB1p941c+u5yJv1xNp0cckopzMuxQp8LgxtoaxRRaFoUUahgMOhcY4QRiSqQqTI8PKLedLRFkWZd7qJwFV00MJju7+HHI1s1paS0mHIKbtKt3BjKLbhOBZIQLJKEYXFJHk+lUhfP0V5xSxXURCSiQ3P16lU6GH2QcrJzGrw4xEMzLz+fXW2rApaCfXv3shjEPIped+3aVSMGExNv8jpFDNYt58+d44RNAQEB6jWVA1HYe9gE+j0vgvYXOtC8bt5EN09RuiTuEQcKjxD8PVu2bMWuol5e3pSens5Csn///twBQ0xix44duSMGhBBMTExURKGFA9F/9uwZthBmSWLfTmozdbUHaCfRzu7YsV0SjmEW6XWRU0R0Pduw7KNyPBxtyN9FEYWWBqyCzfycaHqkNw3wcaHsrEL6OjaLvj+dTtnJhdTIxV7TB9MWhcHBwcpzyAQoolDBYDDCePrMaerZsyfXsXN2dja4I2LJwGUUFkJdghBZRX8eE0pN/UwjJHILUiQxeJkKi9Il8ac7QL64JIethbY2SsFdXRgjEv2kznKPHj24UxMXF0f79u0lW1s7g0RRfaWqzw4BePLkSRZ+sBZA+MESCFcyIQZR03LQoEH14vdv7ezfv48HQAwdJT94/AJ9mNmcbtnY0lOOl8kh9SxnoLwktel79uzmjtXIkaqYwrzcPBYFyUlJbBXEergOH9i/n58FJSXFFBISypZDCEFYFMW8gmUCcScshPh9wxMArsK6wD3l4ODI7WZ4eDi3vZYCrIMoXn+r0EgzoYSPk/QMUZLNWDTB3g40MsKTXUvd80vpj4Rb9P35DI1rqb9zIYtCMbiB7OgN+bluKpREMwoGg84i0lkPHz6C45LwMLHmzGUCkXVPm4V9A02WSAZiMDc/gUpKDSvfYG/nQd5uqlF4BePAfSoS15w7d5bXicL8cLVDcDrKbFhTkWZTgrIjCMjXFhH43nQli5HXsBTfo+KKaznATdrQbLLCIwKsHB1mskLSCtbFqpUrqWmzZjyPYvbjxo/neX3s/vdfbh/gOl7XIIYwIbuEUvOMdxsVhLjbUbCbIgqtCQzebzuXSd+cTtNkLZ3ukEDjekbQlbNHONmcKbJqN3QUUahgFNqZy1Cawpo7iCg70fkvVU0+ARobU3SY4CaaXwgxeNNgMSjHw7UlOdl7q5cUqgtEDYQgGDhwEGdJRPbEzKxMzljW0DKWIpMwfrPyByiEBcQgEAWtFTFYv0Aa+Om7b5isfVOwXrZt3cq/5Vbh4QbXeMMgsKHWaHMAV9G4LOPqEuqjrY8du5AqWCdoy1ZdyNDUjn7EO5d6BdnTiF7teFmh+ijuowpGARdSJPGASxlcUJDYw5r9uH/cn0x70vLVSyo+iwqg7gakRNZHWczgZSqoxE20KgqLMsnZMYBsbJTYh5qA+xPudUVFxSwO4T7ar18/io+LZ1dTS42XMRdw8SsuLmZXGwi/LVs2s2uocAlFrAbWnT9/XrMOrrqW5DqmoAKWXfw9q2qDhSBEXdXvh4UogrCBg3sG+QEwuCviC6tqAyEi4Wlx8sQJg5MamZJLGaYRhCDQzY4clMeq1YK4Q7iWep3eTp2Dw+ibRBtamWxHp2KyydvOlrcrVA/lZ6FgFIhDQH041KNqLj1IRFFzawTuCL/FlS9M39HVgcZ0qF4KbojB7PzrlHbrBLuKlkrLNQHHIxmNQs1Bhwa1+WAZhEspsmnCfRRupBgpx/3cUIDFDyP+qG0HkRwR0ZqmTJnKInH9unUcQxYcFMzrYE1UrIOWywVJuFdlvZELwq/GhCqCUIEHEa4lXNN4ScA11BDgdn4l5goPJtUmcBk1lSAESo3C+oFNfjpNbW1DC8OT6RW/W3S9oITbutuWxHCtaQXjUdxHFYwGnUl0JNEZQacSLqTWCBqNR6MT1UsqqhNHCDGYW5BIeQU3aywEdeHm3IxcHP3USwo1BQIQQhCDGt179GAh1FBcSRFrefTIEe4QtpZ+w506d2bLoPa6unQTUzCcyuIJQ365oJ5TUFBQaJhcvT9cPadgCIqlUMFo4GqC4HRYDTHCCJcSawQBy3IQa9O9meGdYVNbBvWRkx/P9QwVTAOEHwQgRrwbgsUQZQWWL19GCxcu4M8Iy5+bmxs1a96cE0hgHYBlEFkoFUFoPSiJFRQUFBQUTIViKVQwGnSc0clEJxIJO4KCg9k1z5pAFr4+q8q7Zr7d1pce7GWYRQ6WwRwzCkFt7GzdyMfd8ILjClXTECyGSCojEsg0CW5Cnbt0YUG4du0aThwh1sEtTMG6gJUQboAYnNOFsBQqI+UKCgoNDaX9qx6KpVDBaNBhFkHn4RERFBNTPnunNbDsVEWL0PBwT/WcfoqKcynt1lnKzouvNUEIikuyKSvvqnpJwRToshhCJNUXiyFcRZFIBwXJkXUV6eRRpmPp0iWcMCosNIxLyiiC0DqB2FesugoKCgoKpkIRhQrVQiSZQXIKkXjGmtBOMIMkDFUlYECtwYyccyzQ6oL8gpt8DQqmQ1sYQjjh3rZ2YQgLIT5DRHgEjR8/gddBDB46FE2RkR3ottvGUFp6/XOVbSjg3kQtyfpi0VZQUFBQqHsUUahQLZDKGh1puKLBEgELhLUQHZNDSYUl6iUVd7SqPOMoxFh2XkytWgd1gWsoLL6lXlIwBXJhiBg7xNVZqzDE9aIwNTKsDh8+gpPGoCYZMooi/he/187SOnxm1B+EC6mC9XHx4kWO7VZQUFBQUDAViihUqBbC5QwuauicIDW6tXDshqrgqZzBrfW7jkKEQYxZCpk5FxVhaGLqgzBEjBlifTFIg3hfsGLFchZ+4a3CqXv3HjRx4h2aEhOoNaqUm7BO4LLfqlUr9ZKCgoKCgkLNUUShQrVAZxKd5rjYWC5km5ySbDVWhz3Xy7t/Tm3kQq6ONuql8iDDKESYJQFrZUb2Oc58iutTMA3WKgzxu4N1EDFmEHq4blz/pk0bufj8pDvvpP4DBkjzHcqJwJYtWyqi0EpBSSDFdVRBQUFBwZQoolCh2ggXUlgN0bmE1dDSQcH6Den56iUVPYPc1HMVuZV3tc5dRvWBMhgoh6GIQ9NhbcLwzJkzbA1EfNmECRM5GyViBzFIA6ugUrKgfqL8XRUUFBQUTI0iChWqDcQg4pQgBoXV0NI5nVDRdbRDoIt6rjxw0SwoTFYvWSYQrBCH6bdOK0loTIQ1CEP87hAruHfvHrYGIkEOBCKusXXrNpxcRrEkKSgoKCgoKBiKUqdQoUbAbQ11CmGhQDKLBx54UL3FMpm7L4XePJOqXlKhq44NLG8Z2RfqLNNodbG38yB351DpVbfQVTAcCECILAhC4ZIJoQjBWJeCC4MwcA2FdXDYsOG8bvPmTZw4BslllBITCkCp02W5LD1sXQmsFEzLlChlwM7cKO1f9VAshQo1ommzZpz0QBRQRu1CS+bv2PKlKBBPqItbuTFWJwhBUXEWpWef5pqGiktpzbBEi6GwBuI6YA2Mi4vj5DL+fv6cXKY6ghCf7dKlS+olBUsGFmIFBQUFBQVzoIhChRqBJDOoU4jOiqW7kCZnFdHxnEL1koohYR7quTIQo1dQlK5esk5Q0xAupflW/jnqGksRhvh94f3hLopC9N179GD3UZFcBu6j1U0aExgURIcPH1IvKVgqEO7r161TLykoKCgoKJgWRRQq1Ah0mpECHxZCdC7RebZU9sdUtPx1CHZVz6koKs7lGD1DyM1WWR3Fqz6uxl6gC2eOqpeMA8cei/5XvWQcJaUFlJVziTKlqbhEsTBUl7oWhhCEEAN4fySPEclk4C6K62rbtq16z+qBLKSeHp5c0kLBcrl44QK1j4xULykoKCgoKJgWRRQq1BhRpxAupOjAio5yWFhIhem7777lbXXBsosZ6jkVHV0dKMzPQb2k4laeYe6v2zYso/97+zVKTbpBq1ctpn07N6i3qIAIxD4gN6f6bqgXzp6gq1drZn2F1RMupbkFieo1CsZSV8JQCEIA99DU1FR2F8V7jxo9mq/LFPTo2ZOtjtaQQbihgnsOAl6h/vHPr1/QK9MGl5veemgcHdyySr2HgoKCgvlRRKFCjQkMDOQU+HBfQ2zTxYuqun5btmyj6dNm0JjbxvIriIuN49faBq6j2qUoRgSVtxJCNCEmzxj27t5CqWmp5OLqxgLxvfdm0wsvPU1Lly2h1Vu287rz507R1bjL9H9vvMAT1q1ZsZD3wyQ/DlZB+fKe6IPk6lLzpDHIUpotCd707POK1bCa1LYwlAtCCEBY8pDMSdQiNGWNQXw2nBcJbPC+CpYFXEfd3d3VSwr1jS79RpBPQCBPzq4eFHfxFHXtN5S+eftpykhNUu9lPnZv+JPuH6myQh/+dz09P20gL+drDWi+O+sO3lcb7KtrvT7k72fNfDb7QTpzeDfdiL/M35mCgrWjiEKFGgMLITqocCFFJtLrCSr3y/DwcIrsEElr1q6mDRs30Jw5H9CcDz7gbbWNLtfRfmFlnSwIpRwD3UZBTm4u9eoSSXsPH+bl0Kat6M8/f6Wh/QdRk0A/8vfxosljx5Cv9JBPlQQzBOLkcROpddMwOnZ4D68bO3QQRTQLpvc+el9znPZ5wiTB7eKiv46isYhENIrVsHrUljDUFoQHDxygc+fOcjxhTd1F9QErFGod4reMgviYFOoeCEIl5rP+k5td/hkVGNqcmkV0pL9++FC9pnJ+nvNCOWGC+ZW/fa5eIlr09Tss6qpiwbdzqFufofTmFwvJybX8s2fIuLupSdMI9ZJlAsG56e+5GmGLCd8NhJshYD9xHM4BkayPUZMfoBZtOlNedhalpaTw+xojjhUULA1FFCqYhCbBTTjJTKtWrdhqiA7l9evXafbsV9hSuGbNWpo+XWUtrAu+OV2+wx7gYEvdmpVZCmFFM6ZIfU5uNoU2aUouTo50PiaBLYV47TVgJF27oaoXiHUgJ19VG7FTt378CpGHdSFhLaT3VVkvxXEQkfLzYD+/ANOWGBBWQ8RPKhhPbQhDnDe/IF8jCPFeeE9zuw8KaxSECOIWcR0KdQva1V69equXFOojG/6cS+eP76Nje7fwK/hs9kM8H3/pPC9XRduoXixMMlJUA37tOnSjHRuW8zyI3rOFOvYYwKJFCCYIRTkQkSxu/llKm5fP11j0ICax7edP36ZrsefZgigXXgLMC1EkjsW+eB/MY4o5Wxa7jPPiHDgXwHasE+fBK5DP43ixDyYIPgE++9+/fU0DRt/FnwPC9pcNJ6lpRDv66YMXNRY9TDgnlsU1CNEIgQdw3Esf/kJfvfsinxf7i88rhOJPH78qvU+Zyz3eF9+R+BsoKFgbiihUMAlhTZvStYRr3GEWiWeCgoJoxYpV9N333/M6CMURI1R11WqLnIJSemHN1QpZR59s5a2eI87QaWy2UeEy2qdbd152cfNgyx7cPoGrkwut3rCG5+NvJLFF8FPpYRF34wYLPqwLCWvJwk9+HJAvi/1MjY2NnVLLsAaYUxgePHiQf0uoQQhxdu78Oa4/iPesLTp16kQzZtxD7dq352WUwvjzz6X8qlgQaxdklhUlfxQaFo7OrvTQK4ZZClu268qvl86ovFdOn4hmYQQRBZGC+YgOqufVpHufpGmPPMfiT24JGzX5YX7FtnueKROMsBB26jlYvUS0/s+faN3f82nGE7NZeFXGqcO7+H1emvMD7xsU1kq9hWjM3Y/QwJETadGPn2nEorunDz31+sc8r4vfv3qbeg0ZQ3N+VsVbDps4k1/Bge3/0OhJMytYOF3dPflVWPQg9vqOnMxCEZ8N38f/Xr6f95Hj46cakM3NuUW+AcF8HN5XCEWcS4hIgPedMO0hvg4FBWtEEYUKJkEkmYEYDA4K5tHtCxcu0MaNqgQs7dq1ofPnz1NycjIdVrtcGsO0vVm0Ota4WKcd57Oo79LLtCSxokVsfHsvfkUtP9QkNJaZ985iy9/gkXfQa/95ldc9//yb9Pyzr9J/33yP7nnwGXr8kWd4/Wsvv0WPPvEK3XfPo/Taa3M06yAksa/8OCBfFvuZGjvb8vGUCsZjDmEIEYiEL3AThfgSJSjqoiA93EiFEIXLKqxVqVInaMWK5bRq5UoWiAoKCtVn7pwXaVqPRrRl+Xz1mvIU5OXQS9MG8j66JiSkEQSGtpBEjB+dPXqABRYEC5aP7d+mEYpwdYQYwtRj0O28Tp49W4gpiCi5sML+zdp0Ui9Jz9YNy1nMRfUbVW69LlxcVc+vv+Z+wlZG+Xlx/Ph7n+V5bAM9Bo3i9fq4fPE8X5+Lq8qrAYJNcDJ6D4U0b6NeInr7mels2du6ajE9/EqZ0MR3BcsgziW+DyGgBTjusYk9WaBi/7ZRffkVE0hLus6v2oS2bMPXoaBgjSiiUMEkoAMpXEiF1dDf35++/fYbdiOFC+mECeMkUZhE+/er3GMMJbOglBafy6CdKeWtfbqAZXDNiQy6bUkMTd99g5IKS9Rbyvi0kz/5e9jzPAShMW6jArlQg8unAOvFNrFeexmIdfJXMQ/EsnydKXGwN895GxqmFIYYUEEiGYhAuHFivnVEa4vJOImBH3w+WBBRGuGG9LtWUFCoPo2CQikguLl6iSisVfsqJ1gPgbt3ADVpHs7zAsQCwk0UQrDvoJEs3I4f2MlCsWNUTxZksAxC8Dw7bYj6KOOBgHJ1N+wZAjEFKyEsgHCt1I7RE8lsDH3WwRKH8+D68RlxfsHxw/s1YhEI99HXv1mmEXMCuYVP4Cy7hu+X72dRLRDfG6bK8PUP4utQULBGFFGoYDIgBhOuJ2hcnbZv28bJZXr27E77D+znbKRt2rSle+4pc/eoih7bM8jrrxv0STc/+uhqLi/r40xCHlsGH41OrOAuKnixpRdNiVJZP6rjNlpfUFxHTYcphCH2EyIQv5/NmzfxIAvOZYlAqMKtUReKe2nNqakLsoJ1cPt9z9CMp15TLxGFd+hKHyzapnea9OBzbD0EPQePpqfe+5HnBW0692DBtmLRzxTVfzi7i8IaBvfNyG59eB+4Pg6/fUqVbp+VATEG91Fk3sQkgIg6sH09C6gzh1WDv7DIQaghKYs2sMz9Pe8TPq5l2yj1WhVCJCKWT5wLwEoJ91YITbnrKJCLuKqAhRP74/yYWrSKKCccIaDhHovEOxCu+N7wnhCLVWHMdSgoWBKKKFQwGTk5OZSVlcUdGnSK09LTqGNHlWsJLISwfsB9FGLRUA5mFtJ/2njSH8kF9EkLN7rL35E+PalyB919MZs+35nI04PL42j4hnidlkGAxDIL+wbSswMa8XJ13UYrA6UkKitkX1khetQ1rG6B++pgb0Xuo3BD/uCDOTx98fnntGvXLvUW4xDnMQe6hGGAfwALw6pKPOD3gv3wm+neowdnHXVydLJYQVgZ+CzCvRSusEp5C+PB92bIfaOgoI1cWGEe7qJCoIS378avDz3/JotExOZVV7xMfuRlzpT9v9mP0vo/56nXEj384vsUH3uRhdT1q1d4XULseXbjxL4Qo3ANheDDe2P9zWux9PQbX5KXn+rZLGgf1Z/FJ6yC4lzAx8ePBSnOh+NRFkIAS6lwQ8X55ZY/gGX5Z0aMIBLTyN1L5fvgWpGwJ3rXWnYjxXvOfug2zbnFq/wYvD+uQ0HBGrEplVDP6yU/WSmYW19w8r+knjM96AwjKUbXrt3Kub8tWLCALl2+xIIQvPP2OzT2dlU8Q1WcSi2myFXXiXydiW4VUsadgeTpaMNuoh0WXaT8Ku9elXXwkV4B5CodJ8jMkTqsJrQSolD9lt27ORtpRIvmNPnuR9RbysA+KGUxZsJ09Zoy/lz8I2czRRIac2Nr40i+Hh3US5bPiRMnuJM8bdp0Srx5kzZv2Ux9+/aj/v37q/cwDHGeV14pS+oDfvjhexoyZCiXUKkpugQeQBZRXXUFde2PrKPjx0/Qub81IGKL4UoOkSw+m1Jnr2ogCBFHigEGEc9ZXUJ+ucCvV++v+X2tYFqWHi6zBKNAPTKNggG3TaWu/YfTvq2rebnXkLE8n3MrixOipCRdp/mfvs7bhk6cSQ/O1p+QpT4CqySEGZK9wPq4ffUithx+umgHb4eFco30LIW7aF2BbKZIoFNZXKTwVlIwH0r7Vz3s3pJQz+ulOOdL9ZyCtWPvqkp+Yg4yMjIoIeEaFUqdwq5du9Lx48fJ19ePvLy96FbWLXr0kUcpoFEAPfBg2cheZcBV9P+OpNMnXXypk5s9fdTBk1p52/G2bedv0bKr+t3UYBn8bwc/+rB/YxoS4UEOdmWCEDX68kxcpy/m0hnydHeloYNH0op1Gyj6wE5auXoVBfp40KEDu+iHeT/T+SsxdCX+Gm3ctI4G9OlHDo5ObF389PP36ELMNWoR2oTmzv+Z9u7ZTgMGDFOf2fQgntDJwVe9ZPkkJibShQvnuaMc3KQJ5eXm0fFjx6hXr15s+Tt16hSdOX2aMjMzacXy5bR/3z5yc3Pj5CwQgn8sXkzbt2+jpmFhdPnKZd4f7pnOTs7S/ZpAp6Vjz5w5zcvuHh60dMkSWrduLb9Pi5YtNe+BYxAfi7Ir9vaqmFRtXFxcKDQ0jA4cPEA52Tk0cNAgunjxIk+t25QlQAAQTigWL0QTBlVQzmXUqNFWLaDs7Oyk370vNW/eXBLaEVRSUkJeXl4scrdt3cp/J3w+axW95gIDBFu3bqHevftQcHCwem31+fRoKr8+36V61iAF83Hqep56jijhyjnaJwlD4O0fSCt+/YLSU1MoMSGedq75g+fTkm/yPJy7bqqtZi3adqKo/iN4vqHg6eVHaTfjacXC72jFgu/Jzy+A7n/hPXL3UoksZDY9/O9GKiku4PjL2gZuqEnXr9EdD5SVydBF+yAlfMPcKO1f9VAshQ0Mc1oKwep//qHEpESaMmUqbd2yhYvZI3Phoeho7iAbg82qZPpPiAttzyxit9EpzZwpxF0l7u5fHkeb0lU1/rQZ6e1Ebw4IojA/B/WaMlCkPu3WCfWS6VizYiEdPXWS51Mzsrlw/Z7ofZxxdM2qJRQSEkpXr8bzKyyKIqvoD99+QJ0iu/C+qemZ1Dsqirbu2U+f/M98AzEuTsHk5hSkXrJ8tC180QcPsrUQyxBske0jqWOnsgx458+dYxF3/wMPcKIjWBUDAwMpLy+PzwNxGRsTw1aZxx5/nD777FMaNnQYdejYkQUhLDQ436JFC9k6idduXbtRY+kcOH7SpDurtCrevHmT90UHH+8trIHCJRSZO2ER6tChI5d/gIUwMyvTJBYiSwZC+MaNGywaEZeI8hvIaAqQnErwwAMVB46OHSvLDIjjISoh/uuDBRLWVdSFxP1iqsRCyki55SK3FGakJtH5I3t5Pqip6m8V0qotv169eEYzj/2AfF+xTaEMxP9dPnu0XAKa2gKWTLjsyjOs6kKxFJofpf2rHkpMoYJJgVsoOmvo/IVHRFBMzBXutBkrCEH8ED/66HgaxxW+cDydPGWGhe0ZugUhXEXnTgzTKQhBjokthAIUsw+TOv/3zlAF08uL0YtC9XhdvWU7tW4apgmilxeqz80rlDrIyfTcrKd4m7lwtPLMoxAVcuHUtFkzCgsLY0v18mXLKPpQtPRd5lJsbCxvh5upXMR16NCBj8E+Tk5OvM7J2ZnnIUxOSuIeQhDgnACCEMcBiMuqgJUSWUQh/FJTU7nOIFyrN2/aRJs2btSUmhCCEC6j9V0QAiTR6d69u0b4YMCoc5cuPCGrKcSgLkEIIAQFpyXRf/TIEY5fFGxYv56trRDkAJY3a4nLQ5s5YcJEkwlCBevByzeAug8dxxNEnlzoyeexn/a+ChWBIKsLQQjwvlUJQgUFS8asovDDz4KpyyAb2rmz9mtsKdQdsIggXT0sJCLxjDG8dDibbH69Si+duEWl94WwtXD34ACOJRQU6rBvyxPJ6KO4WJW5zdSgmH14eBsKaRpeoRh9cloG+fkHciH6x+5/gI6eu8Ruo0C+LwrcJ2Wk07bNa3nZXDjYWadlJS4ujq2EEG1do1SFmuXAGhfVtStb/YCo7YdjcGxl3JSEJtxUIcqQ9RMCDVPTpk3VexgPOviIr4UARKcfVqC4+DhKl/7GEyfewSIH1iGAGML6Lgh1gQEj/J0wVeVOCkEJEY1p5KhRPEFICiAsff382HoI4LK7YMHvNG/eXBaMcF2VWxstAQjYP/9cyuK1Plg8FRQUFBSsF7OIQojBJu0y6J0P91GTxq40YIBq5FahYYDSFEgwgc6Zh4cHW3YMBTUJP7p8i+LvbMLLNn/dpKcjXKlPUFkMF5LM6KIu/fRRzF4kialQjF6ah8UQLqPhbTvzelGzUL6vKHCPwvfmws7W+kYxnZ2d+RXWu0OHD7Ho69a9O68DYjvcRHfv/pf3AY0aNVKv280WRLEfkM9jH1gXz507x2INQGDC/VlYBfUdWxUQMH6+frRr504WibAOQgBCpC5fvowHUPQloVEwDghLWB6FuIJFElZHCEcIxsAg/S7TcOfFVJvlNCAEeSAjqqvy91dQUFBQqHNMGlO4bEUwvfJeDF2Lv0Hdu4XT6KF+FBNfQN99qso6ae20iLpM784OpumTDe8U6sOU5zIGc8cUAnR2MEIPlzkIwusJCTRu/Hj11sqBlRD1CJFpFNZBEOZhp4klBIjHeP5Y+XtqcoALfTY2RL2kn/Ts81RUrL9sRH3H0cGfPF2qb/1SMA4IDVgqkWil/4AB5ODgwC6OcFOFQFTcBS0DWBBvZWXxYBbaLWFlNhcQnxCv4tUcKDE11s+O81mUmltCYyM9yyVLU1BQqByl/aseJrEUQgzCTfSex/ZRclI6fT6nN21fnU/hzdU7GAHEkpimPXydjhwtVm+pOTv/LeJz4tyjJ8fRwj+rjg0ylps3SuiJF5M1n+HDzxueAMGoNywgSEmPWC9kVDR0BB4xhHAXPTmqEfXdlkQXbxWVE4TJWUU057Qqq5QAmUbfG6GyLCpUjoNStL5WgFsgavUdOhTNSWswKALrINxFIQhbtmipCEILAhZdJAGCiy8ywiIJkbnAoICIhVRcRhUqI6KxCxUWl9D19CL1GgUFBQXzUWNL4ePP+9P8RYfVS0Qzp0VpLIMQi5t2GmcphJB6dGYAjRjkSh99k0gXr+TRgc3NeX3rlvZ07lIRW9hen5NAlw+30ByDde3CHejV967xPmDUEE/69mN/nocgvO/pOLp7gi/16u5K+w7m0OIVqXwc0HW+CaOd6PcluTRv8U1KTlV9TWL9+59m8PG4pl+/CqHGgf/P3nnAR1GtbfxN7z2EAIFQQugtdJDeBSkiqNjbtV4r1yt69Vo+Rb02rKBiFxVEAUWqVJEeOoGEkpBAIKT3nm+ed/dsJpvdze5mk2yS89f5zcyZustm5jznbRp9DbEZ4O9CN1+vSYMb1sqJIiMcq+y/bkU7vkZwoAOfF/f5vxc1+4v9sO35p9rQdVNcWbyK+xPLOE9UL1969QV/Frod2nrw8uKl+bR6fSpfwxD1YSkEot4WXLdgNTQ3q943cYV0R0wuDfR1oX2j/bStlaBQ/VtnNck/BO/0CTY7m1deUTIVFF3SrjU//L26k7MUhnUGBj+OHD7MSWVEqYm8vDzasWM7b8OASWRkF3ZtlNgniIFG+ZEpU661qWiDBwUEIeKsx44bV+eCUI6UNw3WHssiV2dHmtDN+gRh6mynkoZFZh6tH+TzzzpqbSn093Um/0A/+nbxEG1LJWkZDvTTLyfZimgtER0q3Sshtha9atxFEIJwxuRg2ri8Pa/fd2vlH9/ir6/SkP4a4QShhTnWv1tuPBvlh5/nsiCEOFv5RaXLHdo37cjQtb30VqXlKi1DY9mEGBw7woX69XXS7Q9BueCxyvpTA/r6cNv6Ldm0ZWeJbj98xtnTgumx55LozJly7d5VgSDEvsDfz0W3vGNPFm9raOB+hU4QLCbCamiM3xOKuSYhJiEIUYICAlENrIT6ghBWwmk9/bVrNePmbP6+pijI01iAkxLi6MiBv3g5LuYwT4ZAYhmRXKYhkYKwbsBvHS6IsAClpaVxkhoIwv379nHcWOtWremWW27lSQpC+wYJf+bMmatz77QFOA+yzOJ3ghhSaSGUmEvHIDfKKCjl959EIpHUJbUWhQtfvEwXT/rR9TMrrS+pV7zZgvj4Ak09nSFRlhWPXPLNVZp9dwLtOVhAD9yhiSsDUycGsKAzBiyEPr6O5KN93+bkVhpBca4+Paq+iLEurIqGWPl7KoszXBPiTrBtVwa3tw51oNHDA1jUCd56sS1lZJbw/fcaeZ5+W1fM57n75pYcPzjymsqEKcMHe+tiCrNzy3X74Xr/flwzKrj3kOGU6rB2wsoId9UDh3N4GQISllVsa2jQ6QkOCmaXOSR4QKyOIf5OLqUdaSUsAvfH59DbHb14/tSBNDqeU9V1+JM91S3O7w0KIU9VVtKagChydKhdUodvly6i/7z0HC/HnTpGSUkawXv48D5Ku1o9qdLWDb/QOx/8j1as+EonIGsCYvM/LzzFmUlRA/Gppx/lqTbC0tmpcZeisFdgFV+9ehUdO3aULeJwFUUsLQQirEIQiHBNlMlEGh+w7CFzKcRcbcBvBDVbkTFV/g4klhDRUlM2Jz6tcZRXkUgkjRebZx/dE51GkYPPsUvpmFHdKHZvR4sTzcB6BldJuFXOfzFR21ozcDuFa+XQa+P5WLUAg7vlkRNVR32xDmuhMSC0/HwqxaAAQhLCFdfBXA2uCddNWCtxD6+8fVHneloT6v3ytILW19vwP9GgfprP9utajTUN7qYrf8/jc4htDQ1qwaFOIVLJA9QuNMQd7d25DuHbA4LoqVOKwPZ24VIUb0ZpMmW+uCmZnlt/iZYkVY3P7O3pQqMiLRc6Hm61SyKBkhKBfl4s3FLTU8nTw4PF255Dx8nDU9MuBJ2gT7cunF00qEVL3TYIPMwh9iAW1eJv8dLFXMgehfBRu3DauNFcsiIx4Yz2jJbj5NTwgwVNCRE3uH37NnYJnTv3Rm5HiQEIRJSjgECs66QlkrpjzNixPBe1D60FMYvSQiyxBiSY6RjoRufSi4xm3pZIJBJbYBNR6BV6gScQeypBEQMtad3ygfT7T3kU3FIjxMQ+Yj9TJF0s4QQz5xPyKSiguigTQgnxdbDECWBpe/rhUPrq/XZVXEfBrXND2Fr43MuZfAzmwhJp7HwQdXAfRTwiJgHaISbhPooJ1wMQcjgeU0xcKWVmlbD7K/ZHnJ/+efQR18PxiC0EEHjq+9u1V/N9IoYRQhD7TxgZwBMEKtpEfGNDgyQzsJRglN2QC+k7xwto+K406rk+hb4eGEBPncujgcHu9HZXX53r6EuKIPw8KZe+Ts7jdTUvDzZdk9AYbi6WWa7V7Nmxgfp26cSF6mElLMzXFKQfN2I01xxsGx5By1cu0wk6kF9QwIIRYu/r777QbYPlUH2cWvypC9mL4vd5hUW8nzU4ODiRRy0+t6QSuALCegS30KCgIBaDqMmJOngQiO2V3zraUB5B0riBVQ/WPQxs4TlWW4uhRGINnbXWwoTUIp5LJBJJXWBz9QDr4KFtFbWqTSjcRxFD+MHC6jGEiNWDgIJV8Idf0rStxAISIgkJZXA8ErAI4KYJC2T0sWyO1TufWMBiDpY9Y+f77/xAFnU4H2ISBUgKgzg+XOP++Rdow5ZKCyQsgzg/5tjns3dDef8O4Z58noWLjCc5wX6IM8TxuE8ITgg89f1BKAsgBGEZnDTWW+cyijZ7AbE5qFMIC6EhF1J2ER0bTL8ND6KHzhVQxfRgdiMNdnOg2zu708aYHPpMEYSG8HJyoAHtrbN8OSoCCaUZrOHI8UNsKcSUlJTIgg2gRuHFy2lcfxBzIehAfkEei72333xfZ/nDttj4S1WOU4s/dSF7FL0Pa9dJt5+lwF3Wz7OLjCesJRAEcCcUBefhFtqnb19OLAOBCCAGYRGSLoJND5QXEXGBpkCiGnsrki9p3Ph5OFFLb2c6dbXuROH+P9fQG4/dTI/NHEzzBoXwHOtJZ2K0e0gkkqaOTeoUqq1/Y0Z1p9y8Eoo7l0L9erWmv/eep2GDO9DW7ZUPlrzLhjNj1gaRXRRum4gp/OrHPLYcInOppJL6yj4q2L9/P9cpRLY9dKZRHBxiESDBzHVbU9hd9Os+fiwE1Uz96TwdyTduWX28vS/NH2Oda15pWQFl5p3UrpkHu3v+7zUWd0gos/yXn6igqJg83DQCAIIP25Z8/DoLuxZ+/lyIHut9evZjAajeBtFXUFCoOw5upShwj3hFFpDK9SACkdTGw8tHN7cEFKv38+rMQlhiHRABEARwCXVzc6MhQ4aySyjaUHICsbODhwyRbqJNHPwOIAphHUaMqCEgCDFA0KtXb3YZbUhk9r2mxYW0EtqTkEtDwr2pXZCLttU8aso+unThfPrz1294ObL3EIo9uodatO5AVy9pBnJvfug5uu7Ox3jZHti1YQV9/s5L9OWG49oW67hrUk+698n/0vBJc7QtdY/MPlo/yOefddhEFCKpjADZSEHHcCeKPlZEE0a60v7D5fT+4n3cDupCFMJ1818vpumSrsCy9uQDgRQRYR+ulPZCTaIwOzubNmxYz4kRPNw96K677yZfX+uzmcJKiLpfKE2BDhWSLejH1iDr6P7UQrYa9gisFC81iUJw+IYOFOxjXQxlRu4pKiuv7pZqCrUwExlIhWATy0AIOqAv5vS3AXEO9by2SEFYe/B3EB19kIqKijhGEC6hQgxCIEZF9Zf1BpsRQhjqP8eE9RAWYsQf2sMAgewUNT1+PZJFgR6OFsfSmxKFW1Z+TZ+/8S8WgRE9+tCQsdPo3QX30rhZt1Pq5Yt0ZPefvN8TCz+ngeOm87IpILTAvH88QRNm32MzAadGikJJTcjnn3XYRDEhkYyYkI0U0313XeR1ZCXFOoSgmOoCL28HrkkIyyCS1GBZCkLL+eGHZZSens6ucbDuoeNbGxCLg44SxCE6UrAa6oN6hLuGB9HBtBJtiwbDxTiqsu1M1eQzluDuGqhdMh+1WMOyWFcvA7Wbp7od6G9Tn0M9rw1wj5WC0HoMJZFBRl0kkYEghCVoxoyZUhA2M/AsGzFyJJ0+fUqXOAvWQQhF4TIqLcaSuqJrCze6kltKWQVVM3PXhh+XvMlzD09P8vSuOgAcHNpGu0S09ofPtUvmsW7lN1SUX3XQNf7UEXrl4etZjH2+8CnddmPtWBftlxPP0eqv36Mn541iQQhwHLaJCWIRxy778GXdsVlpmrJjMdG7+Fi0b1q5lNvAljU/cNu7C+7R7SuOxRwTzgswxzrAOcT5MOG+JZLGjlRNEh0oH4EODoo29+rViyeIwri4OHr99YW0ZMliOrB/P68veu89nrAOsB3tYl81bVq34SQzERERlJqWarD217BWztXcR0NdahY0STlVhaQluNqoZqG94ebaknw9wqUgtAL8NpEwxlASGVi8UW8QbXANlHGDzRO4v48aNVr374/yI50jI2V2UUmdEx6sGaSNu2Kb2ELEC+ZmXmUroSmES6m59I4aTBlpaXQieqe2hVhwvfTYLdSpW1/65/Nv0cljB+jbRS8YbRd4+wZw+94ta2j7hl/pvvmv0YTr5vK29l370H8XfU9PL1xCAcrzulP3/rR+xWd04O8/uR2s+PQNvsabC+6nKbNvZ8vgsk/fZUEJWoV14PMjszf2FYjrGgLH4hyPvvC+7jrjZ93Oc4mkMSNFoURHijbtOrKGpqSksEiE21xhoSYT6LBhwymySxdaufJnGj58OE+b/9zM+wLsJ/ZV0y48nC5eulgl8UxNIPX24fyaBd/pDOtfjk6OrpyEpamADKNe7u3Jx716ciZJzcAtVF1b0FASGVlvUALgASEsgnAplplmJfUBavKK8hQlZbUrT/HBc/+g/82/k5cL8nPpctJ52rt1HX33wavchmVM4NIFTdjJM/PG8HE1MWj0ZOoYEUlrf/hU20J0Niaa57PvfoqirpnMAm3Xtg1G2wU4F9ohCLGtW9RwCu9c+fcGYbhrwy+8LbRtRzq6bweNmjSLAlq0ot6DRla5Rq9BY6jngFG8fDEhlufdooaYvK4h8H0BXAMTEG0SSWPGrJhCSeOmJHcplRe+Ro6uD5OL75Pa1urA6geR98QTT9KaNas5ngqdY4CO8TPPLKBjx47plgGsgtgHbfr7ChBv891339KECRPZYpicnMz120x1rhED8eSRqvUtX+oaQC+dyqC46ww/qCWS2nLu6u/sEioSy/j6+MokMpJGiYypaZqk5pTSlrgc6hXqQd1aV/WuMYahmEKIu4M7N1JxYT65untSaJhxayEEI/bz9m9BvQYOp3++Win29IErJaxxCIP44JX5bDU8Gr2X29RxgHC/hIvp7DseMdj+zrLtunMh5g/LhuIUsQwX0Oc/+oWPx376iGurEW3i/KauK5bV14V76bkzGmE5fPQkunfB27xcEzKmsH6Qzz/rkJbCZoCL9z0sCMuLP6LSAs3InyFg0QObNm6kwYOH8LI+onMMASlcR8OV45CUJiE+nq5cvsxtaiD+EI8FQYhrZOdks0XGGHjp6QvCFi6OdHP/IFo+qrW2RSKxPYGBgbR69SoWhEOHDpPF5yUSiV2BxGoBHs50Lq12LqQQdkIIYv76sq1GJwhCMHjMFJOCUE2PqBHs0glBCODaCRAXGP3XehZgsOgZa9cHwmvPlrXsupkQp8lmj2WItLHTb+ZluIliPwhRuHUK19I24ZG8P8SdaBMWQyTTQbyhseviM+zbtp7vLSa60oUWghAiFeeSrqOSpoIUhc0EthA6jaSyvEeorHCHtrUqISEhNHv2DezquWzZ9yz03N3deRJgn/HjxtOuXbt4wv7ITgpX0uMnjtPZc4azm+bl5dGl5EvsdgUQu4VkHob47lC6dqmSBd0D2XVmSEcvbYtEYntg5RbF52USGYlEYo90CXGnvJJySs4ynZ27IXHz9GKXTAFcOxGjBzdQWBAHDBtHk+fcZ7Rdnzn/+DfH+b3/8qN0NuYwtx3Zu5XnEIaISzx+YDvd9tjL5OPrz+vY99Dff7KLKa4BiyLaf176NmVcTWYX11XLPqfP3nqWBaGh6yKGEfGG3328kJKTKmst41gIScQq4pxIVCORNHak+2g9cOrUKfr+u+/olf/7P21Lw1BRkU/FmQ8TlZ8kF7+fydFZI9Dqg6+++pLKy8u5TuHhQ4e4kD3cTfWtMNtjc+iWXVWtjb09XeiPG9tr12oukSKRWEtm2d/SMiipEbjWw/NhzNix2hb7Q7pPNV0QT/j78Wyzy1MYK0mBGMELZ05Qu4ge1KZDZzq2fxe3t27XieJjj7IFsXOv/roahihTcc8Cw8lXmhOwLEIMLvx8DXl4etO235exqIXraU1I99H6QT7/rMPpRQXtsqSOQGIVxCiNVToQz//nP3T06BGKi43jzJ7I4Ll3zx46efIE9ezZk2P2vvryS9q4YQNdTErS7SOObd26Na/jHGt/X0txcbGcIn/1qlXk4eGhs8QZwsHBhRxd+lN50XKeHF0nk4Ojn3Zr3ZKfl8+ZR728vKhFSAhbDqP691eEqrLRgf/n4rx3br9E+eVVxyneGRRC7YMqS2OU5b+vXTLNjh0taeYd+bTkK4cq0w1TvMnTW1NXTCJR4xfyrHZJIjEOEhCFtmpFLVq00LbYH+8c1nhcPNkviOeSpoOTowOVlFZQQkYxdQhyJxcnvEGNcyK5egI4EBP9Nzk6OrEgBINHT6EuiggsLiqgCYoAdHR2Ig8fXypU3td+gSHUre9g6tLXcGhJc8LXL4gyriTSqu8/oVXfLaagoBZ011OvkrdfzYKvRysP7ZKkLpHPP+uQ7qMNQFibMK51VVBQwOuTp0yhpMQkio+Pp19WrqSwsDC65dZbacLEibp9BGK9c0Rnun72bD4O50OK/D/WruVtpoB1EFZCUJLzAlsP64Nhw4dTaMtQyszMpPbtQ2nq1AlUVnSIygrXUVnJRSorL6YzVzPoaknV6oST/N0sLtQbcyKIflnVmh57IYViTyVQm5aePAeYD5uWTv1GO9BnX1bWYJJIJBJzQYZaxJ9KJA1FRIgmrOPkpap9BEtAfCBiBjHHdN2dj/GE5bGz72Cr4LxHXtDFFmKbROMai8QysAwi6QyW4QYrkTR2pChsADpFRCjCqNIdsl+/fjyH4BsyZAjFxsayu+nBAwe43RCt27TRHYdlnNNcIAydvf5HVLaD3UnrSxiOGDVKEcOjqCz/RyrN6EllOTdQOWIcs0ZSadYDNKJjCa0eXVk7EMllPphquYvrv14upNse2KMTglu3a4LSxfrFxMu8fM0gw6OnDcH3KwqpY9Q57VrdgmtNmXNBu1YJro9tdYX6M165XE6Dxp+nh+ZXTSgkkTQG4PUg3YwlDQli7Nv6uVJiVkmty1NIJBIJkKLQzug/YAA9/MgjFBkZSXv27GGXUHDo0CGe2won95Hk7P0lC8PSnMXa1rrFy8tNuda7VFH0mrZFRdl2KldEYp+2TvSfSE9uWj2lHb/4zOGNd1uz9Q/TxSv5FNk1vMZp3sMaiyEmHG+M39YVs5iBiMnLtZ+XL+5HX8Tt+KuU7xUThBcQYkwIwe6dXejWuSG8bC7inOrz1Iavfsyj559qQwG+znTocJm2VSKRSCTm0jnETRGE5ZSQJsMhJBJJ7ZGisB4Qwk4g1g21//jjD/TRhx9SWnoau4fCohjWNozWr9OUkjB0LJb1z2UOEIaiVEVJ9jvaVtsCCVVeXqhM+VRRnksOLl3JwXmmZqM+FSlUnvsq3dLPn74fHkrtgly0G2omPrGYrX/WTjjeGHv251NwoAOlplfQQa2AgThcvDSfBZIQSxBfamuYWIY4g0UMyxByb7yXw9txDiyj7fmFl7gNiHPpL0Pwqa+H+8FxapGWlVPpfrt5p+Yzrd1YNcnAybgS3fUgyObdl8znq4n7b29BK78Ipw8Whuk+G66NSVj8RDs+23MvZ+ruVS388H0kJBXRY88lUfSxbG2r5rOKz4fz2ZMAl0jUtGktXc8lDQ/KU3i5ONLpK/bj9SKRSBovMvuohAUhhCEshxCKtqJcEYFELlRWtIUqivcpoi+bHNzGK0J0EFWUpVJZzp0sBPVxCjhJTk5unHzGEMayjyKOEG6jwD/Qjy6e9OP4wpg4N+rWuUg379Yjjdp0z6LM9Cze99vFQ+j6mZWiTB+IlFcWtKZFS5JpwsgAevUFfxZzK39PZWtXWCsnmn13Au8DILjORXdkgYTlYzs60GvvZNGQgZ508nQRLfnmKi16NYyXcY63XmxLG7bk0g+r0vk4cb1b5rjrlsePcKWh18bTzTMD+TzdOjvTxLnx9PTDoXTbjR7k5a35tsQ1J4/1pfMJ+SzgsN+Q/h505nwh7dvcQbfP7j/a8zkh9iaO9tR9BlxXH9yH2M9HudbeQ8V8DuwP0SnOLcThlHG+LPq+er8d7x8Z4Uir1hVV+z5++CWNMjJLaN2KdnwN3Pfwwd68H76j66a48vnqC7dgwyVVJJLGhsy+1zw4k1JE0Un5NLazD4vEukRca1I3X/LzcNK2SiT2h3z+WYe0FErI2ecBRYmNpNLcu6isOFrbWjvKy/OovCyLSjJv5LjBipJvqKJ0FS+XZk6jivIUcvJdTuRQ3Y2xPH8pleYt53qK5SWnNVNZmnareUDwQRAOnxrDQvHXP9x4Pn7OOUq94q0ThDUB6xyAKIMg3LRDY3WDmJs9LZhFS7++pl+OEGwQkmNHuNCdN2nqLGbnlvM57r65JY28xpm6d6suxNQIq9+zT/rxNSMUkQV8fB11glDNTTP96fTZUnpncTp16eRMUycGsGVRjTjnI/d6V/sMEGhiEkDMQjjinAIIyH89HMLnhjXwwOEcFoR+Ppr7W7joElsm1feo/j5GDvHj+xRAEApRiu9IIrFHUJJCIrEHwoNcycXJkeIUwVbX+GuFYFa+fDZLJE0RKQol5ODgSa7+H5GDYw8qzXmQyksTtVusQyM9nKgs+wZF4R3jtSqwmyishPnk6PaEtrGSiqK3qbxgAYvUkqxrNVPGILYQmluj8IV/D6EZdyZTUaHGrWbWtZoXJsTgDfeU8HZz2H1Ak9kNFjVY8oT4wdzPx7yRUrhBwkWz18jzfB6BvkgzB0MC0BD9FZEHl9f1W7JpxuRgbathDJ0TFj5Y6jAXwCoIS+bHb1U9HwQlrvXZdxn8mQb1c2ahi2MD/F3Y6oe4TIH6+3jzo6o1KSWSxsCJ48fpypUr2jWJpOFAOYq2fi6UmFVM+cV16/glLJGZBfZbNF8ikViPdB+V6IAYLMlShJyCi/8f5OhkXX2X8vIsKs372XBCGRWILXTyeZZKFcGnw2mUcu0l5OjgohGn2syo5aXnqKJcE4sHwWgIWAB37PZVBEqZIjZydVlHhSupV2hl7N3t86Lo5plOiohxopFDsym4JVxdq4N4P1gIb5iuKYsBSxlcNo/G5LNVDK6f4M5HL7Bo8vV2ZLdJLO/am8uiDMsQRsKVUrhpYjtcPF97rg39vCZH5z6Kaw7o66NzwcS+SA6D49QunPMeSOD97rs1QGfpE26twk0U1/jv/EDad6iUzwWXUVgIcT+IDxSfZ3B/N919GXMfVW8TLqi4X4D4Qdw/rJJwBT1zppxyFPGHCd8NBCYsfzhG/X3U5DZr6F7qEuk+KjGHDevXU99+/ew6A6l0n2o+QAz+fjyTuoa4U+8wy/MLWMKmmBxyVV43tSmaL2k4mkvxfPn8sw5pKZTo0NUwrEilkuz5tShV4UIVpbu0y8aBO6mDoyI8VS6kTl6K4Kso4WXcj6NLF56cPaaQi9dcnowBYYfYwN0HnXSCEISEaMpcIOOo4Jtl0SwIsb8xQQhhA8sXBCFEFybE5q1en8pCK6KDOwuexV9f1R5B7BKJuDiIHgg+ANdTHId9n331IlvVAM4BS9r98y9USbgCoQnB+fEXlVY0XBvCatuuDN4/Jq6U4xmxH9bVBAVoBCIEFax6LUMdde6canBOCK8vfrjC91UbhGgePVzzwsH9QWTiMyMOUh0biO8D4hHb1J9bImksTJo8WZakkNgNyNLd0tuZzqYV13l5igAPJ7qSKy2FEklTRFoKJdVALB9cNxFn6BbwpbbVfMqVX1RJ+lBF3FVPIqOPc+BxKs28Wdn3Cjl5f6wRgY6akhTGMOVCumNHS5p5+zGd2yiAVfCTd1Jp9DQ32n9AM3oE3Nzdadfabpx4prY0lGXLHkA2UWGJhPVRWC0bI9JSKGkqyJHy5kVyVintPJtDQ8K9LcrcbSkX0kpoT0KuWclmpKXQ/pCWQokppCiUGKS0YB2V5T3CJStcfJ/UtppHWXkuleW8zcllTOIQQi6BuxURuo6c3MYoDaWKIPTWbDOBKVEoso2qERlHTW2rLc1ZFMJlFUlo4Nr678drdimyZ6QolDQVjHWKZEe96SE6+muPZZGrsyNN6FZ3z+GsgjLaEJNtlvi05reWlX6VYg/tpoHjpmtbJLZEikKJKWoUheYm9pDULQ3RWRWlKhzdnyUX73u0rTVTXFpIDqX7NclkTODg9iw5elxHiYkZlJlVQP369tVuMY38TUrqCikKJU0FKQqbD6KjH3OpkI5dLqjz8hT4DZkTv2jpb+23rxbRyi/epfaRvenFz9doWyW2RIpCiSlkTKHEKLAQOrjcRuWFr7FLqTkg4P3p9alU7jyEHFwf0bYawDGKnDznUdLFAiosLKczcbHaDRKJRGL/fPHFUu2SRGIfRLTUeMLEp1Vme64LEL94Jcd2cYVbVn5N/5jYg374+FXyC2xJU2++V7ul/tm1YQW98vD12jXbg/PfNaknL2OOdYnEXpCiUGISF9+ndTUMUS+wJn6ITqefrxbQm1vTiDwfJkf3hewmWhXlxVUeTemXV9HpmBhq27Yt5eTkUEaGHMGWSCSNAx8fH1mWQmJXoDxFx0A3OpdeVKflKQI8nSnDBmUp9v+5hp6ZN4Y+f+Nf5OHpTc9/8gv1HjxCu9UyivLzaPXX79GT80ax2Fr24cvaLZbRJjySxk6/mZdxLn3RphZ1uOa7C+7hSSJpCkhRKDGJqGFIDsFUkn27yRqGcF35b4ymsPmSpBx68LfLlFIyjpz8t5OT73pl+oNcAk+Sc8AuFpq+bv+hLmGbyNW1nIKDgunMmTN8rEQikdg7rVu1pr179nB5iv3793Mbitqr1zHQhXX9yRCJibWrD1sXJJ2JoTceu5nd+iSNg85aa2FCat0Vs/f30LimplppLRS/q3cX3EsXzpygyN5DaNGqvdSt/zXaPSzn41cepe0bfqXZdzxC/3z+Leo3bBy3Q7hBIELIwQKYlZaiE3ZYh5AUy5hfTIilz995idsz0tJ42ZjlcP2Kzygx4QzdPX8hr6vPcznxnO66EJfRfxn+u9+y5gfeB8IS9wbU58EkhKlakIr7FlNMdM0Z3yWSmpAxhY2Eho51UtcwdA3cymJR/cNBkYWn1ibRTymaYu+CJQNCaGovv2r7gpLcpeyaWlJ2DcVfvoPOxefQ9BkztFslEtPs+usvupR8iWbMmEnr161jy82YsWO1WyWSuiU3N5fy8vJ42dXVlQICAnRtYr24uNigB4R+OQvsh99wUXERTZlyLXl715xwqyZqE1OIZB/fvP0c7d60itc/WX+C/AJb8LLE/tCPE9sem0PpBeU0q4+ftsW2iGQzUWGeFBFSNXmbGmO/NYil37/5kFq07kBXL52ncbNup3sWvMXbli6cT/m52TTrricoLKIbt9UEBNcHr8yn/y76ntp37aNt1QDxBLH46Avv07cfvEStwjpQt6ghLPbuffK/bBl86bFbqHfUYBo1dQ4V5OXwtsW/7qUHZg2mef94gkZOuYncPL34fBBm4ljM1deEOBPnSTx7iq9760MLeHnVss9p4edr6OzJg3zclxuO8/7DR0+iqBET6LuPF1L3XgPo3gVvVzkPPheuNXzSHN21cU3cM+ZxJw7Qni1r6fmPfuF7qAkZUygxhbQUSsyCaxj6fqOpYZhxP5WVZ1JZ8WkqLdxJZSUXlfViGtOuamD7jSEeLAgBhKCYBEhec/biy8qP8BRFtFlAnh4p3KmSSGoCbnunY0/TyJGj2DqTnZNNAwcN0m6VSOoeCDeIO0wQgOo2sQ5xKPZRT/pgPwyIRUX153PgOdgQrqkQg+iUPzZzIB3cuZHu/ff/uL2+BaHaIqLGWLstwflxHVtQH/driA5B7lRSVs7lI+oClKJwcXKkzPwybYtljJw8h6bd/ghbB9XAgnh0704ejNiwwvyYXYguAHEGa1v8qSM8gaP7dtCoSbMooEUr6j1oJO3atoHbAYSWEHSDRk+mqGsm8zIQItDT21e3rAbirGNEZDURKs4DQThl9u28POOOx3kbBKE+EKjYB/uq703/ftQU5Gv6Sa3aRfD9ZWTUPoO6RALsXhR+v6KQ0/0bA9unzKlavNtW4Lo4v0SDA2oIen1GFeV/U2n6YCrLvpYzjJZljaTSrAdoUpcyWj1aUyge3NsvWLtkHDfvIbRt/z/J0bEljYh6nQozLK+LKGl+7NixnTq070BeXl508OAB6t9/gE2sKxJJQ9Kpk8YzB9bFTZs2sjW8voCL6L9uGk1//voNhYZ1oP/7Yh2NnX2Hdqt1CFGECS50sNo0ZgzFmNkjKBUB0XY+re76L4EejpRRYJ0ohAVw3iMvaNc0YDDiaeX7zUq/woJRWA7NwdNbU4IDrqLHD2xnKxomcO5MLFvpHp83lue2AlY6nNvYbxqupwLcF/DwMl0qJCAoSLtkmm5Rw3lfWDIhTmGNlEhsgV2JQiHwIMYGjT/PRbFrontnF7p1rn4ik6rgfPqTFHuWU1GeTxWl57VrerEEZdupPOcG6t2mmN6P8mcrYbfWNdfsQ5KZyylFlJL/LmXlzCEfj/eoOPMJqqjI1+4hkVTlyJEjVFRURMOvuYb279tHvj6+1K2beW5GEkljAM/FmTNnUbvwcF6vaw+KF++dzpkfczOv8vrry7aa7bpnDuhAI9YLnXKIqs8XPlVNKKoThaCjK4DFB/FW2F/djhgq7Iv2TSs1ViUsi1gszEWMFs4h2nFt0Uk3dA4BtqmPwb2pY8wMxaoBsY65AOu4jqH7VFsT1cvqe8aEe7CEri3c6EpuKbt61gUh3i61SjaDQQgIQYCBCEx9ho6jRav26wTjvEEhPNVEr0Goc0z07aIX2B105rzK7KVwz4QrJn6DmJ5euES7pWYgvGKi9+isjmpgIYRrKX7ThrbjuutWfsOurSu/eJvbOnWL4rma1MsX+beGfWHR1Af3sG/bej4P7gUgXhG/RXwWfCZD55VIrKFWovDBJ4Mtmn5Z1Vp7ZHV2/FVKzy+8xAJv0ath9PxTbcjbW+1sWNVyJ5ZPxpXwcXm5FfTcy5k60XfocOWDcOUX4TwBFNgWyxCe2HfxUo0AwfmwDmGKgtxg0ZJkbntofipfQ30d7CeEq1jHXH0eXAOfDWCuf83GAmICy0svUkXRa5oGQ1SkUEX+OzS1h79ZVkIAtykkmUlOTic/H80IbEXpGipO68XxrHKSk/7Utc31NGfyi1SR3Y2G9b6PJg1/UrdNImkqwPINcQi2/Pknz+sKDy8vahfRg25+6DltS1VQLgCufdaCDjRc9QA6wZ4+fpwMBJ1gdKrR4UXSDrjc3Tf/NZpw3VzeF0Lr/ZcfJR9ff+78is4+2t9ccD+73CHeatmn7+o65ogZw7nhUrfi0zd4X1iNOnXry+0njx1g8WDqHOCzt57lY3Ddabc+TJPn3MftEAJP/+9bvt8Df//J2wGuJfD2DeBrCabe/A/+rOpr6O+jD+LfhoydynFoYPys23luLuHBmli/uCt1k3DG36t2yWZ2bVzFQhB4+7egJxZ+Tv9e9INVrsqhbTvq/h3we8HvCEIQ3PbYy/z7wW8A2w4p/2bmAgscfi84zhATZt/D18G/lRhoEOC6iBFETODZmMN8f35BVQUu3E/x+8dvDb8P8RtTg78HJLNBzGFykmZQPuNqMotF/H7xuWAFhVCUSGpLrUThN8uiLZo27TBeOycrp9IqOKifM103xZW89EShKbbsLKEfVqXTV++3Y9EXGVH50fr1deIJhLVxodahDiwk7765Jb2yoDW9+dHlKiISwnTiaE9eHtDXh/dZvyWbr/Hh57nK58jQCcuX3tJk2wQB/i4saAUP3R3Kx89/MZHF452PXjB6TXunojyXyotqrlVYUbpK+VHlU1czrISCzpGRFB8vLJASiUQiUSMScCEhTV1YDdEZh3UwtG0HbYumXMBjMzUd69btOpFPoHkDfYaAEBJWssheA9kS1CNqBI2eNo/bkNxDxGDBNS68s8ZKCVdAWETQwYawDA5tw+1nY6J5DgtRzwGjeBlZI4F+jJbYd/bdTxlsN3QOEBAQRJt+W05/b17N5RL0Y8xMxarpx4NhWcSViWuYihkDcE3EtXBtIOLIzMXTtbI8RUmZ7ctTIK4QXLVBvcLBY6bwHPUKMfhgTbZb/D6QpOWdZdt5emKh5veGfyu0I7EL2vHbwwAF1gVYFoMW6m349xHnE+gfi+sgyQuuoz6P+rrYLmIP1cejHcs4P34f4jemPg/+HsQ9iP0hIvE7fm/ZFp0YLlT+hiSS2lIrUThmlPnuJf6BfjRhpKt2rTpjR7jQzTMDWawNvTae5t2XzFY5c/Hz0XyUhYsusfXQlKDcd0jzEBs/yp3Gj9DcE44R3DLHXScihw/25nWQnVtO23Zl0OxpwSwsRw8PYLEomDoxgMWsAMs4PjW9osZr2j/K91t2UrtsGofyy9ol8xB1CiUSiURiHCRVWrXqV4MZTW2JKBcAIQILzoufr6lVshlYM+AeB4tcx6592R0U8VCwcAjUMVj6iM6yACISLLh3epVz6ANrithXfQ51u7FzPPryYrZMwhr4/gsPaFsrsTRWzdy4MgGuDVdVnB+uiBAHltI+SNPXOFMH1kKITk42YwP31LhjB+mjlx6lH5e8Sf+5ewptXrXMLLfR5gpcsZFxFL8NWCnxdyVEp0RSG2olCu++2fx0xyEh/nT9zEvatepAxL36gj8d29GBrW17DhbQqnXmP8hGXuPMVkJY6yAsf1tn3CoJcQcmzo1nAWoJp8+W0pJvrvJxmJtLba5pNzhWWkFN4eDkq10yD7hJoZyARCKRSIyD2NmhQ4fR2rW/21wYohMOIQiO7P6TywR8uvEEDRw3ndtEfJc1nXVhDYH148DOP+ho9F5dPJQAwgcdXVgVE+I0rqqIDwOI50O7iKkS7egM4xw4l7D26cdoderen9txDripinZT5wCwJPYZPIYGDBuny+6ojjGzJFYN+yOuDMfrx38JkYh4QvH5ACyn7KqqnNdS11FBsI8zBXg407m0unEhRbKZ9HzrLIWwTC/bl8ITlr/aEc+/N8yRlVRswySpCv6OhNUQc2FVlEhqS61EoS2BKyWEHFw0L17SPGSQREZNcKAD7dqba1DwnTlTTj6KsHzgjppHM8V54cYJN1CISWG9q4nJY31pSH8PPk4caw61uaZ9UEEOrgO0yyZw7EUOjq3IfMdfDe3bV7otSSQSicQwyFCKbLubN29id9K64E1FwFmS/dESILwgphAPBSsHhBKY849/c5wd4rcQgwXYJVARbRBIaBcxVWhHPB4Kf8MK+fPStznOCujHaCHeDPviHIjvgshDu6lzgLU/fMrtuBfUuAPqGDNzYtUg+PD5sM+Viwl8Hv24MrjRQmDCKig+H4D7KgSsiBuDddUauoS4U15JOSVn1d7NUx8km8G568I9VSKR1D8OtSlej8Qxtz1QObJlisiu4XRom/FLIfEK4uxAl07OHI8H90skbYHl71x0R07Ugvi8oAAntthBYAFsh3XxseeSeB1uqLA66oMELzgG7qAQlh9/cZnPg+u99lwbXdIaXEt/f7E8c4ob/evFNHYbhUidMDKAr6XeV33P6mVD1xRuqjXR0MXrQXl5MZVmL+C4QWM4+fxMji6R5OhYva6PKVCTy99pmHZNIrGOmv5OXn99oXZJ07mePn0GubkZL74skdgrW7ds4URdyMJrCEuL16stgEg489uyTzmWMCP1Cnl4etKFMye0W8lurTfI0gkR2dgtJ7B0QgwiyQxiCrf9voxFrTq2TY2pguQQbL8fz2ar3qhI23rkQGjuPJtDYzv7sFVSH2O/NUnDIYvXS0xhN6JQYhp7EIVpOQXk5+FA5bnPVReGDiHk6PUmObn2VwShJkmPpZiTPdLYbw6/r00/eVFwS1n8vjljjigcPvwaCg0NpZUrf6bx48bTgIEDtVtNs2TJYho7dhx17lz9JRMXF0dbtvxJ999fPfZIIqkLYCXEZKw+p6WiUJQHACGt2pKXjz9dTk4gH29NmAhKVgikKKxbEH+IDKmwSiLWEpZEZECF1dMQNXX0jyYV0KmUQprW059jAW0FBOevRzKpV6jhElRSFNofUhRKTGG1KEy94k1vf+JN7y/eR7fPi6JP3kmlBS+G8jpo0zaUVn/Virr1SCOv0Au8/vnbbWnkyCu8XWIZDS0KL6SV0Ix1F+j+Du501+AQcio/RxXFR6iiLIYcXAeRo+sQcnBwUQSh9QXEzS0pAGH4ynvJ9PzjrVggfrt4CP38ez75+Trz77AxoLYsSwwDz4DFX1+ll//dkuY9kED7NtfsYmyOKJw6dRqFh4fTxx9/RLNn30AtW7ak1atW0cVLF2lA/wE0fsIEys7OrtLm7+9Pm//czOeAkHRzd+cyAQWFBfTQQw/TDz8s08V4YT0hIUFXRuDaqVNZgAYEBJCnhye5e7hzwhAAa2V6ejq1ad2GRo4axfc0b94tlJWVxXFjTzzxJC3/6Se+D+w7Z85c2rlzJ0UfPMjHjx03jnr16kWbN22iEydO8P0AfC5D4lXSfLBUFEoaLzV19POLYS3M5GykA9pbN2hrjLXHsijQ05mGdjLfOwhlLLbE5dCQcG8utC+R2BopCq3D6pjCHbt9dQJQgHWIP3Ax8TK9v7RyRArrj70gA4YbIwfi81kQXi0pp/+LzafhP16gH4/4UUz6SCpyeYqc3IaTo1NArQShuezY0ZKeeTWeEuKv8Bz889kYOnAkhX765SQPVlgLyoagHiUEGyZRq7IxgYy9cMUWNTNRFxPxtrYC7tA4P84pvidcw1RiJ31Erc6ajuvf14ljhHOUz4QMvhCJ+PepLRBbEF8QaRBOEH9Yhhg7cPAAXbhwoVqbnyIKAQRhr969+RwQadju6+tLw4ZpMgNCEAJshxjs0aMH/bF2LbdB+I0aPZpdVu+++x7ycPegvn37cbs6aUjKlSvKb/Eyt8O1tW+/fnwdCElYJCFoZ11/PZ8bwhP3i3u86+67WfCKzyVp+mxYv55d7yUSU8A62NbPlRKzSmwe/wdBaGmyGeFqmlfUeMpySSTNAasthWo3PlgK/X2d6ZvlpykzPYvbAFz6ln0USAPGHdKtm+NCig6nuZYBYU1Y9lkrbUvdgo7sssXhFKGqg2gOKLGBDm7rUEezP5uahrIUbo/NoVt2GS4x8f3wUJvGKNTGfRRgQOLv3wOtdiGFkEL22puv1yQ+CGulqW8JAYMYUBEL+tUHYeTt7UCvvZPFtTERW/r8U204BhaizFC7iC3F8Shlgsy14pxIXPTuKy1p887iavvox7RiGWJVnfkWSYuQfRfgd3bmfCHXw2zTWtOGup/650YdzmdfvcjXR/Kk/70YxNl+RfwrUF8TQDRfd2sCbV3VnmKVv9HZdyfwvvh7RVbd3X+05+2I+e0Q7snnRF1P3Ku4BrIM47xItoTEUOI43N+iJcks/hAfjO9MPAeWvNVOdy18Pvz7YLshzLEUQtiFtGxJy5Z9zyIKAk6NqTbMYZmDtW7Xrr9YgN188zy2DGL7M88soGPHjlU7HohjwYoVy1kUTrvuOt3+uC9YIyE2QWhoKxo0aBCtWbNaZ1nEOYCwUgJYBWGJVFsoH3tcUxNN0rT54ouldOutt3FsoT7SUth8MMclUFjnosI8KSLEdnHUMZcK6djlAotdU2Fh9HYzL85R/mabJ7VxdZWWQuuwWfbR9ds0o5VwqxKkpGRSTJxlDx9YAi4pnU90Ds1BWBOAra0ihsB9wXJhKbhH3KuweqiB5QWiwRTlJae1S/WHMUHYwsWR/p7e3uZB6zUBQRij/J1D/BmaHrm7A1uwsZ+hqSbSMjSjlhCDqJupTgIEkQOxgn1eeiudxc6mHRnchrqVSHKE356xdsGtc0NYkAFxTog4nFOg3kcfZOmFyIKoevrhUBZ5QhBigASlXN56sS09cI8nCydMLUMr/8xx7u5d3FhkRfXy5esfOJzDyZNq4te1GrGpXwPUR2WcxW8b1/j4rWD69qcCys4uYzEX4OvM342aVqGa8+QozW1bOfNgy8bl7fk7gwA19LcCQfjDLzXfqykKCgupqKgyRTuEHaxyEFyYYIkz1AZgwUtJSeF1iDFY+GCpcdc+92C1gzsqQOyiOF4NBOWli5do0ODBfB/i3AejD/IxEIDYjnacD+uwLAogIKP692cRCWAVhMCE9RPb4FIqaR7gt2VIEEok+sA656W8u09fMd3XsJQWWqtfloX1CmFhzC2q2/6aRCKxDJtZCvdEp1HsqQReV3Pgz35mWwrhSrbuz2y679YA7rTC0gLQyUXHV22lE1YErGP+2P2t2MoBYN0QWULR4RXWGhyvzlyqjufC+f65IIm3gftvb0GP3Otd7RywcuC+0FkV1o/kyxV8DwD3AYuHuE9xz+Je0dEVVg983lfevsiWl14jzxMsJuoOvD6OHgvJxWuudq1uwSje/Qequ/tCEK6e0q5O4gBqshQiNrU25F02XT4Eomrhoku63wAEk/g3F78XkSUXvwEIJIgvIPbBv72hdmDMCifOiXVj+4hliKc7H73A9Txh2cP1hNVZWBDF8RCQoLUivoSlUPzuILxwDgg8c64PhLUbf4s4N37HAvV3BcEKQQ3Lq8iwi/3vn3+B7xX7CCBsxXclEOcAuAaWxd8MxCLqfIp718ccS6GgZ4+eNGHiRI7fgxse4vYgrm6eN4+367edPn2arYMQbojpg6VOxPlB3InYPwi4CwkJyr67dPtA2Ik4P/0MqDh+0Xvv8foDDz5Iiz/5hI9DPCH46qsvqbCgkNtwjsuKMMV9QLhClGI/cQzA/eI8Mqtq80aOlNs3GHRNLyinaT19ycXJfAtbbTiTUkTRSflGs4VaQ03JZowhLIzmWIOkpbB5Ii2F9Y/VlsKWLcpo/Jge1KVbe3J0dKRrBragwYMi6ZphXWnY0C66ZVgKe/fqSAMHdKZh/YO1RxsGFoCbZlaWkoBYgshCGQqgttIJK4KYi44rOpBYvu+JyzR8sDcLSggvgP0WPNaarRHo/KotOO8sTmcLh+iMQhDCsgELB9zXxDkAzokOKrbBVVDcA0Qfrq2+T/U9ijaAzi3OiXOhcwsRCkuMMRycp1N5wQIqyriLyks130dd8d6OlHoXhObAbsqBmkx4AOumJgGOUa8bA2Jn3Yp2/PuA4Ff/m6sRgwICuIwCX29Ho+01IQZAagL3iH0xiIDfMAYrBH4+GssmrovfF4QUJghCNdm5mt+9WlSZc31YIeHyqQZ/B5ggCPURllcBBmQE+DuDlVO4uEKoQgyqBaMhxKAJ3FetAe6dYoLrJoRTSEgI3Xb77dwGt0usG2obMWIEr2OONixD0AGcR+yPfZHRVL0P5iLOD8tiEsdjX0w4jzgOy5iQ0VS04RziPtCOOUQtBCHEKCYso03StEFJipgYTZF3SeOjRysPRVCV05krdVNY3hDhQa6KAHWkOEUc2goIWlggU3JLtC3m4e+lefbDrVUikdgHVovCK1ed6MCRJPL1cqFN25Pol7Vx5OnhROcTM+ngoQReTkkvoHsfP0xBgW6UlVtMfx80niQCHVl0OuFiKUCnVYgsYfUwB3SIcS4Uh0cnWn08OrUiHlAt0lB3EAXmhcsgOp3bdmXQpLHe3KZ/DnDDdB+OHRNYEmcId0G4F+L+AFz6duwx3pFz9X+XnLw+JCo/SSWZo6m0YJ12i22BIHzrbPX7mOTvRrvmdmzQTGHILBoSUjlogHVTkwDHqNcNgd8fhAmmmLhSyswqoYgOlaOeSRdL2JL4xQ9X+N8NohHL2B8DAwCxe8baDaF/Tn0g1HbtzeVzCTCQgd8i4gghrNTnHj/KnY/BgMhpZT8xwKHP4H4aAQfLIs4tri/EK1yZ1dcUmCtcBajh+fMaTbIezGdMrvoZYUWE8MZ3D8slPhMsgOagL06bMxChsDgivuyHZcs0MZNKm6RpA6t027ZttWuSxgYsdS29nenU1SKbJ38xBgRcWz8XSswq5oyktqKljwtbPS1BxB/a8j6MEXPwL3rjsZspK70yFl8ikVTHalF4/cxLdPGkH237vYhi97vy8u8/5fFyenwIL8NVVL1synVUjPwbcgkDcIEzl0uXNdeBm5mwPNTUiYTVIim5jAUlwPXgRghXPWPngKjEcdYAERrWplJgIY4NQtYUzh5TyMX/DyKnkVSW9wgVZz5B5WW1i68S4MFsShB+MLWtTesb2RJ1xtHaZB+FQIE4wdxfeXF+9q4mky6AWyYs1hBPsCLDbXhAXx/eP/pYNgswWLGMteuD343+OfWBFRmuyx9/URnXiXhbiDP8LmEFxG9cWLwxKAFrNe6dz6tsx3X0LZXYD+6eK39P5fuEeMP1EUcJUQsLpKG4Pex3Mk4zGoy/BUMiEW3i7+TZJ/0oI7uU/358fZ3oths9uF3sg8EWfFfsBqvcDz7TmJnxuu3iGupr4bNi2ZIBmOaAsEbComhu3UVJ4wVuw7AiG6tRKGkcRLasf2th99aa5/CZFNvFFvp7OvHnsETg+XloPVvqMANp0pkYFoOvPHg9FeTlkV+gJv+ERCIxjN30rERHUh/EO6Gjio41OriiU6q28gnQWUR7pNJhxDI6mnBtgzugSGphDGRkRAcZ2RNxHK7HLoQLWhs8B6wbyHoKl1N9cG3cJ/YxBs6HeDC1C6vo+JrC0SmI3AK+5PjCitI1VJJ5LZUVR2u3Wgce5P9cm9joBOEb77amyIHFFN7nJI2e5lZl+cEnTbsq64PBCMS74d8acyRKUQ9Q4HeA9n8/7sPtmLAP9ofLqbAwG2uHxRttAmwT1xLn1N8HVmRsF/tiO8QeYhYRfyosgeq/BYglXF98FhwL1079c6NN7PPqC/7VPhOy+YprCoYM9KTvlmvcinEdHK8P2oRgU59PfEag3gfbcQ3cD/bDNrFdXEN9rZW/5xm0qkokzQkkIGrf3rIM1hL7o5WfJvkLrIX1Bd7lsFCeTSu2mYXSXyvwLE02E+DhbLHbqTnAIrh04Xx6et4oOhtzlMbNup3adorUbq1bdm1YQXdN6qldsx11dV6JRI3diEJ0/CCK4KIpBCIsDEdj8tn6Aj5YGMadUrRDkGF/tRUB8VWwNsBtD1YWWFiw7wtvXKFcpeMs9gfqZQBXUQDXPBwH97knHwiktRszqp0DFhhYNKZODOAOrfoeAO4Dgk9t9RBzsYzPi/2QgAbiESISlhhzQcIZF/9t5ODQkkqz51Bx1otUUZGv3Wo+QhBuyKz+Uprfyc/uBGG3CD9OWITpyIl8GtAnhB59YBB5ezlXWc7KLtXth2OaCoixXb0+lS2EKCkBsSqEZ10D4YaSHTVlyq0rMIAC6+adN5lfJFkiaYokxMdTaGilJ4Ok8dKrtSdb2S6k2V4cGUNYKJMzbRPPJ5LWXM2x7DN4uzraPAPpsg9fpsdmDqQ/f/2Ghk6YSf/7cRv1HjRSu7VmhPjC9MrD11NM9C7tFomk6WN19tG6ADFOAFaF+kRkNBTZPyEI4UIorBP1ATI1PnR3qMGEHcBYVkUIwdK8H6i88DXlXzOYXHy/IUeXLtqtpqlJED4+sn7jkurztyaxDgxgHDxcpouFrU/UbrLGaKh6nhJJfYIyKKL0iTFk9r3GA7J9g6m96m8AE9d0dXakCd1s09/aFJNDrk5kUakqczOQmpN9FK6iLz90A+VmauIG20X0oNeXbeXl/X+uoaP7dtA9C97idVNAFH7+zkv030Xf069fv0+JCWfonWXbWSTe++R/afikObp9Fv+6l1Z+8TZt+m05H4tjLibE8raOEZGUkZFGU2bfThNm38PHrPz6Q8pIS6MJ182leY+8YLRNffx981+jblHDq7WL8+K+0HbuTCzfH/b5csNx3f5Yjj91hL794CXeBwwfPYnuXfA2L9szMvto/WM3lkIACwAsAWqXyvoAQhCp8eE6Cqsg4qkQm1VfwPICC4wxQWgKBwdPcvG+h1z8/uD1kqxrqSR3aY1WQ4xKDl9+zm4EoaRxABfQhhCEAGLQlCCUSJoLNQlCSeMC1sK8kvq1FnYMcqOMglKbZf8M8HCiK7mWncvWGUghCCN7D6EWrasP6B/du5NdSi2lbXiEdqk6J6J3siB8euESFoSt2lXuO/Xmf9CoSbNo2afvsigDs+94hOb94wk+Jvqv9UbbAI7v3msAffbWs9oWDYbO6+0bQP983rjghSAcMnYqLfx8Da+Pn3U7zyUSfeyqhwVxVp9iTA1qpcEyKOKp6rPzidpz6qQm1gDrYHzxejp5+Ta2GhZlPKwrXVFenq9MhVReoSxrp4rydBoTUL2m0JIBIVIQSiQSiURSTyCrN2ILj12yPATEWiJaauqYxqdVzzRtDUg2AyyJKxShKZYkqDFGWEQ3ev6TX+hFRfh4eFbWvt2y8mv67I0FdPXSeW2Lebz02C10NHovLxfl5/FcHw9PjVX056Vvs4XQzbMytCHqmsk0447HeRnbYGHENGj0ddxWkJdjsE2A47tFDWErohr984JBoydzuzFgIfT09lXuV5OYqiA/l+cSiT52N+zeHK0BsLyIJBy1Icjbh67bfwstOfwulRSd5tIVBdnfKuLwIpVmP0claZ00U/pQau2xnd6YFET/iax8eH4/PLRe3VckEolE0nxA5x8ug2I6EJ/ProH60yubLtNTa5N0k3objsGxTa2+XX1bC1GeomOgG51LL7KJKNMlm8k339PL1hlIu/W/RrsE4ZNPz8wbQ5+/8S8WQxCM5riPCuB2CcsahOGOdT9qW6sCt05YCWGpg6um2tIHhJj08PLhbXD1fHzeWG4DhtrMQX1ec5g5716+P1wHrqO4b4nEEA4XLlyoMFXrSMZ52QeGYqV+OphOyXmaF+PelAI6WVBKaaWaB3Jfj1z6afwX5Ewat1KDOI0iR5+P6fWtmTQy3MuiWID64PTp07R//z669dbb6LvvvqWK8gq68aabyNXVcjdbif1x5MgROnbsKM2deyMX4i4qKqLpM2Zot0okktpQ1zE1EC+iM38urYgFDbiUW0KJOZXWp5+Ud1Nd0tvThbp5O1P3IA8K9XJmt8gWPs665CeNifqOLYRVb0NMNvUK9aBurat7DlkKRHvXEHfqHaYpe2EO5sQi4rzm8NtXi2jXxlV0Oek8FRfmk6u7J02cezfH6gnmDar0hFq2T5NNW42IxYM7aHpqMn3wynyO1UPsH1xJR02dQ9E7N9GubRtYNBbm5bDl7c0F97MLJ6x94vi/N6+mA3//Sf/9YAULMsQNDhs/g62QIv5Pvw2gXT8uUH1f+ucVsY4QmeJ+Y6L38D3i2CfnjeIYxLAOXVkgt+/ah69j78iYwvrHYenSzyu8PL24o+3k5ERhikCMiorSbpbYKxgpnbBB4x5qiLkhnvTGRE8qzxqtrBl3FXBwfYTI80Fyda79C8HW7Nu3j44fP0ZTp06jM3FxdDr2NHXt0pWGDZejXI0d1Fn79ddfaMKEiby+adNGmjXregoIsP4lIJE0dZBg5vChQzRpsnFXMYGlnSK8UwRI/iHYm1zpOlfXAs/W3BjiQW19XKm1twsLn/BgN7uttwvOpBRRdFI+DQn3ZpfS+mB7bA4Xnp/Vp/ZCFOcClgww7z6bR+n5pSaFsLmiEDGDyDoKvP1bcOZR/dqE5opCEBAUxPF7k+fcR+dOHdbF9wUEBLFLJkQgRBgQiWIgzL77eCG7ffaOGkyz7niURZg4r0gUg1hCYKxNXxQaO686AQ4siN8ueoHFoEg+g2ORRRXnF66oOP6JhUt52Z6RorD+ccjJyamIiYmh06dPUXGxZnSve7fuNGToUF6W2Cc1icIfr/GhwWGHqDxP85AxhUvgSXJwdCN7e1Xu+usvFoK9evXm9OsQDi1DWtLUadO0e0gaKxvWa9xsxowdS8uX/0RdFLE/UBZdl0hMgnd1utKxG35NpZucMUSn6PANHehqTqnOmndamWcWazxMtmQU0VWtha+50MLFkcYGuNHgVl5cr69DkHu9CbCaQN3A349nc6kGW2UFrQlYfPck5NpEiB5NKqBTKYUWdebRl6kpA6k1orBVeBfqP2oCxR4+QJF9B9DRv7dS72Fj6PdvPuTtwJAobGqgpAasmLBqwkq47fdltH3Dr5xR1d6RorD+cUTHu127duzC1b//APLx8aGTMSe5Q56b2ziCUVHI99tvvqHXX19Ii957j93QrCUuLo7PY4+o/f7zik2/yMMCPKiiaLN2zTTlpfHaJfuiXbgm6VB8/Hldtr3AIE3NSknjBR3bq6lXuWMLF1I3Nzfq06dxuLNIJA0J3sneyjvaEvr+fJ4HEO8/kEJPHkmlJUk5bPHD1NwEIcBnxmfHd3HLrss0bE08dyARu/jejhR24VRbTesTxPl1bWHbrKA1ASHo4uRI59Nq/5n9PTQuu5Ykm7FlBtKQVm25FAWm4JatKDEuhovWQxh27tWf582Njl37chzhm/++i11Nr15KpKff+FK7VSKpisPqVasqUtNSKTgomHr07EmdOnWis2fPUnT0QcrJyaEukV2oe48edu3WtWTJYmrTug311nYsIXKt5dixY7R27e/0zDMLtC32w/gfz9MHI1ux7z+WTykvDmP8dV0ItXZ5jypKNKNmpnDyXU9Orp3tzlII/t61i06dPsWDFvv37WM3Z3NGySX2CTq1q1b9qrP+4m8N7sEyxb5EUjOwsPft18+svxcxUi6xHhGvCGBZFCBTKGIXBbZ0SxXWwkAPx3qL8xfWukndfHXJX6xBxChGhXlSREjl92MKcYwpS6W5lkJJ00JaCusfpx9++OHF2NOxlJWdRQkJ8XTmzBlq1ao1DRo0WHnxhNLFixdp3/59lHIlha2I3t6alLb2BKyaHp4eFBYWphOEsPadOHGCNm/eRMnJyRQREUH5+fm0/KefaN26P6iwoJA6KgIYIvDHH36gvXv2UFBQEJWWllJcXCxdc80Itj4mXrhAkV3MKwZflyzdk0Y/J+dRK3Kkg0n59OsV06mrJ4Y4UliAkyIKTSSaAQ4h5Oz1ODk6WP8iqEvaKv+e+E26u7vzCDms2L17S6tSYwV/qw7Kf6NGjeK/Qwzm9OzVS7tVIpGY4qTyTsN7zpz38DuH07VLEmu5UlJOJ/JKedqgvHPF9PulPPr2bLZu+uBYOn/fmE7E59GOczkUc7mQLqQVswWsoKiCk9+Yg5OjIi7Lic6lF1NLbxfydKv7bOxebk4Um1JIFcp1W/tb70LqrojlE8mF5OHsaPZ5xDGoc2jsO8J2SfOjRyvzExbpI55/T/aT3mWW4PSiQmRkJAUEBJKvry95enjSsePHWFBhfeCgQdS2bTtKT09ncZh4IZGcXVwoMDBQe4qGx8vLi/bu3csC7/y589S1a1fas2c39ezRk/pFRfG2Nm3a0J+bN7PFc/yECbRh4wby8/NnS8WMGTPZAgWrVIeOHVkUVlQQXUq+RLNn30DOzuY9zOuSO7YmU2F5Be3OKKQdZrh55GQ70LRuvaiieAdRhXG/eUf3/5CjS3tycDBvVK8hgJhPiI+nvn370tGjR6l9+w7k4WH9w0LSMCQmJtLB6IMcRwhvhEuXLtGUKddygiuJRFIzhUVF7M1jDlIUNgxnC8tYRP6dUcQC8pfEXBaO+PfYHJtD0Qm5lJVbRo4VDkZFEGr+nU0tplzlXO1VFsm6Am6rEK4oTxEZ4q4RplYCEZxXXEGdWph/35cyS6mwtNzoZ5WisHlirSjEb3DxyUxelqLQMngICoIILxokeoBrHlz14N4VG3uak0Ag8yPEIdphTdu+fRutWLGcO3b2QK9eveiJJ56k8ePG08VLFznGELQMDeVtoLCwkLcdP3Gcli37ntsEK1f+TAcOHqCCwsrMart2/UXdu/fgeCd7wFn7jDY3AmRDZhHtPZ9Bjt4fsTXQEMg86uQ5kxwcfbUtlvH8f/5Dp06d0q4RL6PN1sDNEC7O+J3CzRmWQ0njAkmsMFCD5woGcQ4qf2+IYca/qUQiMQ8Ze9u4OZpfootnRJwnXNxQkxFZO9U5A0Rs4ZXc+ostbB+keRafuWJ9TgYQ4OnMMZGWgMQ6uUXNL77V3omJ3kXvLrhHu9Y4QEzwhNUJ2jWJpRj0S0BHDS+fOXPm0tChw9hiBnF45PBhji+EOIyM7EK7d//N9eOQLEJkLm0IkBwGqbrd3DVlFfz8DKc2hpUQ7mqIYVLHMQ0ffo2uTYBlCMOUFPvITtXV3XJr5U1/5dCZq+7kHLCVHNye5bqEEIgOLrcrYvErcvZ5RBGErmbFEgrB995772pbNBQUVApp9bItQR1N/CZhaWrVujUlX7qk3SJpLCC5DBJA4bkCF1L8HXbr1k27VSKR1ATKuOzfv1+71nSY5O/GpSPU0/1hPvROn2Ce5nfy07Ujxq+pgcQ/SHgzfPk5TnQjRGBESzdOAHMiuX7KgKCuY4CHM2eprQ0tfDT/RpaIWRS+F3Uu7QGUgti00n5KNqDO4OXEc9o106B0BYQcSlXguNqAJDWT59ytXbMt+H7xPdsKZNG959cLnFCrOSbQshUOFQraZZOgQ454Bljb0KFDsDtEFjp7KEANkFYeHb36jDtER3PxJ5+wlQ/30z+qPw0YOJBjCuH62blzZ90yxCIC9fEZPNw96OZ58+hCQoIi/nbx8bCW9u3bjy2HSDSDmEJw2+2387yhQBD4tRsTqcSsf6lK8GJ9alRL8nB1oIpyFMVVHtYOnlRRkasIQWdydDS/NuHPK1aw+IYr58OPPMLWO4jE62fPZivstq1bafSYMfTH2rX0yv/9Hyf/CWsTRp0iIuj7776joOAgGjx4iG47RCbab7n1Vt32tNQ0Fg24TmBQIN1xx50cSwhQ3Bzgd4f6dhiYsMf4Vkl1RE3CUaNGs7iXNQklEssRgtDc0i31nWgGok2AQvI+rpox57pIygKrWkJqEaXklrA1DWU24nOL2UOmKfBSt0C6OSqQTl4qYJfOsZ196qUYvyhPMaKTD7Xys+56+Lf5/XimRclmkrNKaefZHKOfsz4TzWSlpdBL/5xDCz//g05E79TVBgSoS9gjagTXAjx57ADd+tACirpmMosvUbtw5rx76ei+HbyMWoH3PfMWhbbtyCJo2afvco3Amx96zmAbQJZQwX3zX6P0q5d0dRNRj3DAiGurXV8AkYUi+8guivMLxP21CutA9y54W3dd9f1hHxTnPxq9V9cOcD84n7gvfBf4HnBdCNXPXp/PnxXgs6Omo6HvR//cAUEt6YFZg+m9ZVvIL8iwN5s5iWbE7w3Wd0PIRDOWYbYoFMAiB3F4Pv68yYylffr2lZ12G/DTwXR66qjmgWQpi/oG0+x+tul4L3ztNZ3ou3bqVBo6dCiLwiFDhtCePXvonnvv5c7/LytX0hhlv6PHjtIDDzzIgwZog3gEWIYoPHTokK5dzM+eOcNWZ9EGwYj4UIDfFyzTt956G1un4XooLU2NA/2ahHAhlW5wEoll4FmKwThzB1NqIwpFLT/g7+pMXbSiTi3wkJzEXur7qYGFKj6tmMVUYxaLsIq+PqwlnbpaSB0D3WhAe08qKSMqK9d02RD352LjcGxbZT799UgWtfVz4Xs2h5oykNanKBQWwpFTbqIF915Lj77wPl1MiKV929ZzwXdY4QaNnkyBLVpzMXvU+4NV7umFSyigRSvlmOm83C1qOIu0LWt+oLHTb+bjH3r+fVr5xdt8/vDO3aq1DRs/g1567BZa/OteOrDzDxZ44vz/XfQ9F6tf/fV7lJeTzfu+//KjVeoNQnzhfrGfGnWBe3y+q8kXudC+uL/nP/pF9xnU933bP//L94Nri/vKSLvCnxFibsWnbyj7D6E24ZG67etXfFbt/gydG9fEZ/H09qEJsw27qNYkCmEweWrnZXbLNoYUhZZhcVoruFyic6cfXwjgbgprANLOo/OHziBEpMR8MFL39d40um9VIo1cdt5qQQgeO5xKb22t/fcfHx/PFkJY7WDRQ4ypAILQ09OT2rdvr20h2rp1K/VWOv7Cygf69eunXTIMtsOqKJaB2h0VLqRwUYbFukP7DnQ5OVm7RWLPQMzDMq+uSSjFvERiOfi7qa11XbhqCtdMTJsmteXp7+ntuQOF6dCtnejtqWE8PT8hlDtnmKb28uOSSJjsURACWJogRnC/uPels9rxZ8Ln+354KH9mfAcQvvYMOrrXbk4id2dHFrgZeWWUoIjc86lFFHulkJcLSyoUkag9wAYglrFTkCtbX9UxjpYCUXklx3hHXR9RBiOvqHp9w/oOTTp+4G8K69CVki+cYasYBBZED6xcsCJi3nPAKBY42B5/6ggfh8LwwjqHZYDjYEWDCBo1dQ65eXqxWNr023KDbQK04VhhoVQDK2S/YeP4vtTXx1zcryFwPrBny1q+HoBIxP0J11T9+9YH9yU+Y8bVZNq1bQPvK66J78zY/Rk6d9tOXfn7thT8NuFqjbhcU4JQYjlWPxVhBRRJadTxhRCEEI0iPg/ZPSEO7SUpjb2yMSaHRSAK6T53Mp3WZRTSuaLaB5i/F5/NRXlrw4njx3kO6x1cPGNjY9llFMBqCHbv3s1zgDYIw8xMTfYngcgYCivhpYsXedlcRJKZy5cvc1F7WKobMo5VUjP498FzAVbdkpISdjMfMmSoTC4jkVgA/o7WrF7N71ZrgOCLvSWChREEEoSeEHmY7F3k2Qp8Pli/8JnxHUD44nvB9wOhiHALiGZ7YuWo1jSqs6Yzvel0NkUn5dOx5AI6lVLIy2uOZdKJSwVUyhZE3q3WRIRoBnPhumotId4uHCMIy6O5IJ4R7sBq4MgG77P6BKIPAgZWPwAhmJ6azG6PEEIAReBh/QLuXjVbVCGCPnhlPh8Di1pAkMbVVL/NHHDcmwvur3Z9Mcf9QuRhOyYhygQZGdWFphBsloLvBN8NrgnwnRm7P0MEBrfi79sSDsTnc/ztW2cREiWxNbUeKoM4hCsYxCHcwtDxg5UQGUCFaMQ+9pax1J6ANe/uPZdtIgINEZNbu/PGnYljN1G4fSKeEMCVCWDkWriVCqEI19KwtmH025o1VUpHwJqIdohLnBOot+uXmdBf7xwZSfGKGBQJgqQV2r5RWwZ37tjBFl5YfCUSifmIvyNrwzEg+GxVWL2pge8F34++VRFCcdWYNjprKgQjrItiqg8r4/t9g6lLqDttiTU9GACBuDU2h8to2UIY4jtp6+dKiVklFok6Nf5emrjArPzqlj9jIANpekHVD5CXl0dlZeafwxYIcYY4N4geCMC1P3zKcXCt2kXwdsTUfbnhOC38fA3HxtXE8NGTON4Ox2CCi6ehNmPgmgX5mt8BjoMrqP71YcHDNrh0og3bDTFq0iz6e/NqXoYrJ+IZjcX01UTvQSNZ2CIGE98JzmPs/oxhrhiGWzgMHDO3XpSJZOoQmz3ZRMZSxHwhYyk67yJjKeILIQ5RX85eMpbaC/CJhjWvLunhUzvLzOOPP0FTp2ksv4hpgTiEiyfmiPmDCMSymIP773+AE/Rgu2iDOynasY5ziuPFdvWy2KYG18aoIV4UEBhIEiSxTxBfKiyDGAjKzsnmsjYSicR8YB3E3xEGWCX1B4SicEEVglG40woro3C1FdZGTMI9FYliIB6ttTz283Kh6/sF0P6EfEWY1dwBRgmIXWdzzMokbg6dQ9z4uglp1vXRhDvoVQszkOKaQoiWlpZy2Ep9M2DYOI4hVAPr17F9W9l9EslfIBJhCfvh41epsCCPhY2wiKmXMcf6bY+9TFcvJeqsdxBlhtrE/upjARK2wPq27MOXadqtD3Msovr6ApyzReu2HAuJ7RC1sN6p7wmJYPJzsnh7TPQejmkEhu5bfy4QbXAVBXATxXeCzKeG7s/QuQG+Z3zfNSHKTKCci6RusTjRjCWgM4j4M0MZS1EDEZlD0blvzklpEDsIV9G6BCOe+gHfJ9LLqK23I/k2shFkWJt79tTUnkStOwxCSOwPmVxGIqk9u/76i7x9fKz62xGJZiBcJA0LcgWcTyukQ5cLaGNyfo1xUHAbbeXnyplALQGJWkL9ncnVqfbvdXTEAeJIrQHJZkK9nWloJy9ti2n0M5BCFGJwEV3UbUn159oMYSMsg0ioguQpEDawGMLypc7q2ZyByyi+E5E9FN8bMrWqE9/UxCsPX09Tb/5HlQyqavB7fmlHcq0SRcnnn2XUqQ8EspJOmjyZ4wthSUR84fp161gA6tdAxMuvOboD1rUgDHR2qCYIk3IrqOeaZNqR3PgCdGFtjouN1SWewUtDYl+ok8vs37ePXd+kIJRILOd07Gl+j0oaNyKe8fGRIfTHje3p8A0daMmAEKOWxG6t3Ol0iuV9g4uZxexGagu6tHTnuEBri+dDEKbnm3+scHHOLNC4izo7O5Ovry8v1ycQKN6+AXT25EGa948nuGyCcI+UgrASCEF8P/huYBXcvnYFl64wF7iu4ns2JggBcmw0lTIzjYU6tRTqA1cYuJPiRefj48MWH7zw0LE/fOiQzqIY0blzs3kR9vvubJ36Rz/e3pfmj6n06YaF8Ov4QvrfuVz6uo8f3d7Z/FqF9gCyj6LOHSyEGGBAMXtz63Y1BHgnnssqo87+TuRm4/Th9giEurAMwt0XA0EYFBJxoBKJxHzwzrTWi0ZaChsHCCGZt6VqnBT+zawpw4BkLaMjvTmLaG0R5Skssfapwec6drmAZvXxN/t+8Jm7hrhT77DKfAIIGVkXV7u8CJZSlJ9H504d5gyjkrohJnoXF8eHS64xjNUerAnE/Iq/J/n8s4y6j5ZWgZebOmMp3P/QgURGSbSjoDX2EUlp4Gba1OMOd83tSDOCqiZUsSVzewdqlzT0XJ9CH18tpre7+tIdR7JYJDYmYCGE1RniEIIw+dIl7Za6AyEOl/IqWOCZizjmeFqpclwFXchpHoHR+JsVyWUw0AP3cCkIJRLraK5hFc0JxC+iH4BkNrUFsYW2EIQA50GtwcSsYqvKU7TQFqG3JNkMRG2G3osWBoT6BkJFCsK6Bd+vKUFoLfg7wt+TxDrqVRQK8KITGUuRrh7xhRCHKIrfvUePKqJx9epVTdqtFC4TH00Po90z2tOUANta7UJdHHVpxiH+no7OI3J15FpAkT5OLAxfPV3/gdy1BdZkJJmJiIig1LRUq1O11wRKJp3PLqfDV0spKbeMxZ055Cgv0ONpZXyMIKOonNubMvh3wN9sVFR/Fu2w/MvkMhKJRGIa9AOQzAbx/7XJbOripDnWWpdPfbq31gxYn7HCldXP0/JkM4YykEok5tDb04WTPeHvSLgiSyynQUShABYfWBTURe9//fUXji8MDAxkF0HEkMEFbf/+/U3aaggn3gO5tv18n43U1NkBagshpRfSsktF9MJFZT60/kfhagvqFEJwIGkRRhEhQGxNZlEFHUktpavKC0pk5a5J1GG/CzkVFJNRpgjK6vtezGvaLzv83UKww5or6hNKS4dEIpGYB+L/N80Ip7TcMmrprbG0WQIse/GpxdT35/Nc3Ls2BegBOte4j7NpxbqsoOYCS6OXInD1aw+aQj8DqURiDsj2+/OscLa6S2pHvcYUmgOsgshYirhDdDDhVooSBDt2aDIajRw5qsm5o22PzaFbdl3WrtkG/VhCh5+vKCrciX7rownc3pFWQm9G2d50Xx9gcABlTSZMmMiux3AhnT5jhnarbYDrp9rSB9yUl1yfYMOBgRCRZ7PKdALSGN0CnMinCY5i4e9WxA/i3wTW/xkzZspC9RJJLcHfljXvPBlT2HhBMfpLmSUWZx8d09mH/ojJoudOpPM6rI4LugfStJ7+VltPkDkV94FMkMLzyFx2n82jy7mlNKuPeRlM9TOQ6gPDQU1lKpCptINvBYX71m8cogAJcjBg7eBQ8/eNvgz6tyUlGuHs4uLCxzYXMGjx/KaLVpeaQKKm/45sZfB3KZ9/1tGglkJD4OUn4gtRsmLVql8pPT2dO5hN0WqI0TxbC8L7wrxZECLLqMNXSeS9IYN2DQ/SWQhvOpXXaAUhgNAQdQqRzKQuXEjzSqqrO1j/9EUfXEzjMsspNrNmQQiaqrVw75491CWyC3l5eelcSKUglEhqD/62UNdX0nxwdiJqE+BikbWwY6Ab+Xo40QexmdoW4mQbSNYxfPk5TuJijeUQHW5Y/KzJhiosf+ZeVwhXkYFUH3ieQDjVhI3CKq1CXUrDGCjIj30yMzN1ghBgua7CYewNDDbgd2mNIMRgB+qBLp3VzuKBColp7M5SqA9ehuhkNkWrIeoA3X8gRbtmGyAI/zuhFccQ9tySSv/q6E1JRRoh8kh7D1qVXNSoBaEAZQ/goggXY1G7EK7ItgIxgYZiCCP9ncjfTfviMtM6qI/6HE0B/FsgORRigZFdOC0tzeaWW4mkuYLOI8IqMFBqiRVBjpQ3blCzHr2zrbE5nEDGFBCPQzt507MbkunHK5XFzPVBZ/qOdj50fY8AizrTIpOoMQueMRDbuCUuh0Z08qFWfuYdZygDqcAcwQVLYYRfBYX5mGcprM8aiJK6YW5U9eeifP5Zh91ZCvVBQpqmaDXEyNl/rEy3a4y3ewexIOQ6hOtT6OY2nvS/oxm0uL83/XBVU+ulKQhCIOoUIp5Q1C60JcaSymSrfmooEGypIAQJTSwTaXT0QS5BgQEbuH0PHjJEu0UikdQWCEHU9N28eVOT8ZCR1AxyxsADcWwXH+rVykOXREYN2rANgvCz3akmBSGA5fCts1lc/+2eXy/wwLQ5SWkiWmrqKcanWfb7EwIyM898V05DGUhBQUEB9//s3I4hkTRq7N5SqMaY1RCCEZ1S1DZsLIktnt+YTF9etI2bAIxOP49tQ/3aaYrUs5VwTTLtmhRKZ3JL6Y6YXKqYHszbQFGqLIbcXHALPqtdqhv27dvH8YOwEm7dsoXbJk02XoxWIpFYBxI5WWKFlyPlTYei0gpydnSgFEXAZSqCycvViV0tIbqOJxXQgr+v0KE88xO66HNjiAdN7+xHA9t7G409PBCfT+fSiyyOT9wUk4N0Bly83xwMxSGaE0sokJbC5kdNlkIRu9mc4jWtpVGJQgDXgZ07dlB2TjZnN4QQRG00dExR5DQ4KJjr1yGeCROymAL8GOwlxmnLqRy6fbdt4ghH+LjS0untdA9pWAnb/nyR3h4QRE+dyqbjY4PpfE4ZTQuv/OxSFDYf6lIUbli/nrPA4u9QFqqXSOoeS5LOSFHYdCkuq6Atp3Poo+PptRKD+phyL80qKKMNMdnUK9TDoiyPEJOJWSVmJ5vRL3qfnZ1NhYXmxzPaShQ+M2+Mdsk0bTp0pn+++ql2TdIQ1CQK4VGGEBf0T6QwNE2jE4UCYTWECOzRsyeLQ7wwkfnwcnIy73M19Wo1dxsIwxbBLXgZVkVvbWHUdu3a1cuPBammo34+Z5XboT76GUZhIfw6vpD+dy6XvlYewP2VhzrqEOqXnZCisPlQV6JQZBvF35OwEqakpNBtt9+u3UMikdQFsJrs37ePvWVMDXRKUdj0QbKORXuuWJ290RTCeqi28MHql1tcTtf28OWYR1CT1fBMShFFJ+XTpG6+5OdhOHu3GpGBdEyENzmV5nAcoSXYShTOGxSiXTJNu4ge9Pqyrdo1SUNgTkyhyEMhhaFp7D6m0Bii+H1QUBCPAKBEAUpZ4CXZt18/npCE5O677+E5fgiYEJsR2qoVT3i5QkDCynj40CHtmeuW+/5ItIkg/GJIaBVBCNS1CO84ksVttq5DmHrFmxa8GEoxJ4K0LZLmDLLAwnoPi6FEIql78I6DV8z6deu0LZLmCqx5/zc2iJYN8qPe7rbtzkFoIjP6tT/Fc9msckUERgS7cTbRo4n5lJBWxBOEKQSisdqCyEAKsvLNi6UXIvNKRq7FgtCWjJtl3gDn7Hue0C5J7BkYjtD/x2A2+iwSwzRaUQhg6cNoKUQf/rFhFYT1EP/omL74YilPq1evYtGHSaT7VYtHJK4ZMnQojyQgbqMu2VdLVw/ED/49vT21aelJ83bnsHUQJSfgNkqujpRXVEaRPk4sDGEltBUQgw8+GUyRg8/RN8tPa1slzZXUVE2SpD59++oGVNq2a8dziURSd+DdNXnKFOoXFaVtkTQ3UNIAfZmrV6/yAEHXFkRfjfOhz/t5swuoLUkpKaO2AW6Uo/QtLmRoEtadzyimY8kFPKGG4ZpjWYpALNZZD9Xoks3UkEFV4OWiEZcFBspC1USpebpTonDXpJ60a8MK7Vp1Xnn4epPbGyNCGCJpl8QwjVoUCvCSxD/2mLFjddZBWBGFdTAysgtbBgODgtgyiEktHmFlPHfuHMcfno8/X2fCECNqtQGCcOt17Xl0sEegE63JLuWEMtN9nen6A9lVahG+cFGZ28BKWEUMLoum4Bb+NH1yJ+rWI027h6Q5cvLkCa5LiOBtWAnbtQunYcOGabdKJJK6BO88ZGCGMEBsr8xK2jzAv3NWVhYnHELiFf3on6jWTrRpakuu4dbb0zYJVL4a3Zo8XB1pS2wuXck1LOxgPYSL6KEL+QaFobGMovogwyisOIFu5ZRVZLkoLCjRdGn9XO1XHcZE76J3F9zDosxa4fXkvFF1LtjGTr+Z2oRHateaDtAKc+bM5WVhJJJU0iREoSFgRURAPia4mmIaOHAgZ0bEpHYtRebSvXv38A8EIrKuhCGseLVBCEIAC+FDLVyVD+rC4nB/fA59GF/ACWbC3Bwpd1LtfabfeLd1FTG4bvlAGjeitXZr4+L7FYU0Zc4F7VrtwLk6Rp3jZcyxbsvz2zuwqGN0WlgJkQ14/Pjx3FGVSCT1B8fFKxNcSaUwbJpA+EEsQQii2DmyrZuiorSAZvfxpT9ubE/fDw+tlThc0NmfOrRwoz3xeSz8agLZSWOvFHIiHIB7RxkJH5dyo4JSAJGL9wqO8UCCmZKa4w8bGxCEby64n1q2Cad/Pv8WderWlz5/5yWdwIs/dYSFIgTj5wufoqL8PD5G3bb66/coQ/kt4Di0Y59lH76sE5lZaZra12Idc5xffQ41YjvAHOsA57+YEFvt+k0FDD6gzB36M5JKmqwoNBd0ZCEWYfVAbCIYNWo011uztTA8l1b9YW7uP8DsFh5VsoGp4wfz0grp6+HBNDnYhZ7s6VHrWoQQg226Z9HLb+zh9dvnRVHsflcaOfIKr9cWCCkxzbsvmQ4drp1YFqjFGlCvd+/sQrfO1QSODxp/nrfZEvX5mzqoS6i2EsIFuyE4duwYLVmymF5/fSEteu89zlJnS+Li4vjcB/bvp2+/+YbbMMe62CaRNDQIoUBsvRSGTRN0XiGW4DJqDhBVeDYDJImBONw0qS3N72Re9k81t/YPpJjkQrMEoQAupYg/xP1CECIu0MdFIwiTU7OrWTcBnt1qq42H0tUpLa9oMHfQpDMxFHfsIC8v25dCTyz8nJeBt38LenPZdl3M4ZY1P/DcHNav+IJ6Rw2meY+8QFHXTOY51nEOiLmXHruFhSIE48ljB+jbRS/QZ289y23/XfQ9Tbv1YZo85z4+17x/PEFP/+9b5Zyf0YG//+TtYMWnb/AcePsG8Lkg8NTnsAT96zcVkGwGrqQnjh/XtkhAsxeFArxYkTQD7qQYeRXC0NQowvfff0cTJ07gDqI55JVUf8LtmtGevJxMZ+8CD0Rp6gzCQvh0tPLAV8cP9van9akldHtn89NEG2P0NDcWg5npmkQ14e1b0ifv2LbIPrj/9ha08otwzfJ8jYVNiDhY3IRoFGAZ2yEg1dsfmm/evZ2MK6HnF16iN97LodT0Cl7GeTA993Im7wOBKpYXL83nbXm5FdyGa2H9ymXDbylxfiD2FfeHcwBcW9w3ph1/lfIEkYp1XBOovwcco38ctuO8WMax2F5fGLISNkQJCvzN4W8V14d1f+y4ceTmpimwbCtEGvR24eE64Ys51i1JkS6R1DVSGDZdPDw8tEvmg+eT+neAEhKPjwyh2Fsi2Hp4f1jNoSX9vFzYbRTWP0tJyiimnPwinZD1cta8N9PzSjgeHQIQ4hATRK/+81S4fwp30PomOSGOLpw5oV0jOrpvB4tBkJt5lbcLjuz+U7tUM0ej91LHrr20axqwfu5MLJ2Nieb12Xc/xYJxyuzbade2DYp4CaJNvy2nvzevJg9Pb3Lz1Az6e3r78jLubdSkWRTQohX1HjSSjxEMGj2Zz9UxIrLKOSxB//pNCbiSirqvMvmMBikKVaiFIeILIQxhPdQXhsnJyfTgAw/Q22+/TadOxZgdtHpaz1KIlM9tA13o7+s7UC9PTTC2Ie5o5aWrC6S2ENo6fhC0DvUgN3d3evSBQRTZVSPa9Fmz/ixFDrRdxyOiQ1UxC4vbKwsMu6k+++pFmjE5mDYub8/r991qmZvsI/dqHmpPPxxKP3/ZlqJ6+dKmHZqHgb+fi255x54s3vbh57ncJgTsS2+l87wmOoR78mdYvyWbtuwsYTG75JurfB5cu0snZ+oS4Uh3PnqB7r65Je/75keXq1hN8T1MHO1Z7biZU9wowNeZFr0aRrOnBfP239bVT0cQVkLUJWxoK+Ge3btZEE677jrq1asXTxCFEIuwGmKCRQ/AogeLIqx8wsKHdWyHtVHsj21wzVqxYjnvg+cAQAyPWMYc62pw3t9/+027JpE0DHh/oTyTdONuWkAUOjsb7x8YQ1gL1SCz55BwV3pssCftmBBIi3p4Gc1a2sXblbLzrfPiyVSOU9+zpzZ5TH6JAwtBuIpCHMKSWFJSPdeCm/bQvNKaB8zrmpiDf9Gfv37DYlDw0UuPapcsA+Ls3Klj2jUNWIe1sCBPM7grRB8ICAqiR19eTDPn3cvWwPdfeEC7pRIIylXLPqfH543luSFqOocpanNsYwGC8Ndff5GupApSFOpRkzBE52/q1Gtp77699NRTGv/qmTNn8bwmMour+tT7u2qefEHeTrTuxg48ivd0J39q5epE7ZQJLqMoPfHqZJVAUlkIfxsTYrP4QcHzTzhR7N6OtPDF6sX1kXDmp19OshXRy8uNk9BYC4TM7LsTaM/BAnrgDs0InOCWOcYtnqfPlpKPryP5aC+do7XCmYuXt+Ylg3NgechAT7YcwgJ44LDGinjmTDmdOV/I27btymDh1TrUgUYPD2CRZw7DB3vrPkd2brnuPiMVIYhrp2WU0b5Dmt/D+FHuNH6EpiMHi6MAxxs6Dvf96gv+NHaEC915k+YFgmvUNfgbgGjq1q1bg1oJAQRp+w4dePnChQs8oU7iypU/0/Dhw3na/OdmbgO411GjR+tGpIcNG06RXbrw3/m1U6dSjx496I+1a2nNmtVUWFBI8+bdopzjGt5XfxRbvb5z507KL8inCRMnalskkoYDI9+Spge8lywFYkvEH2IOF01kK8WgFp5h3q5lNKK9M2ctXTnUhx5vaztPi7ziMqrQ614ieUxaYaXIgzg05hLr6qR5nxWVNbwozM1MJ1d3T65HCDAvLrQuszuSt8BaiBjA6L/W8xzrk+fcTZ269+d9EDOIbetWfsMWQFgQ+wweQwOGjVPEiybBH8RiTPQejkEcPnoSi0q4d2J6euES3keNoXMIcK5929bzNXFOfUwd21SAK6kxI1BzQ4pCA0AYohNpSBgeP3GcxWBk50hasOAZmnrtNGrVqhVbDmtyI0XdHzVdgqo+hDGK9+jIFrT/lo70tzItmhZGE7tpLIBwG3VYk1rFQnjTqbxaxw/qg6yiwS2rZmT6ZZUmxhAJZzw83ei9hUPp0LaKavtZAixj56I70uSxvjT/xURta83A7RRumkOvjedjR15jfAQ1J7tmoTSon+b4X9dqOvrBgQ608vc8FofYBhEKAYvrYW4tuE+cu9fI83z/zz/VRifkJs6N5/MbwtBxcEeFqyvajB1na+CKhMKvSMqEUTWIMvydNCRFWnG2bNn3PKGgPhgwcCBPQLSFt29P7VQlM2BZTEhI4GUIyQMHD1BBYQH/jbOLqLKvv78/bzfFrl1/UffuPWzuuiqRSCQCWH9dXCxPGKMvBA3F84EOgY50e2932qK8UyEOWzhrxJhlQ66VuDo5Uk5RBWUWaM7g5OTEGUizi4m8fP3JzdOX3BWhhXZjWJuB1BZ4+wdSeGRP6ti9Hzkq33vrdh1ZGLYO70LuXj40YNQU8lDmkX2GcJu5DJ80h+598r+K0DpMH7wyn65cTGAR1y1qOIW27cjxf9s3/MrbIMIQP7j2h0851hDHPPrC+3yeWx9awDGH77/8KN322Mvko3yn2Afrh/6u7s5q6ByC++a/RokJZ+i7jxdSctJ5bWslpo5tSmBAbcKEidzPac7CUIpCI6DD6+vjy8IQ1hAhDJHK9pZbbqUHH3yQ97vvH//g+dSpU2ncuDG0fZsmWY0+qTnVM2+19DYuaLKLFVGyTeOmhhqEcBv9V5gHPXUqm5PK2NpCqAYWQUwpKZkUeyqBbntgDxXkF3HCmYsn/ei+uzSFyr1CL+gmS0m6qHGpPJ+QT0EB1V8Mvt6anybi59SukSt/T2U3yq/eb1fNdRTJXgBi7HDM6vWpLBz1gcjatTeXr98y1JHXv/jhCk0YGcATxB/asA3HD+nvwe6bmHBda4D1EUITx+M8EJzifiGQxbmFxVBg6LhV64rYwira6oOYmBiew0q4d88eTjRjzei1rejZoyedOHGC3T9h1QNCJMItVLiOhocb/36ElRMWQVG+BiOGcAmH5RGZ/moCx0AYCoukRCKR1AVeXpYPAIu4PXPx93Bgcbhaee8NDHKgFtoag5aC4/Yp7/ZHd+dRRqkXx7s6u2jebYcSi+lSDlFmiRv5KeLLw8vPoDhsyAyksA6mpVyh0uJienv+HZSXm0dZ6al0KeE0Febl0KkjB2jb78t5OfWK+YPaAMLw+Y9+oS83HKcnFi5lQShA/N87y7bzNiShgSup2Bfz9l37VNkPE/a5d8HbvA/WcRzAOq4FDJ1DbMf1xbnEfurtho5tqqDMD97pCJNprrHZUhQaASNzKBAMYbjlzz/5x4JMRcJi6OPry1bCqKgojjFMTEqk4OAW9MSTT2jPUJWrBkRhiLfxkT+/9Wn0QgdNgHmY1uVxZJAL/TYwgO44kmVzC6EaWAQxiWQzY0Z1Y5dSWyacEe6jAf4u9MHCMG1rJXCNhCCDdeyHXypdFiAgIeAQi4fjYTET9OvrpBFYinB87Lkkjgn834tB2q2VwNoGV1GR4AZCEMJr0lhvdhkVbQDHI9YQ18L+G7ZYZx29dLmchaa4b1j4fJR/V8QFfrc8hdsWLrqk7Ff1BW7ouMH9XFmoog0xlthelyApwLFjR/n3n5iYSKlpqZxopiGBuyZcPvG3CSuhh7uH0sHwp/HjxisibRdPs2ffQL7K3ylwd9e48oo5CAkJ4f2jDx7kwR+IwSlTruU4F5wTtRiB+hiBaIPFEV4FqBUnkUgkdYW11kJrcFcuM6aDExUUl1HHQMu8IFycHKldkCttT8yhL6e0oyAfN1p7LItOX9UM2l3KKdEVvf/teDZlFDqSvyIO9eMmrclAWliueRc6OdbOwjhw3HT6dOMJen3ZVs4+umjVXp6wjDZsu+/fC3n5qx31460jqR8wMAzjT3ONzXaosGQYqRmC0QJkdAMQifv37eOspLAcwtwMy+Btt9/KAhHWwtFjxhi0oCyPzqAnj1QVVUl3ddYuVcdhWTJnFT2giMkzReX0ZW9v6rkllY6PDabzOWU0LdzyH2x5yWkqKz5C5QULtC2GUVv+kGwGrqIxJ4KoRXARu4zu2NGSy1Oo98u7bJ0FzRKQqRNCCElmEFP41Y95LAD3bdbEltkzyBKKhDKzprqz8IPAg5UPQtYU1h4ncAuuvRsESrOgRhZ+/6tXr6LIyC5c97O5AeshxCIsk2pXVInEHgn7UhPOYOo9I2lcoLwDBq3qC7jFe3n7KeIty+yyFFFhnuTs6EBuLo5UUlrB4q8mIDz7tfWgzMx0XZxhTpEjHbzqRP1blJGPm3nXTspxpjNZDjQ6rHryGmNsS7JMaO//cw199oamDwVxKGl45kZV95qTzz/rkJbCGhAWQwBxOHDQIF1Nw1OnTrEg/Pab7+iTxYs5E6Ixl7q9yVUzgU3yNz36dnxyCGcVhZsouOtoLgvCV0/nmyUIy8vSFAEYTSW5S6k48wkqSu1EJVnX1igIDdFvtAMNGHeIC9kj6+iUufs5xrC+6a8IIVgP5z2gsZglJBXRssX14z5ZWx67vxW7s+K+Yd2DRdMcYWftcbYCMXkYBBk8ZAi7kIpEM82R2NOnaUD/AVIQSiSSegdiCVk7HRzqL/kKnveFxUU0LtKbLYA1AXHXNtCVYq8WKcKQzBKEAGUvLmaWkqt7Zf/JnjKQAojBZ+aNoXcX3MvrsBQ2ZdSF7CXNB2kpNBNDFsPz8edp9OgxFBZW3f1RzYW0Ehq2pqqLwUvdAumeIdVdGw3BdQkVTLmMlpcmUnnJcaooiaGK0m1UUa4awXIaSY4u15Cjc2dycOlBJRmDtBsMg3hCQfu2rhSfWEw3z3Si1HQnijtPNLR/Ge0+6KQrbg/qw1IosZzaWgrXrF5NPj4+PBiyatWvXI6iuYpCiaQxIUfKmwYFBQWcJMZQ6Yb6wtPHj5ydXen4xQKDdQu9XBwpqp0XBXo50cO/J9JH09rSnnO5dCW3etiMMSA6r+vpS1kqayGseB18Kyjc17zz1IWlEIXsv//gZa5HiFqFEIOoDYiagHAzrQ8g0FCAXsT7AUNttqSuz29L6tpSiPCQiM6dm0V2ZykKLcCYMBQJKkB5OYJTRYCqI13JcaVrf0ugq3qF61eNaUMD2mvi10zxe0IxXXckmyqmVwq1iop8RQCeUqYzigjcrYjANdotCg7B5OA8RZm6k5NrH0UMVs+MBauhpHlQG1EIy+DBgwe45Ap+6yhaLwq9SiQS+0aKwsaLsAqayhha37i6eZCnl5fSxyFKySnjshNerk7k4apJSLP3XB49/PdlGh3oQc+NakmbTptXvknNiE4+5EEFVFykydR+9KrGK6Z3C/PqJdpSFGalX6Wfl7zBNQpBZO8h9MSbS8kvsAUtXTjfKlEohBbqFaK8A0pOQGBiGVlAkfQlJnoXffbWs5SRlkbz/vEEDRp9HdcgFCBbaevwztXafl76NnXq1pcTzby74B5q2SaclzetXEp7tqylG+55qsp5J8y+h4ry82jlF29zcXrcE2oS+gWF8Dn17xXF9HEMrIdcb/FMLGdSFcJRLSJRKuPbD17ifQDKZoyfdXu1NmRONXR99TXEfur6jfrUtShExnXkHVD39Zsq0n3UAgy5koqahgUFmVSuPLvLivdSad5PVJr7mbJ8kIK9yujz4b4U6lL5VaNovTmCEMBVtOzaAior3EEl2e9QUcZdVJzWi0qz57AraEVFJjm6PkzO3l+Si/82cgvaS65+L5KL11yDglAiMQckl4EgRAkKFEHG4AdcSCUSiURSN8AqiA4oYrixbE9j9hBqmemplJ+bSYFuRdTKu5y8nIpoz9kMGvDdWZq9/RJdLimnwaEelJZnvoVQTWZ+KVU4VCacacgMpLGHdrMgRCkKWAjbdopkQSiAmENhe2uYevM/qHuvAVxsHsttwyNYsGWlpdCbC+5nAQbBtezTdynjajKLOPDesi0sHCGc9NsgCFFgHqBEhVg+fuBv3qZ/Xgi39Ss+4/1Q3xCs+PQNnqvB/UG8imOAt28Al88wBsTfkLFTaeHnGoOFEIT6baau3yqsA9/rrm0b6ET0Tm1rwwAhiMHxpi4IgRSFFiKEYXZOtk4YTpkylpydcqkk824qz72TKopeo4riD3m5PGs09QkrpJ8nayx9LRRx+NgQ0wW/kRCmJG+5JhYwbbBy3tGKyLyLyos/IgcHf3L0WEjOvivINegYuQUoYtD3SXJyH0mOzm21Z5BIagcsg8i8i4QyO3Zs5zjahipUL5FIJE0VWAUxCId6gvDGaEg3UXNAshtYMYsLcqmsOJ8Gt66gjwZ40USfSvFWUmadmMVxxeWOnImUk9x4uHAGUmdXd5M1DeuCyH5Dqc/QcbRo1X4KDNZYzwAsiHHHDrJgXPPNR9pWy0BJiW5RmkFWLA8aPZkteCgUD3oNGkM9B4zi5YsJseTprcmiLax4QL+ta99BfA4IS9QwxPLlxHNcgxDbgP55IWwh+AJatGLLJwSYPri/GXc8zss4BuB+0W4MWPhwfx6emhjRgvxcg22mro/vR5TUKMjL4XlDIvKFrFixvEnXMZSi0AogDGFGhjDcf+AABQQEUXmO8uMt267dQ0VFCpVlz6U2vrn0n0hPem9QCLULqnRX4IQwsALmLmUrYJWEMOVnydHlRnLy+lBjBQw+S67+77IV0Mk1ShGI5lkb9cF5msuU73SAvl/zLKUUbKOkrI28jDZD+zbFyRpQdkJYBo8cOcLJBjD4IZFIJBLbAk8MiKzGHMmD4vevj/SmRT28KCGziFqYqMFsChcnB3JzdSYfvwAqcfSi0gqNEEwvduNah8ZqGtYFsAr+e9EPVayDv321iB6bOZAunDlB42bdTg/817bF3IX4WXDv9CruoebQqVsUz/dt+43nAcr3tXfLGhaHxs4LoQZrJdowNwbcTAEK9pvDzHn3sispzgv3T1gyDbWZe317Yvz4CVzgHgM5TREpCq3EPyCA5s69jgYN7KQIu1Ry9HqTHJxnarfqoQjDioLP6a5BgTSiwyUqLVhHxVkvUnH6dE76wlbAwtc0VkD3Z9kK+P3qx+lEwktsBXT2mGKVFfD5//yHM6RiEsvvvfeudmvzAOZ+uEAiWyxqTaKm3M4dO7RbJfogbhbfFb4zFEuGCymSyzTXmj0SiURSl+A5W58ZReuSEe2d6ZZeruTpZp1w8/d0pqz8cvr1SCZticvRJbWJTspX2rLoiqJNUPAeVsT6ACIQ8YPpqSm0c93P9MPHr1JoWAd6c9l2umfBWywY5w0K0U21pU14JM/hNgmXSsQKCsseQLwhLIFqRBsshhCC61Z+QwOGjeMJQgttxs4LcdY7ajC3iXZ94DKKuD+cRwhPgRCJiCeMia5MPLh9w6/s3orzwU3UWJs517c30KecO/dGo5UGGjtSFFoIxvLKy/MVIZhOVPglVeS9SeV5itCqyCUn3/8jR++vNDvqUVHyDVFWT7YCluU9QhWl64icomjXwTvpctYXbNU5d/l+evn182wF7Bd1DXXo0KHWQg5xCZhAaGgo11dsbsAFEi8RWL2GX3MNW3ixLKkOahLiu8J3hmWIaJltVCKRSOoGWL48PDy0a40fp4pScnasoJYWWguRwbSVnzNFX8zXtlQFdRIhDg8nFpCXt2+1YvcgvbCCfG04frlr4yp2E83NvMrr9/77f1ywPiyibt6J7bv24Vi9LWt+oJceu4WTxyCmcMCIa1k8IS5QuJgabFOEICyD/ZS5cBlFm7HzIoEL4g/R9v7Lj9IhbRwigOCDEMS2KxcT6NEX3q/ivgp6RI1gYQcLYHLSeW0rhJNGnOLecDwS3xhqM3X9+uTA/v206L336PXXF9Lvv2ksrabQHyTHcXFxmsQ2aoy124q6OL/MPmohEIRIIIN4wWo4hCjCcDlVlMUb3O7g9iw5uWjKQjg6acpRwIJ3/ezZ1K9fPzp06BD9snIlvfJ//8ftt9x6K61fv47SUtN4XzBkyBDqP2AAffThh/TU/PmcIXLv3j1055130Vdffcn7Yp+p06bpzg1wXpzv++++050/KDiI94+MjKQ5c+dSfHw8/frLL+zKArA/BKXIuDrr+ut5jnPgWAjMSxcv0p49mhEiXBcvt7179/I5ICxumKPxCW9oUG9PZI9C8V+Y/2fNup5HfSQa4CcPK6H4jkTm0aY6IiaRNGVk9tHGBZLLiFIMjR1kKnXz8Kb1MdlmF70f29mHMgvKWPjVRNcQd+oW6k4Z6RqxJrA0WykwVZICdQnhKgrgLjppzj106K+NNHL6PDq49Q8aO/uOKhbCZfuqWvGaI7BcQvghoQziB7f9vkznGqpug+XwnWUGQq6soDbZRy9cuEDLln3P/R4/Pz9yd3enkJAQWrJkMY0dO446d675+QlxhuN79eqlbdFgrN1W1MX5paXQAsrLizgJjEFBCLTxg46uA6q7kiqC0dn7Hk1CGK0grAkIMmHZgwCEyEq6mMTr4Pz583QxKYnC2oTRTz/9SJ0jOtM9997LIg0CTx9hMRRgf4jG2NhYnSBEEh20QfTBsggxefO8eTR48GDeLs6B+2rVqhVfC/cGYIXr2KkT7w9BCWscLJ32AJKkwCVy06aNXGsGWWPhRgp3SYkm2yiEsnAVFctSEErqg5SUFPr2m2/4JYeXMV7U9gJGYnFfagy1SSS1AfVgmwpcUqKilMaaWfR+SLiyn7MDHUsu1LaY5lRKIZUqWhMd+Poi9fJFenreKPpt2af04OQetPrbj23iMtrU6Ni1L1sP3/z3XRwrePVSIotB/ban3/hSe0TDgpwJPC8sJH9/fxaEsBwiC/DKlT/z8s6dO9mSiOnYsWO8P94BeFfhPQAXcBwPKyPWMWVnV5ZkEZZI9XtOnEu8S8S5sC/uSeyHxDZA3APazLFmWosUhZbg4EhleS9pV4ygCMPy/N/Iwb2qKHRwmatss7xujwA/1k4REZSelk4nT2hGrs6eOcMiEe1JiUks0JZ+rhmRQX2jmmjdpg1bKIEQe7D0YSrIL2DRCXDOrVu36iyIQBynBtfEH9IPy5axNRHoC9GGRLiRwi1SuJEiy6aEaMuff+qyjUIsS7dRSX2BFyCeGe4e7jzqGRgYyANQ4mVtDnih2tqNRmDoWWrO81UisQQMxrm4mC6k3pjIzc4kV8dymtzN16grKdrHR/pSgKcjbYnNNduqCOIUYVjhWLexhXAVhfUPE5LOYP7pxhM8X7Rqr26bmCTE9QTvXfA2WwFRsxDLoW07GmyzB2AJhKFg85+b6eOPP2Lx1at3b942ftx4Xg4PD2dPuR49enBfCYIPgrF79x40b94t/LebmJRIx08c52PQ5uuryQ575fJlPve1U6ey4Oyr9J2xHdfEucS7ZNiw4dSzR0/eF/1UsR88uPBuE/cwe/YNfJ26et9JUWgm8LGtqFAETrlmlMAUFaV7Ff2oGkFyGkXO3g8qbZofiRpY5I4fO8auo5iHtQ3TbtEgYg1gyYNlDsIM7pljxozhHwXcPxF7iOPgBgpLIab27dvzcZYQFhbGYg4TLIa4HsCPWZxXDSyJuP+333qLry0si7AqPvzII9q97Af84SJzFDJrIsPmhAkT6XSFV55wAAC030lEQVTs6SadXtgcIJIhkMeOG0f79+/nZYhmiaQ+gFWwoLCAJk2azG4wmGMdHgwQhhgpxegoRk4x0qpuw1x/VBcvbDHKunnTJr4GliEcRTte/LgulrE/1rHd0PXUYGQXo7VwRReINkx19aKWNF0QwQOPFQyg1nfZhboEnysnK4OKCnJpaEcvmt7Tjy2CvVp5cJH6CV18aWgnb3J3daTNFgpCkJFfStnFjnTwonU1ESUSwZw5c+nuu+9hobZrlyavAnBzd+flrKwsHqg8cPAAv5sSEhJ4+4gRI6hdu3aUlZnF+yBDLkTdunV/6CyFOMbD3YPFJ94vCUpfHu6qEHY4lwDvvnBtvx37nToVw/sBCEdxD3jPiba6QIpCS6gwf+RaADdSZ9+PFBGSRCUGXBURs5WWnsZiKr8gn2688SbtFo0ghLiD4BMWQE9PTRmKYcOHs0DEOqyIM2bM5OOxH0bdMzMzeT9h+RPLatTrWMZ9CBBHiPNCEG7bupXPCwuS+hgIVRHviA4cOlEQq7Aq/vjjD9yuf82GBjGEcIuEeyREolhGp7I5AkEMYQx3YHwHx44d5WXpNiqpL7K0zyoxsirmcMdZs2Y1L2PEFJbEDevXs5jD7xZWRfxW9Ud1V69axX/nOAYvZOGKCuv3qNGjeS6uCfCCv3w5mdsNXU+AlzzE4HDl2Tt8uGbQRLThOYlR5D/WruV2iUQNYgUh/PDOhqs+nrWI28agA+oT4n2NGoVN0QKtX/S+nW8ZeTmgzmE2bY9JpayCMosFIcgtKqcQX2e673AePbMjl86nW34OiQR/g3hH4G8P4k2dZwJWPmzHMz6qf39+xwDEHgIMQuLY8opy6tatOw/q4N2Av2/ksQDiGDEQCTEIASraDSHecdhPIO5B3VYXyEQzFlCufFMl6UMVcWjaTcDB9RFy8rqVKiqcyMHRm8pKSxSRtZm3wQIHMWJvXFZ+/EheIyx8YhnWP2MsfO01/jywVCLhDcTjgmef1W61b9DZw2gM7n/rli26ZXv8t6kr8OD69ddfWBhjtAsPnS5dutLAgQO1e0gkdQ8sbfjtPfTQwywIIbTgxgM3GYyKikB6sd8TTzzJSbXw+4W7zbTrrmPLntgPy2rQjuPEdrycT548QZ06dmLRiHNcvHSR3XfU+4nrqY/H/JlnFlTbpgbb7QGZaKZ+gfDDhOLu5eXlXIQe3SusSwyDUhwtWrSg5dGWD8rC9bR7Kw+asjqBbmvnQ50D3cjZyZGcqIIGtXOjirIifq9b0sW1JlGNNVzOIZqzK4vy6jGvUAsXR1rQPZCm9fQnT1dNCRT8XpHgyBSI28QE12ZTpVPwPWOAw1oQU2tLI4K5zz/xLAcYGJw0eTK7eeI9AauhGADEMgQj3jt4xsMLBe8P0Yb3Fc6D+MJWoa107yW0Q3BiGwQd+p5436iPw3sO54SnCZbFO66woJCtidgHfXT1PYjjMDcnGY65SFFoAeXl2VSat4Iqil7TthjG0f0VcvK8gXLzimjN6lWc1ATFv0UWT3sVH7D0weIH6+PoMWNo6FBFAJsA/tAi0yjcSCdPnkJdu3bVbrVvMGq7fPlPun+b1cq/U3BQMI0Za1nB2MYKHip4SKl/m3CTwANRIqlP0HFb/Mkn1LpNa+X50Y3dZi5dvEQPPPggLf/pJ7bYDR48hLMsA7iXwrJy9MgRHnXFyxQv3wH9B1DvPn14oMPTw5NjMgBiMSAyhdjDKCzccvByRUxI9MGD/OKFKIWVUf96uCf8rcB6KLLU4fp4QeMl/8UXS7njAM8KgGvYA1IU2h50lyD28P7AMgSfmEusAx3wtccUgVRimaWvoyICw4NcydfDibILyig1t5ROpygiUNnWSWkP83clPw9HysvLUzrlNWc0BTFpzpRdTDS4Vd39e0IQztqZSUUV9Vebcn4nP7q1XyAF+xgo45GebvL3i36BsIzVBAb0TFm7RcysmKMf7OjoaLC8SG1pqOcfPAEas6eVdB+1gMQMD3LwuIVjBI3iEEblRe8pCvIK+fr46OLWkNAEYhCgA26PWS9vu/12LlcBa19NghAgBg374pjHH3+i0QhCgIcROnciphCxhhi9aQ71C/HbgyswEssgdpAtpcVFzUYQS+wLdDoQQI/OCcQXRkeRwRjtcPfEuoitgCCEWw7WhQspgCjDqO3p06e51AzAudSB/CJTITIRCwYNGsSCEG5DsFIaup44DtZ0CE+cF0ISoEMLNyCsox2CVkKUnJxM33//HT34wAMUFdVP+e7CdNNNN95Yp9nzbAE6drhP3K/6XmEpwYAABkIRAwiBKAVh7cgtKKaOwZYnjOne2oNcnR1oz7lc2hqXQ8eSC6i4rJxdUZGddHNsNv11NpdcPbzI08c8UePjSlRQVndiDfGP1+7IqjdBeGOIBx2+oQM9PjLEoCAENWVwxaCduf1VYVHEHMYFiEkMlsEajGclBuIwQTRhQj+sLgRhQ4LPhXcT8jM0RqSl0EwupJXQjHUX6P4O7nTP4CCqyP+EKoo/1G5VcOxFjh73k4NTFyrLuVlZ706u/h8pLxFP/oGg/luXyC6NwmLYnBD/NuhcoiOAZcQpIeC4KYKHu/r3h8EKJN7B58fDWiKRNA0aaqQcYnDBgme0a4ZZuPB1uuWWW7Vr9of6MwQHt6Do6EO8DJpSPUF7ACLC1y+A1p8w31o4prMPuSmC8E8zEtSgJMa4SG+ismIqzM/RthomKceZzmQ50OiwEm1L7SlUTnUipZT+ulRCX6fUjzEAYvDefsHUrXXNJTvMcSHFv1Fj6x80pKcE+pKrVv3Kfcm2bdtqWxsH0lJoBqk5pSwIryoPrP+Lzad/b0ijLLqHHP1PkqPfNnIO2EMuAavIyW04Obt2JGev/yl/aTuoNE+TbAUCAz+OxmIxbE7g3wZiHfULkQof8XUQhnCvbGpIQSiRSOoSuPHqC0K43069dppuGjZ0OCdlsGfU9zd40GDtkoamZtloaGBtzcsvoBER5tU0bOPrSoFezrTzjHkZS7HP3vh88vX2qNfsrnAT/eZoIU3dks3JcL6tB0HY29OFvh8eSm9PDTNLEAJ8JzX9pvFvBIuhxDxgLUS/Su2V0liQlkIVsAa2C6paJwiC8L9bk2l1WlU/aQTt/j61HbUO0Oyv7wxQnPUiVZR8S86+K8jJNYrbpMXQflmzWpN1sKmKJRFDCJdR8RkxSAH35sY2kiWRSGqmvkfK9S2EEH8ILbBlEoT6BEkfTp86xfH16hghWAHgPiqxLXDxdHZ2pb3nc+lKbnWXXAjGriFu1EmZLqQVU3SSZf8GKIcR4FZKBSashVcLnOhEmiP1b1FGPm7WZTOFi+iGC0X0c3r9uRWjP/p/fYJpai/z3GT1EVlxTQHxiJILjYWGtBSqQUgSaj43lj6+FIUKu87k0YeHU2lnTjE93t6X5o9pSfnFFfTxrhR6L756wXn8Aa6e0q6agFRTUZFPJRk3KfMr5OL/Bzk6af6YhDCERQo/FCkM7QO1FW36jBlVRGJj/3fBbw5lN5BZCzGEQhA2ZTdZiaS5U5+dInQoR44cQampmuyDEISfL11aRUzVBOL3BH/+uZXeefttWvvH79XcNwHi/NauXcvbAayRY8eOpTvuuFNXX1egPu/HH31Cu3btog0bN/C94tyTJk6iu++5p5p4VR934UKSdqlq+2uvLqQDBw7Qtu1bOSYW3iajR42hm266iToaeLYePXqU7x3Jjg4cNBxztGDBs5xRUIDvdsOG9bRv7z76c8tmvka/vlE0btw4mjhpknYvDQMGaAaggaX3Zg+4unmQp5cXlVc4UFJGMZWUabqn/p7O1MLbmTLySsjPy5m2x+ZSRoFlogvZSge086C87HRtS3Vyihzp4FUni0VhZkEF7VXE4FtnCihNuWfYO62TlJZhKKOoNZjjQgpsnSG0LrEXUYg60PgbbixJ/KQoVBA/HhDo7EBbZranCasT2F3UEDDPj4r00a4Zp7w0kUoyRxM5jSS3gC+1rZXCUPgbS2FoHxjKyAka678LhC4eSLB6ikEIrCOhjnQZlUiaNvXZKYLQeejhB7VrRKtWraGoqEqBYg5qsQWxJgQmBN/GjZt4GZ2rf82frxOD+uC4d995lxMGCdTnNQaO++mn5VWEoTmi0BgQYIs/WVJFfH34wQf01deV/QBjqEXhOaWv8Oxzz9KZM5V9FDV33nEXPfLPf2rXqopCYxi6N3sDSaYcnFxJeIc6VJRSeZkmqQ8SllhTwgKWxll9/LjunDEsFYWojfjHuSJaeqX+w4BMZRS1BvR/4CZqCiRaCg4O5rm9Yy+iUBgcWrVu3SjKfUlRqKAWhcDLyYHytCNU+jzc1ocWjDdeuw8UpUrri6RhcAs+yx0nDDygED1eriNHjmJRi4yjyDKKTKtSEEokTZv67BQhlhBlP4BaxFmCMbGFOMRPFi/m5QXPPEPfL/uOlwG2AbVIhMBbu/YPncVQ/7ziGHSC/969i5cBSpKoa0yaKwrHjdUUoc7Kyqpi/VMLNlgI7777Tl4e0H8gPf300yzKIPrefPNNPg5i7dtvv68Sh/TA/ffrznn9rNlc+ywuLpYWLqwsi/XFF19R7969eVlfFJpzb40Na0UhmBsVQBcuppC7EScvIQp7tyinQDfDyYRE4phFp/LpeGH9WQUFSCKzYGSozcSgANl0c3JMJ+IByCpqiQdAQ2EvohAIg0NjSDwjE80o3NHKS7ukwZggBJ6u8iuT2C8oL4H6i7Gxp2no0GE0Z85cLnqK2m1w/ZgxY6YUhBKJxKYkxCdol4jdOGsLspOePHmKxZgQhNHR0TpBCOEHF1Nsw7R3734WowAWRmT+M4Q4H6Yff/qJryNYvny5dsl8DhyIpjcUUYdp8ZIlbOUTrPlNE4IAdmzfrl0inSAEmL/08su8DBdP4Z0CNm7YUEUQPvvccyz+YEVUX8dYeQ9z760xYk5CGn3EMS/uzmVhZwhhHcwvrm4Jg4voLzHFusQxEISgvgQhxOCmSW05iYytBSGoqTSFAOJR2pIsA30uCMI9e3ZrW+wXqXAUXp3cmgZ5GY8PVHMqQ2ZgktgvsAgieQzEIFixYjlbDPFAQh1C6Z4skUhsjdpSZ4uRcJSr0LdGbNy4QbtE9PJLL1dx9YRV8Llnn9OuEW3fVinCTKEuiyHcVWuDOhYQIk+QmJioXdIIQTVqy+DJkye1SxB1B7RLxHGAaq65ZoR2iThm0ByM3VtjI6+wlEK9LRdFbf1cKD61mDbmlJkUhvrARfSjAwU0VhGD/3eugDJK61cQwU1UiEFzM4paA1xC4VlUExCE5lgUJVXBc1H0y+wZKQq1/DK3PccTmgKxhK+MrRrEXhvm3etP/UY7VJl27Gh8KWwl9kP3Hj3YMvjdd99ycpnIyC40d+6NMqGMRCJpEGDhg8ul/mQpW7Zs0S4RZwTVRx1HqHYLtQdQxFtw5coV7ZIG9bp6PySjEeTm5bELqpjUxzRmgWcNZcWF1DnE8mL34UGutPZUFi/XJAxLyys4i+i8P3No9u4c+rKeYwb9lb4oxKAoPF+XYlCNuYPGhYWFNdbqRPwn3JZhWZQ0HqQoVLF1VgeTX8jA9t42MdtD+D34ZDCt3xxLKSmZ3IZ5QvwVuvepRBaHn33ZhtslEkuAm2jypUucWAZisE+fPtI6KJFI6hS4cwqys6tn7LYFp07FaJc0dcAaEwMGDNAuEWdVFaIOc6wL1PupYwARj6g/NVeKigoowNOJOgaaLwy7hrhzsfuFcZr+FjAmDB0qKmjLhWJ2ET1VqHEOrc+YwQBnR9p3YycWg3XhJmoKc11IAXIXGAM1DRFHhzmsilevXuX9axKSkoZHikIVQd5OtHxUa+1aVTBqU5uUv2pufiCWvlkWTUWFhZSZnkWxpxJ4jvWLiZd5fda1mhEtW/D9ikKaMqdy1LExg8+Bz2NP4H46Rp3TrjUsEIIoqdGY6uJIJJLGjbrAu77rJmKZReH6uiQ5OVm7pEl2Y0+gdATiAgHKSkydOoWTwmCOdYAENPolJiTVgftidnYmDWjvaZYwxD5dQt3pyQ0XtS2VGBKGfsopOwe4UYcGyh/xet9gm/U1LcVcF1IAwYfMmvrAMggLoTruEMuohYiyFxg0MnRccwOiWd9rwB6QolCPIR29aE6L6nVYrmlXu5HJN95trXMRDQnxp8iu4SanCTfmmeVSKgQJpkHjz9Mb71X39e7e2YVunRuiXbM9O/4q1d3DlcuaMTVxX7YWo/gc+DzGwHcgRGNDizV89kOHyygvt4LvC/fy2zrjD0Pcr6F/P0tobCPoEomk8XPNiGu0SxrXTXXyE8T+ieQutQG1DwXbt23TLlVyUBWDZ4tkN7ZGHRcYEVEZD4kMoUgCg2QwaiASBWvXruPEMcam5gZKJ0B49GvrwUXpvVyqd2XRNqKTD/UK86CHf0+k9UbyQUAY/mNnLpU4eJKnjz85OTlTsLcL/XF9OO2e3pbub1O/79QxXXy1Sw2DJYPJeXl52iUNsArWFG8I19PMzEyTlsbmAD7/pk0b7e57kKLQAD2Dq4pCFAjFqFRtiE8sZgugNVNqupP2LMZZ+UU4PXZ/K1ryzdUqggzzk3El9PzCS7yfuv2h+aksWDA993Imt2ESQka0YX+IPYg/9bGCrJxK54rNOzWiZ+3GqimjcU/iWMxxDSDWMYdgEsviGurPAsGEz4HPY+j+sD01vYL3Qbv6MwvhivOJNvWyuK74TtTXhaDD8cDQdQ2B46N6+VK/vk50UPmsuK/gQAda96fGtQrHqyec85Y57rTy91TddyORSCSNAWQ1VruQvvDfF+j77ytLR9iCUaNHaZeIPvnkkyqdqbi4OL6mYOJE+7O4od4ggAD88cefdIIO2UHVSWAEQ4cO1S5pXE6beydaH1iqMjPTKcC9nKb28qMp3XxpbGcfnq7r6U/jlfXzqUU0/MdzRgUhWNDZn1bf0IHc3N3p1JVSyi6uoNS8UopOLKCiMgd6clRL2jEtnPqZmYywNtjSI81aUJzeXDdSiHP8OwBYAC2JH2zunkxIPNOrV2+2GNoTUhQa4GRa1R/22ADLg5r1+eSdVLp9XmUNISznXW5H3y4eQgf+7MfzdcsHcpsarF8/UyNuTAHxAVEBki5qfCEC/F1o0avVA/o7hHvSKwta0/ot2bRlZwlPP6xKp6/eb8fiMjLCkT78PJc27cjgdfDSW+k0/8VEFjpoe/KBQG4H2bkaYTR5rC99tzyFzpwppz0HC2hIfw9Ky6gUOLDyift59tVKVw5xnx9/cZlmTA6mjcvbc/t9t1aWTsCxE0dXCnND9/fIvZoRvacfDqXdf7TnOcDyyGtM++brfyeCh+4OpQF9ffizA0PXNQS+hxum+/Dy7gOa72L2tGA+P4Qlvmt8ZlwTdO+m+bfDPj+vkZm9JBJJ4wEeCp9/vlS7psnkuWDBMxQV1Y8efOAB3VQbZs6cpROesEaOHDlCd95x48bosofCTdXSwvn1gShAv2TJYlq58udqE2oWqpk8ZQrXLgRwMb3++plcAF99zL+ffprnzRXEqBXkZXFB+tLCbHIqzeGpIDeDthxLprk7LtHlEuMRge/3Dab7hgbTnnO5tCUuh86lF1FJWTmhKtmVXEUYJuXTxlM5VF5RQT9fH06TbdAXNMX1PeyjXJSvr6/ZwhCDFRA2sACai5OTkwxvUUDOB4hDexrwkaLQDNr61M2PF9lHb3tgD72/1IHnU+butzr7KKxLi5fm8/LQARpL59SJAXTdlOr3Pnywt05AQtD5+Wh+BgsXaaxwXt4OtG1XBguU1qEONHp4AIuZoAAnFo8QLT4GPCpumulPp8+W0juL06lLJ2e+PixkANfDNKifMws/7CcQ94k2H19H3blzFPEkwLEQvgJD94f7BjhHy1DlPMocYLkm9L8TAe4L28TnMHRdfWA9xGeBuAaw/uEzClELyyFEKs69a28ui2lxbfzbRR+rm0QNEolEUldAiK1ataZKPB+EGspViKk2oOwESlEIYag+twAupv976y3tmn3xz0ce5TmyhaL4vP4098Y5XKxedBBRquKtt97RCUMc99XXX1Y5BmJRogFWKzEh82X/Ns70Wd+qNajVPBruQ9N6+9P22FwWgMaASIQ4PH25kN6e1IZCDbiq2oIZQR7ULqjurZHmglhgZ+eaE91AmOM7twRz4xabC+vW/UExMZWJtBqSuvl1NzESc2wbFNumbShFdnSl1b8f5fX2bV05jhAg++j8fw7iZUuYfXcCffHDFbY81WQV0wf7w3IFix1cLuHGCVEDV9Sh18bzHHz1QRjdf3sLtpTd+c8kblPTXxFtcJGEUILwU4Nzwg0T53vzo8va1qrg3Lg+9oFQMvU5DN1ffWDOdS9d1ghIiFSIdeHSin8jAMshwDZ8V2qrq49yDK4hkUgkjQ0Iw40bN9HHH31Ct8y7tVrCFwg6WPLUhdQtYdp119HatX/QQw89XOXcOCeuiYL09hZX7eLiwpYRgRB5hkDG0ZU/V1r+UKz+22+/5+8LsYdqEJeI5DWdO0dqWyT6mBKGDwxtQQfj8ymjwLz37amUQiopraD/9Krat7EFKEHxyADbn7c2IOkMiq6bIwwtBS6qkkrGj59Ax48f0641LFIUGmBwq6oPkZ9SbFNn5dF7KthNdPVXreiVtw5rW4k6dyDy89ZY9JB99ODRHHYlxb7mci66I+3b3EFncbIEuHtCjDxwR2VMCEQZXB7hJokJonHfoVK2dk0YGVDFLRTuqhCDEEGIa8Sxs6a6k6+35ucFy9ljzyWxGybOdfNMwy9FWNTg8olrqV1HDWHo/gDuA9Y3dVwe4gFxD2KbqWQvNWHsumrwXQK4ie49WMTXFfvjeHxOsHFbPp8rQmtRFGB/iUQiaaxAvC18/XUWiBcuJOmm6OhDnHDmwQcf0u5ZiXo/U8Bi+MwzC6qcG+fENQ1R03mNbTenXYg9dJxh/fD09KTTp+OUd+o5SkhIpJCQEO5Yf/ftt/TBh++zkPvll1VVksRg+uKLr/g8QF3AHsBiiJhDxB6qj0Fc4rPPPcfCUaDeboiatjdFhDBsoapD/a9OflReQZSYZVlf4ERyAU3pYbtEMBCD7/QJ5hIU9VWL0BLqQhjiXOpBEgnxd2wvhe2lKDRAS+/qfwAX0iwzjxuiW480jg+c93A6l58QjByaTd0iNfFnYOv2GDp91tmsWEJbEBNXylasOx+9wIINbo3/ezGI/P1cuP3++Rdow5ZcjvnDOtwbl7xVVQzBtRRAlH78VjC7bAq3VAAL5oHDOXyu84mGRTbOAWsn7gPXmXdfZYpxfQzdH3j+qTZ8nf99lEIzp7ix6ML5IGjferEtb8PnsBZj11UDkQdhF6uI7dXrU1lEw/UVk3BFhRA/ciKXRg6pLFYM4L6L/SUSiURi3wQFBbHwg/UPhedhpYQVBPFS6FALvvpaI/r8/fwNWjI7duyoXdIkoJDYFgjDr4f56oThsLZedCHd8sFhuJnin9UWSWfu9c5hMTg3KqDBk8uYAr9j/LbVv+faIK2E9o1DhbqYiIRJzSmlvj+f165pWDIghDNcmUNRaiftUnVQtB41CtUgmQxKVrz8xh5tC3EmrF1ru7GQbA7AmgfxhiQziCn86sc8tqjB+tkYQXxn4sVievUFf21LdZB1FMlm1HGfyGi64DHLXYAFbsFVkxVIJJLmSdiXmsQmSXdVlj+QNAwTJ07QFd+/8467aOSoykyqcXGxtGLFCl0iGlgN1dY/ie24nEN0x9/Z9OuUdpSQXmQyltAYyG76+s4U+vFKHnk5OVAestKYAYbIka3gRo986lGi/BZK8mjUqNHUqZPx/qI9gThNJJSprWRo0aKFzQSmKeTzzzqkKDRCv+/O0lVV1qr7w3zo+QmabJY1YUoUSgwDV8t/vZjGljxY0uBmiVg7fdfKxgI+zw13JdIHC8OMfgYI4S7KNpEIB26tKFkBS6u1SFEokUiA7BTZD6jb+NDDD2rXjPPaqwtlAfs6BsLQPyCAzqcWWi0KVx/PpKjWnvRhdCptyDRe7kLNtV7l9MQ14RTolEVr12qSIyGZC8q5NJZMnLUVhnCxhtWxPmjMzz98x0g41RBeA1IUGuGVTZdpSVJlaQDUKjx0q3liT4pCCYAwBCIrak1gf3P3NYYUhRKJBEhRaF/s3LmTNm3cSH/t+ktnFQRIINO9e3cuQYH4QUndU+7sQxlFDnQs2fJ8EaiHWFBaQTf9nkixheaJygjHErq9bDfNnXsjuw9vWL+eLl7SlOXy8/Wj66ZPbzTCsLi4mIvPWwMEYX1lHm3sovDXX3+hWbOu53jD+kSKQiOsPZZF9x9I0a5p+Ht6e7NSBktRKGkopCiUSCRAikL7AiP/+fmaslGShsXd3ZPyKtxp51nLagJ7uThyGNGA785SSkk5u4Oay8vOB6lLhzAafs01dOXKFZ21EHh5ebEAaCzCEIXqLalLCOAyCtfR+qKxP//Onj1Lu3f/zQMJ9fm7aJy+efVAr9aVhdIFxy7JB7pEIpFIJBLLaCwd/uZASUkRtfJzZpFnCR2D3Wj/+TwuiG+JIAQFjl505swZiouNZYtwm9ZttFuI8vLyaMf27do1+wYupJYKQiBrE1oGYk07tO9A69et07bUD1IUGgEWQbiMqonLMM93XCKRSCQSiUSAeoUS+wAF13NyC2hEhPk1LQM8nKlbK3d6eb/5dZF9qYQmlyfT0yV/k0teMhUVF9OhQ5pyZEOHDasyUHAh8QK7ZtozIqbQGlCuRWIZAwdpapbXZ2F76T5qAv24wt6eLvTHje21a/YD/kjhioBRBfyIMLKQnZNNU6dOq3d/5MYGXHoSExPpQkKCzscf32O78HAezcNDW71dPLSRhnz48Gt03y/at27ZwvsEBwXrRsWupl6lCRMm0uXLl+nYsaP17gogkUiaJ9J91P5IS0tjQSKxD3z8AymzgGhPfB6VlBm3/aFM2dBO3vTZ7lRaGFdzPB2LwYokiihNImeqGncY3rYtjZ84iZycHCkuLo527tzB7XCvvPbaqXYbV1qbJDOoS4jyLfVJU3n+oW9Zn31GKQpNYCiuMPaWCLusKaMvDPfv20fn489LYWgAiDyItHjl+8nJyeEMYK1btWYhiGxP+C6xHW4eqWmp/AfZIrgFFRUV8R9oePv2NHDgQO3ZqoJYARx7OTmZApWHIOb4E5s+YwatWb2arzVm7Fjt3hKJRFI3SFFof2RlZfF7RGIfQIh5+vgposWFjl8soMSskiriENbBLiHu1NLPmT7fU7MgbEsFNLHsPLUpv6JtqSQyohMNHDKMvDwr6/Shb/Dll19o14hGjBhJnTvb398rBjLS09OtzjoKK6Gh+px1SVN7/iE50aDBg+u8Py9FoQliLhXShA2J2jUNmya1pW6t3bVr9oVaGCKYeddffzV7Yfj3rl0UGxfLDzMfbx8qLCpkYQdrXufISAoNDeXvRlgDLyVf0gnF9rAYtmtXq5E7XGv58p+oV6/efC38+8ByKAsUSySSukSKQvtDJpuxT+DZ4+zmSV7uLpRbWMZi0cvNkYpKK+jwhXz6vwNX6VBeiXbv6gysyKD+FUkUUpaqbdHg6uJK3Xv2pN69+5K7W2Xt4dTUq5SacpW6du/OroFIKAIQZzhp8mReticgCGEptBZYCWEtrE+a2vMPv5Pjx4/VeQmTZiMK3zleQE/2rByhMYcLaSU0bE28dk3DipGteT60kxfP7Q0hDH19fDnFNSyGp2NPN6oiqbYA38PBgwfpwoUEXscfEcRyaKtWLMgg1mDVgxCEcAZ4IAtroS1HtcRDH66jWIaFsjHVJpJIJI0PKQrtD1gJYS2U2C+I/YRITMh0rGYU0OcGp2TqVhpPDqVVE694e3lS3/6DqXvXqn97p06epNi4OLqs9D0cFZF02223EfzOMHCMPgnAIL69uZDid4sBDWtcn52dnSkwMFC7Vn80xecfMpLWdT++2YhCh6+S6O0BQRTp40R9g1wozMx6cOKHJXBWDnNzdKDTt0doW+wPfWF45MgRjmdrysIQD1R2C01OZpEnrIGtWrfWWfvwvSD7V/KlSzq3ULVQrEuRBtM/gOsoXgBdunQ16oIqkUgktUWKQvsDnWrEFUrsH1i3+iw7T5mlVbvIiBe8zvEydSpNUP5Bq1oPQ0NbUrde/alzhzBtiyKolL7I0cOH6dTpWCooqGol7tChI02YML6KtRBeSnPmzOVlewJSAcKwoMCy2o74PB4elhlkbEFTff6hH4t/h7ryNmtWlsIDOaW0JruU8nKKKWt6CPmaERuoLwoF9v5DgygSqWwhDCGYtm/fRh07dqJhelmvGiv441DH/gFDSWLUQtHTw5M6RURQhDLVp0st7hXFSCHMcV+bNm00uzDp668vpNmzb+BYAwSmr1z5Mz3zzALtVolEIqmOFIX2ydWrV62OzZKYD1we01KrunM6u7iw2PP19dW2GAdCZumhAnrrrMayi3jBsQ7J1K4kSek4V7WYIV6wb9QA8vf307YQXUpKotOnT1PcWcO1gz3c3MhF6QtcP3s29wlWrFjOoStg6NBh1K1bN162N9CPwn2aazVEbUK449Y3TVkUwuiDvmRdCMPmYyn8+QpRbgkdn96K7jqaS5uH+dZKFC4eEELTelU+AOwRIQxFJlKMLkAYoh3mfGS6akziEPctXD71Y/8Qr4c/EENCUeDl6UWzrm+4ArHCYgs3UmQqTb6cTP37D6BevXpp9zAMRCH+/bDfsWPH+IEgRaFEIjGFFIX2Cd5RJSXG49Mk1gMrFt79ycnJVFJq/DvG4DD6C+07dDBaKgRCJj7Xk57dGksTHRPIr7hq0kHEC3aJ7Ex9+kWRpyp5DFxEj504rvw7V09KU0rORAFh1N6rTOmnXOK2LpFdqhW0Rx/FnjOVQzagtmJN8bFww/Xza5h+clN+/gkjT13kC6lTUVhURpRTUkE5xRXUzseRnOp/sEAHROG/OnrTx1c1fts/dvWiaeE1/8EZE4WBzg509Db7dSEVQEgh4QxKJSDBCR4yePCgvXu37jRk6FDtnvaJEHn6JSPULp81CUVsBw3tp4/vHFa+dm3bUZ++fWnVql+5rabEM8ZEYXZ2Nq1etYq/lwGKuBw/YQJv3/Lnn3zctVOn8hzXxIOjf1R/cnN3N7od3/X4ceMpMzOTTpw4QY89/jjt3LmTTp48QTffPM+ia4lzDZAushJJgyBFoX0ik83UDScVMXbunGGrnDFcnF2ob79+1foGEO3nz56l8/HxVKBXqB3xgr1796Zu3XvokqdkZWVT7OlTdPzESeXY6rUGC8mNjjp1oL8dgynYzYP+mN6Cw0gEEIDIY4AwE9HPQXI6ew8xQfIZ9EOMJaGBIGyoovVN/fkHI0OC8vuEJ6AtBw+cXlTQLtcaiMBMRQBeya+gCznldDGvnDKKKii/tIIKld9MkHvDqcJ723nRHafyKC+tkFw9nemr/sYTiSDBzKpjmZRXWEE/X6isU6imoJyohfKZ+rSx74KceGh16NCB4mLj6NjxY/zw69OnD128mMRiq3v37nWSFQovPiS52bt3D08QGWmpaTWmJoZIild+6DHKA37Hju3KcceVB24mxwbivkePHk3+/v58/uOKKNm16y9+ESB+smMnjWtsP+Uh36ZNG90IFa5X3+mQDYHv+YrynZ87f45Fq5eXFyUrQha0b2+8/uVfiqiPi4vVzcE114yg5T/9xAIMAm3Dxg3K5/VnwSiS2CDzatt27fiYcYpAQzzpsmXfG93uprTtUf6tUFT36LGjyouvD+3ds4djMg8cOGDRtcS5cJ8SiaT+eedwOs+f7Fe/9cEkpsE4vCxLYTsg4PD+uXw5WduiAYPHnTpFUFRUFEVGRvI7Fu+wEqWPka+N7SsvL6dLiggrLS1jN0ecK0bpqxyMPkhXUq5WETuByrFDBg+l0WPGUIjSj3J0dGQX0QP799OOnTu5P1VeXtWlMsUpmHY4RdIKZTrj4ENF5EQZZeU0LyKYvFwrKCVFM2CdmZHJIS0YyEZfCWAb+gkNEY9nLvgOcH/4Tetbv2FpNcdNt65o6s8//FYuXbrEA/Do79qKWolCUyKwTM/+WKg0ODs6kLdLwwhDvzUpVJJeSMenhtLfiui7sbUbuemZLiEGH/gjif57LI22XC0wKggFh5TzPdin/rMqWQNn00qI5wnCcNCgwXRReaAh8UqHjh1tKgyRIWnz5k3sytGzZy8Wc7gmsq7t27+PH8DqHzEseQi0PqgIDwgJCCW4ekZGdmGR16NHD37AwBoIgYkREghFxAZERfXnffBAxUPdliMmdUFaejo/7PECGzt2HCVeSGTrZnflMxoDYhDWuX7Ky81PecjCIgqxtW7dH5RyNYUtdgAvPoiymJiTvA9eaKJt9uzZFBsba3I7AuKxPHnyZNqzZ7dyLT86cvQIvwT//nuXRdcS55KiUCJpGKQotE/wrsV7yt3d3eYTOuZ16Pxld+Dz7tm9m7KyKzO6wsI2ceJEncgSg8IYJMZ6l65dqXXrNpSfl6eL4UPH+mLSRYo5FUN5eflUXFwpcFBsfvSYsUqfaRAFBWv+luAiunXbVjqqvA/TlWPVlCrCL8GpDa1y7k5bHNrQJYfqom6QjysN6xFGp06d4tg83AfuCWE96B8JsZiTnc2fw94Rv2f0AyC0AdYbykoImsPzD/1oDNrbEotEoSUi0BC5JRXk7+ZILo7ahnrkpZN59K+ufnR/XD5dVW52oLsTRfpXCqHUnFK6ZlU8ncOHNJOPBoVSpxYN96O3BDxscnNyOfgawtDLy5sfchCFthSGsOBBEGKUbuy4cfywPa08+BRVxy6TwcEtaN++vTwyFn/+PFv6TikP4nLlwQhrINwlIPIMWQPd3dy5tiD2QSwe/hjwoK8LS2ddAeGK4HO4Dzk6OlFX5QWF2jN4IRizZkIUQhDCfTRPOU6ILYwoBgUG0ciRo1iQQXgfOnSIhg+/ht1b0AbE/hDWpranpKTwMqyxiMk4d+4cOSj/TZo0yeJriXNJUSiRNAxSFNoneA7jnVUXE84Nb5vmwmHlHSRyB0CYTJ48hd9F+C4wOH3k8GHuP8DTBQOwqampLFTw/oLYwjtYeOsISxdEjbPS3qljB5py7TTq1r2b8m72YhfRY0eP0MaNmzhxXaGeWylcRKOdOtNK5y6036EFZZPhWEXQQvl3mhDpTy4urpSUpCl7gYFiDICjj6AWi+gzNVRcniUIqyF+g/guYSVEW0PRHJ5/+J3bGpOisLYiUB8cAmEY4ln/P5Sa3Edf3XqZDuaYH/z9xZBQmtjNR7vWOAgPD6d+/aKUP1Y/RWjspKLCIhqlCABbCkO4jMJPH4HTSHITG3uaH2wY+ULmTFgN4TaZqDwIIfy6detOI0aMoIjOnflBAmugMbdRYQ20Z3eKmsD3CyFYVlbOVjYIqtKSUjqufF5kFzX0/UMUYj9YRuG/j+MgtiCKzyr/bnB1SUpMZNEI4bZv7146qewDV5awsLa6/fG9Q1gb264+N16MR48epa5dulJkly4WX0t9LolEUv9IUdj8QNIUiEJhrWnKwMMINZgBBCHi7oODg3kg+vfff2PPGMTHiyyZcBlFORAMVmJQGlYWTGphCJD45dprr6WOSn8D36c1LqI1cTinmP8u0Z9B3wv/ZphwL7gnDNpj8B5cvZpitG9gj+A7g5UQ9QkbEvn8s44qiWYgAkVimGxlKrJG+ZlBqKcTtfOpfzfSpNwKo/UJF6y/RN8m52nXTPN27yC6sX/jcBs1BkbRkL0ID8CBgwaxgCsqLqLx4yew3721fPHFUk6VCyvfwYMHtK2VoED8uPHj+YHB5SKUh6y6biC2iyQy9hAHWJfo1y6E2wsEsEQikdQWmWimeQJxATHU1EGSMxEbKEo4QBCKRHo1gTrGIknHn5s3k6+fH59D9DtMZREtc3CiC46taJtjGCWSdYPUmya1pW6t3atlHZ05cxbfw5rVq3VW0MaQdMbeaI7PP/SpYQXH78ha2GQHMXgqo4yOpJbSuawyulpQXmeCELg1wICHw7Jkars+hYvYY4LoVTO9s/nm+RdOpFNabtXRosYGko5AvGGkDdY9PByRrAUPJ8T3WQIexBCZyHIK8EBDbUBDILMWBCHEI2r1QRCGt2/Po3y33nobCyT1g7kpM2jwYP4+8FLASw0iGmJaIpFIJBJrQIfQWJmFpgLemUIQIts4+gwQguYKQgDBJfosCHWB6EK/AzkLPl+6lHYo2/QFYaGDG+1z6kofOA+lbx07Wy0Iwd8XNEYIdOIRbgNw7+iPgREjR/IcoJQV+lkSiSlOnjih+/1Yi2NmUQUdTyutJpLqCuR2CfZogGQz3i70dR8/SryhDVXcGVatRuHQTl58b+aQpwjmQT+foz3nzLMs2isQhhBj8I/HDwmCDCNSu3f/zYVU8XDEw1d/Qvv+/fvZ0vXdd99yUXYcA0GDWD+4KRobqVC3T5w4iabPmKFLRNPcgEUW3zeSusAyCiupeElJJJKmyYULF7jMzKL33tO21A6cC675EokA7ntNGbiBCpBsDqAPY64gFKDvgz4N4uASEhK434PBWf0ApzKPQFrn3JfedB5G6x1bmYwXNJfNSZUDwPDWEn0jcU+ifyBAqIZEYgr04UFtjAuOsZllVsUHWksLDyezxZdNSS+kh84V6KyFhkTwtQHmP0gVLU3rz2Zr1xovEGNCGMKFFNm5UDMHqZBRAwUjb/oT2tOVh3JgUBBbuGbNup6tfLB84cGGNLnGsml26dKVH3gAMYXNHeEuCqEtLIewukokkqZJ7GlNHFRBYQEnZLIF+kkvJM0PZH5E/D6SyYmsmk2V7KzKbKNiQBl9GGuAdQUg+Zv43lxc3cjB0ZFCQ1rSmDHjaPiwkbTfwbZFwnfmFFO+th8KC6VaACKvAkD/QIhF9A0s9eKSNC/wW0E+D/yerBWGTvfNf8FmdQrNoZOfEzk3UPbR1zt70z87eNLiYf7VLIVgaJg3fXoygxPimMML/VtQa//G76aBxC1du3ZjsYaSERyEHRamPKR60eDBQzg5jXpCQhoIOgQ+4wV0Ji6OH2LIIopMWogTRGIUZM1CALcI9MZDDw+57du28SgYaiQ2d/AdIksXLK1wgYGVFUHtsOKqraoSiaRpsGnzJoroFMElXpCsqXWbNmztQ4ZfZG4uLCjkmqvqNsxDQkLYooH6pChHI/ZDIipkXITAXLXqV94f2YM3FLfi68lEC00X1DuEmEEHEHN1SYCmzOEjh7VLxH0U9F3Q/7AGfG+oyYvvDUloAPo3o0eNovD24eTu7kbebkRbL5RSmhkWlEg3R5of4UGv9PdU+kfldKrQ+L/HEF9Xah+kyWCPAXlDSWcCAgJ1RfmRsK9jR9k3MIfmnGgGfw9//LGW+/WWJiiqV3kWoPyxNEQ8IXi7tz8dyCmlm07lcc1CQ5bCIG8nerWneQlk3BRNOaC9fReutwQ8ZGB6htUQowxIQoPkJ4j905/gMgqLIYQMLIZIDDNhwkQ+FueBfzzSPuPBCguiiBeE6IE1Mjsnm0czJBqE6yjcQ/AduXu483eP0hUSiaTpgE48YoNQKw0DY2rrRielszd+3Hg6cPAAu5iKNjw/PT08WQiuXrWKj5s375Yq+wE8k1F6aPbsGzheXNJ0QQ1gDAKg9i+sxGLgVWI5hlxOHR0cqsVlzm1jWojNCnCh7wb40I/jfWhShAu5K4fP7mTa++zQ5QLtkgaUfBIgjhBiX/QPgDrmUCIxhohTtea3Um+iEIXi23g3gIlQy1MH0miAjzP92NWLEieHGLQUgtsGBpnl3jotuPGWRTAFfkwQbHfffQ+7haJDgg4GJiyLCdsh9CZNnqyLCdy7Zw8nq8HxyAy2evUqFpCoJYRlCB2IRZFdS1IJvjO4hyB71JAhQ7kNBeMlEknTAWnyATryEHpqV/GWoaE0QJthEJ19gDZ4bPTt14/FJJ4RKF+zbNn3vF3sB1AzFOdbufJnGX/UxJEisP4ZFlZdFPo7E/2nowdtGetLzw/zpO4tq/Zxsd7B1Xi/95ekqnkpRGceQACKHAPoHwjrIAaS0E+QSEyB3wwmS6kXlebp7EA9g5yUubahAXh7QJDOUoi4QlOJdcJda77RqZ3sv5hobcGINB5ScGXEhGUx6bN1yxaeI4spHmRXU6/SpEmTOfEMLImRkV1YZEJESkFYHfGdwPqK7xcjg6gWU5uAYYlEYl9cuXyZ57DqQeABYe1DGQG4jgPUlAVow3YMrP1/e+8BH9V1rfEuNdS7EJIA0SV6L6ZjOsam2DFOcI0Tv9jkpjdI3s2NnWIn8XWcxCV+sX1diY1tim0MmGowHUQTvUgIkARIQr2XN9+as6WjYWY0I2lGU9af3+H0ozMzp+xvr4ZnMJ7JeDaozjm1HcA0rITYDsJREDwN1DI+r3Ws6EHYRWtBaQqgtxiiJrApCeFG11AwLcyf/j08lLbNiaR7B3SiKAvJE09dr6dQX8ttzUtVtZSV37w+tl4AqhwDaB+gLaWAJ5c5C6cgtBWHi0IIwgExHZRcRsfPzhTTf84W0f4xETQmzrJJ/3R2Jd+oLTGpjwgbhRKBSKGMBxjKXKDBAn94uEPCkogBDRpLIHseYmi8mU4BnfhBj6QzqodHJeURBMH9uXjpIo02NO6WL19By5Z9n5ch6yHYvftrw7Cbn52IM1bLYBWES/mCBQu5Yw1AVMIbQyWYQbbJNatXs5Uw+1o2H0PwXFw9pgziDfkGMjIyWMRhuHr1KhUXty45H9xlcQxc86pgvSIvL49FE0pTtAaUxALIhaAIDjEfGvTbIaH0xZRIemFqKI3qat54UGnQeIev1dLSrSX00KESSq+0Hod4IttYWkOB31YvANFRjHYB2lJ6N1LVES8I7YnP/tyaliNnW4mrCELg8/F1+kXvMHrlprF3BW6kd/e4/cH6rY8vc1aolpCCwEaQDQsPLTRCYNVCDxZcTdFbbQ8nTpzghg4aS94KF979/HOqrqnmxh8sBIgrQDZYV28ECILQetAhhmcoXEUV5pbZgxSv91wgClyxQD2EH6zhObnm6xSDAP8A6p6cTL169eIkd9ZQYjDrSlPsrAICCW7VynMJHdJof9gD3qvq/YpyFCr76IwZM1s8N1MKKxpoW2YNvZRVQYUt2xUaua9zMP397m7aXBMo+aW8CeBSipwPaGMhmZSyEqqi/cLtyPOvObYWtneYpRBJZVxFEALEEUIQluUbe1bNCUJYCW0RhIIRWLEgCCECcaFhGhlG7RWEpiAZAx7QaBS9+847HFCvtySqaTV+7bV/sdsVhCVqf2Fwx7pdsKQ+9PDD/LJTSWcQgwnLoSAIno252nKeXm9OaB2uVpweFsBdO3fS0aNHrApCUFNbw9k0t27dYtYVFOB4xw3vPWxjKgghkNBZglAUNHIhlNBmQLsjNSVV28o2IKrQdkHnthKEcCe1RxBmFNTTm0cqafq2YvrDJfsEIfjkZvNkMwrTOEJzbqSoqShF7QVbyLp82SbrskNEYedgX+oX5esSgnBPTi29kF5B23Kq6Muh4VT0jQQqnWPejfGZPeKqZyt4EG3e/CU/hJEdC1Y+iJkxWqKEtvDpp+t4jAx7cJtCj5m+DpeaVuMJEyZSSmoqn8Nd8+fToEGD6Iv163mdO4KXgT7pDKyF8uAXBM8FHhL9+jXv0Ta3TLAfPEcR4oD3iMqg7e713lCaxFWAdXDvnj1UVNyU9AhiBm0DCBj9oOL3FHAFhZiEuymAy+m+vXu5xJWpGMTxYNWDxQxiEJ3S+F2RwG7H9u28DYrA2yoMlUcT3q0QVwq0JWwBLqL/s7uM7ttbQi9lV2lLW4dpXCEwFYDodIcARmexPhkNvj9lORQES+DeQOfJQS1u3RLtLgohCHtFODxU0WYiA30ot7qeHt2dR7OPl1Dkx7lmi9eLldB21IOoc1xnFjAoM6GyjrYH6BFDfZXk5GQeKxcKS8C9SsXlIKYGqdpRGNpdUS8DvARU0hnJJigIgmA/EBoQH/r3CJ6xetDYdreON1cQhhCEsA7C+gcQ1wexhczkaA+ofAJqWLBwIQs7vXCDmIQIRLZtDHn5edoao7iE9xH2wfHwu0EMQuCjE1jFF+K3hUDE9tgO52ApxhDvU4RnQBCaiiqIVpR1aQm4ij5xtIw+s9Ms+GxqCH02NY5239OD3RrVkBxr3vJrGkeIzwjwGdXnw/eFdo+UsBKsgXtj+owZhuvkDLexLdGuxetdTRCCeMM5zUrsRE9fqKDXB4TR2xOi6LlrNfRQQhCvU/xl1w1KL7u9t8YS3lwQeOdXX1FJaQlnGkWv3vUb12neXXfZ7YOvgKvIOcMDDS/lO+64gzIuZVBhUSE/9I4dO8oP6W7dutPp06coMjKKYxayc7K5YDOKzU6aNJlfkEeOHOG07Cicj3Uq1sAdwWdGIVv07AwxfJ4DBw9QnEGER0Z6ftZbQRDajjcXb9aDdwPeE2hcJyUmUc+evSgpKanRNQ/ARR/xaFeyrpB/QACLD3uLPjsbiISOLFSP9/b+/fu0OaNb56zZs6lz584sstHwTDt8mC4a3mMY8N7Gb4H16PBNMvwely9ncnkNFN1H/KACv83w4SNo2rRpvC3mcTy4k6anpze6eurJz8+nG9dvcBF4DPAYwm+tsqijTTBu3DgaOHAgt1UgLj/77FNuywDEOkJs2fK7BwX4UE9fP9pqxsJnjh93D6S/jo+iiSmx1DU2lKJCbL+28FkQDoPvCZ9bFbWPi4vj6xrg+7tyJYu3w/fa2raYJyHPv9vBfdSlSwI/6ywVtm93URhmuFlckYh6P3rzejX9YP8twzfjRy8Pb95T+It9N6ii3vacO956oeHleeHiBZo7dx675Rw1iDZkxWuLWEFP3cmTJ7kXAw9vPMTxEkGvIcQRSlsgRfTNmzcML6H9bAWE6yjEH4QiRCFSUgcFBrFF7ZRhWX19Hb8U3BXcrMhACGshegsRQ5KefoLdyVy9sSIIQsfjiY0iCKHMzEzuQLTFogMg8EaMGEl9+/ZlgYFGtl4Qgu3bt3Gju7yinIXKmTNnqHv3ZJduXOMd2JGiEO9adFoClQgF7ya0EbZs2UxXr15hEaMGiDbEEkJ4xxve8xA1+I6xTNVdREcwvGQmT57MwgfHU2IQNT6VRQ9AxPXr249F0I0bxtAf/B0Io6qqagoJCeG2BEQofnNcL/jd0W5BZ/bhtMONfxfHGj9hAu9jK31j/OhsTh1lVdeTpZYjCtq/MiGMZg6Ioc4xEQZBZ7/RBOccHR3D3xPIyclmsYvvLygomL9nBb4fzA8aNFhb4r2IKDQPnoe9e/ex+Gxr1+yj3cL8KCnUNUUhXEZRqzAl3I+GxwYYzrXpPMurGyjl/QvaXMuMDQ2g1UuMaYy9CfSswWUDrhl4wK5Zs7rRL19wDHCTAXjhInYCrjRwwxEEQbCGp2TfgwBEJubLBjGoXAshHu6/fwlPtwf4G/DMgGsVGtbtfXxHAAGkt645E+U2CvBdLVy4iMUL3BtNS0aYA9siWQxEG+I70eE5cuSoxrYEfgMsRzy9XgiCkOAQjvvr1q0pYyfO52R6eqMbqwJ/B2EuAAJW75qqiIyIpGHDhzeWgbGH3BKiu3Y2xVIq7onyp8cGBFOvGKMIREPcHsFpDv13a+07hzUWeRZSbYyN9FQk+6h1YM3HdWlKu4rChBA/Sg53PVF4tbSBVmVW0s8O5VNoYiiVlVRT0YJ4iuhkPFfEE87a1NTb0hJv3pFAswe0riaOu4ILCKmQ0SOIgFUIFEzD3UJwHGisQHzPmjWbfwMExC9atNjszSwIgqBw50YRrDmoG5eZmcHixxyIM3PEcxCWKQgRV0/1j/dBeXnzGnfOAt49KrGM6hiGhVCfsKUlIGhM32XK7dRWMajHWvkKc8A62Lt3b+qXkqItaR2bLtTQirPG36F/kC/9rH/wbTUMYfE0VxDfHvB9oBZpWXkZz8MdGhlYsRx5HfSCN75zPN19zz3anHciotA6uG5wD5rC7qPIEtor0o/6RfmxUAryN/ZuVBkt6zaBEhQ9InzJ1wUNhUguMyy6E9UEB1BmYRU1fKMLBepSo35xqoi2WUgLbErfIH/6/Z3uG6vWWvDQQXkExAyglh6mp06bJq6MDgYm/vKycjp95jS/fBFMXl5Wxm5QgiAIlnA39yl0gCEGDUlHECsFl0C9MIB1BB2RsCgh1sxcg6Y9gBcMXA5dHcSRmQonZwDxhfcRwG+C8A2IObiM2gPHEtbU8rsMnwUZTPHbwz1SuXUCJH9BPcKBgwZZteYhxKJLQgK7pMJa5ufrx+7AeiAEu8R3ob59+3GCus7x8dqa1gM30vz8OvpJajD9YFgwJZnJq9HQ0MDn15b2EvZFoX7cJwCdJWgboN5jL4O4zcjIaLweKqsqOXbSm9tn4j5qHUvXhs+h6zUNA2L8KaR5x0YjJdUNVF5LnK2zuLqe6kzsitBWfQyCMirQBdWghs/KHHp7TDQt6hFISdsLbytc/+LOG/T8xdtdAMyxeU53GpDkXbWjkMIWbjXo1YNLh5oWa5VzwINeuY4iNgIuvMieBtcbQRAEc7hbTzksRKbFxyEIevTsycLB9HmHxrFqBCPDqCWBpGLJAI7R3mISf9dRAtUa+LsdUcBe7zqKdxLKUKGNAOtea0CmUvDee+/yWJGYkMhix9bYUVcHHeltTRSH9hfyDOhRllrcD2gbqPsA9w7yNHhrO00sha3Dp7a+ocGeeoIQiBCKEIkwKCaHu0Y9QmucLKijcQeLuXD9mKQQOjCt+Y35o8+u0id5LVsKv989nFbMTNDmvAO48aAeIdwXgZpGbULBecA1By9duEypAqRwHREEQTCHqzaK8E5BIeWY2NhmLppozEIYwC0uuUcPfsegQYvGLkQfD/n5dDPvpkUBaCtoMMPKhXNAR1tbxOJHH63isT4mzhl0lCiEi6aKYVOCBLHvLZWOsoRqT3y6bl2jC+SMGTM9MoMmXEjbYr2DRRYdxKZYEoa4plXsprchorB1+D39u9/ZlX00wCAEkWE0NsiHogN9XNJd1JQu629STUElfatvBL0+IrwxllDx7OF8ulVnPYtXjL8PvT6/OwW4ugJuR/Bg+eKL9TRw4CB+aG/atJGnXT3WwhNBwwWuoyXFxexKgxIVyLom1lpBEMzhSu5TeJeoouRwDUUmyqKiwmYZotFYRpZQiLWioiI6feoU7du3l06eTOeMoHAnhcuc3rWwtcCtEIIKroo4n+PHj3OimUJDoxquhxAktjTekXwNJRLw+XCOyKLd0GC0TjradQ9unKrouzOBMMfvBwYPHszvIPyurQWCBe83ZJVV8aPunDncGri22mJVxr61tXWN2VYVuPYiIiK51Io+oysGTIeGhnmMxdVWxH20dfg0wNnZC/j8cjXdc/AWUWkNFS3t2kwYqh4FazyWGEp/mJukzXkH6P1Dxi7UI4R1CtMoPit0DMq9CtbCY0ePcq1GV8+QJwhCx+BqPeWwqOmTxsAiiKzKsG4gqUxuTo7N1iYIx4jwCBYkYYZpW8Dxga2WRmWxhAXGUkMelhsVUqE/JrZH/COyWjqi4w7vYgjnjkBvKYQVCmWkYOG15Ts1B0pQIKO23tp4992emSQFcYXtYbWz5K6rLIa4Lrdt3dos+YxKEuhqHcm2uoGbwve+9lnMWfrFUtg6vEIU+nx8nULDO9GCCH+aGxdAj/RrHhPY663z1FIO1l/2iaIfTnH94PP2QvmuI3YN6cDxAJI4wo4HL048/FQGWPUSEARB0NMRjSI06JR7KASfHjRkc7KzORkI6rXB4mSLCIQ4S0hMZEsH3j/t0ajGeTa6pRrOAx1slrKcAjSolUA0B46HTjuUVjA9DvZFkhSIp/YASVlw7h3RdINl8vChQ41iY/z4Cew51Bb3UXPC0l1FISyB/v7+bCXGNY6xfmhPIPyuXbtGR9LSmiXUUW0CfJcoV5GRmaGtMXZWIA4Uv5mljg5HAIs6zheD6pxp7fViDdVZBLfwxelRvExEoX14jSiEhTB9QSJ9+3gpbZkQ0cxS+N7BfPp1egFZcyCdExVIbyz2joyPuHFRfgIPDwT4Sz1C10HVisSLFGIdKdvFWigIginOFIUQKadOnuQGqGrY452BsAM8s2AJhCA0VyfOFCUC4VJoTkjhePgbEHRANTKtgQYwGoo8NojL0NDQ2zo48d7jczUcT/859CB7JfZF0Xg08nF+Q4cNa3YsiEPUzDP9rPhcbY0DR3MN3zWEoTOBGMzMyKBLly41qwWYmpLKZanMJUCxBfweSDSD717FyqFu4OQpU3jaVcFvj8QxAJ8BAhBisCPAdWpakkIlAAL4bVAqxPR6xm+nYnfbC/yOZWVlfL+jswXnZK2zxZH81sd4DYkotA+vEYW/6B1Gr9w03hSm2UcBCtj/YuM1WpdvOeHM0W/0orjwjrnxnYnebXTdurUclG/a6yt0HPh9gCpoj95aEeyCIOhxtChEIxNWQXMCCI3k4KDgxppqlkCDGmJJJXwxFYF6oYY4NltEpa3gb6OwubJC4m9jmUJZPC0JRD0TJ066rVg4zvvokSONFhFYDNv6HoUgdGYcIeIWUergSlbWbYXh8buNGDmSy3fgnPAuaul7MkW5jupFZe/efbicgisDi5QrJcLB937wwIFmRezx+0Cwo8PC3Ho9qiMG22LAfWDOIo/j4BoEuDcxQPxheWssf/i7gP+uzg0cf99SDCQEpx5LbuEiCluHV4hCFK/vv7uQs4+GxgZR6Rzz7ie7L5TRA7uytbnb+U1KFD010bNdSFXcGtxGEXiPWAnEsOlflkLHgsaGshbiAamykspvJAiCwlGiEA1Bc3F0toBnlGqAqqyfetDgxDMNDb2OsDLg3PSZTxV4L144f95iwxdug3fdNd+sZRPfF2LA+/br12w9luO4trry4buASHMG1grB4ztCsjP1WXAN4PxVpnJbQWczOp4BOp/Vbz1lylSr9QhdAQhh/OauBrKUwyqowO8C4a2SA6pr0ZI4dAQQ0Pit0fEDoYdzMneftBd4huBzjt9SyfMiCu3Da0ThqsxKigv0uS2eUM8/dt6kv1y0nuI53M+Hfj0gmh4e43kZjfBwR2+f3m1Uyk+4Jkj8g99LWQvxm6HHVRAEAThCFO7YsYOzGdoKGoRJiUnNSj/o0YtACK6WRKaKGYKoRONSWRPMuYMq0IkGcGy4nJYaxAcajS1ZNtCQ7ZeS0kwgWmtUw3J0333fsEnggd1ff83Hwfb9+vajlNRUCgoKasyuijHcVAHcRZ3RVLMmBuFuiNhI9Rvie4VQhiVVlT1QncotoQQhPrs+aQqW3zF+PE+7Ku1Rb9CRQJzjN9DfS7hvILb1Ql5vCW8v0GGgrH7qfjd3P+A+gpspxhj43sw3ZrRVmLs/cSxY9xV6CyP+Htar67MjYqo9AbcWhaiZWFdvPH1Mo4B+oJlYXhSv/0X/CNpRXEsH8yqp4RuWeynySmppw5kievVcEWVVW059jRIV2xf3otgwx6addiboZTpneEktXLiIfdTx8JNaeK4JHqQQg8paiN5BuN1MmzZN20IQBG+mPRpFrRFtEIEQbWiAmgo1CAkIM1uPB5GQmGQ4nuZaaq6B2RZs/XymyWIsiUOcn94yYw3TbKzAWVYyuHvit0AJDl8/Pz7vIpToyL09PhNiUJ9FFfvp3WKBXuSZW69HdWBiW1MROWHCRItug64CrnFXr6GI6xidDqaCD+eOepro6NDfS7gPuMPEcF0rd1BrqPhcFmWGwVKnDI6njo3j4npvTxdwS+B6XFZgdEEWUWgfLikK6wxndL286bTKahoMy4zzxmmevA2UEBwQ408hJmF/EIVvj4mmRT0CKWl7odmYQnP85POr9NFNy+4afYP8ace3emlz7o0SGUgOAFTpA3M3uuAarP/8c846hkQzqoFhLrZFEATvozWi0F4RqESbiskzfV9AIOiP1xKOFoEtgc+PsAkk8DIVbEA1qlUMtyVxiM+BZCmmllFTIIrS0g7z3woJDqHpM2ZoaxwHfhN0IiorpDnwvUMItyQG9WAfeBYp4ayuJXUN4Th6MWJaVgHiE5ZZVwdJZnAdOPvabA2wBqLWp7lrGb+vJTdue8FvjN8b9wMG3O+2ln5xFBJT2DpcThTC4nepqM4wbv1p9Y70o7ggo793cXWDYaDGmMIxSSF0YJrtpn/1YrXE1nnJlJpgzELlzqBXCWm5YSUUd0T3QLlyQcjjBYV4jp49ejqlYSEIgmtjiyhsrQg0J9qwL4SD3hLYEvr4QiUmXAV8N5xRNSODqmuafy/mxCHeoaafWSVSaYnz58+zu6jeSgZr3vFjx6hX797tZj3Db7Nnz25t7nbwe+Ldr49z1AtXPcjE2rVrVy6LYJqRVO9mqgefCaIKiYj0ltL4+HgaO3YcT7sL8KSC0G3vUhOOwNJvqAf3In5zWAFbQrlgA1vucz34G3ABxXcH10/+mza4gZuCZw3AcwfXNY/z8xvFqIjC1uFSorCwqoEuGgShJUugPXQO9qVYgzCM/PQGXZkbT93CfDi2sPu2fCqaG9usJIU1fr85l1672nQjBRp2+0Fvo6ic0zeCesQFUoiNx3JVcANBCCKLJW50SVziHhw9epQf9Pid8HshzrC4pFhKVAiCYFYU6i13tvTko6GozwyqfydgX3W89io34Yrgc67+5JNmteAUEIf6WC1zlhlbrIZ475aXNz++vkg8rIiIOezWrRvPt5atW7eYTVaD39VWMYhzgcWvZ69eXIy9uLiYraVFxc2L6eM4+vgvZDTHNaKEst51FN+RK8USqvISLZX+QLIZuJLaKmQ6GtyvKg60pXu/PcDvGosEMxgMwg/3gP4Z4ijw2Xq/f5mnRRTah8uIwuyyBoNosxzD1xog/GrqiYZuz+OSFH89fovenhhnNdmMKV+dK6EHdzdPgbv2zq40umeINuf+4OGMdNCoF4TeuxTEEIiV0OXBgw/1JNGgUC90Je5tiWkRBMFzUaJw/cjydrHc4TmjLIu2iEA0/vTHa6uLWkeCz40MmZZcLvE59en/EZ+vd40EKtbQXKMYgqmoqLmo0otChRKH+G0gyGwFlpTTp0/x59CDc9GLQZw72gPmivBbE6awAJqrY2gO/B3V6awvWO8K8YQQefgNVcwgrnmI6JaaybAWYj9Vu9AdQAcG7mVY1+y19pmC6x+/pxJ/+C46+n63xVNCuJ0OF4VVBh2YVVJPt6qslY5vHcU1DTTraDGFBvhSWU4ZfSs1kubGBdglClG/MOX9C9qckacHxNB37vCc7KOwMOGGRipuuCBKLKF7cerUKe6dRhkRFLRHY2TRosXyGwqCF6MaRc807OSxOeI7x3PDF8LNNEkVlrMl0CAoEVpgzfUM4B3iKSLQHBBUKAUEAWSp2aR3F8V3h/epEj0KuFealqfANoWFt2c+V9lAcwy/gV5swXWzd+/ejdY6S2B/uMCaJpBR7q8qxg9/H2VG8O4wPV97rJT4bq5evUpXDYLD1HKoR31P+hIKHW0tVBY/01ITcOuFNRSfrSXwWyBRkDu4lJqC+x0ZQfH7oxPBEri3Fa5s7RdR2DqcKgohACtqGzhusLi63mrSmPbi85xqivI33uSHSmrpgkF8bpkQYbP7KPjOmizaVFilzRENDQmgLx7oqc25N3gAoLcOAeJIT4wHg2QcdT8g7NFoW7BwIX26bp1kjhUEL8ecKNSLNlgJ9DXNpk+fwQ1gW0UghIW1TKOeinKZBRAKZ86cbiak9O6iWG6paDi+v55I9qFZZc2JQoUlS5wSh90M4k6fEVMJM1NrLgQgPElULCTOz5IYxOdAPGNbGv4QpcpdFa6YBw7s52mcBzqfAbxb1N/uCGshhBx+C+Uyagl8DrSPrDWZcQyUq3BHUehpiChsHQ4XhRCCGcV1ThGA5oD46x/dtht0/Yki+t6hG9qckT0LelJyrO3uG64KXghoGMB1FOJQubgI7gVeqipBEGpMokcb0+IGLHgTqrcbqIY7MHcfbNq4UZtqAhYcNJjhQoeGKxrEGLsjqlEE91ElPBRIiqIXKmjMthQ/5a0isCUsCT+9Gz+uy5aKhkOERRgEBSxNajBFWeIyDOJQH+OY3D2Zwg3bwxXQXFkJXMOmbqKWxCCE5pixYx0izvbt3dsoVF3FWogkN7aC5jI6SyorjYXR9eAeQkeAKxa190ZEFLYOh4vC9Py2ZRJtKyhTMSreeg9QS6B24fCPM7Q5I57iQgqrksomB1cXiEN3bQR5O4gRwG+I2oVohCCIH5lJVa+wILg7cOHDta0Em6qtioLmsIxDzCGRAlC1tIA5UQiLjykq+x2OczI9nZMkIFYM9xaWu5NLpGmjSMUDwhJ45eqVFkUgGujq3YDPLSLQOriedu78qpmFFd/huDvuaBTkEGC4tuASaktiHoBjmKOyqpLvBWvYIwYVjqyVqM9+ivNxBWshOjvsrTuIc8XvDMs6gLUxKipKBKELIaKwdThUFGYU19PNivaPFbSXsV3aJgrBXR9m0vHyJreNOVGB9MbiZG3OPUEjYc2a1RyLhrgDPOjunD5dWyu4I6j9dPbsGRaGiC9EDyx+X0+L7xG8B1zTKhkCGnAQgMNHjOCGtrIM6q1gjkCJTyQEgQsm4q9d3VqmGkXv9rjC350lEaDQi0B8NiWoBdvBdwwrrGnRcHy3gwYPbtZBh2uXk31oSYBa+n3sATXocI3q/x7EKBLKWfo7EDTDh4/gMhOOxNWshXD1ROdPa8BviCY0nkuCayGisHU4TBTmVTZwvUFXoD1E4Rv78ul/TjcPvj36jV4UF972Y3cUaGwhi9zcefPYdVSsSp4BrL8AvyvcmtBA0ceRCII74UqunHprG2psjRkzRlvjeqhGkaVEMyICHYe50hQA37ESbEjyogfXFixpEBq4vlQJh5bA7whRoi8dooAAhGUQHRqm5xIaEkq+fr7UKaATxRv2QdiBPRlNW4srWgth5ZPr37MQUdg6HCIKkUgmPd+6a4ozaQ9RmJVfQxM+zdTmjLw2Op7mD7G9EL6rASEIsYAHsYorFNwf/J4bN2zgaSUMEcsiol9wZZRrqGlj2Z1AAxyfwRWElqkoROM/tX9/EYFOBB0aloqG4/u3NVsrnum4PxTY1tLvh+sPrqxIHGdqsQQQkcgm6uyELnpashbi3CAMnQUSsyFBjOA5iChsHe0uCpFM5ujN2g5JKmMOFLHvFeGrzbUNT3IhVa4k6KVD/SVkQXPlXm/BPkyFIXquEWOIdOhIIiANQsGVUM8jd090xY3xrKzGOn5o9KvkNc7GVBSqxrfgfPD8VUXDrYHrBS7JsELzWHNPVrGuCgg/lVAJ0xjgYo1rzpwABRCDsAyWlpS2SyH8tmCLtRCWzFGjRzssvtEUuJBK1lDPQURh62h3UdjRiWX0hPj70ODY9rvJPcmFFJn38JJBgwWZKvFQ1r90BPdHCcOq6iqaOXMWzyMRDWKyVMp0QehoYAHBM8jTXJxxv0EkYozPBUvI5cxMdtl0RgecahT9LewI3/9yv3c8EG/oNIAVD2U/HA0yiSYmJjbWM9y6dYu2xr76g46gJWshQJzj5MlTnCIMkWxGYgM9BxGFrcPvdwa06TaTVdLgkCL0rQFZRwfE+JN/+xgJmfpaog8ym/fCjQjpRCldbC+G7wqgEXbg4AHOMnb2zBkKCgyigQMHamsFTwG9nqgzlZ+XR4fTDrPL2IQJE7jXGr+/r68fuy0JQkey+csvuXHqaaVwcP/BJU256WGMsgGwjGAarqZ79+yh4hJjinssb08L/gtHjR2Yr95/h3T4uQj4fTt37kxdDUKsZ8+eFBfXmcWZj+Efyk3U17e9/RQZEUldu3ajvn370bDhw6mL4RkP90gAGwAshfg7qHdYW1PLNQ47gpDQUH4XgXyDOBw6dBjfF2cMbRKV1RPcKrhFPQzflaPB3wwJMfwWkkHUI1DPv5+OcP8qAc6k3SyFpollxn1dQJvHRVNEQMfcYAOi/SjcjgL1tjLivYt0s6bpwe2OLqTIjpafny8JZrwI1QOr3Efhrod5sRoKHQkahUfS0mjBwoXaEu8ClkSVuOZm3k1uvN9//xJtbduQnnLXBp2zEIJ6VLH3oqIig2CrMQi3Wio2TFsCIgYWrmDDGNOqA8Ia+kL4KouvQp2PMxLOgA0bvmgUgKodYmotBI4sk6EHnSf4HgX3R55/raNdRCESy5wuqKXR+wqJCiqJYoJ4vH9ecytEcU0DzUorov3jorQljqFHuB91CXGMGH1x5w16/mLzh7Q7uZDClenDDz6gCRMn8jQevpJgxjtQdbQAXrKIU0EHAdKhq1iu9rRUCIJgH3AvNLXqQTygZBASkmCdvhFvDjzXIban7jR2XkqjyDXB71RYaGgzuRConwixiPIZznArhdu4aoLCdRMdIvhe9LGFwFnZSNtSnkJwLUQUto42O1ciocz5wjq6VW2Y0ISgXvS9eKmCxm3IZcthdkUdb7Mpt5pWXqnk5fefKDWu33yjaaym9xdSdnl947x+Gqjt9SCxjKMEIZiUfLsbzv5MY8C3q4OH7Mcff0Q+vj6c4S89/QSlpvbX1gqeDhqTCxcu4oQDeBnDfQ11KWfNms3FjJFwCMJREJwBrj+53ppjzs2Tk4wYGsyIQ0OnzptvvkEffbSqMRslLCsYICgB7mMU3jcHOnAR5uEqieC8GXTABQW5TugJrIQQhHArPXr0CCeDcTT+fk2d6UiQo8rPoOB+RwCrJUqBCIK30mZRCEFYZXjDwE10aq9wFmoQfYr/nC0yWgwraikp2I8o2J/mJHSiv6cX0rdSIykLbykD+2fFN41r62nNVMPYsM+9Z0ppavdQXrf4RHHjNKyOQO0HAv18KDm8HYMIzTC6Zwh1Dmj+N9JyK7Qp1+brXbs4dgVCEA0KPIRRn0fwHvDChRBEcfvMzAzukQVINIQMtBCL27dta9ZLKwjtDa4vUxcxwTy4Z5GEA/ctLCmPP/6dRku/ObCNOXdc5dGTW17HCeFK0JErdCiwjrlKDBtcRhHbq0Apo+LiYm3OMYSFN+8EQfkO0JFeK+Xl5dqUIHgfbVJQ6HEs1r1Y/tI/lJ4ZEUO/vWDssYRlrxGD0GNq6huX7y6ro80jm9eG4XXhnehEseENZhCQDdfL6SuD6PrH2Fi2Mqppc7GKPQyCEAlmHM29XZq/jDNL3aMBfeOG0aqKBy7ckYA8AL0TZTVEBwEykkII4rqAWERGOLEaCo4EohBFvFtyhRTMg+9NNZohGDFYSyYDyyBi/pWFEB25p2/VidWwg4EgREygq9CrVy8aNGgwT8NieD3X6JXVWloq8TBgQPMEd3prod6L6aqWkMYZwGJaW2s0VgiCt9EmUajP7KncRH97pICe6Wt4ORkEXVKIYQPDGMt/NFizSBnE4Y8uGoSIYeesq6X05pVKXtxMDAb40unyOvIxjGFNhMXwhyeKmk0rS6EiopMPRQU6p8ctNdaYyUuxqdB93A3QEAOqXlJHZZ9EQ0QaIx0LXrxIjb948b08v3btGnYZglhMSkxqdDEVhPYGAmbipEnanOBI8Jw9XWC+VBSshqgrXFglD+OOAveCK9XHgzBM7p7M4rBfSoq21D7gFovYPMQBWrOEYv1QE1dRvbVQkXUlixPwOAvpLBe8lTYlmqmqIzqW5xo9KsPi/CnQSc/V9QZR+r1DzWMZXT2YFfEmcBVE/Biy3SGGrH9qf0444wzQMIG7UnE1GYZ6bqCgjuSAGD+nWHeFloEAhEtf57jO7KqGZBUoKI6OBCl4L7QXsAQg26aIQseiEi1sXNDbrCA0JTrQl3pHOsfbRmgO4tiQcdTdgRiEW7Ne5MLqhnAVa01NdEbiXaO2UZlIkQjt7LmzvAxCdeiwYTztDOLjm0KTBPdDEs20jjZZCiHCkNilo+kW5uc0QQh6m1gK3QE0+BG/ALejs2fP0KixE2jImAks1NSQXXb7APeiM7fq2jQgfuXwjVo6V1jHPdOqgYIxerDFYugaoGd20aLF3EBBBwJ6sOFOCqsyEhTt2b27MZmFILQWWAKQSVNwDrYIQoAaw7AaoryU4FxQisRZZSAcAc4dlkGUjTC1evr7+3PJo5YshsOGDdfmmqyFqLOocIa1EOeorJyC4I20WdElhXasKERymaRQ53ZtllXrYiXdAMTvQAgOHjyErT/1hnd+RXQPjinRD1dLbx8g4hA32pbBWqME65CsSHANIASRpALWQbiPogcXSWjCQsPojOEaQtZDEYZCa4GVEEhdVNcEHXSIPTxf6F7vOE8AnbbuCorhW3OBtUUYogQGCvkDFVuI9xFq6ypQMsMR4Nzx/cfFxZkVtoLgLbRZ0XW0tbB3hPP+NqRNfX0xpXauoEOLo+iLGeH0vW6u/yCHEARoiCFVeVy3nuTr7zqugBCOGcXSCHEl4NoHF56vvtrBWejmzpvHpSzg3nPokGSNFFoHLAAjR47S5gRXBO6jXcM6trPXG4FwcqUSFfZgSykHfL7IyOaJBU3RZz91hrUQFlpkYIdlEAl/rIlWQfAG2uXJ31HWQsRAhHdyzk1cX19O9XW3qLbsIwqs+RPF0HPUP3o9LZ8WSPsWdNa2ck3wcIXlB379yCwZ3adjagBZ42ZFvQhDFwOdCHDrQUwHhCEsiOi1RSkLVSNNEGxFrISuDwThgBh/CmkqHyc4EVcqUWEvKHfVEohLt2YRdYa1EN9vSEgIC0GIVImVF4Qm2kXNdYS1EC8vR9ckVNTXl1J9zVmqLbyLGqr+RA21a42DYbq++C7qEnqCRaMrgrICeLiitw1lKKLjk8gv0Hx9q45GhKHrMX78BB5DGCLoHxbEfn37sWupCEPBHrp3707z5t2lzQmuhgjCjgeCxZVKVNgDLIWwGLYEPh9EmSUcZS2EpRKCtHPnzi6X8VUQXIV2U1VxQc7t3UoMdU5ymfr6ampoqKa60mVEDc0zjjKGZfWlj7EVEdu6GhCC+jIUsb2a1wVyNSAMJdGB64DEREg2k9Algc6dP9coDLsmdRVhKNgFeuTRGBNcDxGEroM7CxZbSzngM1pKrGOLtTAjw1hSyxbgkguPFwzuKrgFwVm0myiEGydqBToD5yaXqaS6srfNC0Id9eWvUwO5lihEQhAIwYGDBnH20eDQcAqK66qtdV2Q6ECEoesAYXjX/PmcmRTXkxKGEeERtGvnTk5kJAiCeyKC0PVw9c6T4uJifvYjEZkeW1xIFYjlsyR+9dZC5EEAemvhlawsLjJvCRwX1khYBZE4BlZCQRBapl39L7s6MLYQLy6ITpSf6BflxF40nwhqqFmlzVimoeYd8vFxrQf5saNH2V0CWb+QfTSx/whtjesjwtD1wHWkSlSo5DNg44YNPBYEwb0QQeiauHKJCoixvXv2UFFxEb8H9K6cSERmq2snXGUtJZ7RWwuRBwFhMHprYU1tDWWasRbiO8MxES+I7SVxjCDYR7uquPa0FqKweUKIH6UYBCAK04+K96f+0X5sIXT6C6wFK2FHU1VnLAyvHwrKqumSofGOTH+qDIU7WAn1QBiW12ozgkughCFiDGF9nj5jBhWXFLP1UBBMgevXsWPHtDnBlRBB6NrAwuWKQHj17t2bpyHODh082MxqZ0+8n4rzM4feWnj0yBEe662Fly5d4r8L4adqC+L9BEEtCELr8GlA1047AkGCmnf2ApdQCMroQB8Wl3hhuQJIIFNT9F9EdV9pSyzgO4QCoj8iXx/n9+6hwDzqCeopvXqOsk8fpoceephry0Uk9qTofiO1te4DroPBsf5OiR8VbAeNfZSrQNkK9MgivhBJaVAAXxAA3NfXrl1Ds2bNZhdkwbl0+7/z2pQgCIJ3cvXb/bQpwRba3d8Tgg4CryWwCUpK9Ag3WgKHxflRrwhfijKIQmcLwpMFdeTz1lXy+TSPXkg37eVqIN/gb2vTlvHttNSwacfEVhWbKaZ//UI6DRkylK2ECNaOSG7qdbOFO9KKtSnzjNvsHOspiilX4z/BpUBZgVGjRtPevXs4gQgEIaYl8Yyg2LZ1K6Wm9hdBKAiCIAhuQLtbCgFiweD6Zw1Yf1zFbQVC8IO8anoxNZReyqygT4trqXROtLbWmIG0tvRlg+Z7SVvSHB/fceQf9Rb5+nZMvRt83+U1ROW19VwIvjw3gy4d3klLljzAbn11gaEUN3C8tvXtvHipgv5ztkibI9o8swtFBFhX5uM25NL+eQnanGMZEO3ntHqUgn1s37aNYz4WLlzE15qaltpP3s3BgwcpJzuba1sKgicBz5uUlFR+xqWnn6D771+irREEQXBvHJIZBuUprFkLscrV4hgOZpbQ7OMlNDcuoJkgVPiH/4R8g541KMB4bYkBTBuGBirVFnQM+L6Tw3045nJsF38qvXaRA7Lhb38t+xpFdO2rbWmeH/cOpmdGxBDFBLHQO20QxbAUrrxSyeLv/hOlPAZqDNQ60+1gReQB0/sLKbu8vnFeP622bQmJK3RdkIUUqIykqFUlMWTeDdxGkdgK8aaC4Eng2obnTUJCAuXm5FBSYpK2RhAEwf1xWLrQrmGWDx3aghXKmcCyBivh7jkJ9EH/UHrpWhXtyWmuQmABRBIrv5C5FBCzl2qCt/GA6XL6b6L6k9RQvU/bumNBlq4bude4DIUqVt8psrO21jL5NfXkE2D8zS6W11F3w/Tf0wvpW6mRlGVBlal1ptvtn2UQy7X1tGaqYVxRS/eeKaWp3Y0F8xefKG6cBrxtC4j3qOuC3vKZM2dxRlK4KiN+7MSJ43wdCq3n/Pnz9Nxzz7JVAmAay9qD1h5LnZMppsdDjClimV09rb4g2Auea3jmwSUaHa4JiYnaGkEQBPfHYaLQmrUwopPD/qzdvH7OWFdn4qZcijGc17QIf5qQeLsZE5/E1zeCLlyvot/u8Odh7PsXacin/QwrBlFd+fPGDTuYM2fPc2FxZAhDhsjo7tathIobNQ0sBNX0FYNIBLvL6mjzyEgif1/an19DFOzP1j4Al9M1Q4wZ0hq3M8DrwzvRiWKDSDRs33C9nL7KraB/jI0lKqhsmhY8AmR8U/GFoaGhbKXeufMrqV/YBlS9LyT0gfUV2FMDrCVacyxr+2AdrCjvvfcujwXBE4F1EO9XxE7j+SbxsoIgeBIOVWdIHoNSEogJQ2kJ1BjsHGxMJuMqLOkZRAfzjI0dxBPugJCxwv8dzadVN8p5yNWEk1/wU9RQf5LqqtN4vqNAY+zihbNsJURjEsXqQxJ6aWutk11dTxNDjSk+Mf3NqAAWgllXS+nNK4bvp7aefph2i5ex2IsJYuvg4rTC5tspMWgQmKfL69j6iO1gMfzhiaJm07ZiLpGO4FoMGzaMi9nDjXTM2LEsZFCyQmgbENxZWVnaHPH3CushrHPvvvMO3bhhdL+Gpe7vL77IA1LEA2zz2mv/4u1QbFrtp8D0rl27+PiY5oLUhnnsY+nvKMwdb8eO7eyy/tJL/6QtmzdrSwXBc8jOyWbrYG5uLpdSEGu4IAiehMNNdjAWIkkIhCBqDCLDqKvEE14tbaDun+bSmLgg+sXQaLpQVU+rR5uvDXQ6u5JGvHeR3s0p05Y04Rc0lcgnjurK39WWdAxH00/ziwq9l3Dh69J3sLamZf7SP5RjC8FOg5iLD/Bh107EGGI5xjw/KYbmJHSi/eOijMsN8822M1m/b2RE0/7T4ppNYyx4DpOnTGGXKrhYIRvp4cOHxGrURvr07kOXMzO1OaJPP13H46VLH6Sg4CDatHEjC7RPPvmYJk6cyMOWrVsaRRysGlOnTaNNmzbyPPZTYF1RYaE2R3T58mVDY9doCTH3d/SYO15BQQF1juvMyw4Zfnu9mBUEdwfWQRVPmGW4VySeUBAET8Mh2UfdgbBNt6isqo6+1TmQ/pOhNVzDAqhhQZxxWscru2/Sn841NZ70PJwYSs/OTaKaslVUX7GCAiK/IN8A+8o/tAdwZfngww9p4oQJPL97zx5KmX4f+frblwWyuKaBZu24SWsmxlFSiGu4+aJ+JZLoCK4Psk5mZmZwBtJ169Zyw0kloxFs58SJE1z78b77vkHbtm3lBun8+XfzMoyHDBnSuI1avnz5Ct4X1jvTbdUy/XShQRCeOnWShSdE3OBBg1nUT5gwscW/o46RmppK//d/b3L5G7gM61H7Cx1HVV4fbUoQBMH7CIy7qE0JtuA6wX1OBkllxkQEGEsxVNfRmKQQs4IQWBKEoKDSWHrDP+RuthbWlv2L550NXPV8fYz149LSDlOXXql2C0KAUhSw/LmKIARIBiS4B3AjVa6jU6ZM5bhWsRa2nuTk5Ga1H2HFO3PmNFvhMMb9ruKa4DaqXEd79OjBYwXcUGFx1FvvsA2OffHSRZo4cRK7nGMey839HT04XsalSyz86+rq2EMBy7AfxCAG03MQBEEQBMF18VpLoXId/UX/CJoSG0DPZFRwnUJzSWYGvHOBSiykwAz186GzjxiTudQUv0D11S9TQPQB8vVzbiIVxPegdlJMTAxt3vwlDZl1PzV0CtHWuj8otSG4ByhJAfdl1MncuGEDxcbGirXQThAjCJdQWOUQ0wcLHqyGgYGB9NWOHTwPoTZnzlyKiIhgMbh7927e967586lfv35szcM+mMbxvli/ntdXVFbwcgjOv/3tBRZzjz32bZ4ODgqmH/34xywGTf8O3ILVOUH0f/31LhaEsDjieJGRkexmin1wnG8tXUrx8S1nFxYch7IUSm+5IAjehDz7WodXikJ7XEfBio3ZZmMJFR9NSaLxfUKpvi6fam6NJd9O36eAiJ9qax0PeviR+RGNcBQTR/D7HRMn0fXyBsopq/OIkg5IWGSl9KXgQsCVedWqD9mlENfiV1/t4BIFUtDec/h03ToR+26ANIwEQfBG5NnXOrzSfdQe11Ews2e4NmWeFQeMSR1gHYQghLUQAtFZwF20V89e7PqFXnpkH4WAQmKf4Z39KSHE/ePxymvEhdRdgPiDIDx37ixbmeBaiI4LwXMYMXKkCEJBEARB8CC81n0UcWoz9xTTb3sFW3UdBf/fnjx65mxTXI85TK2FgnsjvUttA9ZC1KxDMXukb8/JzqYFCxdqawVBcAbSWy4Igjciz77W4bWJZlTR+nu232BBuDbHWCDaHOW1LdfJO5JbzmNnxxIKgisCayGK2F84f5769u1Lefl5knBGEARBEATBRWFRiIQEakDCEmQPNAfWI2EBBky7K7AS2lu0viXu7GXdxVQQvI3kHj0oIzODQkND2YX0ypUr2hrBndj99ddcakQQBEEQBM+l0VKIlOTIIIfYnxPHj2tLb6eyspIHd+YP6eV076FiujI3vsWi9WC7ZgW0xoCkIG1KEATQvXt3HiNrJeoV5ubk8LzgHsAFGNlE8/PzudSIIAiCIAieS6MojIqKaqx3FWmY3rVrF/39xRfZIvj5Z5/xcnMgXbq19a5IQidfOphZQv13F9LgcD86MC2SuoVZTm2Z34L76NCQAG1KEAQ9iQmJHFOYkJhIWVeyWGgIrg+SVqEGIbLHzp03TzLHCoIgCIKH0ygK16//nF555WWuWYW6Vig8vPjee9l6mH4ynV1GTYFwLK8op1mzZ2tLXJ9fppVRikEINjzWjbOQvnStivbkWHcdtVSjUDE7se31AP/8tyQeBMGTyC/Ip4L8fBYXqGm3c+dObY3gymzZspnrniLDqAhCQRAEQfB8GkXhzBkzaenSB7mH+MSJE1RUVERrVq/mYsXAnMvo7t1f08CBg7igsjvwQroxdvCeg7fI562rjUlmLGUdVZTWWbcUTkoO06bsZ/XaJBoxzYee+fM+bYnQEr1HXqL3P3JvF2ZvAM8SWAZv5t1s9ELIyrrMY8E1wW8GFi5cJC6jgiAIguBFNIrCCoPo0yeYgeVw5KhR9Pjj39GW3M78+XezMLxxw1inz9X52SVjAfrQ8E709sQ4+uzOeJp9vISXWSKvpJaqWijaMTApWJuyHSUGH35yH0WGdaKu3RPoVz/J1tbaDgSSGpY+kUNHjtZpa9rG9dx6WvbzvMZj//lF69+TIFhCXEZdHxU/uEuz5Ip1UBAEQRC8i0ZRCHEHq+DgQYMpJSWFE89g2Zo1q3l9UJAxkQrGanrIkCHUNakrNybcgfRJ0dQ30JfKSqrp0YO36JtnymhBhHUr4Z4Mo5C0RKy/L4V0shyPaIpeDF7OvE4vPjuednxeRaGhrbe2fu+RzvTJmz2M0z/P4jGE3Lz7s3gMqxrGCrUMAlJtgwEiUPHYD65SYVEN/f2P3XiYPc3oIovt1D4YQzziWPplSpjqt8Wxy0obGs8Fy8fOzKCdXxtddzHGPNb96w1jYh9L24L3Vt3gdRDC6hwwr8A0lumPAWGLY6u/g0H/mYX2Ba7oUZFR2pyRbl27aVOCKwFRGBMby/GDgiAIgiB4HywKly9f0Tjcfc897A46efJknv/e957kMeIM1VhNg4cfeYQHd2BQjB+tHB9ODd/oQulz42lZ5070Xz2tW/lePFmgTZlnbLhtPep518MaxeC5M0YXunP7e9MT377G0+1F315NWVCjowJY0Fni13+8RgvnxtGXq3ry/BMPRfMY5N8yCrtuiX40fXIAjRjux/OgV48QPi62efp54/fz0JL4xr+F4yqw7e9XJNHGbcW0bVeNtpRo2eMJNHp4OP38d1dY1D32wyx6/FtdeNu/vJzbzOKp31ahzuFCRmXjOVgD5wdhi2O/9nxyo4jWf2ah/UFMmp5hw4drU4IrcPr0aR4Q8zlmzBixEAqCIAiCl9JoKfQ2IBD/MtJ6PCFcR89VWk9CMyjGdgsfxGBUTCSNGd2P5+O6NC/mffcDoXT6pP3F71975ybd9/hl2ne4gp58tLO2lGj+7Gi6Z57lRt7Zi7UUHuFL4VpIZElpk5/s87/rTrcKa/i4Q6Zk0GcbmlwAJ44L4+NCxEHsPXh/EA9jR/izyMRxFdgW60BxaVNsJvbHuryCBjpwxLj9zKlBNHOy8XxPnW8SkPptFabn0BI4B/X5khJ8eAD6zywI3gIsg9u3baP09BOUkJCgLRUE26jK62P3IAiCILg2XiUKUbR+7I6iFrONKp7ekatNWWZMUqg2ZR0IwHf/dQcd296VBqQ0FbqHBfGpn8axYNyzP4O+PmB/vUNY1y6l9aa50yOaWdNaAm6n//1sNo2/K5P3nTKpSSBjesNHyWxFxLrf/695i2ZcjA8LRrhk4jiwxNmLEouzl2TyMewF52AL+Eypffz5b5j7zO7Ma6/9q7E0jCono7BWNgZZhVF2RvAeUDdy1aoPeRoJZeDmKwiCIAiCd+NVovD1c8aMlRM35bIwRHkKS8BKuCavQpuzTExIk1tlS9y7KLuZdRAlKFLGXaJ3VqbRnVMHtNqd9Oq1Gna3zLhcTrHRt59PRJjxZ0Z8nd7i98nnefTL7yfQW/9IbuZGidg/bIfh9Plaji3Uu6Xi7yG+783/XKf77o6jH/3mKrt3wiXzW4titK1sZ2A/Y51HiFscA+ejLIaWMD0HS5/RFFgxzX1mdwexvdeyjdcOLD8VlRWUlWWML8XyHj2NLsKmmMsq7Egk6UzHgu9/8+Yvafz4CXTn9OniLioIgiAIAuNVonBJzyA6mGdsBL+UaSxPYYn1p4q0qfYDIhBxhZ9uvMjzKEPRo2cXtiB+/mFZo2AMTcjiwVaU+yhiCP/57O0xhIgJhFUMVsH/rM7XlhILSIgqxPNhfyRtUcAyCLGHcVRkAP37b00uZvh7sEhCjP3Xd8NYzB06WsJJbjKutCykTUG8IuIDkTwG5/Hs37MpO9eyWyesfabnYOkzmoJ9LX1mdwZCEOUEkEEYxeLBjevXGzMDoyQE1n300Sq2DMJ6qM8avGXz5kbrIiyNsDwWFxfzdtge6wEsi1iHZRgwr7bB/ihnY42CgpbjPwXHARH40EMPU58+4s4nuA+zZ8+i999/T5tzX/AZ8FlsAdsmJzsnMZcz/5YgCK6LT4MBbdqjgWUQ5See6RpEudX1LAhXj46gbmHmXQ+nrMygS1Utu5luntOdBiQ1d/m0FD8BN1FYBRW//dUdZstQKEFYlpvMY0cAKxuEEdxDEVP41gdlbDk8sKWXtoV5kLETIlDFCboT9nzmwDijcHcXIPDefPMNrjX61Y4dLL6SuiZR//4DaNvWrfSjH/+YBSEYN+4O2r9/H1VWVNLwESO4/Mx9932Dsw8vW/Z9Wrd2LSUmJlJOTg67Fg4dNoxWrnyfj43apRMnTqTAoCDas2c3J6KCEIyMjKTjx47RxYsX+W8p4KqI4y9efC8d2L+fEgzHlfp3guAc1LuovZ9nrYkRNHcOECMrVizn6bi4zrRkyZLGJHZ6sN2AAQNp5MiR2pL2BULtzJnT/PxTf3/kyBGUl3eT3n3nPZo6bRovaytpaWl0+vQpevDBh7QlzcHf/NnPfsbr1XeTlXVVW+s4nPm3BMEZOOrZ5+l4jaUwOdyPS1H87FA+/fVqBZ2qqqdfnmie6EVRXt1gkyBsK/0MWgTJZWBBhGDEgJIVzmDUcD+2rC198jLH112+WkUr/2XMyOmpePJnjo+Pp+CgYDp39iy7i0K4QaBdzsxkcQgwD5GYnJzMY+VuCrAMqP1TUlN5nH4ynQUhKCpqsp6jLA1EJayP+BvYBtvCbVWPilcTt1HnU1paSru//lq+e8HlWbv2UxZDr7zycqPVCkINY3ROQbBATOnXQUChAwzX+Yrly3k5Bggv/TJsi2NgW3XMp558UvvLzVm1ahXvi20hCEFJSQn/XbUvxvgbQM1jjLhtNa3+hv584U2Bz6BEMP4GPgPWv/rqK7wefxPrsb0edRx8DhwX09gX+wD1NzDGenwG/bZYh3O2tL8gCALwKvdRqm7Kfon6hH8ZoqXdNOFyXlMR//akZ/dOlNK/R+Pw+xdzKCI8gD5Yl0Onz5XQlWsVvMwZhIb50CvPx7GVDElqMN23b8uXA7Z1RyshaO1ndhcg/k6ePMlCDKIOQKj16mm0hCLuEL3hiDXEWO9CiDI0mD+cdpjFJUQijoN95s+/m4cePXrwNlu2bmGr4vQZM/hY+BuPP/4dmjljpna0Jkxj1kSgOAeUmVi7dg11MvyuguDqwAKorGdXrhiTpcVEx9ArL79K4eFNidkUP/zBD2nc2HH0k5/+hHZs307vr3yPLXoQl6iz/NJL/6RNX27iefDM00/ztqNGjuJlPzUIUD15eXk0/667WZQdPnSINm7cSBPGT+R1RcXGzrBHH32UzwcsX/4rHgN1nv/45z9o8eLFtHXrdl7+xP/z//AYYN/Zs+doc8Ti7OFHHqInnniCnn32OcPwJxp/x3het2LFr2n16jU8DVjgGoQiluO7iIqK4r8HqypEtEoi1qd3Hz7W+i8+5+9Evy3OEedsbX9BEASvEYWrMivpF/0jqOGxbjQmIoC6BfpadB3ddKHlEgeKHnG2N7rgKnpkR0OzYeXrhTxGAXvEFWIabqOOdB0VPJOEhES21A0cOIgiIiJY0IH4Ll14DBcoWPeU5W/OnLls8VPAeoi4RCUW4fIJ4P4JF1QkpYG1UYFlEI/4O3BdhaC0BBo2KI5ekG853lNoO/ieNxkatCg1MWvWbKk9KLgFsGLBWgaUOLpnwT1cNxk1NE3B8kmTJ7GIU6Lxj3/6I1visP22bdtY9MANfvr06SyU4uLiWDx+tGrVbcfEcXA8PAM/+OAD3u6pp57S1hILVgyjRo9m4YdONYU6TyzDc1cdu6S4qR2BffWurxCeYObMWYbzm8HTV68ZXTf1xwB//MMf+LyeemoZL3/2uedo2p13GoTmY7xeiVacvxLWWKbfduq0qXx+1vYXBEHwGlGIJDN/PVNMS/eWUF+DILSWZMZWYv19KaSTbeUQBMHRTJ48meNhMAYPP/IIzyvXUIzVsvvvX8KNj379+vE8GDJkCE+jgQPgkqq2V3GCEJ2wCmLANFxK1TaIL1TH0gPRCLECcQJ3U8FxHDxwgOM2UWoCyYUEwR1YtGgB/fvf/2ZLl73xe9geVkJYw2BRg+ULAghWsHHjxvAYvP32OxwzCAvio48+wstMgUUPAhJAACpwTLhb4niw6pkDx8bfxzawOlr7HEqIzZhxJ29vDQhUWAEBnqPffOABGjiwf4v76bdV52zP/oIgeB9eIwphFWxYmsgWQrBlQgSPzbE9t1ybss7D3cy7nwqCJwKRCCsirIL/WbmS3UWxrCXQOw0LITKk5uXnaUuF9gLJfFCIHqDMBBL5iHVQcCeQ4CQt7UijpcsekAE5PCKimWUPogzun3AVxQDRCOscXDjnGAa4iyoglEBkRCRb7bAvXDXx3IKFDu6sy77/FLur4lgPLjV/johHxH74W3rXUXMgaQ6ACFbnh7+NZDtf7/q6MWYRYD2EKuIK161bS3v27m50lbWGflt1zvbsLwiC9+EVovBqaQP5rMwhn7eM7hkrx4dThBULX1Z1nTZlncdGx2pTzUG2o/YYdhx6mQ6deZtqgo7R+5/+mgrr9pjdTob2HwTzwMKoLIejx9jW0xwWHs7JGlTSGYgYoX1AgxV1B2EdFARv5OyZM2xpRIwexA88Hf76/PP8vMHy7373OxwjiJg/zMPN/fXX39D2NiaSAXBDhbvpq//6F7tq6oF4239gPx8rIyNDW9ocuKfC2onzwN+BRc4ScCVFXN/bb7/N28L1FXGGzzz9TOPfUWBbiE1YIccahCnELv4GYgQhIi0BkQlRi22Vaz+W2bq/IAjeh1eUpHghvYLLUPxlZCiN3VFE05BkxjBtDmQe7f/+BWpKSWOeX6dE0bKJjnugqlT+S5Y8QMeOHuXezDlz52prBcF9UNcy6uOhp3rw4CE0YMAAba1gL0jWg0QysNrCmoF5sQwK5nD1khSeAjKJQmghyQzuybfffosth7B+CoLgfKQkRevwCkvhnKRONscT/m5LTouC8I+DYhwqCMHRI0coNcWYQfLsubNcT04Q3BEV2wZxmJSYRFmXL/O8YD9I9ANhnZuTQzU1NbxMBKEgdCyIP4Tb6QMPLOFYvcuZl+nDD411YQVBENwFr7AU/jKtjIUgLIRXq+rpX6PCzLqP5pXU0vCPzbuGKD6cnEQT+5q3MrYXYiUUPA3EvEG8JPfowe6OsBqKmLEduInu27eXp6dMmSpJZASbEEuhIAjeiFgKW4fHWwr35NRSQidfOphZQq/crKa5cQEW4wn/e3uuNmWep/tHO1wQgp07vxIroeBRIOYtIzODunfvzmJQX9pCaBl0DI0cOYpjOkUQCh0NGlr2DoIgCIJr49Gi8PPL1fTjs2X008HB9PbEOHqmaxAtu1TBQtEUWAk/y6/Q5m5nYWwQfWd8nDbnONBYRuD7sOHD2UqIdP7SCBTcHcS/IfYNFq/U1P5cR0+wHcRgqvqRgiAIgiAI7Y1Hi8JzJXX0zTiji9qjx4rog7xqKsspowmJ/rxMz9nrluunJQT40l/ndtPmHEta2mEaMmQolZWViZVQ8BhgHezVsxddOH+eBQ46PiQLaXMgmHd//TV99JHEIgmCIAiC4Fw8OqYQFsGJu/Op4RtdqLja+DEjV16jhsduF3gv7rxBz180FpTV4+dDtOuenpQcG6AtcRzIKHj48CG6f+7vtCWCp+NNblUSK3s7+A5w32dmGmOZU1JSG7OKCkJbkbgaQRC8EXn2tQ6PthTCIviL3mFcnzBpeyFFfpzLbqT28D+p0U4RhHCtgyCElVAQPBG4QcfFxrEghHv0texrXmstvHXrFo+RQbS6qoqTxyBeEIXnRRAKgiAIguBsPD7RDOoRFi3tSq/0Dqb0ufH0SL8gbU1zkiPMC7+wQD9tyrHAWhAYGCj12wSPZtDgwewWDZBMCUmVvAlYBjdt3MgWUwhDFNieOGmSxA0LgiAIgtCheLQohMsoitWn59exGBwUY1ngPXvS2HNvyv6cMm3KcaChCCshsgsirsgaI6b5UGhClk2DILgacI1E8qSDBw6wtbCqqoo7RDwd3OPwBoAVEGU54EILQSgIgiAIguAKeLQofP1cJY8nbsrl+ELUKzTHtVs19KOUENo6N4a+vieevpgRTj/vE8nrPrxhOSNpe4HkEmgoI13/3r17tKXmGdDXeF5RMZGU0r+H2UGtFwRXBMmTUJ4CyZTgLo0OEQgmT+XYsWO0du2axg4feANIjUZBEARBEFwJt0s0U28425uVDRRokLNRgebrDSquljZQ9403iEpr6FupkXShqp4OTGsulurrq6m2wYd86y5RfdXXRHWnyMd/HPkEzaSK6kD68aZ8empEHI3uGaLt0b6gBMVXX+1gy4FKOLHgzhXaWvPYYgV8ZOlIevWFPG2ubcy7P4seWhJPD95v3vXWXXj/o0p6b9UN2vBRsrbEPrD/fz+bTZfSemtLmtOa43trEDSK2SMD6YKFC+nTdesoPDyc7pw+XVvrGSBecv++fTw97o47xEVUcDqOSrawKs28Z01LLBkp1nFBEByPJJppHW5lKSwwiMEjN2vpcnEdnSuso8Iqy3oWgjCiE9GVufH0i6HRLAhXj47Q1hqpr0cZinqikuVUV3wXNVT9iRpq11J95QqqKxxDgXUf0Kv3JFBGgeVyFW0B1hFYBkeNGs1WkxMnjtMdd4zX1joeiJjeIy/xMHZmBv35xRJtTXMgCAf2c1yyHYhOnIP+7+N8sGzn17fXlGwt+Az4LJZQ30draen4QhNjxo6l4pJitqJBMMFy2JLrtDuBz7J585fULyWFha8IQkEQBEEQXBm3EIUVBl1wLK+OLhTVUZ1OB1oShj4fX6fuH1/j8hP3HirmZDOwEHYLM7Es+vhSbcmfWQiaAyLRp3ItTe1j3SLZWtAgVsllYFFAHTe4kDqbT97sQT/6XiK99s5NFkZKHEGsQajBOnbqfE2z5RBtSrBhrITdsp/nUZlBkP/mmcLGba/n1jdbhuHI0TreV88nnxv3xfHyCoy/a1FJPe+P46rjqX3VPMafbahunFYDjqPfBp8BnwVgnRKe/3qjnP+GWqf2tXS+puIR01imjm/LZ/V2EFuHzhB0hISGhrIbKSzmnuJGChG4aNFiSRwlCG5GcnI3ev/997Q5+8G+OEZ7Yu6cHPF3LNHW70QQBPfApUUhBOCZW3V0Ir+WqvRqUAeE4fWKpnWIG0QZCtQixNA30NdsLCH2qK/JpIaad4wLLFBf9TeKCm1/11EknkCDWCWXgdUE1hNbgXtoWW4yvfjseJ5W8xjsZcRwv0bX0KvXangMYPWaPe32z77s8QQaPTycfv47o2UH45FDIlhc/vTJGHrp9VLavPMWz4Onny+gbbtq6D9rC+itfyTz8pS+TZdevuE3njs9goXgYYOA2rStlO4YFczrikvrDQLCh6Ij/Onvf+xG0VEB9Os/XuN1APNY/sqbuTRtYjTt/aInfe+RzpTax5+mTPJvto0CAvCxH2bR49/qQr9fkUR/eTmXsnMb6JffT+D1OAbEqKXzbQlrn1VoAoKpc1xnjqlFKQZ0kGDaE0DMoJSWEATr5OTksOB49dVXtCVEK5Yvp9mzZ2lztoNjPfXkk3w8DM899ywvHzlyhAgaQRAEG3DJ1iriBi8X19PhG7WNReetAXdSbA/+erWCdhTXsvso+MuQMHrl5u3Wh4a6W9RQfUSbs0LDDfKtz2AR2Z6gVhviqFRyGVhKbGlELv1ulDZFtHNnF/rV00fonZVpPOjXfbrxIq+3BViyYC0D40cbxRiAUIRgNOWeeZ1o4riwRmtebLQfi6CPPy2hcMNH2LH7Ft13dxwlJfiwUNu4rZgiw42X2rN/N1odQ3VWWxwHx4OQ+2BtIR/ryUc7a2uJt/3jb6No+uQAmnJHJJ292ORSOn92NJ8PlnXrGkBdEnx5DKGpUNsoDhwx7j9zahDNnGxcjnMKjzCeI45h7Xxboi37ehsox3Az7ybH086cOcst3UjRweNJrq+C4CwSExNpwviJ9NWOptI0m77cRH1692kUeBCIaWlpvE7NY4z1uPcUjz76CJd5eeXlV3mYPXsOC8M8w/NlxQqj0IQ4VPur4yqLG+aVkAQ4NgQllmEaYlVtBwGq3w/bfbVjh7anEbVcCV78LSwzPXd1DIw//+yzxmk1qOP+7//+L8+bfm6gzkUvjHEca9+bue/C0v6CIHgHLicKYfVD3OD1CqPIsxVsD2GYPimarYPdP80ln5U51H93IS2IMFqMmuETSA31TRYnazTUXaL2TMcDFznUaoOVUKXjt9XN7PSFIm2KDELIn4JDArU5okPHblDedaOwLCwoMogt22os3vf4ZXrzP9fZaqasa/bw1j+7sXUO1sHHfnCVBRpcUcfflcljgOPCcgarHVws4e5pCiyTEJBglE6Mwh1z6RM5NGRKBlv1zIFzx3Hhronxf/+sq7bmdmB9BLOXZPI5msOW87VEW/b1NpQbKTKQAky7kxspEkUhs2hurvnrUhAE60ydNpX27N3NggQiBCLum9/8JkVFRbG4i4mOoeXLf6VtTSwYn332OVr/xee0Y/t2bSkZ9jMmVkvq2pWm3Xmn4f06kv7rv37Ay1as+DWtXr2Gpx999FE+LtAfF8shJBXvvmv0IsIxXnrpnyxW1679lJc98/TTPAY//MEPadzYcfSTn/5EW2IEy5csWWI41z+x2Fu0aAGNMrzz8bf3H9hPv/j5z7UtiT8jlv/jn/+g6dOn0/79B2nZsu9T//4DDN/PNN4Gf8Pc52bBahC9+IzoaLbnezP9LqztLwiC5+MyorCouoHjBmH1s+Ap2iIQhmH+PrRyfDg1LE3kYvXLOnei/+rZZP1SFJVXkU9Af23OOvW1mVRXvorqa84apttuEYBVAe5lqNl2ziAOYSVsTYr6H6/YSxWGzxEYFMRD3s1C+t9X7XdZQzbNA1t6tTq7KCxvcDOdNSW60RUU7p9wncQAgXThQj2Fh/k0swACCD4QEebLVjvsCzdOWNdgOYQ769oNVbTvcAUf51uLYnh7U1QiHGyDvzl2hGVxq7aFkFTnpyyGAPGEls4X4FwB4gjNCT5r+wq3gw4RlGTZtXMnu5FGhEe4hRspzhFW/lmzZtOYMWO0pYIg2MO4cXfw+PChQwYxtI/i4jqzEHr2uedY3EE0njnTVMt00uRJ9OCDD/F0UXFTJ+nfXvgbFdwqYPE1cGB/FmLK+yYiIoKnsR+GUaNH0+LFi5sdF8shJEH6iXQWc888/Qzvt23bNhZ4sGxCtEFYKe6+5x4+J4hZPVi+fLkxk7g6z9/8v/8vL3/iiSeaHeOeBffwcpwPvIfwdzBWQhdY+tx//MMfWDw+9dQyPldbvzdz34W1/QVB8Hw6XBRW1hrjBs8aBktxg/YAYahiDFGsHklmJiTeLhC+OG3Yxt/4MrJOIFHV81RfsYJqiu6imsJpnOq2umABVRf+hGpK36CaslVUV53GotEWsi5f5qQySFmPtPwQh60BNQl79DS6iMZ1jmKr4Zjhzv9JEc8Ha2PaiWJ67flk+uvvYikqMoCXfe/nWRwjePp8Lc8jlg/CTrlzlmqiEC6XcNt85fk4evI7zeMYIdggELEv/oY5SgzHiYvx4W3wd2ABhDgzB1xiEWOI8hHYFm6eiClcNC+QxSyOYel8AdxYIV5hBfzP6nxtaRPW9hXMAzdSlY108pQpLu9GijIa+fn5XEpGMosKQuuBEIMQXL9+Pa1Zs4bmzJ7D1q9vPvAAizuIM1uAkPzyy820det2mn/X3fTb//mttqYJCEW4dI4bN8bqcd9faYxBhNURQBy98srLvB/GtmLq5qlEKsBnNgWWPFj94L6JMURpS+BcYQUE9nxv5r6L1nzvgiB4Du2uIKrriAqqGtiVE2LvfGE95Vc2ULlB/NXo2ujQf9jmeL5tcYP2EN1C/cK8klr6VXo+5Rb7kG/YW9pSM/jEk2/kZgqIOUkB0QcoIPIL8g/7P/INfpbIz9ijWF/5JxaMtcX3s2iEYKzKH2cUjMUvGAVj5U4WjA0Nxri9vPw8CgsPZ5ezuNi4Zi+KlkjtHUmpA3pSQ30DJSeGko+PDw0d3J3i40IpuWssfbmjisaNTaFJE/pTl87Ws17CMmiu5p7pckxjmX65fhp1+TCNMQQXrHwQd1gGCyTiASGMMI8B8woIQSwz57aK4/3qx+G8jf5vYAwwxnkAJLtB4hgkiYH1D0Ao6rfRnzPOx9x5r/x3Ii8zd75qf/3nU9tjnVpv6bMKlsE94E5upCijgVITUoReENoOrHCwnEF8zZ07l9atW8supe++8x49uNRo3bIGxAxEDoazZ85wbGFKvxReB/H19a6v2TV12fefYjdMuIFaOy5cMSEs4T6JY2MasY/YDwPOqyXw92DFw98fa/ibAPGJOMd///vf/JlNGTBgII9xfPwdWPFaAtvhu0OMoD3fm7nvwt7vXRAEz6JNohAiD4Iuu6yB0vPr6MD1WjqaV0sXOCNoPa+7VVVPF4vqDOtrOVYQ22Dbo62IG7SFQD8f6tTCp3rvSAGPl20tJAoYT37hH7MAbIbvEPI1LK9tiCVf3yDy9TOMA1LJL2gKBYQuoU6Rv6NOUX/jwpidYk8YBWPERywYfQMe4EPU13xoFIyl32bBWJ0/hEXjhKHbqE/ixxQWsJv69rhpdEutu93iZI7oKH8aNyKGruZUUp1BGGIaJHcNpeFDomj/0QJK7RtGAQE+VOdFlRBQUmPdxjy2ECI7KVxDzSXJEVwXd3AjPXjwIDc4xTooCO3HeF19Xgih6dNnsEvkw488RIfTDmtrrAPLIIQOxtHR0fT6G2/wcljbEMP33e9+hy1xajojI4PXmwPupr/9n/9h900Iu78+/zwfE66p2Hfjxo3alrcTGRHJQhDb4m+8/vob1K9fP47TW7VqFZ8jrKEq3lFPSXEx74vPjf1hxTt//ry21jywtELEwrII8Wnr92buu2jN9y4Igufg02BAm7YKLHtlNQ1UWgMhaBR8rki3MD9KCrVsKSw3nHfK+xdYDUf7+9K+B3pToH+J4ZuIoLqa8+RD9VRH4eTjG0fbz92iOQPb3vhTbqV11ceIGkroZvYhioy8Sv5+p3h5M/ymGDbcqc0Ing46FYQm0CuPxC2Is01OTqY1a1ZzzF5H1O80BUllEEOI+oP2WPcFoaNAJyRo7+fMqrRb2pR9LBkZrU0J5oA7J+IN8YxB4h0IQ1jyVKyjIAi24ahnn6djk6Wwqo64PATcQa+W1rmsIARxwdZdRz9PL+Tx8pQo+se4eAru5EO+vhFUZRC8v9ocQr/cHEYrNjdQ73cv0+m89iklAAsjBlgYA8K+Q/vTZ9GprN/S1aIvacOu39CJi8+TX+hLbGX08WmduyGyjq5em6TNOQ/TQu6C0BZc2Y0U5zZ//t0iCAVBcAg/+9nPOK4SFkK4rsKaJ4JQEARnYZMoLDUIJnfAz6DhrLmOwkr47KkC6hzgS4+NiaOpKeHaGqKT2RW06kZ54wAmJTum8VdSWkKZmRls/SgtC6DjJwuopPIOo1tq1N+0rWznz39LopRxl+j3L+ZoSwTBfXE1N1K4iyLpDVxG4UImCILgCJANFMlysrKu8lhlCxUEQXAGtolCF7YM6oGL68Xiei5+b47tZ4vpZk09PZocTiGdmlsBv85qniUMDEy6vZRFe1BfX89ZR9HYhJscaI0lBGKw68Ai+vPfj/L8f/84kce2gnIQv3mmkC198+7Pouu5xhhPNY/xsp/nNZaNsAa2Hzszo7EIvv4YptZEtQxF89U2GPC3BAG4SjZS3JdbtmymggJjHLIgCEY30NYMgiAIgutikyisaIdSEc4iv6KeE9qYE7IvnzLGQTykJWfR83ZWiTZl5HvdjMIRAhMZVdXQHl9FcvdkHh89coStIshgWFhodGu1BSUGn/nzPoqPj6Ld6wc0lqawh5deL+WC8ypb59PPNzV8e/UI4WQtKCa/bVeNttQyyx5PoPvujuPi8hB7AMXbUfrBEkgIs3BuHH25qifPP/GQNBoEI6ZupOg86Qg30o0bNlBSYhJbLAVBEARBEDwVm0ShK8cQmgPC7RTHPzawqMP8taJaSgkNoJ/0iiDfTn5cJgPDjYoGjpX8z/ye9PcxCfRkryjqGuRvaJR24kyph24YM6qqAbGVKKWB+oqtZdLkyZSc3IOuZV9rtBYeP35MW2sZxAwqMVhYUESPLB1JR3Y00IBBtmUuNWXH7lss5JISfGjaxGgWgIqJ48IaSzkUlzZliVVWPQx6UIYB5SPAqfNGETl/djQvt8TZi7UUHuFL4ZqXLkpICILC1I00MDDQqW6k6m+NGTuWx4IgCIIgCJ5Ki6LQjYyEt5FdVseiDkLuWiXR0jFdaPKAWC6ZgTIZGDKLjYlzMHTvHEyzB0TTP6d3p4m9I7Sj3A5KaaC+IsRkawQzLIMzZ87kBq+yFlZVVXF2Q2t898dHWQx27Z7A87OmNBdcm3dW0+mTsdpcy0CUvfbOTS7jgLEtvPWPZLb+YWyKcjONCLOpr4G+90hnLgCPv49i8OZqFQrejXIjxb0xZcpUdiO9fv26ttZxwFU1Oyeb5s6bJ7UIBUEQBEHweFpsvde2fylBjwGCEMLwWF4dFVQarZL2gAav3lqY1kJdoAfuHUgvPjuenvuN0d1SASF440YhvbMyjX7/N6Prpi1AiN0xKpjdRzGYE3qmQLjB+mcq4OAy+qcXiiguxofGjmi+TolExBF+tqHJ/e+Tz/Pol99P4L8rrqOCOfRupKGhoXyf7Nz5lcPdSJEEat68u0QQCoIgCILgFbQoCt0l82hHUlXXQBeK6jiWEYX8bbWuosGbmpJqs7Xw1Rfy6IlvX9PmiPJv+dBTP42j0TOOUEV5Ff3wybG08nXbYxP/+rtYiooMoPsev0zf+3kWbdp2e7KdloDggxDEMTKuVNBrzydTl4Tml9X0yQEsQGEV/M/qJlfX2Gg/evM/1+mxH2bx/kufkOypwu3g3ugc15ndOVVsHxLQOBopPSEIgiAIgrfQYvF6xM/BXVKwjy7BvtQlxJeCWvCIRLHuVas+5Ppnubm5dO7cWVpw5wptbXNgEfzHGz505VoFbf/qtLaU6M6pA+itf/hQXBejqAtNyOIxKMtt2frXEez8upbFIJLMIKbwrQ/K2HJ4YEsvbQvvQAqr2gas6ShkP378BIqJiaH16z/newZlIgRBMI8UcBYEwRuRZ1/raNFS6E6ZR10JFXeIjKXWMLUWolSFJU6fD2QXUSUIU/r3oA2rxtDnH5Y1CkJ3YdRwP7YeLn3yMscUXr5aRSv/ZcyCKgimoD6g3o20V89e7epGiuOcPt3U0SIIgiAIguBNtCgK3S3zqKtRWtvy9zds+PDG2EIIRFtBXcK8Aj/OSgorIkpVuAuhYT70yvNxbBm8lNabp/v2bfFyFLwYVcj+4IEDHI8Ld+v2EnI4Ztbly9qcIAiCIAiCd2HVfRRGQmTuFFpPtzA/SgptXijfHJs2bmSrYafAQBra65va0uZA/D385D5tjjgLad5NYwxhVWUlRcVEcnZSPa7qPioYEdcG+1BupLNmzeb5zZu/pMWL72VLYmtBfOLlzEzJNCp4HI5yoUqY8lNtyj5yd76gTQmCIDgOcR9tHRZNMxCE18s910pYnH2Rtv3fX7U5x1FcbVs85sBBg+jsubMUFRWlLbmdexdls8hTw7mDnaggM54HzF87FdlsPQZB8CSUGykK2SOeEG6kqGPYGpTL6IkTx2nylCkiCAVBEARB8FqaiUIIQZRWSM+vYwvh1VLbyxu4G/XVVdpU+xLi70MRnXyoZ4Qf9Yn0o16GsS0gBX54eDiVl5drSwRBMAdib1UhexSWRx1DW7KRIqnTwYMH2SoPIArhMoqENW2xNAqC4Jq8//57lJzcTZtzLPg7+HuCIAjuiq+pEERphXIb4uA8kcLMU7R75Us8wJKorImYP/7FSjqzbTXPn9u+mmL9a3j6yNo3eHxm0/t0dtNK+vzff6HSC2kUH+xDAdUltOr9d+i5556lLZs389/A9Guv/YvefecdnteTkpLK2UcFQbAMLHqqkH1ZWVljAhqIPgWmUd4FwvHTdeu0pcZ9h48YwdNw154zd64IQkHoQCCm1DB79ixtqSAIguBsfL1dCCpqy0sobft6GjZtHvXuP5DSd2ygcDJmNrxzxgzKu36NkuKi2apwNfMi1Rdc5XV9evfmZdnZ2ZSYmEiDBw2m3bt387p1a9dyg3Pp0gfpkKHRmpVlLBXRNakrTZ02jaf19OnTx2r2UUEQjMB1VBWyx32DewoC8MqVK/TRR6to7do1bAWMiY1l11AAEYhkNVLGQhBci2XLvm+4Zz+ll19+hee/2rGDRo4cwULx1VeNy5TVD8IR69DBqqaxPTqCVixf3igw09LSeD+F2j8nJ4eeevLJxmOp7dQ8xliP45nb1tL+giAI7o5XpnuEi2cnzasTLp7D4vwppMQo8g5sWk2njx2myqoKw3a8iIYPHcLjLgkJhoaocbqyspLH+mWY7tGzJ1VUVvA8Moqmn0ynlSvf5/miImMSGGyTnHx7vB8arYiREgRT4B6phuvXr7dbKQZ3BgIPGUjxnSAbKe63/Px8tiI+9NDDdOf06exqKpZAQXAP8A6E6Hr4kYfoiSeeoGeffc4w/KmZ8PrhD35I48aOo1deeZmnU/ql0E9++hPasX07vb/yPXr3nfdYYKakpGh7GD0HVqxYbhh+zWEaiN1/5eVXKSY6hpYv/5W2FTp5+/DfXP/F53w8c9ta218QBMGd8RpRGOjnQ6Pj/WlsF38aHOtHsYHGjKBlN67Q9WtZlJRgtB5MnDiJLX8Y2goao7BgqOP16NFyHb5kwzbvf/pr8ok4TZt2v0DHMz7g7Em2DjcqdphdLoNrDqag8WJN8GEdalq+99677B4JkJHTm8B3gM++fds2mjp1GieKUW6k6eknuI6hIAjuAwTeokUL6O2336LDhw7xspkzZ9H06TN4+vTpUzwGd99zD02aPKlx+p4F91Be3k0Wa+CPf/ojbw+BqfjjH/5A/fsPoKeeWsbLn33uOZp25500ddpUOnOmqawNjvvggw/xdFFxkdltre0vCILgzniNKEyJ8iNfXWWIoKAgHsOKhwHzM2fMpLTDh2n9+s/5Qa+2Uejn1bTpMv08UuUDHG/b1q2N1kX9NqbAFQ5xT3CD65eSQmfPntHWtAzEAbIyKrEguBfIhLlq1YcscEyBVQzDmDFjOA7u8ce/w9cK2LJlM7tM4prxZCAGYRXEd3Th/Hnq268fJ2hShez1dQwFQXAfYJ3LyrpKy5evYDEGZsy4k8aNG8PTtoCQDFgJYb2DVfDzzz7T1hBbEGEFBOh4++YDD9DAgf3ZCmkNc9vas78gCII74RWiMDbYl4I1V1BFP0ODEi8gNURERNBoQ4P7Rz/+Mc/ff/+Sxm0AxpjXT5tbpt8nPj6eHn7kEZ7HcTGv38cSaOSeTE/nRj8awrY29mGZhEVy79497VbUW3AOyIqJZCmtqbmHaxW96ipWDtk10TFgzeLobuCzrFu3lnJzcrhGIYSxEsWqkD0EI+IHkYDG0wWyIHgSuF/hInr+/HkaMGAgL4NQhBsohJ6yGFoD+4Yb3uNPPfWUtqQJHAcuoYgrxHNkz97dfNwHlxqtgpYwt609+wuCILgTHi8K/XwMIivcvT4mahbm5edxQxgCEQkzbEUJQwgMJN4QXB8IOFiE8bu1Nv4N+6k6e7CgwZIGixquAXd3L0XPPD7bHXeMZzFomigG68aPn8DXPFB1DD1JFAuCJ6PcR7///WU0cuRIjtd7++23eRncQRFn2BJnz5zh7RGPCLEG11IFjol4QlgQx44dx66k2O5w2mFtC/NAjJpua26ZIAiCJ+CzP7fGo9OO9o30o5ggnd+omwB3QJSoQPwCLH9LljzQ2Oi3BTSIEXMFK4o+tkJwLZQFDJa+1gpCS0BMwWLcVsHZkeD80SkCMdgSsJDCYjh33jz+TuNi4zjZjCB4K1V5Rmu6ufjltpAw5afalH3k7nxBmxIEQXAcjnr2eToebSlEllF3FISgZ89eXLMQMVMQDva6w0FAoiENQYh9xWrimuB3gvunIwQbfnvEICITpzsKQlyz6BAZO26ctsQ66ABBIXtYXlUdQ2RqFQRBEARBEKzj0aIQVkJ3Ban0UbMQSUfsdSE15UhaGm3csEGEoQuB3wJF1Tsq9g1iCdZoxDLCouiKQDDDQm6roIUIVoXskYFU1TGU614QBEEQBME6Hus+mhTqR93C3NNKqIBoSExKooSEBNq8+Uu2+NjjQqoHjX8ITXEldQ3wexTk59vkFukoEGt46uRJtqh1juvMsaywTLsKsPipZDL2ADdSANdRuJHC6g6LqSB4G+JCJQiCNyLPvtbhkZZCJJdJCnVvQQhQkiLT0GBHQx1isC1WJTSKlSupq1qGvAmUT+joeDdY4OByCWsc6mMiOQ2AZa2jrWu4TpGBtzXA3RSF7CEqkZwGdQzFjVQQBEEQBMEyHikK+5rUJHRXIAbhQgqLTltdSBU4xtq1a7yu4LmrAEEOKyFEfmutvu0NzgNWZCVSVb3EjixrgusUnSKtAWJXuZEiU6mqYyhupIIgCIIgCObxOFEY0cmHIg2DJwDLHjIoXrhwgS05cPNra8MWliE0mFFQX4Sh83GHMiGwYqIWoHI17gjrMq71triyqkL2+L5VHUOp3SkIgiAIgmAejxOF/aLcN7mMOfQupKA9EpPAKoS6bhCGcLETnAO+a2THhGBxdWBhU9dcQUGBU2se4hqHoGtr/KsqZA/X0alTp7HlUDpCBEEQBEEQbsejRGGPCD+OJ/QkHOFCCpDAA8JQcA6w8KK8AkoluIrbqK1AxCLuMCw8nDsSkMjFkeIqNze31a6jepQbKQrZKzfSXTt3amsFQRAEQRAEhceIwkCDGowP9jBFaMCcC2l7AWHYmuyOgv0cPHCARQnEiTuC61CJw4TERIfG5yEpEqzZ7QGOExgY2OhGCkvtsWPHtLWCIAiCIAgC8BhRmBLlR54nCY2gLEV7u5AKzmXY8OE0ZuxYbc59gZUT4tCcuHXFrLY4X30he+VGKtlIBUEQBEEQmvAIURgb7EvB/tqMB9K3b992K2TfEsiMKVka2x9Y2tzNbdQe4E6KuMPt27a5XJwqBCwK2Ss30tSUVMlGKgiCIAiCoMPtRSFiCHuGe1Ro5G0gNio8PJxjrdrbhVQPGskoqL5xwwZpMAt2gWv0oYce5usT9QXfe+9ddtm09TpytOVOZSOFaIXFNrBTIF/ngiAIgiAIggeIwm7hnpdcxhw9e/ai8+fOsaUDDW1HNKJhyZozdy7FxsZyg1mK3Av2gOsHMaoLFi6kRYsWU4zhOsIyWBGRnMY0lg/LYVXEus2bv3To9YbzQDbSm3k3uTQFphFfCOEqCIIgCILg7bi1KAzx96EuHphcxhzJycmUl5/H00g8k5WVxdOOAAk5IAxR5F6EYeuB2PHW7w/usipZTGhoKA0cNKjRaogOjTfffIO2bNlMF86fZ+siZzdtYwmKloA1Exl3EVOIMhvz59/NVncRhoIgCIIgeDs++3NrGrRpt2NorD8FeXAsoSlwyUOjFo3r9PQTdP/9S7Q1jgHxhYhnRGNasA9YxS5nZrLVTHAt8NtAGCLpTExMDJfZgGvp3HnzPDruU/A+qvKM2aUD46QerSAI3oM8+1qH21oKuwT7epUgBCrJTEJCQmPtQkeC0gAiCO0HvwtEB1wUBdcD8YVINoPEM7AYwtUVrFz5Pn300Sras3u3xNQKgiAIguBVuKUoRAxhdw9PLmMOlWQG7ngq8YyjQWIOSd9vOxATKJCOoukiqF0XuEjD6g5hiLhGWAkHDRrMnS1nzp6hNWtWa1sKgiAIgiB4Pm6prPpG+ZGvd4QSNkPVhoNIU4lnHA3c6WBNEWwDNSRRLB3WKMG1QczjrFmz6cSJ49z5gXnEGXZN6srlX7Zt3SoxtYIgCIIgeAVuF1MY0cmH+kf7aXPeBxqvEGqwGiJjI8oAODIOCgIUxxerl+CpQPihxiKAhRfiEOIepTWQ3AkiEYlyunfvztsIgrug4moEQRC8EYkptA+/J37+299p027BgBh/ryhBYYnKykq6eOkiu76dPHmSIiIiOVmGo0BGyODgYG3OsaBxDle+9BMn6MTx47R7z24aMWIkr0O2yiNHjlCSoYGOc0KyEFjknHVuLYEyB2mHD3NiHsG9QKdHaUkpW8RzcrLpzJkzWqbS8QYhmMzX5YGDB/h+KykuIR8fH4qMjNT2FgTXpa78H9qUIAiC9+Ef8iNtSrAFt7IUJoX6UbcwL1aEBpRVY/Hie+moQSShQYv4KEeClP2wTDrSUgIxuHfvHrbKJCQmstBFw9ySFRSZUTO1Iv5wpYV1x9ElDSwBa+rOnV/RzJmzxKLqxuAazL52jaqqqyk3N4eXpab252sL1yHWw2Ub1kPMI/ET7gu4dVu6TgVBsB8k60JcL9y5UbYmPz9fMjkLgiA4GLcRhYF+PjQ0zo+8WxIaQYbElJRUFkEQUnAhdSSwypWWlDhcfLYGNB5OnTzJCXjQgHCmKENSGQwdJUYFx4HfVe9Citqg/VJSGjtGsC43J4evO6AEItaLQBSEtoGOSAhBJIBCKSaUj+nTR1xhBUEQHInbuI+mRvmxMBSIysvL6aqhUTpkyBA6fvw4W8oc6UYJ0bNv317q338A+fm1LZ4TVrWDBw5Q586d26XxjM+Nwv44N2eKM4iGjRs2UGVVFXXt2lVbKngKuM5hrU7t35/vr5qaGk5Ig/vteu51io2Npb79+tHo0aOpS5cEtuCfSD/BLs6Ftwqpvr6er8e23i+C4G3g2bp9+zYaM3YsZWdnG+6tEpo0abK2VhAEQXAUbiEKkVwmKcz7SlBYAg1OFK9HvF32tWyOcULtQkcB8ZaTnUP+/v6tjl9Eoxm9v0ePHeVGNs63PRvM5o6FxkVFRUW7W25gnVy7dg0lJSXRHePHa0sFTwUdDxD+Q4cOo7i4zny/nTt3li3oGRkZhvsigHr17k0TJkzg9XqBeO3aNUo7nEZnz57leODExETtqIIgmCM9Pb1RCO7atZO9Yhz5fhMEQRCMuLwohHFwUKy/V5agsASSXKDBGR0dw0INVkNYNBwJGsJpaYdp0KBB2hLbQRIW9PzCBW/27DncwHaGBSUzM5O++GI9+foarT7t8TfxWZD1dezYcTRy1ChtqeAt4N7D9Yv7AJ0bISGhdNlwnR07dpQT0fga7hO4kU6ePJkFYnVVFeVez6UqjHNzDdegf2NpGUEQbkcJQZSFOXfuHM2YMcMp7wtBEARvx+VFYXKEH4UHiCI0BS5qsILBQoEGKQpvO/LFCVEVFBRkl6UQFhNY6WAhGTx4MKWkpjr15Y5z7dcvhS5euMDurw0NxmVtOYdzZ8/SlClTpTyBwBZEuEGjQwbXGTppkMH0cNphumC45mBBxDq4mGJdmeF+uHDxAt24foM7Wey5lwTBG0AyJyUEkc05KTGJevXqpa0VBEEQHIlLi0LEEPaJFLdRc0BonTp9il3WlNXQ0Y1MW4+vXEWPHz/GFhVYVzqqdAREKRoVKC1w7epVKi4uZlckuIBCHNorEBG/2FGfRXBdcJ3h/sC1BoGIDpTTp05xHCJcvOPj42nUqFF8HeL+UMIR20nsoSAYQbw5hGBUVBSXgUEHnDxvBUEQnINLZx8dEutPwf7ajNAMNCydXZqiJXBOaOAimUxWVhYNGzas3eP52otNGzfStexrXO8RJQfQQ43zB8gqWVxSTBHhETRn7lxeJgj2gpjW1Z98QuUV5TzPHRQ9e9Gw4cN5HtccRCMYMmRoY+kLQfBG8N5Yv/5zWrLkATp29Cg/j+X5KwiC4DxcVhR2CfalHhFiJbQGSlMMHjyEpw8fPuTw0hR60OBFfB2sI3h5q/T8EKnuUqsPnwEDhKxeFOIzoXEusV9CW8H1hfIVGCNBFFyZUeIC9TiHjxjB9wruIyUO0UkhqfcFbwTeJXgGo3MTHZ5ShkIQBMG5uKQoRHKZEZ0luUxLoIB7QX5+40vUmYIML28IKYhBiKqY2Fh+gYulw/HU1DVQXmkdlVXVUd/4QG2p4C7AIqJqa5oTh4GBgew2J50SgreA9wneYag1i4RMyO57//1LtLWCIAiCM3DJmMI+kX4UIsllWgSWB5R4QGkKpMZHJkQkvnAGEH+Izevbty/H2eHvSlyU4yivbqDL+dV04loFHbpSTlm3qimnuIYGJUq8jbuBThQVe3iroID27ttL+Xn5XPdw6NChVF5WxsuQTMpZmXoFoSNBLCGs6cOHj+BM1Rg7610mCIIgGHE5/8wQfx+KCRJBaAvKkgDLA4LzYbUTPIecolo6frWC1p8oos/TCyntajldL63V1gruDsQhrPyIoUInC+Kp0DhGzCEsJiUlJWw9gfupIHgqEINnz52lkSNHsfcJELdRQRAE5+NyojAlWnrFbQUNSbifwd0GtdHgjia4N3kltbT3YhmtSrtFuy6W0JkblVRWU6+tbU5ogMTcegIQh3dOn94oBNeuXcP39IKFCzkBDepibt+2jRvPguBpwG06PDychWB6+gm+5iUMQRAEwfm4VKsyKdSPOkk71y4SEhMpJzu7mdVQcF/gJnqlyLbGf/doaTh5EriHIQRHjRrNsYWfrlvHrtmIFUZymo0bNnApFUHwFNDRgWtdWQmrqqo4C68gCILgfFxGgiG5TFKouI3aC+L60GDEyzUuNo4tDIL7khwbQNE21GEJ8POlAYlB2pzgSaBRvGjRYk44s2bNar6nFy5cxPNwMZWOH8FTUK7R3bt3p7S0w5Sa2l+shIIgCB2Ey4jC1Cg/yTbaCmBdwEsUDcXEpCS6nJmprRHclWkpYVaFIQThdMM2AehJETwSuJSiRhtKVOzdu4djDeFiijqHEIYq9koQ3Jmsy5f5mi4rK2PXabESCoIgdBwuIQojOvlQmGEQWgfHFebkNLMaCu4LxN6sAeE0JCG4mThEDGH/+CC6e3AERQZL7K03gEYy3EcRLwz30TFjx7JQ/OqrHSIMBbcH1zXi4S9cuMCeLugMEQRBEDoGlxCF/aKkgdsWEFeYnZPNLjhA3Ms8gwFJQSwOl4yM5mH+kEga2i1YLIQOYteuXfT3F1/kAbFNzuDQwYP07jvvNI7Bc889S+fPn+dpgBqGyFAKIAyRkAOFvSEMJTOp4K6o9xS8XTIN4rBHz548LwiCIHQMHS4Ke0T4cTyh0HpgIYTrDQoAq2ykgiDYTlZWFu3e/TXdNX8+Lb73Xo7fgzB77bV/aVs4BlhJULxejRWVlZXalBG4iM+dN4+nIQzRAZSaksrC0J2Tz+gFMMaYbwumglpwXfCegnUQ4P2F95ggCILQcXSoKAw0qMH4YFGEbQWWBBVXqLKRCoJgO8oyCDGGjJ9g27atLLggNIqLi+nEiRONlkQIDyyDdQ/rt2zezPtgGkIS448+WsXHxTSskBCe6liYx3ZFRUUcI6jGemA9xN/C9sBUGMKVFJ1Au3budGuXcSWATYVwa1HHwfcrAtF1KTUIQXS+qE4NlUFbEARB6Bg6VBSmRPmRSML2AY1DBO1LXKEg2E+/fv3YLRPCDEIPYm7ChIm8btmy7/MY62BJHDRoEH2xfj2tW7uWO2SWLn2QDh0+xKIP9Ondh2sOIuYPy3BvFhUW8jpw2XCf5ubm8HJLguh6bi5t2bqF/15ERIS2tEkYVlVX0e6vv+bi95g+duyYtoVnoFx5IaI//+wzXgaRp6bxG0GImwp1BQQ1xMYnn3zM0+YEvNCxwLMFnZgFBQVcp1AQBEHoWDpMFMYG+5INmfcFG8HL9Vr2NalXKAit5P77l7DAw32kBB6AKIOQAywyDAKworKCt0s/mU4rV77P62DtA10SEmjIkCE8DbHXs1cv3vbc2bO8DBmC0RC2FkOFvxEcFMxi1RQIw5kzZ3GSDgjPKVOmcq03d73nIbYh1vSW0h49erAb7333fYO/Ywi+gQMHNdayw/cZFRV1m1BXDBk6lMczZ8zkaUsCXuh40IEZEd7U8SEIgiB0DB0iChFD2DO8w8MZPQpYCPFyRe+4xBUKgn3cuHGDhYJyI4VbW1CQsQ4klqvOlokTJ7EVEANEBu41NQ8hYw4sx3158dJF3h/CBvOWtgcQMwAWM3Pgb6PI/WGDwAkNDeW0/vv37dPWuhejDZ8D3x/GCgjsNatXswgHENf4viDGTxw/zssUeqGuwO/HY8NviGlLAl7oOIpLjG7RgiAIgmvQIcqslySXaXdUXCHEoMQVCoJ9wMoGwQBrEwQZ4goxQPQpIYHlaYcPs3XqzJnTXCoCYH7b1q2NLqBKTAJM62Olxo4dy+IFVkBYIPXb6omMiqLpM2Zw8hsIVnMMGzaMLSzHjh7l+EI0st2xTIWyrGKswHc6ctQoevzx72hLiH8PfG+H0w6zqy+S8wC9UDcFbrj4/mwV8ILzQHIZQRCE9gDeJPA4UYPQOnz259Y0aNNOIcTfhwbHSgkKR7B92zYeDxw0iBtVDz30MAtFQRBcG8S5wZL4ve89qS2xDYhZ3OsQOugQOnfuLC1cuMht7nu8vOEiCjdZvNRh9Vu+fAVbSCGIIeZgVVXb4HuCVRCfF0IS8YK7d+9moQ2hCFGstlXHgGhMTU2lTRs3ssUQwvJbS5dSfHy8dhZCR/Dmm2+wtRugzu6cuXN5WhAEwV4QX453IUIEgEoYJ9iH00Xh0Fh/CpJYQodw+vRpdieDGMQLd9as2Y21CwVBcF2QRGXevLta9SJDZxBcx++cPp1WrfrQIJaGshVREFyZDV98QUldu/L01StXaP7dt1t6BUEQbEGJQnQqAtXJqDoWBw8azJ2GMTExtOSBBzgsBOvRSYhlQcFBvB6diwsWLORQEsSioyMRoQ0zZ83iTkx1PLWdClXwFJzqPpoU6ieC0IGouEKpVygI7gUshK3t2YTrKF5csBpCECLpjGQfFlwZXJ85uTnaHNH1G9e5oSUIgtAWINzQyarCOZBFHIIQMeUIycC7EoJQrVfLoqOi2QMFwhDrbc0u7mk4TRQihjApVAIJHQkuYLiNoXEocYWC4B2EhYVxIft9+/ayhRA9l/AaEARX5ayWiRfiENcv2Ld3L48FQRBaC0ScivcHCDNQmb71WcEVaplp1nAIRVuyi3saThOFfaP8yFc0ocNhC2FOjtQrFAQvYtjw4Zy4A72XI0eOEmuh4NKUlZbyuCA/v1EU1tTU8FgQBKEttIdYg5HFG5OTOUUURnTyoUjDIDgeWAizc7L5ggbikiMIno+yFqZpmTlhLUSmVEFwRXr17s1jxO2od5XEvwuC0FpUJm9Y9jBU6YShaZZvzJtbpsC0rdnFPQ2nJJoZ3tmfOnVI8QvvAyJwzZrVtGTJA3whw2wuSScEwfNBLDESzUydOo3nv/pqBze49a40guAqHD9+nA4dOshlR957710aP34Cd2gIgiAIHYPDpVqPCD8RhE5E9boirjAxKYldSQVB8HxgLcQAayGsLogvRicRXEoFwdXorVkL8a7qHNeZCgoKeF4QBEHoGBwq1wL9fCg+WNxGnQ38oPGCRVwhgmUFQfAOAgICOLbwypUrhEyk4KaF4veC0JGgAwMdF/yuksRogiAIHY5DRWGfCF8SSeh81AtW4goFwbvo1s0Yl3UyPZ0GDBjAje5OHlZHSfAcuAMzP18SowmCILgADhOFscG+FCbJZToE9YJFgzA8PFzqFQqClzBmzBjq2aMn3//oDIK18OLFC9paQXAtTBOjwZVUEARB6AiI/n8Z/iprYEU7CQAAAABJRU5ErkJggg=="/>
          <p:cNvSpPr>
            <a:spLocks noGrp="1" noChangeAspect="1" noChangeArrowheads="1"/>
          </p:cNvSpPr>
          <p:nvPr>
            <p:ph sz="half" idx="1"/>
          </p:nvPr>
        </p:nvSpPr>
        <p:spPr bwMode="auto">
          <a:xfrm>
            <a:off x="630000" y="2350800"/>
            <a:ext cx="6621908" cy="39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en-US" sz="1400" dirty="0" err="1"/>
              <a:t>Overname</a:t>
            </a:r>
            <a:r>
              <a:rPr lang="en-US" sz="1400" dirty="0"/>
              <a:t> </a:t>
            </a:r>
            <a:r>
              <a:rPr lang="en-US" sz="1400" dirty="0" smtClean="0"/>
              <a:t>door RWS in 2014</a:t>
            </a:r>
            <a:r>
              <a:rPr lang="en-US" sz="1400" dirty="0"/>
              <a:t/>
            </a:r>
            <a:br>
              <a:rPr lang="en-US" sz="1400" dirty="0"/>
            </a:br>
            <a:endParaRPr lang="en-US" sz="1400" dirty="0"/>
          </a:p>
          <a:p>
            <a:r>
              <a:rPr lang="en-US" sz="1400" dirty="0" err="1" smtClean="0"/>
              <a:t>Lengte</a:t>
            </a:r>
            <a:r>
              <a:rPr lang="en-US" sz="1400" dirty="0" smtClean="0"/>
              <a:t>: 118 km</a:t>
            </a:r>
          </a:p>
          <a:p>
            <a:r>
              <a:rPr lang="en-US" sz="1400" dirty="0" err="1" smtClean="0"/>
              <a:t>Bruggen</a:t>
            </a:r>
            <a:r>
              <a:rPr lang="en-US" sz="1400" dirty="0" smtClean="0"/>
              <a:t>: 32</a:t>
            </a:r>
          </a:p>
          <a:p>
            <a:r>
              <a:rPr lang="en-US" sz="1400" dirty="0" err="1" smtClean="0"/>
              <a:t>Sluizen</a:t>
            </a:r>
            <a:r>
              <a:rPr lang="en-US" sz="1400" dirty="0" smtClean="0"/>
              <a:t>: 4 </a:t>
            </a:r>
          </a:p>
          <a:p>
            <a:r>
              <a:rPr lang="en-US" sz="1400" dirty="0" err="1" smtClean="0"/>
              <a:t>Aquaducten</a:t>
            </a:r>
            <a:r>
              <a:rPr lang="en-US" sz="1400" dirty="0" smtClean="0"/>
              <a:t>: 3</a:t>
            </a:r>
          </a:p>
          <a:p>
            <a:r>
              <a:rPr lang="en-US" sz="1400" dirty="0" smtClean="0"/>
              <a:t>17 </a:t>
            </a:r>
            <a:r>
              <a:rPr lang="en-US" sz="1400" dirty="0" err="1" smtClean="0"/>
              <a:t>kunstwerken</a:t>
            </a:r>
            <a:r>
              <a:rPr lang="en-US" sz="1400" dirty="0" smtClean="0"/>
              <a:t> </a:t>
            </a:r>
            <a:r>
              <a:rPr lang="en-US" sz="1400" dirty="0" err="1" smtClean="0"/>
              <a:t>zijn</a:t>
            </a:r>
            <a:r>
              <a:rPr lang="en-US" sz="1400" dirty="0" smtClean="0"/>
              <a:t> </a:t>
            </a:r>
            <a:r>
              <a:rPr lang="en-US" sz="1400" dirty="0" err="1" smtClean="0"/>
              <a:t>opgeleverd</a:t>
            </a:r>
            <a:r>
              <a:rPr lang="en-US" sz="1400" dirty="0" smtClean="0"/>
              <a:t> </a:t>
            </a:r>
            <a:r>
              <a:rPr lang="en-US" sz="1400" dirty="0" err="1" smtClean="0"/>
              <a:t>voor</a:t>
            </a:r>
            <a:r>
              <a:rPr lang="en-US" sz="1400" dirty="0" smtClean="0"/>
              <a:t> 1960</a:t>
            </a:r>
          </a:p>
          <a:p>
            <a:endParaRPr lang="en-US" sz="1400" dirty="0"/>
          </a:p>
          <a:p>
            <a:r>
              <a:rPr lang="en-US" sz="1400" dirty="0" err="1" smtClean="0"/>
              <a:t>Verouderd</a:t>
            </a:r>
            <a:r>
              <a:rPr lang="en-US" sz="1400" dirty="0" smtClean="0"/>
              <a:t> </a:t>
            </a:r>
            <a:r>
              <a:rPr lang="en-US" sz="1400" dirty="0" err="1" smtClean="0"/>
              <a:t>areaal</a:t>
            </a:r>
            <a:r>
              <a:rPr lang="en-US" sz="1400" dirty="0" smtClean="0"/>
              <a:t> door </a:t>
            </a:r>
            <a:r>
              <a:rPr lang="en-US" sz="1400" dirty="0" err="1" smtClean="0"/>
              <a:t>uitgesteld</a:t>
            </a:r>
            <a:r>
              <a:rPr lang="en-US" sz="1400" dirty="0" smtClean="0"/>
              <a:t> onderhoud</a:t>
            </a:r>
          </a:p>
          <a:p>
            <a:r>
              <a:rPr lang="en-US" sz="1400" dirty="0" err="1" smtClean="0"/>
              <a:t>Voldoet</a:t>
            </a:r>
            <a:r>
              <a:rPr lang="en-US" sz="1400" dirty="0" smtClean="0"/>
              <a:t> </a:t>
            </a:r>
            <a:r>
              <a:rPr lang="en-US" sz="1400" dirty="0" err="1" smtClean="0"/>
              <a:t>niet</a:t>
            </a:r>
            <a:r>
              <a:rPr lang="en-US" sz="1400" dirty="0" smtClean="0"/>
              <a:t> </a:t>
            </a:r>
            <a:r>
              <a:rPr lang="en-US" sz="1400" dirty="0" err="1" smtClean="0"/>
              <a:t>aan</a:t>
            </a:r>
            <a:r>
              <a:rPr lang="en-US" sz="1400" dirty="0" smtClean="0"/>
              <a:t> de </a:t>
            </a:r>
            <a:r>
              <a:rPr lang="en-US" sz="1400" dirty="0" err="1" smtClean="0"/>
              <a:t>eisen</a:t>
            </a:r>
            <a:r>
              <a:rPr lang="en-US" sz="1400" dirty="0" smtClean="0"/>
              <a:t> </a:t>
            </a:r>
            <a:r>
              <a:rPr lang="en-US" sz="1400" dirty="0" err="1" smtClean="0"/>
              <a:t>voor</a:t>
            </a:r>
            <a:r>
              <a:rPr lang="en-US" sz="1400" dirty="0" smtClean="0"/>
              <a:t> </a:t>
            </a:r>
            <a:r>
              <a:rPr lang="en-US" sz="1400" dirty="0" err="1" smtClean="0"/>
              <a:t>een</a:t>
            </a:r>
            <a:r>
              <a:rPr lang="en-US" sz="1400" dirty="0" smtClean="0"/>
              <a:t> </a:t>
            </a:r>
            <a:r>
              <a:rPr lang="en-US" sz="1400" dirty="0" err="1" smtClean="0"/>
              <a:t>klasse</a:t>
            </a:r>
            <a:r>
              <a:rPr lang="en-US" sz="1400" dirty="0" smtClean="0"/>
              <a:t> </a:t>
            </a:r>
            <a:r>
              <a:rPr lang="en-US" sz="1400" dirty="0" err="1" smtClean="0"/>
              <a:t>Va</a:t>
            </a:r>
            <a:r>
              <a:rPr lang="en-US" sz="1400" dirty="0" smtClean="0"/>
              <a:t> </a:t>
            </a:r>
            <a:r>
              <a:rPr lang="en-US" sz="1400" dirty="0" err="1" smtClean="0"/>
              <a:t>vaarweg</a:t>
            </a:r>
            <a:endParaRPr lang="en-US" sz="1400" dirty="0" smtClean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4592" y="2269133"/>
            <a:ext cx="5711820" cy="404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7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20</a:t>
            </a:fld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363" y="1561976"/>
            <a:ext cx="9554908" cy="4667901"/>
          </a:xfrm>
          <a:prstGeom prst="rect">
            <a:avLst/>
          </a:prstGeom>
        </p:spPr>
      </p:pic>
      <p:sp>
        <p:nvSpPr>
          <p:cNvPr id="13" name="Rechthoek 12"/>
          <p:cNvSpPr/>
          <p:nvPr/>
        </p:nvSpPr>
        <p:spPr>
          <a:xfrm>
            <a:off x="5321029" y="3151762"/>
            <a:ext cx="1167321" cy="60311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14"/>
          <p:cNvSpPr txBox="1"/>
          <p:nvPr/>
        </p:nvSpPr>
        <p:spPr>
          <a:xfrm>
            <a:off x="1289364" y="1108953"/>
            <a:ext cx="8914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Welke werkzaamheden omvat het BOC? </a:t>
            </a:r>
            <a:r>
              <a:rPr lang="en-US" dirty="0" smtClean="0">
                <a:sym typeface="Wingdings" panose="05000000000000000000" pitchFamily="2" charset="2"/>
              </a:rPr>
              <a:t> inzoomen op Gaarkeukensluis.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962729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21</a:t>
            </a:fld>
            <a:endParaRPr lang="nl-NL" dirty="0"/>
          </a:p>
        </p:txBody>
      </p:sp>
      <p:pic>
        <p:nvPicPr>
          <p:cNvPr id="10" name="Tijdelijke aanduiding voor inhoud 9"/>
          <p:cNvPicPr>
            <a:picLocks noGrp="1" noChangeAspect="1"/>
          </p:cNvPicPr>
          <p:nvPr>
            <p:ph sz="quarter" idx="13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2"/>
          <a:stretch/>
        </p:blipFill>
        <p:spPr>
          <a:xfrm>
            <a:off x="710578" y="742921"/>
            <a:ext cx="10593422" cy="5898293"/>
          </a:xfrm>
        </p:spPr>
      </p:pic>
      <p:sp>
        <p:nvSpPr>
          <p:cNvPr id="2" name="Rechthoek 1"/>
          <p:cNvSpPr/>
          <p:nvPr/>
        </p:nvSpPr>
        <p:spPr>
          <a:xfrm>
            <a:off x="6391072" y="2836386"/>
            <a:ext cx="856035" cy="118677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ekstvak 3"/>
          <p:cNvSpPr txBox="1"/>
          <p:nvPr/>
        </p:nvSpPr>
        <p:spPr>
          <a:xfrm>
            <a:off x="710578" y="742921"/>
            <a:ext cx="3618231" cy="1477328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nl-NL" b="1" dirty="0" smtClean="0"/>
              <a:t>Werktuigbouwkunde</a:t>
            </a:r>
          </a:p>
          <a:p>
            <a:pPr marL="285750" indent="-285750">
              <a:buFontTx/>
              <a:buChar char="-"/>
            </a:pPr>
            <a:r>
              <a:rPr lang="nl-NL" dirty="0" smtClean="0"/>
              <a:t>Reinigen van installaties</a:t>
            </a:r>
          </a:p>
          <a:p>
            <a:pPr marL="285750" indent="-285750">
              <a:buFontTx/>
              <a:buChar char="-"/>
            </a:pPr>
            <a:r>
              <a:rPr lang="nl-NL" dirty="0" smtClean="0"/>
              <a:t>Smeren beweegbare delen</a:t>
            </a:r>
          </a:p>
          <a:p>
            <a:pPr marL="285750" indent="-285750">
              <a:buFontTx/>
              <a:buChar char="-"/>
            </a:pPr>
            <a:r>
              <a:rPr lang="nl-NL" dirty="0" smtClean="0"/>
              <a:t>Olie-analyses</a:t>
            </a:r>
          </a:p>
          <a:p>
            <a:pPr marL="285750" indent="-285750">
              <a:buFontTx/>
              <a:buChar char="-"/>
            </a:pPr>
            <a:r>
              <a:rPr lang="nl-NL" dirty="0" smtClean="0"/>
              <a:t>Filters vervangen</a:t>
            </a:r>
            <a:endParaRPr lang="nl-NL" dirty="0"/>
          </a:p>
        </p:txBody>
      </p:sp>
      <p:sp>
        <p:nvSpPr>
          <p:cNvPr id="6" name="Rechthoek 5"/>
          <p:cNvSpPr/>
          <p:nvPr/>
        </p:nvSpPr>
        <p:spPr>
          <a:xfrm>
            <a:off x="4027250" y="3606191"/>
            <a:ext cx="447473" cy="64202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1837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22</a:t>
            </a:fld>
            <a:endParaRPr lang="nl-NL" dirty="0"/>
          </a:p>
        </p:txBody>
      </p:sp>
      <p:pic>
        <p:nvPicPr>
          <p:cNvPr id="10" name="Tijdelijke aanduiding voor inhoud 9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904" y="764576"/>
            <a:ext cx="10503652" cy="5850134"/>
          </a:xfrm>
        </p:spPr>
      </p:pic>
      <p:sp>
        <p:nvSpPr>
          <p:cNvPr id="4" name="Tekstvak 3"/>
          <p:cNvSpPr txBox="1"/>
          <p:nvPr/>
        </p:nvSpPr>
        <p:spPr>
          <a:xfrm>
            <a:off x="779904" y="764576"/>
            <a:ext cx="3064212" cy="2031325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Elektra</a:t>
            </a:r>
          </a:p>
          <a:p>
            <a:pPr marL="285750" indent="-285750">
              <a:buFontTx/>
              <a:buChar char="-"/>
            </a:pPr>
            <a:r>
              <a:rPr lang="nl-NL" dirty="0" smtClean="0"/>
              <a:t>Reinigen</a:t>
            </a:r>
          </a:p>
          <a:p>
            <a:pPr marL="285750" indent="-285750">
              <a:buFontTx/>
              <a:buChar char="-"/>
            </a:pPr>
            <a:r>
              <a:rPr lang="nl-NL" dirty="0" smtClean="0"/>
              <a:t>Functionele test</a:t>
            </a:r>
          </a:p>
          <a:p>
            <a:pPr marL="285750" indent="-285750">
              <a:buFontTx/>
              <a:buChar char="-"/>
            </a:pPr>
            <a:r>
              <a:rPr lang="nl-NL" dirty="0" smtClean="0"/>
              <a:t>Kalibratie</a:t>
            </a:r>
          </a:p>
          <a:p>
            <a:pPr marL="285750" indent="-285750">
              <a:buFontTx/>
              <a:buChar char="-"/>
            </a:pPr>
            <a:r>
              <a:rPr lang="nl-NL" dirty="0" smtClean="0"/>
              <a:t>Vervangen van onder meer accu, UPS en verlichting</a:t>
            </a:r>
            <a:endParaRPr lang="nl-NL" dirty="0"/>
          </a:p>
        </p:txBody>
      </p:sp>
      <p:sp>
        <p:nvSpPr>
          <p:cNvPr id="5" name="Rechthoek 4"/>
          <p:cNvSpPr/>
          <p:nvPr/>
        </p:nvSpPr>
        <p:spPr>
          <a:xfrm>
            <a:off x="5186534" y="3617279"/>
            <a:ext cx="622570" cy="603115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067852" y="3689643"/>
            <a:ext cx="437745" cy="53075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6587315" y="2933616"/>
            <a:ext cx="583659" cy="115759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7095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23</a:t>
            </a:fld>
            <a:endParaRPr lang="nl-NL" dirty="0"/>
          </a:p>
        </p:txBody>
      </p:sp>
      <p:pic>
        <p:nvPicPr>
          <p:cNvPr id="10" name="Tijdelijke aanduiding voor inhoud 9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508" y="758757"/>
            <a:ext cx="10359442" cy="5769815"/>
          </a:xfrm>
        </p:spPr>
      </p:pic>
      <p:sp>
        <p:nvSpPr>
          <p:cNvPr id="4" name="Tekstvak 3"/>
          <p:cNvSpPr txBox="1"/>
          <p:nvPr/>
        </p:nvSpPr>
        <p:spPr>
          <a:xfrm>
            <a:off x="776508" y="758757"/>
            <a:ext cx="3289653" cy="2585323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IA-IV</a:t>
            </a:r>
          </a:p>
          <a:p>
            <a:pPr marL="285750" indent="-285750">
              <a:buFontTx/>
              <a:buChar char="-"/>
            </a:pPr>
            <a:r>
              <a:rPr lang="en-US" dirty="0" err="1" smtClean="0"/>
              <a:t>Reinigen</a:t>
            </a:r>
            <a:endParaRPr lang="en-US" dirty="0" smtClean="0"/>
          </a:p>
          <a:p>
            <a:pPr marL="285750" indent="-285750">
              <a:buFontTx/>
              <a:buChar char="-"/>
            </a:pPr>
            <a:r>
              <a:rPr lang="en-US" dirty="0" smtClean="0"/>
              <a:t>Back-up </a:t>
            </a:r>
            <a:r>
              <a:rPr lang="en-US" dirty="0" err="1" smtClean="0"/>
              <a:t>controle</a:t>
            </a:r>
            <a:endParaRPr lang="en-US" dirty="0" smtClean="0"/>
          </a:p>
          <a:p>
            <a:pPr marL="285750" indent="-285750">
              <a:buFontTx/>
              <a:buChar char="-"/>
            </a:pPr>
            <a:r>
              <a:rPr lang="en-US" dirty="0" err="1" smtClean="0"/>
              <a:t>Beveilingsinstellingen</a:t>
            </a:r>
            <a:endParaRPr lang="en-US" dirty="0" smtClean="0"/>
          </a:p>
          <a:p>
            <a:pPr marL="285750" indent="-285750">
              <a:buFontTx/>
              <a:buChar char="-"/>
            </a:pPr>
            <a:r>
              <a:rPr lang="en-US" dirty="0" err="1" smtClean="0"/>
              <a:t>Controle</a:t>
            </a:r>
            <a:r>
              <a:rPr lang="en-US" dirty="0" smtClean="0"/>
              <a:t> van </a:t>
            </a:r>
            <a:r>
              <a:rPr lang="en-US" dirty="0" err="1" smtClean="0"/>
              <a:t>onder</a:t>
            </a:r>
            <a:r>
              <a:rPr lang="en-US" dirty="0" smtClean="0"/>
              <a:t> </a:t>
            </a:r>
            <a:r>
              <a:rPr lang="en-US" dirty="0" err="1" smtClean="0"/>
              <a:t>meer</a:t>
            </a:r>
            <a:r>
              <a:rPr lang="en-US" dirty="0" smtClean="0"/>
              <a:t>: audio, video, PLC, SCADA, </a:t>
            </a:r>
            <a:r>
              <a:rPr lang="en-US" dirty="0" err="1" smtClean="0"/>
              <a:t>marifoon</a:t>
            </a:r>
            <a:r>
              <a:rPr lang="en-US" dirty="0" smtClean="0"/>
              <a:t>.</a:t>
            </a:r>
          </a:p>
          <a:p>
            <a:pPr marL="285750" indent="-285750">
              <a:buFontTx/>
              <a:buChar char="-"/>
            </a:pPr>
            <a:r>
              <a:rPr lang="en-US" dirty="0" err="1" smtClean="0"/>
              <a:t>Vervangen</a:t>
            </a:r>
            <a:r>
              <a:rPr lang="en-US" dirty="0" smtClean="0"/>
              <a:t> van </a:t>
            </a:r>
            <a:r>
              <a:rPr lang="en-US" dirty="0" err="1" smtClean="0"/>
              <a:t>onder</a:t>
            </a:r>
            <a:r>
              <a:rPr lang="en-US" dirty="0" smtClean="0"/>
              <a:t> </a:t>
            </a:r>
            <a:r>
              <a:rPr lang="en-US" dirty="0" err="1" smtClean="0"/>
              <a:t>meer</a:t>
            </a:r>
            <a:r>
              <a:rPr lang="en-US" dirty="0" smtClean="0"/>
              <a:t> display of monitor</a:t>
            </a:r>
          </a:p>
        </p:txBody>
      </p:sp>
      <p:sp>
        <p:nvSpPr>
          <p:cNvPr id="5" name="Rechthoek 4"/>
          <p:cNvSpPr/>
          <p:nvPr/>
        </p:nvSpPr>
        <p:spPr>
          <a:xfrm>
            <a:off x="5038928" y="3560324"/>
            <a:ext cx="807395" cy="564204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52580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24</a:t>
            </a:fld>
            <a:endParaRPr lang="nl-NL" dirty="0"/>
          </a:p>
        </p:txBody>
      </p:sp>
      <p:pic>
        <p:nvPicPr>
          <p:cNvPr id="10" name="Tijdelijke aanduiding voor inhoud 9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43" y="740379"/>
            <a:ext cx="10392437" cy="5788192"/>
          </a:xfrm>
        </p:spPr>
      </p:pic>
      <p:sp>
        <p:nvSpPr>
          <p:cNvPr id="2" name="Tekstvak 1"/>
          <p:cNvSpPr txBox="1"/>
          <p:nvPr/>
        </p:nvSpPr>
        <p:spPr>
          <a:xfrm>
            <a:off x="684043" y="740378"/>
            <a:ext cx="2983285" cy="1754326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Civiel</a:t>
            </a:r>
            <a:endParaRPr lang="en-US" b="1" dirty="0" smtClean="0"/>
          </a:p>
          <a:p>
            <a:pPr marL="285750" indent="-285750">
              <a:buFontTx/>
              <a:buChar char="-"/>
            </a:pPr>
            <a:r>
              <a:rPr lang="en-US" dirty="0" err="1" smtClean="0"/>
              <a:t>Reinigen</a:t>
            </a:r>
            <a:r>
              <a:rPr lang="en-US" dirty="0" smtClean="0"/>
              <a:t> (</a:t>
            </a:r>
            <a:r>
              <a:rPr lang="en-US" dirty="0" err="1" smtClean="0"/>
              <a:t>civiel</a:t>
            </a:r>
            <a:r>
              <a:rPr lang="en-US" dirty="0" smtClean="0"/>
              <a:t> + </a:t>
            </a:r>
            <a:r>
              <a:rPr lang="en-US" dirty="0" err="1" smtClean="0"/>
              <a:t>waterbouw</a:t>
            </a:r>
            <a:r>
              <a:rPr lang="en-US" dirty="0" smtClean="0"/>
              <a:t>)</a:t>
            </a:r>
          </a:p>
          <a:p>
            <a:pPr marL="285750" indent="-285750">
              <a:buFontTx/>
              <a:buChar char="-"/>
            </a:pPr>
            <a:r>
              <a:rPr lang="en-US" dirty="0" err="1" smtClean="0"/>
              <a:t>Controleren</a:t>
            </a:r>
            <a:r>
              <a:rPr lang="en-US" dirty="0" smtClean="0"/>
              <a:t> </a:t>
            </a:r>
            <a:r>
              <a:rPr lang="en-US" dirty="0" err="1" smtClean="0"/>
              <a:t>voegovergangen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4" name="Rechthoek 3"/>
          <p:cNvSpPr/>
          <p:nvPr/>
        </p:nvSpPr>
        <p:spPr>
          <a:xfrm>
            <a:off x="3287949" y="3634475"/>
            <a:ext cx="1206231" cy="674877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875490" y="4922196"/>
            <a:ext cx="1838528" cy="603115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800491" y="3634475"/>
            <a:ext cx="1079770" cy="564203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6271234" y="2801566"/>
            <a:ext cx="826852" cy="1397112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91612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25</a:t>
            </a:fld>
            <a:endParaRPr lang="nl-NL" dirty="0"/>
          </a:p>
        </p:txBody>
      </p:sp>
      <p:pic>
        <p:nvPicPr>
          <p:cNvPr id="10" name="Tijdelijke aanduiding voor inhoud 9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153" y="983572"/>
            <a:ext cx="9955797" cy="5545000"/>
          </a:xfrm>
        </p:spPr>
      </p:pic>
      <p:sp>
        <p:nvSpPr>
          <p:cNvPr id="4" name="Tekstvak 3"/>
          <p:cNvSpPr txBox="1"/>
          <p:nvPr/>
        </p:nvSpPr>
        <p:spPr>
          <a:xfrm>
            <a:off x="1180153" y="983572"/>
            <a:ext cx="2963830" cy="2031325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nl-NL" b="1" dirty="0" smtClean="0"/>
              <a:t>Groen</a:t>
            </a:r>
          </a:p>
          <a:p>
            <a:pPr marL="285750" indent="-285750">
              <a:buFontTx/>
              <a:buChar char="-"/>
            </a:pPr>
            <a:r>
              <a:rPr lang="nl-NL" dirty="0" smtClean="0"/>
              <a:t>Maaien </a:t>
            </a:r>
          </a:p>
          <a:p>
            <a:pPr marL="285750" indent="-285750">
              <a:buFontTx/>
              <a:buChar char="-"/>
            </a:pPr>
            <a:r>
              <a:rPr lang="nl-NL" dirty="0" smtClean="0"/>
              <a:t>Onderhouden bomen en houtopstanden</a:t>
            </a:r>
          </a:p>
          <a:p>
            <a:pPr marL="285750" indent="-285750">
              <a:buFontTx/>
              <a:buChar char="-"/>
            </a:pPr>
            <a:r>
              <a:rPr lang="nl-NL" dirty="0" smtClean="0"/>
              <a:t>Afvalverwerking</a:t>
            </a:r>
          </a:p>
          <a:p>
            <a:pPr marL="285750" indent="-285750">
              <a:buFontTx/>
              <a:buChar char="-"/>
            </a:pPr>
            <a:r>
              <a:rPr lang="nl-NL" dirty="0" smtClean="0"/>
              <a:t>Reinigen terreinmeubilair</a:t>
            </a:r>
            <a:endParaRPr lang="nl-NL" dirty="0"/>
          </a:p>
        </p:txBody>
      </p:sp>
      <p:sp>
        <p:nvSpPr>
          <p:cNvPr id="5" name="Rechthoek 4"/>
          <p:cNvSpPr/>
          <p:nvPr/>
        </p:nvSpPr>
        <p:spPr>
          <a:xfrm>
            <a:off x="3397342" y="3123680"/>
            <a:ext cx="3540868" cy="160574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 rot="20929392">
            <a:off x="7357192" y="2688130"/>
            <a:ext cx="3754876" cy="31922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 rot="20905325">
            <a:off x="7563826" y="3702815"/>
            <a:ext cx="3524987" cy="44747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682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26</a:t>
            </a:fld>
            <a:endParaRPr lang="nl-NL" dirty="0"/>
          </a:p>
        </p:txBody>
      </p:sp>
      <p:pic>
        <p:nvPicPr>
          <p:cNvPr id="10" name="Tijdelijke aanduiding voor inhoud 9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933" y="829530"/>
            <a:ext cx="10562018" cy="5882642"/>
          </a:xfrm>
        </p:spPr>
      </p:pic>
      <p:sp>
        <p:nvSpPr>
          <p:cNvPr id="4" name="Tekstvak 3"/>
          <p:cNvSpPr txBox="1"/>
          <p:nvPr/>
        </p:nvSpPr>
        <p:spPr>
          <a:xfrm>
            <a:off x="573933" y="829530"/>
            <a:ext cx="3297676" cy="1477328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Bodem</a:t>
            </a:r>
            <a:r>
              <a:rPr lang="en-US" b="1" dirty="0" smtClean="0"/>
              <a:t> en </a:t>
            </a:r>
            <a:r>
              <a:rPr lang="en-US" b="1" dirty="0" err="1" smtClean="0"/>
              <a:t>Oevers</a:t>
            </a:r>
            <a:endParaRPr lang="en-US" b="1" dirty="0" smtClean="0"/>
          </a:p>
          <a:p>
            <a:pPr marL="285750" indent="-285750">
              <a:buFontTx/>
              <a:buChar char="-"/>
            </a:pPr>
            <a:r>
              <a:rPr lang="en-US" dirty="0" err="1" smtClean="0"/>
              <a:t>Peilingen</a:t>
            </a:r>
            <a:endParaRPr lang="en-US" dirty="0" smtClean="0"/>
          </a:p>
          <a:p>
            <a:pPr marL="285750" indent="-285750">
              <a:buFontTx/>
              <a:buChar char="-"/>
            </a:pPr>
            <a:r>
              <a:rPr lang="en-US" dirty="0" err="1" smtClean="0"/>
              <a:t>Vullen</a:t>
            </a:r>
            <a:r>
              <a:rPr lang="en-US" dirty="0" smtClean="0"/>
              <a:t> van </a:t>
            </a:r>
            <a:r>
              <a:rPr lang="en-US" dirty="0" err="1" smtClean="0"/>
              <a:t>erosiegaten</a:t>
            </a:r>
            <a:endParaRPr lang="en-US" dirty="0" smtClean="0"/>
          </a:p>
          <a:p>
            <a:pPr marL="285750" indent="-285750">
              <a:buFontTx/>
              <a:buChar char="-"/>
            </a:pPr>
            <a:r>
              <a:rPr lang="en-US" dirty="0" err="1" smtClean="0"/>
              <a:t>Verwijderen</a:t>
            </a:r>
            <a:r>
              <a:rPr lang="en-US" dirty="0" smtClean="0"/>
              <a:t> </a:t>
            </a:r>
            <a:r>
              <a:rPr lang="en-US" dirty="0" err="1" smtClean="0"/>
              <a:t>obstakels</a:t>
            </a:r>
            <a:r>
              <a:rPr lang="en-US" dirty="0" smtClean="0"/>
              <a:t> en </a:t>
            </a:r>
            <a:r>
              <a:rPr lang="en-US" dirty="0" err="1" smtClean="0"/>
              <a:t>verhogingen</a:t>
            </a:r>
            <a:endParaRPr lang="nl-NL" dirty="0"/>
          </a:p>
        </p:txBody>
      </p:sp>
      <p:sp>
        <p:nvSpPr>
          <p:cNvPr id="5" name="Rechthoek 4"/>
          <p:cNvSpPr/>
          <p:nvPr/>
        </p:nvSpPr>
        <p:spPr>
          <a:xfrm rot="21034352">
            <a:off x="7885924" y="2502836"/>
            <a:ext cx="3378219" cy="909944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 rot="21034352">
            <a:off x="8719563" y="3597219"/>
            <a:ext cx="2161203" cy="347263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/>
          <p:cNvSpPr/>
          <p:nvPr/>
        </p:nvSpPr>
        <p:spPr>
          <a:xfrm rot="21034352">
            <a:off x="3548384" y="3637605"/>
            <a:ext cx="3766470" cy="347263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/>
          <p:cNvSpPr/>
          <p:nvPr/>
        </p:nvSpPr>
        <p:spPr>
          <a:xfrm rot="21034352">
            <a:off x="700728" y="5101764"/>
            <a:ext cx="2161203" cy="347263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70981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el 1"/>
          <p:cNvSpPr>
            <a:spLocks noGrp="1"/>
          </p:cNvSpPr>
          <p:nvPr>
            <p:ph type="title"/>
          </p:nvPr>
        </p:nvSpPr>
        <p:spPr>
          <a:xfrm>
            <a:off x="623888" y="1295400"/>
            <a:ext cx="11202987" cy="400050"/>
          </a:xfrm>
        </p:spPr>
        <p:txBody>
          <a:bodyPr/>
          <a:lstStyle/>
          <a:p>
            <a:r>
              <a:rPr lang="nl-NL" altLang="nl-NL" dirty="0" smtClean="0"/>
              <a:t>Het Basisonderhoudscontract: samenvattend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623888" y="2070100"/>
            <a:ext cx="11202987" cy="41402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en-US" dirty="0" smtClean="0"/>
              <a:t>Taken, </a:t>
            </a:r>
            <a:r>
              <a:rPr lang="en-US" dirty="0" err="1" smtClean="0"/>
              <a:t>hierbij</a:t>
            </a:r>
            <a:r>
              <a:rPr lang="en-US" dirty="0" smtClean="0"/>
              <a:t> </a:t>
            </a:r>
            <a:r>
              <a:rPr lang="en-US" dirty="0" err="1"/>
              <a:t>valt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denken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 smtClean="0"/>
              <a:t>:</a:t>
            </a:r>
            <a:endParaRPr lang="nl-NL" dirty="0" smtClean="0"/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nl-NL" dirty="0" smtClean="0"/>
              <a:t>Standaard Verzorgend Onderhoud: Reinigen, Smeren, Maaien.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nl-NL" dirty="0" smtClean="0"/>
              <a:t>Kleine vervangingen bij einde levensduur zoals de PLC, UPS, Accu, Verlichting</a:t>
            </a:r>
            <a:endParaRPr lang="en-US" dirty="0" smtClean="0"/>
          </a:p>
          <a:p>
            <a:pPr>
              <a:spcBef>
                <a:spcPts val="423"/>
              </a:spcBef>
              <a:buFont typeface="Wingdings" panose="05000000000000000000" pitchFamily="2" charset="2"/>
              <a:buChar char="§"/>
              <a:defRPr/>
            </a:pPr>
            <a:endParaRPr lang="en-US" dirty="0"/>
          </a:p>
          <a:p>
            <a:pPr>
              <a:spcBef>
                <a:spcPts val="423"/>
              </a:spcBef>
              <a:buFont typeface="Wingdings" panose="05000000000000000000" pitchFamily="2" charset="2"/>
              <a:buChar char="§"/>
              <a:defRPr/>
            </a:pPr>
            <a:r>
              <a:rPr lang="en-US" dirty="0" smtClean="0"/>
              <a:t>Services, </a:t>
            </a:r>
            <a:r>
              <a:rPr lang="en-US" dirty="0" err="1" smtClean="0"/>
              <a:t>hierbij</a:t>
            </a:r>
            <a:r>
              <a:rPr lang="en-US" dirty="0" smtClean="0"/>
              <a:t> </a:t>
            </a:r>
            <a:r>
              <a:rPr lang="en-US" dirty="0" err="1" smtClean="0"/>
              <a:t>valt</a:t>
            </a:r>
            <a:r>
              <a:rPr lang="en-US" dirty="0" smtClean="0"/>
              <a:t> te </a:t>
            </a:r>
            <a:r>
              <a:rPr lang="en-US" dirty="0" err="1" smtClean="0"/>
              <a:t>denken</a:t>
            </a:r>
            <a:r>
              <a:rPr lang="en-US" dirty="0" smtClean="0"/>
              <a:t> </a:t>
            </a:r>
            <a:r>
              <a:rPr lang="en-US" dirty="0" err="1" smtClean="0"/>
              <a:t>aan</a:t>
            </a:r>
            <a:r>
              <a:rPr lang="en-US" dirty="0" smtClean="0"/>
              <a:t>: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 err="1" smtClean="0"/>
              <a:t>Veiligstellen</a:t>
            </a:r>
            <a:r>
              <a:rPr lang="en-US" dirty="0" smtClean="0"/>
              <a:t> </a:t>
            </a:r>
            <a:r>
              <a:rPr lang="en-US" dirty="0" err="1" smtClean="0"/>
              <a:t>bij</a:t>
            </a:r>
            <a:r>
              <a:rPr lang="en-US" dirty="0" smtClean="0"/>
              <a:t> </a:t>
            </a:r>
            <a:r>
              <a:rPr lang="en-US" dirty="0" err="1" smtClean="0"/>
              <a:t>calamiteiten</a:t>
            </a:r>
            <a:r>
              <a:rPr lang="en-US" dirty="0"/>
              <a:t> </a:t>
            </a:r>
            <a:r>
              <a:rPr lang="en-US" dirty="0" smtClean="0"/>
              <a:t>en </a:t>
            </a:r>
            <a:r>
              <a:rPr lang="en-US" dirty="0" err="1" smtClean="0"/>
              <a:t>incidenten</a:t>
            </a:r>
            <a:endParaRPr lang="en-US" dirty="0" smtClean="0"/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 err="1" smtClean="0"/>
              <a:t>Verhelpen</a:t>
            </a:r>
            <a:r>
              <a:rPr lang="en-US" dirty="0" smtClean="0"/>
              <a:t> van </a:t>
            </a:r>
            <a:r>
              <a:rPr lang="en-US" dirty="0" err="1"/>
              <a:t>s</a:t>
            </a:r>
            <a:r>
              <a:rPr lang="en-US" dirty="0" err="1" smtClean="0"/>
              <a:t>toringen</a:t>
            </a:r>
            <a:r>
              <a:rPr lang="en-US" dirty="0" smtClean="0"/>
              <a:t> </a:t>
            </a:r>
            <a:r>
              <a:rPr lang="en-US" dirty="0"/>
              <a:t>en </a:t>
            </a:r>
            <a:r>
              <a:rPr lang="en-US" dirty="0" err="1"/>
              <a:t>gebreken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 err="1" smtClean="0"/>
              <a:t>Inspecties</a:t>
            </a:r>
            <a:r>
              <a:rPr lang="en-US" dirty="0" smtClean="0"/>
              <a:t> + </a:t>
            </a:r>
            <a:r>
              <a:rPr lang="en-US" dirty="0" err="1" smtClean="0"/>
              <a:t>Adviezen</a:t>
            </a:r>
            <a:r>
              <a:rPr lang="en-US" dirty="0" smtClean="0"/>
              <a:t> en data-</a:t>
            </a:r>
            <a:r>
              <a:rPr lang="en-US" dirty="0" err="1" smtClean="0"/>
              <a:t>verwerking</a:t>
            </a:r>
            <a:endParaRPr lang="en-US" dirty="0" smtClean="0"/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 err="1"/>
              <a:t>Coördinatieverplichting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 err="1" smtClean="0"/>
              <a:t>Omgevingsmanagement</a:t>
            </a:r>
            <a:endParaRPr lang="en-US" dirty="0" smtClean="0"/>
          </a:p>
          <a:p>
            <a:pPr marL="0" indent="0">
              <a:spcBef>
                <a:spcPts val="423"/>
              </a:spcBef>
              <a:buNone/>
              <a:defRPr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62841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9174" y="1275097"/>
            <a:ext cx="7559723" cy="5034088"/>
          </a:xfrm>
          <a:prstGeom prst="rect">
            <a:avLst/>
          </a:prstGeom>
        </p:spPr>
      </p:pic>
      <p:sp>
        <p:nvSpPr>
          <p:cNvPr id="2" name="Ond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“BOC Hoofdvaarweg Lemmer-Delfzijl”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nl-NL" dirty="0" smtClean="0"/>
              <a:t>Harry Bron, inkoop adviseur</a:t>
            </a:r>
          </a:p>
          <a:p>
            <a:r>
              <a:rPr lang="nl-NL" dirty="0"/>
              <a:t>2</a:t>
            </a:r>
            <a:r>
              <a:rPr lang="nl-NL" baseline="30000" dirty="0"/>
              <a:t>e</a:t>
            </a:r>
            <a:r>
              <a:rPr lang="nl-NL" dirty="0"/>
              <a:t> M</a:t>
            </a:r>
            <a:r>
              <a:rPr lang="nl-NL" dirty="0" smtClean="0"/>
              <a:t>arktconsultatie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Aanbestedingsproces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25"/>
          </p:nvPr>
        </p:nvSpPr>
        <p:spPr>
          <a:xfrm>
            <a:off x="6552000" y="6085948"/>
            <a:ext cx="5004000" cy="345651"/>
          </a:xfrm>
        </p:spPr>
        <p:txBody>
          <a:bodyPr/>
          <a:lstStyle/>
          <a:p>
            <a:r>
              <a:rPr lang="nl-NL" dirty="0" smtClean="0"/>
              <a:t>1 november 2023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104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Uitgangspunten</a:t>
            </a:r>
            <a:endParaRPr lang="nl-NL" dirty="0"/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 smtClean="0"/>
              <a:t>Eén aanbesteding, met meerdere percelen:</a:t>
            </a:r>
          </a:p>
          <a:p>
            <a:pPr lvl="1"/>
            <a:r>
              <a:rPr lang="nl-NL" dirty="0" smtClean="0"/>
              <a:t>Indeling naar discipline en/of object;</a:t>
            </a:r>
          </a:p>
          <a:p>
            <a:pPr lvl="1"/>
            <a:r>
              <a:rPr lang="nl-NL" dirty="0" smtClean="0"/>
              <a:t>Aantal en indeling nog te bepalen, mede o.b.v. deze marktconsultatie;</a:t>
            </a:r>
          </a:p>
          <a:p>
            <a:pPr lvl="1"/>
            <a:r>
              <a:rPr lang="nl-NL" dirty="0" smtClean="0"/>
              <a:t>Nog </a:t>
            </a:r>
            <a:r>
              <a:rPr lang="nl-NL" dirty="0"/>
              <a:t>niet ‘in beton gegoten</a:t>
            </a:r>
            <a:r>
              <a:rPr lang="nl-NL" dirty="0" smtClean="0"/>
              <a:t>’</a:t>
            </a:r>
          </a:p>
          <a:p>
            <a:pPr lvl="1"/>
            <a:endParaRPr lang="nl-NL" dirty="0"/>
          </a:p>
          <a:p>
            <a:r>
              <a:rPr lang="nl-NL" dirty="0" smtClean="0"/>
              <a:t>Verwacht totaal financieel volume:</a:t>
            </a:r>
          </a:p>
          <a:p>
            <a:pPr lvl="1"/>
            <a:r>
              <a:rPr lang="nl-NL" dirty="0" smtClean="0"/>
              <a:t>10-12,5 M€  per  JAAR. </a:t>
            </a:r>
            <a:br>
              <a:rPr lang="nl-NL" dirty="0" smtClean="0"/>
            </a:br>
            <a:endParaRPr lang="nl-NL" dirty="0" smtClean="0"/>
          </a:p>
          <a:p>
            <a:r>
              <a:rPr lang="nl-NL" dirty="0" smtClean="0"/>
              <a:t>Europees Openbaar</a:t>
            </a:r>
          </a:p>
          <a:p>
            <a:pPr lvl="1"/>
            <a:r>
              <a:rPr lang="nl-NL" dirty="0" smtClean="0"/>
              <a:t>Conform beleid SIO voor de </a:t>
            </a:r>
            <a:r>
              <a:rPr lang="nl-NL" dirty="0" err="1" smtClean="0"/>
              <a:t>BOC’s</a:t>
            </a:r>
            <a:r>
              <a:rPr lang="nl-NL" dirty="0" smtClean="0"/>
              <a:t>.</a:t>
            </a:r>
            <a:endParaRPr lang="nl-NL" dirty="0"/>
          </a:p>
          <a:p>
            <a:pPr marL="457200" lvl="1" indent="0">
              <a:buNone/>
            </a:pPr>
            <a:endParaRPr lang="nl-NL" dirty="0"/>
          </a:p>
        </p:txBody>
      </p:sp>
      <p:pic>
        <p:nvPicPr>
          <p:cNvPr id="4" name="Graphic 24">
            <a:extLst>
              <a:ext uri="{FF2B5EF4-FFF2-40B4-BE49-F238E27FC236}">
                <a16:creationId xmlns:a16="http://schemas.microsoft.com/office/drawing/2014/main" id="{F65C25A6-F8AD-300F-94D0-33D3A8519F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03439" y="3566751"/>
            <a:ext cx="6023761" cy="163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70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541336" y="982302"/>
            <a:ext cx="10933200" cy="565020"/>
          </a:xfrm>
        </p:spPr>
        <p:txBody>
          <a:bodyPr>
            <a:normAutofit/>
          </a:bodyPr>
          <a:lstStyle/>
          <a:p>
            <a:r>
              <a:rPr lang="en-US" sz="2600" dirty="0" err="1" smtClean="0"/>
              <a:t>Programma</a:t>
            </a:r>
            <a:r>
              <a:rPr lang="en-US" sz="2600" dirty="0" smtClean="0"/>
              <a:t> </a:t>
            </a:r>
            <a:r>
              <a:rPr lang="en-US" sz="2600" dirty="0" err="1" smtClean="0"/>
              <a:t>Hoofdvaarweg</a:t>
            </a:r>
            <a:r>
              <a:rPr lang="en-US" sz="2600" dirty="0" smtClean="0"/>
              <a:t> </a:t>
            </a:r>
            <a:r>
              <a:rPr lang="en-US" sz="2600" dirty="0" err="1" smtClean="0"/>
              <a:t>Lemmer-Delfzijl</a:t>
            </a:r>
            <a:endParaRPr lang="nl-NL" sz="2600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55718" y="2942161"/>
            <a:ext cx="502925" cy="4680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54432" y="4540774"/>
            <a:ext cx="523637" cy="504000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643" y="5491318"/>
            <a:ext cx="396000" cy="396000"/>
          </a:xfrm>
          <a:prstGeom prst="rect">
            <a:avLst/>
          </a:prstGeom>
        </p:spPr>
      </p:pic>
      <p:sp>
        <p:nvSpPr>
          <p:cNvPr id="15" name="Tekstvak 14"/>
          <p:cNvSpPr txBox="1"/>
          <p:nvPr/>
        </p:nvSpPr>
        <p:spPr>
          <a:xfrm>
            <a:off x="7590825" y="2870410"/>
            <a:ext cx="4601175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Groot onderhoud / Renovatie </a:t>
            </a: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bruggen</a:t>
            </a: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Gerrit </a:t>
            </a: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Krolbrug</a:t>
            </a: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Kootstertille</a:t>
            </a: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Schuilenburg</a:t>
            </a: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Oude 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Schouw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Uitwellingerga</a:t>
            </a: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Spannenburg</a:t>
            </a: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Paddepoelsterbrug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(Gem. Groningen)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Busbaanbrug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(Gem. Groningen)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1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6" name="Tekstvak 15"/>
          <p:cNvSpPr txBox="1"/>
          <p:nvPr/>
        </p:nvSpPr>
        <p:spPr>
          <a:xfrm>
            <a:off x="1412251" y="4522731"/>
            <a:ext cx="421005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Renovatie </a:t>
            </a: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Kanaal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HLD (</a:t>
            </a: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VenR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opgave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Planfase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2021-2025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Realisatie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uitvoeringsprogramma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in </a:t>
            </a: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fases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(tranches)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7" name="Tekstvak 16"/>
          <p:cNvSpPr txBox="1"/>
          <p:nvPr/>
        </p:nvSpPr>
        <p:spPr>
          <a:xfrm>
            <a:off x="7590825" y="5384506"/>
            <a:ext cx="4337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Het op afstand bedienen van bruggen en sluizen </a:t>
            </a:r>
            <a:r>
              <a:rPr kumimoji="0" lang="nl-NL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wordt ingevoerd</a:t>
            </a: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1026" name="Picture 2" descr="maintenance-icon | iClean Carwash Omme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32" y="2942161"/>
            <a:ext cx="523637" cy="523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vak 1"/>
          <p:cNvSpPr txBox="1"/>
          <p:nvPr/>
        </p:nvSpPr>
        <p:spPr>
          <a:xfrm>
            <a:off x="1412251" y="2871522"/>
            <a:ext cx="43242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Dagelijks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beheer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en onderhoud HLD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Prestatiecontract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2019 - 2025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Basis </a:t>
            </a: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Onderhouds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Contract (</a:t>
            </a: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vanaf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2026, </a:t>
            </a: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looptijd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5-10 </a:t>
            </a: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jaar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Raamovereenkomst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variabel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onderhoud, </a:t>
            </a: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objecten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(</a:t>
            </a: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vanaf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2026)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Rechthoek 3"/>
          <p:cNvSpPr/>
          <p:nvPr/>
        </p:nvSpPr>
        <p:spPr>
          <a:xfrm>
            <a:off x="541336" y="1841398"/>
            <a:ext cx="10161930" cy="5443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De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Hoofdvaarweg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Lemmer-Delfzijl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moet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geschikt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zijn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voor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vlot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en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veilig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transport van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goederen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over het water met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klasse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Va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schepen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9" name="Tekstvak 18"/>
          <p:cNvSpPr txBox="1"/>
          <p:nvPr/>
        </p:nvSpPr>
        <p:spPr>
          <a:xfrm>
            <a:off x="1412250" y="5492368"/>
            <a:ext cx="43242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Regio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analyse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sluizen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Lemmer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, </a:t>
            </a: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Gaarkeuken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, </a:t>
            </a: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Farmsum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AutoShape 2" descr="Bever 32 - hom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433" y="5546523"/>
            <a:ext cx="517368" cy="520387"/>
          </a:xfrm>
          <a:prstGeom prst="rect">
            <a:avLst/>
          </a:prstGeom>
        </p:spPr>
      </p:pic>
      <p:sp>
        <p:nvSpPr>
          <p:cNvPr id="20" name="Tijdelijke aanduiding voor tekst 8"/>
          <p:cNvSpPr>
            <a:spLocks noGrp="1"/>
          </p:cNvSpPr>
          <p:nvPr>
            <p:ph type="body" sz="quarter" idx="26"/>
          </p:nvPr>
        </p:nvSpPr>
        <p:spPr>
          <a:xfrm>
            <a:off x="630000" y="6528572"/>
            <a:ext cx="4262437" cy="183600"/>
          </a:xfrm>
        </p:spPr>
        <p:txBody>
          <a:bodyPr/>
          <a:lstStyle/>
          <a:p>
            <a:r>
              <a:rPr lang="nl-NL" dirty="0" smtClean="0"/>
              <a:t>BEDRIJFSVERTROUWELIJK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806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4000" y="1117870"/>
            <a:ext cx="11203200" cy="400110"/>
          </a:xfrm>
        </p:spPr>
        <p:txBody>
          <a:bodyPr/>
          <a:lstStyle/>
          <a:p>
            <a:r>
              <a:rPr lang="nl-NL" dirty="0" smtClean="0"/>
              <a:t>Contractmodel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624000" y="1666678"/>
            <a:ext cx="11203200" cy="4140000"/>
          </a:xfrm>
        </p:spPr>
        <p:txBody>
          <a:bodyPr/>
          <a:lstStyle/>
          <a:p>
            <a:r>
              <a:rPr lang="nl-NL" b="1" dirty="0" err="1" smtClean="0"/>
              <a:t>BasisOnderhoudsContract</a:t>
            </a:r>
            <a:r>
              <a:rPr lang="nl-NL" b="1" dirty="0" smtClean="0"/>
              <a:t>, UAV-GCI (BOC)</a:t>
            </a:r>
          </a:p>
          <a:p>
            <a:pPr marL="457200" lvl="1" indent="0">
              <a:buNone/>
            </a:pPr>
            <a:r>
              <a:rPr lang="nl-NL" dirty="0" smtClean="0"/>
              <a:t>Overeenkomst(en) </a:t>
            </a:r>
            <a:r>
              <a:rPr lang="nl-NL" dirty="0"/>
              <a:t>met </a:t>
            </a:r>
            <a:r>
              <a:rPr lang="nl-NL" dirty="0" smtClean="0"/>
              <a:t>daarin onder meer:</a:t>
            </a:r>
          </a:p>
          <a:p>
            <a:pPr marL="800100" lvl="1" indent="-342900">
              <a:buFont typeface="+mj-lt"/>
              <a:buAutoNum type="arabicPeriod"/>
            </a:pPr>
            <a:r>
              <a:rPr lang="nl-NL" dirty="0" smtClean="0"/>
              <a:t>algemene voorwaarden: UAV GCI;</a:t>
            </a:r>
          </a:p>
          <a:p>
            <a:pPr marL="800100" lvl="1" indent="-342900">
              <a:buFont typeface="+mj-lt"/>
              <a:buAutoNum type="arabicPeriod"/>
            </a:pPr>
            <a:r>
              <a:rPr lang="nl-NL" dirty="0" smtClean="0"/>
              <a:t>standaard </a:t>
            </a:r>
            <a:r>
              <a:rPr lang="nl-NL" dirty="0"/>
              <a:t>verzorgend </a:t>
            </a:r>
            <a:r>
              <a:rPr lang="nl-NL" dirty="0" smtClean="0"/>
              <a:t>onderhoud (“taken”);</a:t>
            </a:r>
          </a:p>
          <a:p>
            <a:pPr marL="800100" lvl="1" indent="-342900">
              <a:buFont typeface="+mj-lt"/>
              <a:buAutoNum type="arabicPeriod"/>
            </a:pPr>
            <a:r>
              <a:rPr lang="nl-NL" dirty="0" smtClean="0"/>
              <a:t>monitoring </a:t>
            </a:r>
            <a:r>
              <a:rPr lang="nl-NL" dirty="0"/>
              <a:t>(data) en advisering </a:t>
            </a:r>
            <a:r>
              <a:rPr lang="nl-NL" dirty="0" smtClean="0"/>
              <a:t>(“services”);</a:t>
            </a:r>
          </a:p>
          <a:p>
            <a:pPr marL="800100" lvl="1" indent="-342900">
              <a:buFont typeface="+mj-lt"/>
              <a:buAutoNum type="arabicPeriod"/>
            </a:pPr>
            <a:r>
              <a:rPr lang="nl-NL" dirty="0"/>
              <a:t>i</a:t>
            </a:r>
            <a:r>
              <a:rPr lang="nl-NL" dirty="0" smtClean="0"/>
              <a:t>nspecties gericht </a:t>
            </a:r>
            <a:r>
              <a:rPr lang="nl-NL" dirty="0"/>
              <a:t>op toestandsinformatie areaal </a:t>
            </a:r>
            <a:r>
              <a:rPr lang="nl-NL" dirty="0" smtClean="0"/>
              <a:t>t.b.v. assetmanagementafwegingen </a:t>
            </a:r>
            <a:r>
              <a:rPr lang="nl-NL" dirty="0"/>
              <a:t>(prestaties, kosten </a:t>
            </a:r>
            <a:r>
              <a:rPr lang="nl-NL" dirty="0" smtClean="0"/>
              <a:t>en </a:t>
            </a:r>
            <a:r>
              <a:rPr lang="nl-NL" dirty="0"/>
              <a:t>risico’s</a:t>
            </a:r>
            <a:r>
              <a:rPr lang="nl-NL" dirty="0" smtClean="0"/>
              <a:t>) </a:t>
            </a:r>
            <a:r>
              <a:rPr lang="nl-NL" dirty="0"/>
              <a:t>voor </a:t>
            </a:r>
            <a:r>
              <a:rPr lang="nl-NL" dirty="0" smtClean="0"/>
              <a:t>variabel onderhoud (waar en wanneer</a:t>
            </a:r>
            <a:r>
              <a:rPr lang="nl-NL" dirty="0"/>
              <a:t>) (“services</a:t>
            </a:r>
            <a:r>
              <a:rPr lang="nl-NL" dirty="0" smtClean="0"/>
              <a:t>”);</a:t>
            </a:r>
          </a:p>
          <a:p>
            <a:pPr marL="800100" lvl="1" indent="-342900">
              <a:buFont typeface="+mj-lt"/>
              <a:buAutoNum type="arabicPeriod"/>
            </a:pPr>
            <a:r>
              <a:rPr lang="nl-NL" dirty="0" smtClean="0"/>
              <a:t>Calamiteiten, incidenten, storingen en gebreken </a:t>
            </a:r>
            <a:r>
              <a:rPr lang="nl-NL" dirty="0"/>
              <a:t>(“services</a:t>
            </a:r>
            <a:r>
              <a:rPr lang="nl-NL" dirty="0" smtClean="0"/>
              <a:t>”).</a:t>
            </a:r>
            <a:br>
              <a:rPr lang="nl-NL" dirty="0" smtClean="0"/>
            </a:br>
            <a:endParaRPr lang="nl-NL" dirty="0" smtClean="0"/>
          </a:p>
          <a:p>
            <a:pPr marL="622300" lvl="2" indent="-171450">
              <a:buNone/>
            </a:pPr>
            <a:r>
              <a:rPr lang="nl-NL" dirty="0" smtClean="0"/>
              <a:t>Optioneel wordt nog overwogen om: </a:t>
            </a:r>
          </a:p>
          <a:p>
            <a:pPr marL="736600" lvl="2" indent="-285750"/>
            <a:r>
              <a:rPr lang="nl-NL" dirty="0" smtClean="0"/>
              <a:t>volledig bepaalde scope variabel onderhoud (‘voorgeschreven activiteiten’), met beperkte totale omvang;</a:t>
            </a:r>
          </a:p>
          <a:p>
            <a:pPr marL="736600" lvl="2" indent="-285750"/>
            <a:r>
              <a:rPr lang="nl-NL" dirty="0" smtClean="0"/>
              <a:t>vehikel voor voorkomende ‘kleine’ activiteiten binnen contractscope op te dragen.</a:t>
            </a:r>
          </a:p>
          <a:p>
            <a:pPr marL="398700" lvl="1" indent="0">
              <a:buNone/>
            </a:pPr>
            <a:r>
              <a:rPr lang="nl-NL" dirty="0" smtClean="0"/>
              <a:t>	</a:t>
            </a:r>
            <a:endParaRPr lang="nl-NL" dirty="0"/>
          </a:p>
          <a:p>
            <a:pPr marL="800100" lvl="1" indent="-342900">
              <a:buFont typeface="+mj-lt"/>
              <a:buAutoNum type="arabicPeriod" startAt="5"/>
            </a:pPr>
            <a:r>
              <a:rPr lang="nl-NL" dirty="0"/>
              <a:t>Looptijd: 5 </a:t>
            </a:r>
            <a:r>
              <a:rPr lang="nl-NL" dirty="0" smtClean="0"/>
              <a:t>tot 10 jaar (inclusief verlengingsoptie)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025008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Aanbesteding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 smtClean="0"/>
              <a:t>Beleid:</a:t>
            </a:r>
          </a:p>
          <a:p>
            <a:pPr lvl="1"/>
            <a:r>
              <a:rPr lang="nl-NL" dirty="0" smtClean="0"/>
              <a:t>Concurrentie gerichte dialoog light (CGD-L);</a:t>
            </a:r>
          </a:p>
          <a:p>
            <a:pPr lvl="1"/>
            <a:r>
              <a:rPr lang="nl-NL" dirty="0" smtClean="0"/>
              <a:t>In opstartfase </a:t>
            </a:r>
            <a:r>
              <a:rPr lang="nl-NL" dirty="0" err="1" smtClean="0"/>
              <a:t>BOC’s</a:t>
            </a:r>
            <a:r>
              <a:rPr lang="nl-NL" dirty="0" smtClean="0"/>
              <a:t>,</a:t>
            </a:r>
            <a:r>
              <a:rPr lang="nl-NL" dirty="0" smtClean="0">
                <a:solidFill>
                  <a:schemeClr val="tx1"/>
                </a:solidFill>
                <a:latin typeface="+mj-lt"/>
              </a:rPr>
              <a:t> al dan niet met </a:t>
            </a:r>
            <a:r>
              <a:rPr lang="nl-NL" dirty="0" err="1" smtClean="0">
                <a:solidFill>
                  <a:schemeClr val="tx1"/>
                </a:solidFill>
                <a:latin typeface="+mj-lt"/>
              </a:rPr>
              <a:t>trechtering</a:t>
            </a:r>
            <a:r>
              <a:rPr lang="nl-NL" dirty="0" smtClean="0">
                <a:solidFill>
                  <a:schemeClr val="tx1"/>
                </a:solidFill>
                <a:latin typeface="+mj-lt"/>
              </a:rPr>
              <a:t>;</a:t>
            </a:r>
          </a:p>
          <a:p>
            <a:pPr lvl="1"/>
            <a:r>
              <a:rPr lang="nl-NL" dirty="0" smtClean="0"/>
              <a:t>Gelijke kansen voor MKB;</a:t>
            </a:r>
            <a:endParaRPr lang="nl-NL" dirty="0"/>
          </a:p>
          <a:p>
            <a:pPr lvl="1"/>
            <a:r>
              <a:rPr lang="nl-NL" b="1" u="sng" dirty="0" smtClean="0"/>
              <a:t>Geen</a:t>
            </a:r>
            <a:r>
              <a:rPr lang="nl-NL" dirty="0" smtClean="0"/>
              <a:t> BVA (best </a:t>
            </a:r>
            <a:r>
              <a:rPr lang="nl-NL" dirty="0" err="1" smtClean="0"/>
              <a:t>value</a:t>
            </a:r>
            <a:r>
              <a:rPr lang="nl-NL" dirty="0" smtClean="0"/>
              <a:t> approach);</a:t>
            </a:r>
          </a:p>
          <a:p>
            <a:pPr lvl="1"/>
            <a:r>
              <a:rPr lang="nl-NL" dirty="0" smtClean="0"/>
              <a:t>BPKV, met duurzaamheid (MKI) criteria;</a:t>
            </a:r>
          </a:p>
          <a:p>
            <a:pPr lvl="1"/>
            <a:r>
              <a:rPr lang="nl-NL" dirty="0" smtClean="0"/>
              <a:t>Selectie o.b.v. geschiktheidseisen op werkdisciplines</a:t>
            </a:r>
          </a:p>
          <a:p>
            <a:pPr lvl="3"/>
            <a:r>
              <a:rPr lang="nl-NL" dirty="0" smtClean="0"/>
              <a:t>Eisen </a:t>
            </a:r>
            <a:r>
              <a:rPr lang="nl-NL" dirty="0"/>
              <a:t>per discipline; </a:t>
            </a:r>
          </a:p>
          <a:p>
            <a:pPr lvl="3"/>
            <a:r>
              <a:rPr lang="nl-NL" dirty="0"/>
              <a:t>Merendeel volume zelf kunnen </a:t>
            </a:r>
            <a:r>
              <a:rPr lang="nl-NL" dirty="0" smtClean="0"/>
              <a:t>uitvoeren</a:t>
            </a:r>
            <a:endParaRPr lang="nl-NL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2131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Aanbesteding (3)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 smtClean="0"/>
              <a:t>Gunning</a:t>
            </a:r>
          </a:p>
          <a:p>
            <a:pPr lvl="1"/>
            <a:r>
              <a:rPr lang="nl-NL" dirty="0" smtClean="0"/>
              <a:t>Elke marktpartij mag op elk perceel inschrijven (uiteraard);</a:t>
            </a:r>
          </a:p>
          <a:p>
            <a:pPr lvl="1"/>
            <a:r>
              <a:rPr lang="nl-NL" dirty="0" smtClean="0"/>
              <a:t>Maximaal één perceel wordt aan een marktpartij gegund (derhalve voorkeurs protocol);</a:t>
            </a:r>
          </a:p>
          <a:p>
            <a:pPr lvl="1"/>
            <a:endParaRPr lang="nl-NL" dirty="0" smtClean="0"/>
          </a:p>
          <a:p>
            <a:endParaRPr lang="nl-NL" dirty="0"/>
          </a:p>
          <a:p>
            <a:r>
              <a:rPr lang="nl-NL" dirty="0"/>
              <a:t>Onderzocht </a:t>
            </a:r>
            <a:r>
              <a:rPr lang="nl-NL" dirty="0" smtClean="0"/>
              <a:t>wordt </a:t>
            </a:r>
            <a:r>
              <a:rPr lang="nl-NL" dirty="0" err="1" smtClean="0"/>
              <a:t>i.h.k.v</a:t>
            </a:r>
            <a:r>
              <a:rPr lang="nl-NL" dirty="0" smtClean="0"/>
              <a:t>. gelijktijdigheid van aanbestedingen binnen RWS PPO:</a:t>
            </a:r>
          </a:p>
          <a:p>
            <a:pPr lvl="1"/>
            <a:r>
              <a:rPr lang="nl-NL" dirty="0" smtClean="0"/>
              <a:t>de mate van gelijktijdigheid van andere BOC aanbestedingen</a:t>
            </a:r>
          </a:p>
          <a:p>
            <a:pPr lvl="1"/>
            <a:r>
              <a:rPr lang="nl-NL" dirty="0" smtClean="0"/>
              <a:t>samenvoeging van percelen in meerdere regio’s tot één aanbesteding</a:t>
            </a:r>
          </a:p>
        </p:txBody>
      </p:sp>
    </p:spTree>
    <p:extLst>
      <p:ext uri="{BB962C8B-B14F-4D97-AF65-F5344CB8AC3E}">
        <p14:creationId xmlns:p14="http://schemas.microsoft.com/office/powerpoint/2010/main" val="15156928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4417" y="347732"/>
            <a:ext cx="11203200" cy="400110"/>
          </a:xfrm>
        </p:spPr>
        <p:txBody>
          <a:bodyPr/>
          <a:lstStyle/>
          <a:p>
            <a:r>
              <a:rPr lang="nl-NL" dirty="0" smtClean="0"/>
              <a:t>Planning</a:t>
            </a:r>
            <a:endParaRPr lang="nl-NL" dirty="0"/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/>
          </p:nvPr>
        </p:nvGraphicFramePr>
        <p:xfrm>
          <a:off x="448148" y="848626"/>
          <a:ext cx="11051527" cy="57890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36374">
                  <a:extLst>
                    <a:ext uri="{9D8B030D-6E8A-4147-A177-3AD203B41FA5}">
                      <a16:colId xmlns:a16="http://schemas.microsoft.com/office/drawing/2014/main" val="2031513865"/>
                    </a:ext>
                  </a:extLst>
                </a:gridCol>
                <a:gridCol w="1886924">
                  <a:extLst>
                    <a:ext uri="{9D8B030D-6E8A-4147-A177-3AD203B41FA5}">
                      <a16:colId xmlns:a16="http://schemas.microsoft.com/office/drawing/2014/main" val="2766369297"/>
                    </a:ext>
                  </a:extLst>
                </a:gridCol>
                <a:gridCol w="4628229">
                  <a:extLst>
                    <a:ext uri="{9D8B030D-6E8A-4147-A177-3AD203B41FA5}">
                      <a16:colId xmlns:a16="http://schemas.microsoft.com/office/drawing/2014/main" val="2954229660"/>
                    </a:ext>
                  </a:extLst>
                </a:gridCol>
              </a:tblGrid>
              <a:tr h="407512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Op / uiterlijk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Opmerkingen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6954320"/>
                  </a:ext>
                </a:extLst>
              </a:tr>
              <a:tr h="400606">
                <a:tc>
                  <a:txBody>
                    <a:bodyPr/>
                    <a:lstStyle/>
                    <a:p>
                      <a:r>
                        <a:rPr lang="nl-NL" dirty="0" smtClean="0"/>
                        <a:t>Optie:</a:t>
                      </a:r>
                      <a:r>
                        <a:rPr lang="nl-NL" baseline="0" dirty="0" smtClean="0"/>
                        <a:t> 3</a:t>
                      </a:r>
                      <a:r>
                        <a:rPr lang="nl-NL" baseline="30000" dirty="0" smtClean="0"/>
                        <a:t>e</a:t>
                      </a:r>
                      <a:r>
                        <a:rPr lang="nl-NL" baseline="0" dirty="0" smtClean="0"/>
                        <a:t> MC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Nader te bepalen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6171169"/>
                  </a:ext>
                </a:extLst>
              </a:tr>
              <a:tr h="411964">
                <a:tc>
                  <a:txBody>
                    <a:bodyPr/>
                    <a:lstStyle/>
                    <a:p>
                      <a:r>
                        <a:rPr lang="nl-NL" dirty="0" smtClean="0"/>
                        <a:t>Publicatie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Wk27  </a:t>
                      </a:r>
                      <a:r>
                        <a:rPr lang="nl-NL" baseline="0" dirty="0" smtClean="0"/>
                        <a:t> 2024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8183016"/>
                  </a:ext>
                </a:extLst>
              </a:tr>
              <a:tr h="431649">
                <a:tc>
                  <a:txBody>
                    <a:bodyPr/>
                    <a:lstStyle/>
                    <a:p>
                      <a:r>
                        <a:rPr lang="nl-NL" dirty="0" smtClean="0"/>
                        <a:t>Verzoek tot deelneming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/>
                          <a:ea typeface="+mn-ea"/>
                          <a:cs typeface="+mn-cs"/>
                        </a:rPr>
                        <a:t>Wk32   2024</a:t>
                      </a:r>
                      <a:endParaRPr kumimoji="0" lang="nl-NL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Verdana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6196393"/>
                  </a:ext>
                </a:extLst>
              </a:tr>
              <a:tr h="389744">
                <a:tc>
                  <a:txBody>
                    <a:bodyPr/>
                    <a:lstStyle/>
                    <a:p>
                      <a:r>
                        <a:rPr lang="nl-NL" dirty="0" smtClean="0"/>
                        <a:t>Definitieve</a:t>
                      </a:r>
                      <a:r>
                        <a:rPr lang="nl-NL" baseline="0" dirty="0" smtClean="0"/>
                        <a:t> s</a:t>
                      </a:r>
                      <a:r>
                        <a:rPr lang="nl-NL" dirty="0" smtClean="0"/>
                        <a:t>electiebeslissing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/>
                          <a:ea typeface="+mn-ea"/>
                          <a:cs typeface="+mn-cs"/>
                        </a:rPr>
                        <a:t>Wk37   2024</a:t>
                      </a:r>
                      <a:endParaRPr kumimoji="0" lang="nl-NL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Verdana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 smtClean="0"/>
                        <a:t>3 weken </a:t>
                      </a:r>
                      <a:r>
                        <a:rPr lang="nl-NL" dirty="0" err="1" smtClean="0"/>
                        <a:t>standstill</a:t>
                      </a:r>
                      <a:r>
                        <a:rPr lang="nl-NL" baseline="0" dirty="0" smtClean="0"/>
                        <a:t> opgenomen</a:t>
                      </a:r>
                      <a:endParaRPr lang="nl-NL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6482460"/>
                  </a:ext>
                </a:extLst>
              </a:tr>
              <a:tr h="404735">
                <a:tc>
                  <a:txBody>
                    <a:bodyPr/>
                    <a:lstStyle/>
                    <a:p>
                      <a:r>
                        <a:rPr lang="nl-NL" dirty="0" smtClean="0"/>
                        <a:t>Einde vragen</a:t>
                      </a:r>
                      <a:r>
                        <a:rPr lang="nl-NL" baseline="0" dirty="0" smtClean="0"/>
                        <a:t> &amp; 1</a:t>
                      </a:r>
                      <a:r>
                        <a:rPr lang="nl-NL" baseline="30000" dirty="0" smtClean="0"/>
                        <a:t>e</a:t>
                      </a:r>
                      <a:r>
                        <a:rPr lang="nl-NL" baseline="0" dirty="0" smtClean="0"/>
                        <a:t> dialoogronde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/>
                          <a:ea typeface="+mn-ea"/>
                          <a:cs typeface="+mn-cs"/>
                        </a:rPr>
                        <a:t>Wk39   2024</a:t>
                      </a:r>
                      <a:endParaRPr kumimoji="0" lang="nl-NL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Verdana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08224"/>
                  </a:ext>
                </a:extLst>
              </a:tr>
              <a:tr h="404734">
                <a:tc>
                  <a:txBody>
                    <a:bodyPr/>
                    <a:lstStyle/>
                    <a:p>
                      <a:r>
                        <a:rPr lang="nl-NL" dirty="0" smtClean="0"/>
                        <a:t>Indienen Trechterproduct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/>
                          <a:ea typeface="+mn-ea"/>
                          <a:cs typeface="+mn-cs"/>
                        </a:rPr>
                        <a:t>Wk44   2024</a:t>
                      </a:r>
                      <a:endParaRPr kumimoji="0" lang="nl-NL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Verdana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0999245"/>
                  </a:ext>
                </a:extLst>
              </a:tr>
              <a:tr h="419725">
                <a:tc>
                  <a:txBody>
                    <a:bodyPr/>
                    <a:lstStyle/>
                    <a:p>
                      <a:r>
                        <a:rPr lang="nl-NL" dirty="0" err="1" smtClean="0"/>
                        <a:t>Trechteringbeslissing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/>
                          <a:ea typeface="+mn-ea"/>
                          <a:cs typeface="+mn-cs"/>
                        </a:rPr>
                        <a:t>Wk46   2024</a:t>
                      </a:r>
                      <a:endParaRPr kumimoji="0" lang="nl-NL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Verdana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6670050"/>
                  </a:ext>
                </a:extLst>
              </a:tr>
              <a:tr h="419725">
                <a:tc>
                  <a:txBody>
                    <a:bodyPr/>
                    <a:lstStyle/>
                    <a:p>
                      <a:r>
                        <a:rPr lang="nl-NL" dirty="0" smtClean="0"/>
                        <a:t>Einde vragen</a:t>
                      </a:r>
                      <a:r>
                        <a:rPr lang="nl-NL" baseline="0" dirty="0" smtClean="0"/>
                        <a:t> &amp; 2</a:t>
                      </a:r>
                      <a:r>
                        <a:rPr lang="nl-NL" baseline="30000" dirty="0" smtClean="0"/>
                        <a:t>e</a:t>
                      </a:r>
                      <a:r>
                        <a:rPr lang="nl-NL" baseline="0" dirty="0" smtClean="0"/>
                        <a:t> dialoogronde (2x)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/>
                          <a:ea typeface="+mn-ea"/>
                          <a:cs typeface="+mn-cs"/>
                        </a:rPr>
                        <a:t>Wk06   2025</a:t>
                      </a:r>
                      <a:endParaRPr kumimoji="0" lang="nl-NL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Verdana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mtClean="0"/>
                        <a:t>2 </a:t>
                      </a:r>
                      <a:r>
                        <a:rPr lang="nl-NL" dirty="0" smtClean="0"/>
                        <a:t>weken </a:t>
                      </a:r>
                      <a:r>
                        <a:rPr lang="nl-NL" dirty="0" err="1" smtClean="0"/>
                        <a:t>standstill</a:t>
                      </a:r>
                      <a:r>
                        <a:rPr lang="nl-NL" baseline="0" dirty="0" smtClean="0"/>
                        <a:t> opgenomen</a:t>
                      </a:r>
                      <a:endParaRPr lang="nl-NL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0366921"/>
                  </a:ext>
                </a:extLst>
              </a:tr>
              <a:tr h="419725">
                <a:tc>
                  <a:txBody>
                    <a:bodyPr/>
                    <a:lstStyle/>
                    <a:p>
                      <a:r>
                        <a:rPr lang="nl-NL" dirty="0" smtClean="0"/>
                        <a:t>Inschrijving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/>
                          <a:ea typeface="+mn-ea"/>
                          <a:cs typeface="+mn-cs"/>
                        </a:rPr>
                        <a:t>Wk09   2025</a:t>
                      </a:r>
                      <a:endParaRPr kumimoji="0" lang="nl-NL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Verdana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9738934"/>
                  </a:ext>
                </a:extLst>
              </a:tr>
              <a:tr h="419725">
                <a:tc>
                  <a:txBody>
                    <a:bodyPr/>
                    <a:lstStyle/>
                    <a:p>
                      <a:r>
                        <a:rPr lang="nl-NL" dirty="0" smtClean="0"/>
                        <a:t>Gunningsbeslissing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/>
                          <a:ea typeface="+mn-ea"/>
                          <a:cs typeface="+mn-cs"/>
                        </a:rPr>
                        <a:t>Wk15   2025</a:t>
                      </a:r>
                      <a:endParaRPr kumimoji="0" lang="nl-NL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Verdana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9706348"/>
                  </a:ext>
                </a:extLst>
              </a:tr>
              <a:tr h="4197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 err="1" smtClean="0"/>
                        <a:t>Def</a:t>
                      </a:r>
                      <a:r>
                        <a:rPr lang="nl-NL" dirty="0" smtClean="0"/>
                        <a:t>. Gunning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/>
                          <a:ea typeface="+mn-ea"/>
                          <a:cs typeface="+mn-cs"/>
                        </a:rPr>
                        <a:t>Wk18   2025</a:t>
                      </a:r>
                      <a:endParaRPr kumimoji="0" lang="nl-NL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Verdana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9728428"/>
                  </a:ext>
                </a:extLst>
              </a:tr>
              <a:tr h="419725">
                <a:tc>
                  <a:txBody>
                    <a:bodyPr/>
                    <a:lstStyle/>
                    <a:p>
                      <a:r>
                        <a:rPr lang="nl-NL" dirty="0" smtClean="0"/>
                        <a:t>Transitieperiode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/>
                          <a:ea typeface="+mn-ea"/>
                          <a:cs typeface="+mn-cs"/>
                        </a:rPr>
                        <a:t>Wk44   2025</a:t>
                      </a:r>
                      <a:endParaRPr kumimoji="0" lang="nl-NL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Verdana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8123235"/>
                  </a:ext>
                </a:extLst>
              </a:tr>
              <a:tr h="419725">
                <a:tc>
                  <a:txBody>
                    <a:bodyPr/>
                    <a:lstStyle/>
                    <a:p>
                      <a:r>
                        <a:rPr lang="nl-NL" dirty="0" smtClean="0"/>
                        <a:t>Start uitvoering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   1 jan 2026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33597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4860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Vrije vorm: vorm 29">
            <a:extLst>
              <a:ext uri="{FF2B5EF4-FFF2-40B4-BE49-F238E27FC236}">
                <a16:creationId xmlns:a16="http://schemas.microsoft.com/office/drawing/2014/main" id="{699450C6-3A8C-C3D8-9D29-C18F44F66E26}"/>
              </a:ext>
            </a:extLst>
          </p:cNvPr>
          <p:cNvSpPr/>
          <p:nvPr/>
        </p:nvSpPr>
        <p:spPr>
          <a:xfrm>
            <a:off x="0" y="-7750"/>
            <a:ext cx="6096000" cy="6865749"/>
          </a:xfrm>
          <a:custGeom>
            <a:avLst/>
            <a:gdLst>
              <a:gd name="connsiteX0" fmla="*/ 0 w 6096000"/>
              <a:gd name="connsiteY0" fmla="*/ 0 h 6858000"/>
              <a:gd name="connsiteX1" fmla="*/ 5850001 w 6096000"/>
              <a:gd name="connsiteY1" fmla="*/ 0 h 6858000"/>
              <a:gd name="connsiteX2" fmla="*/ 5850001 w 6096000"/>
              <a:gd name="connsiteY2" fmla="*/ 975600 h 6858000"/>
              <a:gd name="connsiteX3" fmla="*/ 6096000 w 6096000"/>
              <a:gd name="connsiteY3" fmla="*/ 975600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  <a:gd name="connsiteX0" fmla="*/ 0 w 6096000"/>
              <a:gd name="connsiteY0" fmla="*/ 0 h 6858000"/>
              <a:gd name="connsiteX1" fmla="*/ 5850001 w 6096000"/>
              <a:gd name="connsiteY1" fmla="*/ 0 h 6858000"/>
              <a:gd name="connsiteX2" fmla="*/ 5850001 w 6096000"/>
              <a:gd name="connsiteY2" fmla="*/ 1293315 h 6858000"/>
              <a:gd name="connsiteX3" fmla="*/ 6096000 w 6096000"/>
              <a:gd name="connsiteY3" fmla="*/ 975600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  <a:gd name="connsiteX6" fmla="*/ 0 w 6096000"/>
              <a:gd name="connsiteY6" fmla="*/ 0 h 6858000"/>
              <a:gd name="connsiteX0" fmla="*/ 0 w 6096000"/>
              <a:gd name="connsiteY0" fmla="*/ 0 h 6858000"/>
              <a:gd name="connsiteX1" fmla="*/ 5850001 w 6096000"/>
              <a:gd name="connsiteY1" fmla="*/ 0 h 6858000"/>
              <a:gd name="connsiteX2" fmla="*/ 5850001 w 6096000"/>
              <a:gd name="connsiteY2" fmla="*/ 1293315 h 6858000"/>
              <a:gd name="connsiteX3" fmla="*/ 6096000 w 6096000"/>
              <a:gd name="connsiteY3" fmla="*/ 1285566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  <a:gd name="connsiteX6" fmla="*/ 0 w 6096000"/>
              <a:gd name="connsiteY6" fmla="*/ 0 h 6858000"/>
              <a:gd name="connsiteX0" fmla="*/ 0 w 6096000"/>
              <a:gd name="connsiteY0" fmla="*/ 0 h 6858000"/>
              <a:gd name="connsiteX1" fmla="*/ 5850001 w 6096000"/>
              <a:gd name="connsiteY1" fmla="*/ 0 h 6858000"/>
              <a:gd name="connsiteX2" fmla="*/ 5679520 w 6096000"/>
              <a:gd name="connsiteY2" fmla="*/ 1270068 h 6858000"/>
              <a:gd name="connsiteX3" fmla="*/ 6096000 w 6096000"/>
              <a:gd name="connsiteY3" fmla="*/ 1285566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  <a:gd name="connsiteX6" fmla="*/ 0 w 6096000"/>
              <a:gd name="connsiteY6" fmla="*/ 0 h 6858000"/>
              <a:gd name="connsiteX0" fmla="*/ 0 w 6096000"/>
              <a:gd name="connsiteY0" fmla="*/ 0 h 6858000"/>
              <a:gd name="connsiteX1" fmla="*/ 5850001 w 6096000"/>
              <a:gd name="connsiteY1" fmla="*/ 0 h 6858000"/>
              <a:gd name="connsiteX2" fmla="*/ 5772510 w 6096000"/>
              <a:gd name="connsiteY2" fmla="*/ 1301064 h 6858000"/>
              <a:gd name="connsiteX3" fmla="*/ 6096000 w 6096000"/>
              <a:gd name="connsiteY3" fmla="*/ 1285566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  <a:gd name="connsiteX6" fmla="*/ 0 w 6096000"/>
              <a:gd name="connsiteY6" fmla="*/ 0 h 6858000"/>
              <a:gd name="connsiteX0" fmla="*/ 0 w 6096000"/>
              <a:gd name="connsiteY0" fmla="*/ 7749 h 6865749"/>
              <a:gd name="connsiteX1" fmla="*/ 5741513 w 6096000"/>
              <a:gd name="connsiteY1" fmla="*/ 0 h 6865749"/>
              <a:gd name="connsiteX2" fmla="*/ 5772510 w 6096000"/>
              <a:gd name="connsiteY2" fmla="*/ 1308813 h 6865749"/>
              <a:gd name="connsiteX3" fmla="*/ 6096000 w 6096000"/>
              <a:gd name="connsiteY3" fmla="*/ 1293315 h 6865749"/>
              <a:gd name="connsiteX4" fmla="*/ 6096000 w 6096000"/>
              <a:gd name="connsiteY4" fmla="*/ 6865749 h 6865749"/>
              <a:gd name="connsiteX5" fmla="*/ 0 w 6096000"/>
              <a:gd name="connsiteY5" fmla="*/ 6865749 h 6865749"/>
              <a:gd name="connsiteX6" fmla="*/ 0 w 6096000"/>
              <a:gd name="connsiteY6" fmla="*/ 7749 h 6865749"/>
              <a:gd name="connsiteX0" fmla="*/ 0 w 6096000"/>
              <a:gd name="connsiteY0" fmla="*/ 7749 h 6865749"/>
              <a:gd name="connsiteX1" fmla="*/ 5788008 w 6096000"/>
              <a:gd name="connsiteY1" fmla="*/ 0 h 6865749"/>
              <a:gd name="connsiteX2" fmla="*/ 5772510 w 6096000"/>
              <a:gd name="connsiteY2" fmla="*/ 1308813 h 6865749"/>
              <a:gd name="connsiteX3" fmla="*/ 6096000 w 6096000"/>
              <a:gd name="connsiteY3" fmla="*/ 1293315 h 6865749"/>
              <a:gd name="connsiteX4" fmla="*/ 6096000 w 6096000"/>
              <a:gd name="connsiteY4" fmla="*/ 6865749 h 6865749"/>
              <a:gd name="connsiteX5" fmla="*/ 0 w 6096000"/>
              <a:gd name="connsiteY5" fmla="*/ 6865749 h 6865749"/>
              <a:gd name="connsiteX6" fmla="*/ 0 w 6096000"/>
              <a:gd name="connsiteY6" fmla="*/ 7749 h 6865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5749">
                <a:moveTo>
                  <a:pt x="0" y="7749"/>
                </a:moveTo>
                <a:lnTo>
                  <a:pt x="5788008" y="0"/>
                </a:lnTo>
                <a:lnTo>
                  <a:pt x="5772510" y="1308813"/>
                </a:lnTo>
                <a:lnTo>
                  <a:pt x="6096000" y="1293315"/>
                </a:lnTo>
                <a:lnTo>
                  <a:pt x="6096000" y="6865749"/>
                </a:lnTo>
                <a:lnTo>
                  <a:pt x="0" y="6865749"/>
                </a:lnTo>
                <a:lnTo>
                  <a:pt x="0" y="7749"/>
                </a:lnTo>
                <a:close/>
              </a:path>
            </a:pathLst>
          </a:custGeom>
          <a:solidFill>
            <a:schemeClr val="tx2">
              <a:lumMod val="20000"/>
              <a:lumOff val="8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21"/>
          </p:nvPr>
        </p:nvSpPr>
        <p:spPr>
          <a:xfrm>
            <a:off x="6555600" y="4044334"/>
            <a:ext cx="5423040" cy="431577"/>
          </a:xfrm>
        </p:spPr>
        <p:txBody>
          <a:bodyPr/>
          <a:lstStyle/>
          <a:p>
            <a:pPr lvl="0"/>
            <a:r>
              <a:rPr lang="nl-NL" dirty="0">
                <a:solidFill>
                  <a:schemeClr val="accent4"/>
                </a:solidFill>
              </a:rPr>
              <a:t>Samen op weg naar assetmanagement 2.0</a:t>
            </a:r>
          </a:p>
          <a:p>
            <a:pPr lvl="0"/>
            <a:r>
              <a:rPr lang="nl-NL" dirty="0">
                <a:solidFill>
                  <a:schemeClr val="accent4"/>
                </a:solidFill>
              </a:rPr>
              <a:t>met Samenwerken in </a:t>
            </a:r>
            <a:r>
              <a:rPr lang="nl-NL" dirty="0" smtClean="0">
                <a:solidFill>
                  <a:schemeClr val="accent4"/>
                </a:solidFill>
              </a:rPr>
              <a:t>Onderhoud </a:t>
            </a:r>
          </a:p>
          <a:p>
            <a:pPr lvl="0"/>
            <a:endParaRPr lang="nl-NL" dirty="0">
              <a:solidFill>
                <a:schemeClr val="accent4"/>
              </a:solidFill>
            </a:endParaRPr>
          </a:p>
          <a:p>
            <a:pPr lvl="0"/>
            <a:r>
              <a:rPr lang="nl-NL" dirty="0" smtClean="0">
                <a:solidFill>
                  <a:schemeClr val="accent4"/>
                </a:solidFill>
              </a:rPr>
              <a:t>Marktconsultatie NN</a:t>
            </a:r>
            <a:endParaRPr lang="nl-NL" dirty="0">
              <a:solidFill>
                <a:schemeClr val="accent4"/>
              </a:solidFill>
            </a:endParaRPr>
          </a:p>
          <a:p>
            <a:pPr algn="r"/>
            <a:r>
              <a:rPr lang="nl-NL" dirty="0">
                <a:solidFill>
                  <a:schemeClr val="accent4"/>
                </a:solidFill>
              </a:rPr>
              <a:t> </a:t>
            </a:r>
          </a:p>
        </p:txBody>
      </p:sp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6555600" y="2572718"/>
            <a:ext cx="5004000" cy="1211005"/>
          </a:xfrm>
        </p:spPr>
        <p:txBody>
          <a:bodyPr>
            <a:noAutofit/>
          </a:bodyPr>
          <a:lstStyle/>
          <a:p>
            <a:r>
              <a:rPr lang="nl-NL" sz="3200" dirty="0"/>
              <a:t/>
            </a:r>
            <a:br>
              <a:rPr lang="nl-NL" sz="3200" dirty="0"/>
            </a:br>
            <a:r>
              <a:rPr lang="nl-NL" sz="3200" dirty="0"/>
              <a:t/>
            </a:r>
            <a:br>
              <a:rPr lang="nl-NL" sz="3200" dirty="0"/>
            </a:br>
            <a:r>
              <a:rPr lang="nl-NL" sz="3200" dirty="0"/>
              <a:t>Samenwerken In Onderhoud (SIO)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25"/>
          </p:nvPr>
        </p:nvSpPr>
        <p:spPr>
          <a:xfrm>
            <a:off x="10345117" y="6501539"/>
            <a:ext cx="1238159" cy="356461"/>
          </a:xfrm>
        </p:spPr>
        <p:txBody>
          <a:bodyPr>
            <a:normAutofit/>
          </a:bodyPr>
          <a:lstStyle/>
          <a:p>
            <a:r>
              <a:rPr lang="nl-NL" sz="1100" dirty="0" smtClean="0"/>
              <a:t>November 2023</a:t>
            </a:r>
            <a:endParaRPr lang="nl-NL" sz="1100" dirty="0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E677B7A0-C193-8813-5250-B21130DC90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24580" y="1433779"/>
            <a:ext cx="5966800" cy="3841468"/>
          </a:xfrm>
          <a:prstGeom prst="rect">
            <a:avLst/>
          </a:prstGeom>
        </p:spPr>
      </p:pic>
      <p:sp>
        <p:nvSpPr>
          <p:cNvPr id="356" name="Tijdelijke aanduiding voor inhoud 5">
            <a:extLst>
              <a:ext uri="{FF2B5EF4-FFF2-40B4-BE49-F238E27FC236}">
                <a16:creationId xmlns:a16="http://schemas.microsoft.com/office/drawing/2014/main" id="{711413B3-B40B-63A3-0377-0B98E4B6B4BB}"/>
              </a:ext>
            </a:extLst>
          </p:cNvPr>
          <p:cNvSpPr txBox="1">
            <a:spLocks/>
          </p:cNvSpPr>
          <p:nvPr/>
        </p:nvSpPr>
        <p:spPr>
          <a:xfrm>
            <a:off x="285293" y="5532275"/>
            <a:ext cx="5720486" cy="1087981"/>
          </a:xfrm>
          <a:prstGeom prst="rect">
            <a:avLst/>
          </a:prstGeom>
        </p:spPr>
        <p:txBody>
          <a:bodyPr numCol="4" spcCol="108000">
            <a:noAutofit/>
          </a:bodyPr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Tx/>
              <a:buSzPct val="100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Tx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Verdana" panose="020B0604030504040204" pitchFamily="34" charset="0"/>
              <a:buChar char="'"/>
              <a:defRPr sz="1200" b="1" i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Verdana" panose="020B0604030504040204" pitchFamily="34" charset="0"/>
              <a:buChar char="'"/>
              <a:defRPr sz="120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nl-NL" sz="7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A. Basis onderhouds-contracten</a:t>
            </a:r>
            <a:r>
              <a:rPr kumimoji="0" lang="nl-NL" sz="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/>
            </a:r>
            <a:br>
              <a:rPr kumimoji="0" lang="nl-NL" sz="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r>
              <a:rPr kumimoji="0" lang="nl-NL" sz="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/>
            </a:r>
            <a:br>
              <a:rPr kumimoji="0" lang="nl-NL" sz="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r>
              <a:rPr kumimoji="0" lang="nl-NL" sz="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Voor vast onderhoud</a:t>
            </a:r>
          </a:p>
          <a:p>
            <a:pPr marL="136800" marR="0" lvl="0" indent="-136800" algn="l" defTabSz="914400" rtl="0" eaLnBrk="1" fontAlgn="auto" latinLnBrk="0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ysteemlettertype regulier"/>
              <a:buChar char="+"/>
              <a:tabLst/>
              <a:defRPr/>
            </a:pPr>
            <a:r>
              <a:rPr kumimoji="0" lang="nl-NL" sz="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Areaaldata</a:t>
            </a:r>
          </a:p>
          <a:p>
            <a:pPr marL="136800" marR="0" lvl="0" indent="-136800" algn="l" defTabSz="914400" rtl="0" eaLnBrk="1" fontAlgn="auto" latinLnBrk="0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ysteemlettertype regulier"/>
              <a:buChar char="+"/>
              <a:tabLst/>
              <a:defRPr/>
            </a:pPr>
            <a:r>
              <a:rPr kumimoji="0" lang="nl-NL" sz="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Incidentmanagement</a:t>
            </a:r>
          </a:p>
          <a:p>
            <a:pPr marL="136800" marR="0" lvl="0" indent="-136800" algn="l" defTabSz="914400" rtl="0" eaLnBrk="1" fontAlgn="auto" latinLnBrk="0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ysteemlettertype regulier"/>
              <a:buChar char="+"/>
              <a:tabLst/>
              <a:defRPr/>
            </a:pPr>
            <a:r>
              <a:rPr kumimoji="0" lang="nl-NL" sz="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Calamiteiten</a:t>
            </a:r>
          </a:p>
          <a:p>
            <a:pPr marL="136800" marR="0" lvl="0" indent="-136800" algn="l" defTabSz="914400" rtl="0" eaLnBrk="1" fontAlgn="auto" latinLnBrk="0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ysteemlettertype regulier"/>
              <a:buChar char="+"/>
              <a:tabLst/>
              <a:defRPr/>
            </a:pPr>
            <a:r>
              <a:rPr kumimoji="0" lang="nl-NL" sz="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Niet-voorspelbaar en klein variabel onderhoud</a:t>
            </a:r>
          </a:p>
          <a:p>
            <a:pPr marL="136800" marR="0" lvl="0" indent="-136800" algn="l" defTabSz="914400" rtl="0" eaLnBrk="1" fontAlgn="auto" latinLnBrk="0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ysteemlettertype regulier"/>
              <a:buChar char="+"/>
              <a:tabLst/>
              <a:defRPr/>
            </a:pPr>
            <a:endParaRPr kumimoji="0" lang="nl-NL" sz="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136800" marR="0" lvl="0" indent="-136800" algn="l" defTabSz="914400" rtl="0" eaLnBrk="1" fontAlgn="auto" latinLnBrk="0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ysteemlettertype regulier"/>
              <a:buChar char="+"/>
              <a:tabLst/>
              <a:defRPr/>
            </a:pPr>
            <a:endParaRPr kumimoji="0" lang="nl-NL" sz="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nl-NL" sz="700" b="1" i="0" u="none" strike="noStrike" kern="1200" cap="none" spc="0" normalizeH="0" baseline="0" noProof="0">
                <a:ln>
                  <a:noFill/>
                </a:ln>
                <a:solidFill>
                  <a:srgbClr val="D94D27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B. Integrale onderhouds- contracten</a:t>
            </a:r>
            <a:r>
              <a:rPr kumimoji="0" lang="nl-NL" sz="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/>
            </a:r>
            <a:br>
              <a:rPr kumimoji="0" lang="nl-NL" sz="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r>
              <a:rPr kumimoji="0" lang="nl-NL" sz="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/>
            </a:r>
            <a:br>
              <a:rPr kumimoji="0" lang="nl-NL" sz="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r>
              <a:rPr kumimoji="0" lang="nl-NL" sz="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Voor gebundeld variabel onderhoud</a:t>
            </a:r>
          </a:p>
          <a:p>
            <a:pPr marL="0" marR="0" lvl="0" indent="0" algn="l" defTabSz="914400" rtl="0" eaLnBrk="1" fontAlgn="auto" latinLnBrk="0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nl-NL" sz="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(Raam)contracten</a:t>
            </a:r>
          </a:p>
          <a:p>
            <a:pPr marL="0" marR="0" lvl="0" indent="0" algn="l" defTabSz="914400" rtl="0" eaLnBrk="1" fontAlgn="auto" latinLnBrk="0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nl-NL" sz="7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Voorspelbaar variabel onderhoud</a:t>
            </a:r>
          </a:p>
          <a:p>
            <a:pPr marL="0" marR="0" lvl="0" indent="0" algn="l" defTabSz="914400" rtl="0" eaLnBrk="1" fontAlgn="auto" latinLnBrk="0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endParaRPr kumimoji="0" lang="nl-NL" sz="7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endParaRPr kumimoji="0" lang="nl-NL" sz="7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nl-NL" sz="700" b="1" i="0" u="none" strike="noStrike" kern="1200" cap="none" spc="0" normalizeH="0" baseline="0" noProof="0">
                <a:ln>
                  <a:noFill/>
                </a:ln>
                <a:solidFill>
                  <a:srgbClr val="007BC7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C.  Specialistische  onderhoudscontracten</a:t>
            </a:r>
            <a:r>
              <a:rPr kumimoji="0" lang="nl-NL" sz="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/>
            </a:r>
            <a:br>
              <a:rPr kumimoji="0" lang="nl-NL" sz="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r>
              <a:rPr kumimoji="0" lang="nl-NL" sz="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/>
            </a:r>
            <a:br>
              <a:rPr kumimoji="0" lang="nl-NL" sz="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r>
              <a:rPr kumimoji="0" lang="nl-NL" sz="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Voor specifiek variabel onderhoud</a:t>
            </a:r>
          </a:p>
          <a:p>
            <a:pPr marL="0" marR="0" lvl="0" indent="0" algn="l" defTabSz="914400" rtl="0" eaLnBrk="1" fontAlgn="auto" latinLnBrk="0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nl-NL" sz="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Discipline en Specialistische contracten (raam)contracten</a:t>
            </a:r>
          </a:p>
          <a:p>
            <a:pPr marL="0" marR="0" lvl="0" indent="0" algn="l" defTabSz="914400" rtl="0" eaLnBrk="1" fontAlgn="auto" latinLnBrk="0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endParaRPr kumimoji="0" lang="nl-NL" sz="7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endParaRPr kumimoji="0" lang="nl-NL" sz="7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endParaRPr kumimoji="0" lang="nl-NL" sz="7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endParaRPr kumimoji="0" lang="nl-NL" sz="7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nl-NL" sz="700" b="1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Overig</a:t>
            </a:r>
            <a:r>
              <a:rPr kumimoji="0" lang="nl-NL" sz="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/>
            </a:r>
            <a:br>
              <a:rPr kumimoji="0" lang="nl-NL" sz="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endParaRPr kumimoji="0" lang="nl-NL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nl-NL" sz="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Voor aanleg, specials, ombouw en V&amp;R</a:t>
            </a:r>
          </a:p>
          <a:p>
            <a:pPr marL="0" marR="0" lvl="0" indent="0" algn="l" defTabSz="914400" rtl="0" eaLnBrk="1" fontAlgn="auto" latinLnBrk="0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nl-NL" sz="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Huidige contractmodellen </a:t>
            </a:r>
          </a:p>
          <a:p>
            <a:pPr marL="0" marR="0" lvl="0" indent="0" algn="l" defTabSz="914400" rtl="0" eaLnBrk="1" fontAlgn="auto" latinLnBrk="0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nl-NL" sz="7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Geen onderhoud</a:t>
            </a:r>
          </a:p>
          <a:p>
            <a:pPr marL="0" marR="0" lvl="0" indent="0" algn="l" defTabSz="914400" rtl="0" eaLnBrk="1" fontAlgn="auto" latinLnBrk="0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endParaRPr kumimoji="0" lang="nl-NL" sz="7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338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6950BFC3-D8DA-4A85-94F7-54DA5524770B}">
      <p188:commentRel xmlns="" xmlns:p188="http://schemas.microsoft.com/office/powerpoint/2018/8/main" r:id="rId6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>
            <a:extLst>
              <a:ext uri="{FF2B5EF4-FFF2-40B4-BE49-F238E27FC236}">
                <a16:creationId xmlns:a16="http://schemas.microsoft.com/office/drawing/2014/main" id="{07C0C213-4F36-B918-7C38-9D50BA0B8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944" y="1115252"/>
            <a:ext cx="10894621" cy="549275"/>
          </a:xfrm>
        </p:spPr>
        <p:txBody>
          <a:bodyPr>
            <a:normAutofit/>
          </a:bodyPr>
          <a:lstStyle/>
          <a:p>
            <a:r>
              <a:rPr lang="nl-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Waarom SIO?</a:t>
            </a:r>
          </a:p>
        </p:txBody>
      </p:sp>
      <p:sp>
        <p:nvSpPr>
          <p:cNvPr id="12" name="Tijdelijke aanduiding voor inhoud 11">
            <a:extLst>
              <a:ext uri="{FF2B5EF4-FFF2-40B4-BE49-F238E27FC236}">
                <a16:creationId xmlns:a16="http://schemas.microsoft.com/office/drawing/2014/main" id="{AE6EE90F-8498-8F25-9147-D4C3C7193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945" y="1701457"/>
            <a:ext cx="10877799" cy="4153392"/>
          </a:xfrm>
        </p:spPr>
        <p:txBody>
          <a:bodyPr numCol="1">
            <a:noAutofit/>
          </a:bodyPr>
          <a:lstStyle/>
          <a:p>
            <a:pPr marL="0" indent="0">
              <a:buNone/>
            </a:pPr>
            <a:r>
              <a:rPr lang="nl-NL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Een aantal problemen bij onze toepassing van prestatiecontracten, </a:t>
            </a:r>
            <a:r>
              <a:rPr lang="nl-NL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ontwikkelingen als d</a:t>
            </a:r>
            <a:r>
              <a:rPr lang="nl-NL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uurzaamheid</a:t>
            </a:r>
            <a:r>
              <a:rPr lang="nl-NL" sz="20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klimaatneutraliteit en optimaal gebruik van digitalisering </a:t>
            </a:r>
            <a:r>
              <a:rPr lang="nl-NL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vragen om </a:t>
            </a:r>
            <a:r>
              <a:rPr lang="nl-NL" sz="20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een andere manier van werken en andere afspraken met elkaar en de markt. </a:t>
            </a:r>
            <a:r>
              <a:rPr lang="nl-NL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</a:t>
            </a:r>
            <a:r>
              <a:rPr lang="nl-NL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manier waarop RWS </a:t>
            </a:r>
            <a:r>
              <a:rPr lang="nl-NL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onderhoud inkoopt</a:t>
            </a:r>
            <a:r>
              <a:rPr lang="nl-NL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verandert. </a:t>
            </a:r>
            <a:r>
              <a:rPr lang="nl-NL" sz="20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aanpak </a:t>
            </a:r>
            <a:r>
              <a:rPr lang="nl-NL" sz="200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Samenwerken In Onderhoud (</a:t>
            </a:r>
            <a:r>
              <a:rPr lang="nl-NL" sz="20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SIO) </a:t>
            </a:r>
            <a:r>
              <a:rPr lang="nl-NL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leidt tot:</a:t>
            </a:r>
            <a:r>
              <a:rPr lang="nl-NL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nl-NL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nl-NL" sz="2000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200000"/>
              </a:lnSpc>
              <a:spcAft>
                <a:spcPts val="0"/>
              </a:spcAft>
              <a:buNone/>
            </a:pPr>
            <a:r>
              <a:rPr lang="nl-NL" sz="20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        Kwaliteit van onderhoud en areaal (effectiviteit)</a:t>
            </a:r>
          </a:p>
          <a:p>
            <a:pPr marL="0" lvl="0" indent="0">
              <a:lnSpc>
                <a:spcPct val="200000"/>
              </a:lnSpc>
              <a:spcAft>
                <a:spcPts val="0"/>
              </a:spcAft>
              <a:buNone/>
            </a:pPr>
            <a:r>
              <a:rPr lang="nl-NL" sz="20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        Productievermogen (efficiëntie)</a:t>
            </a:r>
            <a:endParaRPr lang="nl-NL" sz="2000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200000"/>
              </a:lnSpc>
              <a:spcAft>
                <a:spcPts val="0"/>
              </a:spcAft>
              <a:buNone/>
            </a:pPr>
            <a:r>
              <a:rPr lang="nl-NL" sz="20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        Rendement voor de markt, op basis van betrouwbare zakelijke relaties</a:t>
            </a:r>
            <a:endParaRPr lang="nl-NL" sz="2000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200000"/>
              </a:lnSpc>
              <a:spcAft>
                <a:spcPts val="0"/>
              </a:spcAft>
              <a:buNone/>
            </a:pPr>
            <a:r>
              <a:rPr lang="nl-NL" sz="20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        Veiligheid, duurzaamheid en innovatie</a:t>
            </a:r>
          </a:p>
          <a:p>
            <a:pPr marL="0" lvl="0" indent="0">
              <a:lnSpc>
                <a:spcPct val="200000"/>
              </a:lnSpc>
              <a:spcAft>
                <a:spcPts val="0"/>
              </a:spcAft>
              <a:buNone/>
            </a:pPr>
            <a:r>
              <a:rPr lang="nl-NL" sz="20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nl-NL" sz="2000" u="sng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Werkplezier</a:t>
            </a:r>
            <a:r>
              <a:rPr lang="nl-NL" sz="20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en </a:t>
            </a:r>
            <a:r>
              <a:rPr lang="nl-NL" sz="2000" u="sng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trots </a:t>
            </a:r>
          </a:p>
          <a:p>
            <a:endParaRPr lang="nl-NL" sz="2000" dirty="0">
              <a:solidFill>
                <a:schemeClr val="tx1"/>
              </a:solidFill>
            </a:endParaRP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1B1B36-6E1A-6A49-AFC4-616DED0DB14F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BB3DB01-6B22-92B7-7670-C44E8725D5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7995" y="190195"/>
            <a:ext cx="1067725" cy="936744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301121B-4664-F827-977F-26E07265C2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7670" y="4315734"/>
            <a:ext cx="427963" cy="406565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743FFF8C-CA4C-1F66-14B7-8A0AA723874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7136" y="3702100"/>
            <a:ext cx="463296" cy="463296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EC0389B1-CB1B-1AF2-00B3-6A5FB9F1CE2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707136" y="4885627"/>
            <a:ext cx="463296" cy="463296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3B5A7176-1886-8066-2429-CAB2FF2F127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07136" y="5512897"/>
            <a:ext cx="463296" cy="463296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3F295448-93E7-88AB-4AB3-9512058BFA9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707136" y="6090106"/>
            <a:ext cx="463296" cy="46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169285"/>
      </p:ext>
    </p:extLst>
  </p:cSld>
  <p:clrMapOvr>
    <a:masterClrMapping/>
  </p:clrMapOvr>
  <p:extLst mod="1">
    <p:ext uri="{6950BFC3-D8DA-4A85-94F7-54DA5524770B}">
      <p188:commentRel xmlns="" xmlns:p188="http://schemas.microsoft.com/office/powerpoint/2018/8/main" r:id="rId15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Verbeterthema’s 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228C335E-1C00-8C41-2A60-F6BE2C18DE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77995" y="190195"/>
            <a:ext cx="1067725" cy="936744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1660A7F6-20F0-8328-D2CC-B54AC1E95C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1981" y="2464003"/>
            <a:ext cx="10925101" cy="3089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621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0BBCF9-4C7F-4427-AE9E-273A6B797D4C}" type="slidenum">
              <a:rPr kumimoji="0" lang="nl-NL" alt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nl-NL" altLang="nl-NL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ijdelijke aanduiding voor tekst 2"/>
          <p:cNvSpPr txBox="1">
            <a:spLocks/>
          </p:cNvSpPr>
          <p:nvPr/>
        </p:nvSpPr>
        <p:spPr>
          <a:xfrm>
            <a:off x="543886" y="1766778"/>
            <a:ext cx="10690176" cy="1118252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1" u="none" strike="noStrike" kern="1200" cap="none" spc="0" normalizeH="0" baseline="0" noProof="0">
              <a:ln>
                <a:noFill/>
              </a:ln>
              <a:solidFill>
                <a:srgbClr val="007BC7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C35B7589-F29F-50D6-54ED-DA05383F28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77995" y="190195"/>
            <a:ext cx="1067725" cy="936744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B7E93E3B-F8B1-3CEE-5B45-6322267EE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00" y="1281950"/>
            <a:ext cx="9004118" cy="1069200"/>
          </a:xfrm>
        </p:spPr>
        <p:txBody>
          <a:bodyPr>
            <a:normAutofit/>
          </a:bodyPr>
          <a:lstStyle/>
          <a:p>
            <a:r>
              <a:rPr lang="nl-NL" sz="3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Nieuwe set onderhoudscontracten</a:t>
            </a:r>
          </a:p>
        </p:txBody>
      </p:sp>
      <p:sp>
        <p:nvSpPr>
          <p:cNvPr id="17" name="Tijdelijke aanduiding voor inhoud 5">
            <a:extLst>
              <a:ext uri="{FF2B5EF4-FFF2-40B4-BE49-F238E27FC236}">
                <a16:creationId xmlns:a16="http://schemas.microsoft.com/office/drawing/2014/main" id="{A91FC02B-BE7C-CABE-6719-9D39BD340704}"/>
              </a:ext>
            </a:extLst>
          </p:cNvPr>
          <p:cNvSpPr txBox="1">
            <a:spLocks/>
          </p:cNvSpPr>
          <p:nvPr/>
        </p:nvSpPr>
        <p:spPr>
          <a:xfrm>
            <a:off x="285293" y="5312819"/>
            <a:ext cx="11594592" cy="831949"/>
          </a:xfrm>
          <a:prstGeom prst="rect">
            <a:avLst/>
          </a:prstGeom>
        </p:spPr>
        <p:txBody>
          <a:bodyPr numCol="4" spcCol="108000">
            <a:noAutofit/>
          </a:bodyPr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Tx/>
              <a:buSzPct val="100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Tx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Verdana" panose="020B0604030504040204" pitchFamily="34" charset="0"/>
              <a:buChar char="'"/>
              <a:defRPr sz="1200" b="1" i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Verdana" panose="020B0604030504040204" pitchFamily="34" charset="0"/>
              <a:buChar char="'"/>
              <a:defRPr sz="120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A. Basis onderhoudscontracten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/>
            </a:r>
            <a:b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/>
            </a:r>
            <a:b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Voor vast onderhoud</a:t>
            </a:r>
          </a:p>
          <a:p>
            <a:pPr marL="136800" marR="0" lvl="0" indent="-136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ysteemlettertype regulier"/>
              <a:buChar char="+"/>
              <a:tabLst/>
              <a:defRPr/>
            </a:pP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Areaaldata</a:t>
            </a:r>
          </a:p>
          <a:p>
            <a:pPr marL="136800" marR="0" lvl="0" indent="-136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ysteemlettertype regulier"/>
              <a:buChar char="+"/>
              <a:tabLst/>
              <a:defRPr/>
            </a:pP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Incidentmanagement</a:t>
            </a:r>
          </a:p>
          <a:p>
            <a:pPr marL="136800" marR="0" lvl="0" indent="-136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ysteemlettertype regulier"/>
              <a:buChar char="+"/>
              <a:tabLst/>
              <a:defRPr/>
            </a:pP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Calamiteiten</a:t>
            </a:r>
          </a:p>
          <a:p>
            <a:pPr marL="136800" marR="0" lvl="0" indent="-136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ysteemlettertype regulier"/>
              <a:buChar char="+"/>
              <a:tabLst/>
              <a:defRPr/>
            </a:pP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Niet-voorspelbaar en klein variabel onderhoud</a:t>
            </a:r>
          </a:p>
          <a:p>
            <a:pPr marL="136800" marR="0" lvl="0" indent="-136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Systeemlettertype regulier"/>
              <a:buChar char="+"/>
              <a:tabLst/>
              <a:defRPr/>
            </a:pPr>
            <a:endParaRPr kumimoji="0" lang="nl-NL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D94D27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B. Integrale onderhoudscontracten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/>
            </a:r>
            <a:b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/>
            </a:r>
            <a:b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Voor gebundeld variabel onderhoud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(Raam)contracten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nl-NL" sz="9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Voorspelbaar variabel onderhoud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endParaRPr kumimoji="0" lang="nl-NL" sz="9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endParaRPr kumimoji="0" lang="nl-NL" sz="900" b="1" i="0" u="none" strike="noStrike" kern="1200" cap="none" spc="0" normalizeH="0" baseline="0" noProof="0" dirty="0">
              <a:ln>
                <a:noFill/>
              </a:ln>
              <a:solidFill>
                <a:srgbClr val="007BC7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7BC7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C.  Specialistische onderhoudscontracten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/>
            </a:r>
            <a:b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/>
            </a:r>
            <a:b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Voor specifiek variabel onderhoud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Discipline en Specialistische contracten (raam)contracten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endParaRPr kumimoji="0" lang="nl-NL" sz="9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endParaRPr kumimoji="0" lang="nl-NL" sz="9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endParaRPr kumimoji="0" lang="nl-NL" sz="9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endParaRPr kumimoji="0" lang="nl-NL" sz="9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Overig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/>
            </a:r>
            <a:b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/>
            </a:r>
            <a:b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Voor aanleg, specials, ombouw en V&amp;R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Huidige contractmodellen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nl-NL" sz="9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Geen onderhoud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endParaRPr kumimoji="0" lang="nl-NL" sz="9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F65C25A6-F8AD-300F-94D0-33D3A8519F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5487" y="2067735"/>
            <a:ext cx="11356639" cy="3082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755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Tijdelijke aanduiding voor afbeelding 15">
            <a:extLst>
              <a:ext uri="{FF2B5EF4-FFF2-40B4-BE49-F238E27FC236}">
                <a16:creationId xmlns:a16="http://schemas.microsoft.com/office/drawing/2014/main" id="{14C4E0D4-B05A-7A04-3F88-C602C67BF3C4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872" t="-45471" r="-7623" b="-35524"/>
          <a:stretch/>
        </p:blipFill>
        <p:spPr>
          <a:xfrm>
            <a:off x="6100763" y="0"/>
            <a:ext cx="6091237" cy="6858000"/>
          </a:xfr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F9D6BA53-1775-1421-6B79-C3943F7534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5690"/>
          </a:xfrm>
          <a:prstGeom prst="rect">
            <a:avLst/>
          </a:prstGeom>
        </p:spPr>
      </p:pic>
      <p:sp>
        <p:nvSpPr>
          <p:cNvPr id="4" name="Tijdelijke aanduiding voor dianummer 3"/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1" name="Tijdelijke aanduiding voor inhoud 5"/>
          <p:cNvSpPr>
            <a:spLocks noGrp="1"/>
          </p:cNvSpPr>
          <p:nvPr>
            <p:ph sz="half" idx="1"/>
          </p:nvPr>
        </p:nvSpPr>
        <p:spPr>
          <a:xfrm>
            <a:off x="630000" y="1860681"/>
            <a:ext cx="5328840" cy="3963600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nl-NL" sz="1800" dirty="0"/>
              <a:t>In het BOC staat de </a:t>
            </a:r>
            <a:r>
              <a:rPr lang="nl-NL" sz="1800" b="1" dirty="0">
                <a:solidFill>
                  <a:srgbClr val="00B050"/>
                </a:solidFill>
              </a:rPr>
              <a:t>kwaliteit van vast onderhoud </a:t>
            </a:r>
            <a:r>
              <a:rPr lang="nl-NL" sz="1800" dirty="0"/>
              <a:t>centraal</a:t>
            </a:r>
            <a:r>
              <a:rPr lang="nl-NL" sz="1800" dirty="0" smtClean="0"/>
              <a:t>. De </a:t>
            </a:r>
            <a:r>
              <a:rPr lang="nl-NL" sz="1800" dirty="0"/>
              <a:t>contractpartners voelen zich gezamenlijk verantwoordelijk voor het presteren van de assets:</a:t>
            </a:r>
          </a:p>
          <a:p>
            <a:pPr lvl="0"/>
            <a:r>
              <a:rPr lang="nl-NL" sz="1800" dirty="0"/>
              <a:t>standaard verzorgend </a:t>
            </a:r>
            <a:r>
              <a:rPr lang="nl-NL" sz="1800" dirty="0" smtClean="0"/>
              <a:t>onderhoud </a:t>
            </a:r>
            <a:endParaRPr lang="nl-NL" sz="1800" dirty="0"/>
          </a:p>
          <a:p>
            <a:pPr lvl="0"/>
            <a:r>
              <a:rPr lang="nl-NL" sz="1800" dirty="0"/>
              <a:t>calamiteiten en het </a:t>
            </a:r>
            <a:r>
              <a:rPr lang="nl-NL" sz="1800" dirty="0" smtClean="0"/>
              <a:t>incidentmanagement</a:t>
            </a:r>
            <a:endParaRPr lang="nl-NL" sz="1800" dirty="0"/>
          </a:p>
          <a:p>
            <a:pPr lvl="0"/>
            <a:r>
              <a:rPr lang="nl-NL" sz="1800" dirty="0"/>
              <a:t>niet voorspelbaar klein variabel </a:t>
            </a:r>
            <a:r>
              <a:rPr lang="nl-NL" sz="1800" dirty="0" smtClean="0"/>
              <a:t>onderhoud </a:t>
            </a:r>
            <a:endParaRPr lang="nl-NL" sz="1800" dirty="0"/>
          </a:p>
          <a:p>
            <a:pPr lvl="0"/>
            <a:r>
              <a:rPr lang="nl-NL" sz="1800" dirty="0"/>
              <a:t>vergaring en uitwisseling van </a:t>
            </a:r>
            <a:r>
              <a:rPr lang="nl-NL" sz="1800" dirty="0" smtClean="0"/>
              <a:t>areaalgegevens </a:t>
            </a:r>
            <a:endParaRPr lang="nl-NL" sz="1800" dirty="0"/>
          </a:p>
          <a:p>
            <a:pPr marL="0" lvl="0" indent="0">
              <a:buNone/>
            </a:pPr>
            <a:r>
              <a:rPr lang="nl-NL" sz="1800" i="1" dirty="0"/>
              <a:t>en</a:t>
            </a:r>
            <a:r>
              <a:rPr lang="nl-NL" sz="1800" dirty="0"/>
              <a:t> </a:t>
            </a:r>
          </a:p>
          <a:p>
            <a:pPr lvl="0"/>
            <a:r>
              <a:rPr lang="nl-NL" sz="1800" dirty="0"/>
              <a:t>assetmanagement advisering als onderdeel van samen managen van de </a:t>
            </a:r>
            <a:r>
              <a:rPr lang="nl-NL" sz="1800" dirty="0" smtClean="0"/>
              <a:t>onderhoudsbehoefte</a:t>
            </a:r>
            <a:endParaRPr lang="nl-NL" sz="1800" dirty="0"/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endParaRPr lang="nl-NL" sz="1800" dirty="0"/>
          </a:p>
        </p:txBody>
      </p:sp>
      <p:sp>
        <p:nvSpPr>
          <p:cNvPr id="7" name="Titel 7"/>
          <p:cNvSpPr>
            <a:spLocks noGrp="1"/>
          </p:cNvSpPr>
          <p:nvPr>
            <p:ph type="title"/>
          </p:nvPr>
        </p:nvSpPr>
        <p:spPr>
          <a:xfrm>
            <a:off x="630000" y="791831"/>
            <a:ext cx="5010019" cy="1069200"/>
          </a:xfrm>
        </p:spPr>
        <p:txBody>
          <a:bodyPr>
            <a:normAutofit/>
          </a:bodyPr>
          <a:lstStyle/>
          <a:p>
            <a:r>
              <a:rPr lang="nl-NL" sz="3200">
                <a:solidFill>
                  <a:srgbClr val="00B050"/>
                </a:solidFill>
              </a:rPr>
              <a:t>Het Basis </a:t>
            </a:r>
            <a:r>
              <a:rPr lang="nl-NL" sz="3200" err="1">
                <a:solidFill>
                  <a:srgbClr val="00B050"/>
                </a:solidFill>
              </a:rPr>
              <a:t>Onderhouds-contract</a:t>
            </a:r>
            <a:r>
              <a:rPr lang="nl-NL" sz="3200">
                <a:solidFill>
                  <a:srgbClr val="00B050"/>
                </a:solidFill>
              </a:rPr>
              <a:t> (BOC)</a:t>
            </a:r>
          </a:p>
        </p:txBody>
      </p:sp>
      <p:sp>
        <p:nvSpPr>
          <p:cNvPr id="10" name="Tijdelijke aanduiding voor tekst 2"/>
          <p:cNvSpPr txBox="1">
            <a:spLocks/>
          </p:cNvSpPr>
          <p:nvPr/>
        </p:nvSpPr>
        <p:spPr>
          <a:xfrm>
            <a:off x="465360" y="1495757"/>
            <a:ext cx="10690176" cy="1118252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1" u="none" strike="noStrike" kern="1200" cap="none" spc="0" normalizeH="0" baseline="0" noProof="0">
              <a:ln>
                <a:noFill/>
              </a:ln>
              <a:solidFill>
                <a:srgbClr val="007BC7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375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Tijdelijke aanduiding voor afbeelding 15">
            <a:extLst>
              <a:ext uri="{FF2B5EF4-FFF2-40B4-BE49-F238E27FC236}">
                <a16:creationId xmlns:a16="http://schemas.microsoft.com/office/drawing/2014/main" id="{5003BA75-477C-4703-2B3B-05936F03DCBD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814" t="-43969" r="-7337" b="-34938"/>
          <a:stretch/>
        </p:blipFill>
        <p:spPr>
          <a:xfrm>
            <a:off x="6100763" y="0"/>
            <a:ext cx="6091237" cy="6858000"/>
          </a:xfrm>
        </p:spPr>
      </p:pic>
      <p:sp>
        <p:nvSpPr>
          <p:cNvPr id="4" name="Tijdelijke aanduiding voor dianummer 3"/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" name="Tijdelijke aanduiding voor inhoud 1"/>
          <p:cNvSpPr>
            <a:spLocks noGrp="1"/>
          </p:cNvSpPr>
          <p:nvPr>
            <p:ph sz="half" idx="1"/>
          </p:nvPr>
        </p:nvSpPr>
        <p:spPr>
          <a:xfrm>
            <a:off x="630000" y="1531496"/>
            <a:ext cx="5003800" cy="396360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nl-NL" sz="1800" dirty="0"/>
              <a:t>Vooral raamcontracten, met meerdere </a:t>
            </a:r>
            <a:r>
              <a:rPr lang="nl-NL" sz="1800" dirty="0" smtClean="0"/>
              <a:t>opdrachtnemers</a:t>
            </a:r>
            <a:endParaRPr lang="nl-NL" sz="1800" dirty="0"/>
          </a:p>
          <a:p>
            <a:pPr>
              <a:lnSpc>
                <a:spcPct val="100000"/>
              </a:lnSpc>
            </a:pPr>
            <a:r>
              <a:rPr lang="nl-NL" sz="1800" dirty="0"/>
              <a:t>Voor </a:t>
            </a:r>
            <a:r>
              <a:rPr lang="nl-NL" sz="1800" dirty="0" err="1"/>
              <a:t>planbaar</a:t>
            </a:r>
            <a:r>
              <a:rPr lang="nl-NL" sz="1800" dirty="0"/>
              <a:t>, goed te bundelen variabel </a:t>
            </a:r>
            <a:r>
              <a:rPr lang="nl-NL" sz="1800" dirty="0" smtClean="0"/>
              <a:t>onderhoud</a:t>
            </a:r>
            <a:endParaRPr lang="nl-NL" sz="1800" dirty="0"/>
          </a:p>
          <a:p>
            <a:pPr>
              <a:lnSpc>
                <a:spcPct val="100000"/>
              </a:lnSpc>
            </a:pPr>
            <a:r>
              <a:rPr lang="nl-NL" sz="1800" dirty="0"/>
              <a:t>Duidelijkheid over areaaldata, capaciteit en </a:t>
            </a:r>
            <a:r>
              <a:rPr lang="nl-NL" sz="1800" dirty="0" smtClean="0"/>
              <a:t>budget</a:t>
            </a:r>
            <a:endParaRPr lang="nl-NL" sz="1800" dirty="0"/>
          </a:p>
          <a:p>
            <a:pPr>
              <a:lnSpc>
                <a:spcPct val="100000"/>
              </a:lnSpc>
            </a:pPr>
            <a:r>
              <a:rPr lang="nl-NL" sz="1800" dirty="0"/>
              <a:t>Kleine en grote werkpakketten, met korte doorlooptijd </a:t>
            </a:r>
            <a:r>
              <a:rPr lang="nl-NL" sz="1800" dirty="0" smtClean="0"/>
              <a:t>opgedragen</a:t>
            </a:r>
            <a:endParaRPr lang="nl-NL" sz="1800" dirty="0"/>
          </a:p>
          <a:p>
            <a:pPr>
              <a:lnSpc>
                <a:spcPct val="100000"/>
              </a:lnSpc>
            </a:pPr>
            <a:r>
              <a:rPr lang="nl-NL" sz="1800" dirty="0"/>
              <a:t>Zo efficiënt mogelijk </a:t>
            </a:r>
            <a:r>
              <a:rPr lang="nl-NL" sz="1800" dirty="0" smtClean="0"/>
              <a:t>uitgevoerd</a:t>
            </a:r>
            <a:endParaRPr lang="nl-NL" sz="1800" dirty="0"/>
          </a:p>
          <a:p>
            <a:pPr>
              <a:lnSpc>
                <a:spcPct val="100000"/>
              </a:lnSpc>
            </a:pPr>
            <a:r>
              <a:rPr lang="nl-NL" sz="1800" dirty="0"/>
              <a:t>Flexibel en met slagkracht meebewegend met beschikbaar </a:t>
            </a:r>
            <a:r>
              <a:rPr lang="nl-NL" sz="1800" dirty="0" smtClean="0"/>
              <a:t>budget</a:t>
            </a:r>
            <a:endParaRPr lang="nl-NL" sz="1800" dirty="0"/>
          </a:p>
          <a:p>
            <a:pPr>
              <a:lnSpc>
                <a:spcPct val="100000"/>
              </a:lnSpc>
            </a:pPr>
            <a:r>
              <a:rPr lang="nl-NL" sz="1800" dirty="0"/>
              <a:t>Variabel onderhoud goedkoper, want meer in concurrentie </a:t>
            </a:r>
            <a:r>
              <a:rPr lang="nl-NL" sz="1800" dirty="0" smtClean="0"/>
              <a:t>ingekocht</a:t>
            </a:r>
            <a:endParaRPr lang="nl-NL" sz="1800" dirty="0"/>
          </a:p>
          <a:p>
            <a:pPr>
              <a:lnSpc>
                <a:spcPct val="100000"/>
              </a:lnSpc>
            </a:pPr>
            <a:r>
              <a:rPr lang="nl-NL" sz="1800" dirty="0"/>
              <a:t>Juiste maatregel, op het juiste moment, door juiste </a:t>
            </a:r>
            <a:r>
              <a:rPr lang="nl-NL" sz="1800" b="1" dirty="0" smtClean="0">
                <a:solidFill>
                  <a:srgbClr val="D94D27"/>
                </a:solidFill>
              </a:rPr>
              <a:t>partij</a:t>
            </a:r>
            <a:endParaRPr lang="nl-NL" sz="1800" b="1" dirty="0">
              <a:solidFill>
                <a:srgbClr val="D94D27"/>
              </a:solidFill>
            </a:endParaRPr>
          </a:p>
        </p:txBody>
      </p:sp>
      <p:sp>
        <p:nvSpPr>
          <p:cNvPr id="7" name="Titel 7"/>
          <p:cNvSpPr>
            <a:spLocks noGrp="1"/>
          </p:cNvSpPr>
          <p:nvPr>
            <p:ph type="title"/>
          </p:nvPr>
        </p:nvSpPr>
        <p:spPr>
          <a:xfrm>
            <a:off x="630000" y="447406"/>
            <a:ext cx="5010019" cy="1069200"/>
          </a:xfrm>
        </p:spPr>
        <p:txBody>
          <a:bodyPr>
            <a:normAutofit/>
          </a:bodyPr>
          <a:lstStyle/>
          <a:p>
            <a:r>
              <a:rPr lang="nl-NL" sz="3200" dirty="0">
                <a:solidFill>
                  <a:srgbClr val="D94D27"/>
                </a:solidFill>
              </a:rPr>
              <a:t>Integrale onderhoudscontracten</a:t>
            </a:r>
          </a:p>
        </p:txBody>
      </p:sp>
      <p:sp>
        <p:nvSpPr>
          <p:cNvPr id="10" name="Tijdelijke aanduiding voor tekst 2"/>
          <p:cNvSpPr txBox="1">
            <a:spLocks/>
          </p:cNvSpPr>
          <p:nvPr/>
        </p:nvSpPr>
        <p:spPr>
          <a:xfrm>
            <a:off x="465360" y="1495757"/>
            <a:ext cx="10690176" cy="1118252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1" u="none" strike="noStrike" kern="1200" cap="none" spc="0" normalizeH="0" baseline="0" noProof="0">
              <a:ln>
                <a:noFill/>
              </a:ln>
              <a:solidFill>
                <a:srgbClr val="007BC7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3DFA9E7A-FFAB-9FD1-DE18-0CAAF965AB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65974"/>
      </p:ext>
    </p:extLst>
  </p:cSld>
  <p:clrMapOvr>
    <a:masterClrMapping/>
  </p:clrMapOvr>
</p:sld>
</file>

<file path=ppt/theme/theme1.xml><?xml version="1.0" encoding="utf-8"?>
<a:theme xmlns:a="http://schemas.openxmlformats.org/drawingml/2006/main" name="RWS 16:9 NL">
  <a:themeElements>
    <a:clrScheme name="RWS">
      <a:dk1>
        <a:srgbClr val="000000"/>
      </a:dk1>
      <a:lt1>
        <a:srgbClr val="FFFFFF"/>
      </a:lt1>
      <a:dk2>
        <a:srgbClr val="007BC7"/>
      </a:dk2>
      <a:lt2>
        <a:srgbClr val="FFFFFF"/>
      </a:lt2>
      <a:accent1>
        <a:srgbClr val="007BC7"/>
      </a:accent1>
      <a:accent2>
        <a:srgbClr val="F9E11E"/>
      </a:accent2>
      <a:accent3>
        <a:srgbClr val="000000"/>
      </a:accent3>
      <a:accent4>
        <a:srgbClr val="007BC7"/>
      </a:accent4>
      <a:accent5>
        <a:srgbClr val="F9E11E"/>
      </a:accent5>
      <a:accent6>
        <a:srgbClr val="000000"/>
      </a:accent6>
      <a:hlink>
        <a:srgbClr val="007BC7"/>
      </a:hlink>
      <a:folHlink>
        <a:srgbClr val="007BC7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 RWS 16X9 NL nieuw" id="{19A0BACC-3659-4C2E-97ED-55BE99EFB087}" vid="{49F572D2-CB11-4C13-A370-1BFC52EB747E}"/>
    </a:ext>
  </a:extLst>
</a:theme>
</file>

<file path=ppt/theme/theme2.xml><?xml version="1.0" encoding="utf-8"?>
<a:theme xmlns:a="http://schemas.openxmlformats.org/drawingml/2006/main" name="Rijkswaterstaat">
  <a:themeElements>
    <a:clrScheme name="landmachtNL1 1">
      <a:dk1>
        <a:srgbClr val="000000"/>
      </a:dk1>
      <a:lt1>
        <a:srgbClr val="FFFFFF"/>
      </a:lt1>
      <a:dk2>
        <a:srgbClr val="E17000"/>
      </a:dk2>
      <a:lt2>
        <a:srgbClr val="9ACCD4"/>
      </a:lt2>
      <a:accent1>
        <a:srgbClr val="2494C5"/>
      </a:accent1>
      <a:accent2>
        <a:srgbClr val="9ACCD4"/>
      </a:accent2>
      <a:accent3>
        <a:srgbClr val="FFFFFF"/>
      </a:accent3>
      <a:accent4>
        <a:srgbClr val="000000"/>
      </a:accent4>
      <a:accent5>
        <a:srgbClr val="ACC8DF"/>
      </a:accent5>
      <a:accent6>
        <a:srgbClr val="8BB9C0"/>
      </a:accent6>
      <a:hlink>
        <a:srgbClr val="004228"/>
      </a:hlink>
      <a:folHlink>
        <a:srgbClr val="E17000"/>
      </a:folHlink>
    </a:clrScheme>
    <a:fontScheme name="landmachtNL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andmachtNL1 1">
        <a:dk1>
          <a:srgbClr val="000000"/>
        </a:dk1>
        <a:lt1>
          <a:srgbClr val="FFFFFF"/>
        </a:lt1>
        <a:dk2>
          <a:srgbClr val="E17000"/>
        </a:dk2>
        <a:lt2>
          <a:srgbClr val="9ACCD4"/>
        </a:lt2>
        <a:accent1>
          <a:srgbClr val="2494C5"/>
        </a:accent1>
        <a:accent2>
          <a:srgbClr val="9ACCD4"/>
        </a:accent2>
        <a:accent3>
          <a:srgbClr val="FFFFFF"/>
        </a:accent3>
        <a:accent4>
          <a:srgbClr val="000000"/>
        </a:accent4>
        <a:accent5>
          <a:srgbClr val="ACC8DF"/>
        </a:accent5>
        <a:accent6>
          <a:srgbClr val="8BB9C0"/>
        </a:accent6>
        <a:hlink>
          <a:srgbClr val="004228"/>
        </a:hlink>
        <a:folHlink>
          <a:srgbClr val="E17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e RWS 16X9 NL nieuw" id="{19A0BACC-3659-4C2E-97ED-55BE99EFB087}" vid="{0492F18B-8343-4870-98AB-0702C5FDD4D0}"/>
    </a:ext>
  </a:extLst>
</a:theme>
</file>

<file path=ppt/theme/theme3.xml><?xml version="1.0" encoding="utf-8"?>
<a:theme xmlns:a="http://schemas.openxmlformats.org/drawingml/2006/main" name="1_RWS 16:9 NL">
  <a:themeElements>
    <a:clrScheme name="RWS">
      <a:dk1>
        <a:srgbClr val="000000"/>
      </a:dk1>
      <a:lt1>
        <a:srgbClr val="FFFFFF"/>
      </a:lt1>
      <a:dk2>
        <a:srgbClr val="007BC7"/>
      </a:dk2>
      <a:lt2>
        <a:srgbClr val="FFFFFF"/>
      </a:lt2>
      <a:accent1>
        <a:srgbClr val="007BC7"/>
      </a:accent1>
      <a:accent2>
        <a:srgbClr val="F9E11E"/>
      </a:accent2>
      <a:accent3>
        <a:srgbClr val="000000"/>
      </a:accent3>
      <a:accent4>
        <a:srgbClr val="007BC7"/>
      </a:accent4>
      <a:accent5>
        <a:srgbClr val="F9E11E"/>
      </a:accent5>
      <a:accent6>
        <a:srgbClr val="000000"/>
      </a:accent6>
      <a:hlink>
        <a:srgbClr val="007BC7"/>
      </a:hlink>
      <a:folHlink>
        <a:srgbClr val="007BC7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WS_Powerpoint_16x9_NL_v7 [Read-Only]" id="{2BCCA983-5322-48DC-BF4C-04F4FB9569A0}" vid="{1C9EABB5-911C-4521-B1B6-2157135CE514}"/>
    </a:ext>
  </a:extLst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Presentatie RWS 16X9 NL</Template>
  <TotalTime>0</TotalTime>
  <Words>1390</Words>
  <Application>Microsoft Office PowerPoint</Application>
  <PresentationFormat>Breedbeeld</PresentationFormat>
  <Paragraphs>318</Paragraphs>
  <Slides>33</Slides>
  <Notes>11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3</vt:i4>
      </vt:variant>
      <vt:variant>
        <vt:lpstr>Diatitels</vt:lpstr>
      </vt:variant>
      <vt:variant>
        <vt:i4>33</vt:i4>
      </vt:variant>
    </vt:vector>
  </HeadingPairs>
  <TitlesOfParts>
    <vt:vector size="42" baseType="lpstr">
      <vt:lpstr>Arial</vt:lpstr>
      <vt:lpstr>Calibri</vt:lpstr>
      <vt:lpstr>Systeemlettertype regulier</vt:lpstr>
      <vt:lpstr>Times New Roman</vt:lpstr>
      <vt:lpstr>Verdana</vt:lpstr>
      <vt:lpstr>Wingdings</vt:lpstr>
      <vt:lpstr>RWS 16:9 NL</vt:lpstr>
      <vt:lpstr>Rijkswaterstaat</vt:lpstr>
      <vt:lpstr>1_RWS 16:9 NL</vt:lpstr>
      <vt:lpstr>Het grote plaatje</vt:lpstr>
      <vt:lpstr>Wat speelt er rond de HLD </vt:lpstr>
      <vt:lpstr>Programma Hoofdvaarweg Lemmer-Delfzijl</vt:lpstr>
      <vt:lpstr>  Samenwerken In Onderhoud (SIO)</vt:lpstr>
      <vt:lpstr>Waarom SIO?</vt:lpstr>
      <vt:lpstr>Verbeterthema’s </vt:lpstr>
      <vt:lpstr>Nieuwe set onderhoudscontracten</vt:lpstr>
      <vt:lpstr>Het Basis Onderhouds-contract (BOC)</vt:lpstr>
      <vt:lpstr>Integrale onderhoudscontracten</vt:lpstr>
      <vt:lpstr>Specialistische onderhoudscontracten</vt:lpstr>
      <vt:lpstr>PowerPoint-presentatie</vt:lpstr>
      <vt:lpstr>PowerPoint-presentatie</vt:lpstr>
      <vt:lpstr>PowerPoint-presentatie</vt:lpstr>
      <vt:lpstr> Hoofdvaarweg Lemmer - Delfzijl </vt:lpstr>
      <vt:lpstr>Samen de onderhoudsbehoefte managen  Assetmanagement 2.0</vt:lpstr>
      <vt:lpstr>Plan- en productiehorizon </vt:lpstr>
      <vt:lpstr>Niet-BOC: Productiepakketten in 2026-2030</vt:lpstr>
      <vt:lpstr>Scope BOC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Het Basisonderhoudscontract: samenvattend</vt:lpstr>
      <vt:lpstr>Aanbestedingsproces</vt:lpstr>
      <vt:lpstr>Uitgangspunten</vt:lpstr>
      <vt:lpstr>Contractmodel</vt:lpstr>
      <vt:lpstr>Aanbesteding</vt:lpstr>
      <vt:lpstr>Aanbesteding (3)</vt:lpstr>
      <vt:lpstr>Planning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/>
  <cp:lastModifiedBy/>
  <cp:revision>1</cp:revision>
  <dcterms:created xsi:type="dcterms:W3CDTF">2022-09-05T10:23:21Z</dcterms:created>
  <dcterms:modified xsi:type="dcterms:W3CDTF">2023-11-01T09:18:23Z</dcterms:modified>
</cp:coreProperties>
</file>