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77" r:id="rId2"/>
    <p:sldId id="279" r:id="rId3"/>
    <p:sldId id="287" r:id="rId4"/>
    <p:sldId id="302" r:id="rId5"/>
    <p:sldId id="303" r:id="rId6"/>
    <p:sldId id="301" r:id="rId7"/>
    <p:sldId id="276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59" autoAdjust="0"/>
    <p:restoredTop sz="94214" autoAdjust="0"/>
  </p:normalViewPr>
  <p:slideViewPr>
    <p:cSldViewPr snapToGrid="0" snapToObjects="1">
      <p:cViewPr>
        <p:scale>
          <a:sx n="145" d="100"/>
          <a:sy n="145" d="100"/>
        </p:scale>
        <p:origin x="744" y="-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D27CA-F152-9144-A53C-542BB24E5EE8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A2DBF-CD2C-D643-B938-539705B6539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76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r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354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tekst roo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Een lange titel over maximaal </a:t>
            </a:r>
            <a:br>
              <a:rPr lang="nl-NL" dirty="0"/>
            </a:br>
            <a:r>
              <a:rPr lang="nl-NL" dirty="0"/>
              <a:t>2 regels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8B991DCA-5228-3548-B5B5-8E0473FB5F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7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tekst w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Een lange titel over maximaal </a:t>
            </a:r>
            <a:br>
              <a:rPr lang="nl-NL" dirty="0"/>
            </a:br>
            <a:r>
              <a:rPr lang="nl-NL" dirty="0"/>
              <a:t>2 regels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473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tekst wit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r>
              <a:rPr lang="nl-NL" dirty="0"/>
              <a:t>Een lange titel over maximaal </a:t>
            </a:r>
            <a:br>
              <a:rPr lang="nl-NL" dirty="0"/>
            </a:br>
            <a:r>
              <a:rPr lang="nl-NL" dirty="0"/>
              <a:t>2 regels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 baseline="0">
                <a:solidFill>
                  <a:schemeClr val="accent2"/>
                </a:solidFill>
              </a:defRPr>
            </a:lvl3pPr>
            <a:lvl4pPr>
              <a:defRPr baseline="0">
                <a:solidFill>
                  <a:schemeClr val="accent2"/>
                </a:solidFill>
              </a:defRPr>
            </a:lvl4pPr>
            <a:lvl5pPr>
              <a:defRPr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136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tekst antracie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Een lange titel over maximaal </a:t>
            </a:r>
            <a:br>
              <a:rPr lang="nl-NL" dirty="0"/>
            </a:br>
            <a:r>
              <a:rPr lang="nl-NL" dirty="0"/>
              <a:t>2 regels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46085287-2C09-2E49-9ED5-B6B7BFA3F0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119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 en tekst roo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32002" y="360000"/>
            <a:ext cx="3851999" cy="8280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Een lange titel over maximaal 2 regels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2002" y="1525331"/>
            <a:ext cx="3851999" cy="2974668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359999"/>
            <a:ext cx="4068000" cy="4140000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E7553E7D-E7BB-E14D-9F36-8BBAD8CFED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80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fbeelding en tekst w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32002" y="360000"/>
            <a:ext cx="3851999" cy="82800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Een lange titel over maximaal 2 regels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2002" y="1525331"/>
            <a:ext cx="3851999" cy="2974668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359999"/>
            <a:ext cx="4068000" cy="4140000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562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fbeelding en tekst wit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32002" y="360000"/>
            <a:ext cx="3851999" cy="828000"/>
          </a:xfrm>
        </p:spPr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r>
              <a:rPr lang="nl-NL" dirty="0"/>
              <a:t>Een lange titel over maximaal 2 regels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2002" y="1525331"/>
            <a:ext cx="3851999" cy="2974668"/>
          </a:xfrm>
        </p:spPr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 baseline="0">
                <a:solidFill>
                  <a:schemeClr val="accent2"/>
                </a:solidFill>
              </a:defRPr>
            </a:lvl3pPr>
            <a:lvl4pPr>
              <a:defRPr baseline="0">
                <a:solidFill>
                  <a:schemeClr val="accent2"/>
                </a:solidFill>
              </a:defRPr>
            </a:lvl4pPr>
            <a:lvl5pPr>
              <a:defRPr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359999"/>
            <a:ext cx="4068000" cy="4140000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64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 en tekst antracie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32002" y="360000"/>
            <a:ext cx="3851999" cy="8280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Een lange titel over maximaal 2 regels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2002" y="1525331"/>
            <a:ext cx="3851999" cy="2974668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359999"/>
            <a:ext cx="4068000" cy="4140000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35EA0778-78E9-8040-8131-025465C8C6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0309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wee afbeeldingen roo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359999"/>
            <a:ext cx="4068000" cy="4140000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912BBD4-BCA5-1845-A88E-51ACCFAAB99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716000" y="360000"/>
            <a:ext cx="4068000" cy="3443905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3328032-ACA7-8F46-9338-26391B8F1E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5976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ee afbeeldingen w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359999"/>
            <a:ext cx="4068000" cy="4140000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912BBD4-BCA5-1845-A88E-51ACCFAAB99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716000" y="360000"/>
            <a:ext cx="4068000" cy="3443905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54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 roo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96000" y="1692000"/>
            <a:ext cx="6840000" cy="1080000"/>
          </a:xfrm>
        </p:spPr>
        <p:txBody>
          <a:bodyPr anchor="t" anchorCtr="0"/>
          <a:lstStyle>
            <a:lvl1pPr algn="l"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Een lange titel over</a:t>
            </a:r>
            <a:br>
              <a:rPr lang="nl-NL" dirty="0"/>
            </a:br>
            <a:r>
              <a:rPr lang="nl-NL" dirty="0"/>
              <a:t>twee regels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96000" y="3271706"/>
            <a:ext cx="6840000" cy="972000"/>
          </a:xfrm>
        </p:spPr>
        <p:txBody>
          <a:bodyPr anchor="t" anchorCtr="0"/>
          <a:lstStyle>
            <a:lvl1pPr marL="0" indent="0" algn="l">
              <a:lnSpc>
                <a:spcPct val="100000"/>
              </a:lnSpc>
              <a:buNone/>
              <a:defRPr sz="150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 dirty="0"/>
              <a:t>Auteur functie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16520" y="4738689"/>
            <a:ext cx="892800" cy="16174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1CFB459F-F900-8141-82CA-A1276D714CC5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2000" y="4734001"/>
            <a:ext cx="3675018" cy="1857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pic>
        <p:nvPicPr>
          <p:cNvPr id="10" name="Afbeelding 9" descr="Afbeelding met tekst&#10;&#10;Automatisch gegenereerde beschrijving">
            <a:extLst>
              <a:ext uri="{FF2B5EF4-FFF2-40B4-BE49-F238E27FC236}">
                <a16:creationId xmlns:a16="http://schemas.microsoft.com/office/drawing/2014/main" id="{8CDE0CE6-5950-8142-80D8-E0A17F6A1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298801"/>
            <a:ext cx="1282700" cy="59690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04092D69-0D7B-B54C-B850-4CF41EF86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000" y="266400"/>
            <a:ext cx="8128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56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wee afbeeldingen antracie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359999"/>
            <a:ext cx="4068000" cy="4140000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912BBD4-BCA5-1845-A88E-51ACCFAAB99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716000" y="360000"/>
            <a:ext cx="4068000" cy="3443905"/>
          </a:xfrm>
          <a:solidFill>
            <a:schemeClr val="bg1">
              <a:lumMod val="85000"/>
            </a:schemeClr>
          </a:solidFill>
        </p:spPr>
        <p:txBody>
          <a:bodyPr lIns="360000" tIns="144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4346745D-3445-2341-AFEC-DA8A3D7DAF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556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afbeelding roo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001" y="360001"/>
            <a:ext cx="7560000" cy="513149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Vul hier de titel in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1009650"/>
            <a:ext cx="7560000" cy="3490350"/>
          </a:xfrm>
          <a:solidFill>
            <a:schemeClr val="bg1">
              <a:lumMod val="85000"/>
            </a:schemeClr>
          </a:solidFill>
        </p:spPr>
        <p:txBody>
          <a:bodyPr lIns="360000" tIns="162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A531992F-9506-F148-82E2-227DDEE04A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087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afbeelding w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001" y="360001"/>
            <a:ext cx="7560000" cy="513149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Vul hier de titel in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1009650"/>
            <a:ext cx="7560000" cy="3490350"/>
          </a:xfrm>
          <a:solidFill>
            <a:schemeClr val="bg1">
              <a:lumMod val="85000"/>
            </a:schemeClr>
          </a:solidFill>
        </p:spPr>
        <p:txBody>
          <a:bodyPr lIns="360000" tIns="162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3136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afbeelding antracie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001" y="360001"/>
            <a:ext cx="7560000" cy="513149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Vul hier de titel in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F2DD555-5124-CE4E-A829-A80C65F9121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96000" y="1009650"/>
            <a:ext cx="7560000" cy="3490350"/>
          </a:xfrm>
          <a:solidFill>
            <a:schemeClr val="bg1">
              <a:lumMod val="85000"/>
            </a:schemeClr>
          </a:solidFill>
        </p:spPr>
        <p:txBody>
          <a:bodyPr lIns="360000" tIns="162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5F021BA-5A6B-5841-94D6-1B6736994E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607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fiek en tab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6267814A-B718-6B41-96EC-871658AB5FB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95287" y="360364"/>
            <a:ext cx="7560000" cy="4140200"/>
          </a:xfrm>
        </p:spPr>
        <p:txBody>
          <a:bodyPr tIns="1800000"/>
          <a:lstStyle>
            <a:lvl1pPr algn="ctr">
              <a:buNone/>
              <a:defRPr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nl-NL" dirty="0"/>
              <a:t>Klik op icoon om grafiek toe te voegen</a:t>
            </a:r>
          </a:p>
        </p:txBody>
      </p:sp>
    </p:spTree>
    <p:extLst>
      <p:ext uri="{BB962C8B-B14F-4D97-AF65-F5344CB8AC3E}">
        <p14:creationId xmlns:p14="http://schemas.microsoft.com/office/powerpoint/2010/main" val="40969645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uisbasi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B080482-87DD-1E41-9F2E-3B56D31952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B1AD939-831A-544D-AF4F-89BD553DC62A}"/>
              </a:ext>
            </a:extLst>
          </p:cNvPr>
          <p:cNvSpPr txBox="1"/>
          <p:nvPr userDrawn="1"/>
        </p:nvSpPr>
        <p:spPr>
          <a:xfrm>
            <a:off x="396000" y="4533107"/>
            <a:ext cx="754965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b="1" dirty="0">
                <a:solidFill>
                  <a:schemeClr val="bg1"/>
                </a:solidFill>
              </a:rPr>
              <a:t>De thuisbasis van het Nederlands Veteraneninstituut in Doorn.</a:t>
            </a:r>
          </a:p>
        </p:txBody>
      </p:sp>
    </p:spTree>
    <p:extLst>
      <p:ext uri="{BB962C8B-B14F-4D97-AF65-F5344CB8AC3E}">
        <p14:creationId xmlns:p14="http://schemas.microsoft.com/office/powerpoint/2010/main" val="461541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le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lIns="1800000" tIns="360000" rIns="180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 dirty="0"/>
              <a:t>Sleep de afbeelding naar de tijdelijke aanduiding of klik op het pictogram als u een afbeelding wilt toevoegen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6984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440680" y="4738689"/>
            <a:ext cx="1638299" cy="161740"/>
          </a:xfrm>
          <a:prstGeom prst="rect">
            <a:avLst/>
          </a:prstGeom>
        </p:spPr>
        <p:txBody>
          <a:bodyPr/>
          <a:lstStyle/>
          <a:p>
            <a:fld id="{1CFB459F-F900-8141-82CA-A1276D714CC5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6412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sluiting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000" y="1547999"/>
            <a:ext cx="6623999" cy="864000"/>
          </a:xfrm>
        </p:spPr>
        <p:txBody>
          <a:bodyPr/>
          <a:lstStyle>
            <a:lvl1pPr>
              <a:lnSpc>
                <a:spcPct val="120000"/>
              </a:lnSpc>
              <a:defRPr sz="2000" b="0" i="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Een lange titel over maximaal 2 regels</a:t>
            </a:r>
            <a:endParaRPr lang="en-US" dirty="0"/>
          </a:p>
        </p:txBody>
      </p:sp>
      <p:pic>
        <p:nvPicPr>
          <p:cNvPr id="9" name="Picture 2" descr="NLVI Beeldmerk 1 Wit RGB.eps">
            <a:extLst>
              <a:ext uri="{FF2B5EF4-FFF2-40B4-BE49-F238E27FC236}">
                <a16:creationId xmlns:a16="http://schemas.microsoft.com/office/drawing/2014/main" id="{2B722A8A-0B8F-D04C-9EC9-A92CB06441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1" y="396000"/>
            <a:ext cx="509781" cy="720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CC71FA73-2BF5-7144-AF7B-5517C3A35F98}"/>
              </a:ext>
            </a:extLst>
          </p:cNvPr>
          <p:cNvSpPr txBox="1">
            <a:spLocks/>
          </p:cNvSpPr>
          <p:nvPr userDrawn="1"/>
        </p:nvSpPr>
        <p:spPr>
          <a:xfrm>
            <a:off x="396001" y="3816000"/>
            <a:ext cx="6655012" cy="28533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nl-NL" sz="1000" b="0" noProof="1">
                <a:solidFill>
                  <a:srgbClr val="FFFFFF"/>
                </a:solidFill>
              </a:rPr>
              <a:t>Meer weten? Kijk op www.nlveteraneninstituut.nl of volg ons op:</a:t>
            </a:r>
          </a:p>
          <a:p>
            <a:pPr>
              <a:lnSpc>
                <a:spcPct val="120000"/>
              </a:lnSpc>
            </a:pPr>
            <a:r>
              <a:rPr lang="nl-NL" sz="1000" b="0" dirty="0">
                <a:solidFill>
                  <a:srgbClr val="FFFFFF"/>
                </a:solidFill>
              </a:rPr>
              <a:t>	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2BBAB6-0A42-C140-B8F1-17C303AC37D5}"/>
              </a:ext>
            </a:extLst>
          </p:cNvPr>
          <p:cNvSpPr txBox="1">
            <a:spLocks/>
          </p:cNvSpPr>
          <p:nvPr/>
        </p:nvSpPr>
        <p:spPr>
          <a:xfrm>
            <a:off x="609212" y="4288677"/>
            <a:ext cx="1712713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nl-NL" sz="1000" b="0" noProof="1">
                <a:solidFill>
                  <a:srgbClr val="FFFFFF"/>
                </a:solidFill>
              </a:rPr>
              <a:t>nlveteraneninstituut</a:t>
            </a:r>
          </a:p>
        </p:txBody>
      </p:sp>
      <p:pic>
        <p:nvPicPr>
          <p:cNvPr id="13" name="Picture 6" descr="facebook.eps">
            <a:extLst>
              <a:ext uri="{FF2B5EF4-FFF2-40B4-BE49-F238E27FC236}">
                <a16:creationId xmlns:a16="http://schemas.microsoft.com/office/drawing/2014/main" id="{48DF04DC-C9D2-9147-A6BC-95826CB9F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1" y="4262823"/>
            <a:ext cx="90938" cy="180000"/>
          </a:xfrm>
          <a:prstGeom prst="rect">
            <a:avLst/>
          </a:prstGeom>
        </p:spPr>
      </p:pic>
      <p:pic>
        <p:nvPicPr>
          <p:cNvPr id="15" name="Picture 7" descr="instagram.eps">
            <a:extLst>
              <a:ext uri="{FF2B5EF4-FFF2-40B4-BE49-F238E27FC236}">
                <a16:creationId xmlns:a16="http://schemas.microsoft.com/office/drawing/2014/main" id="{8A870100-3CC6-5F40-8415-2B918B5767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005" y="4262536"/>
            <a:ext cx="179999" cy="179999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6856DAFC-2C10-8241-9FB9-667A8ECF3989}"/>
              </a:ext>
            </a:extLst>
          </p:cNvPr>
          <p:cNvSpPr txBox="1">
            <a:spLocks/>
          </p:cNvSpPr>
          <p:nvPr/>
        </p:nvSpPr>
        <p:spPr>
          <a:xfrm>
            <a:off x="2375099" y="4288677"/>
            <a:ext cx="1265568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nl-NL" sz="1000" b="0" noProof="1">
                <a:solidFill>
                  <a:srgbClr val="FFFFFF"/>
                </a:solidFill>
              </a:rPr>
              <a:t>nlveteraneninstituut</a:t>
            </a:r>
          </a:p>
        </p:txBody>
      </p:sp>
      <p:pic>
        <p:nvPicPr>
          <p:cNvPr id="18" name="Picture 5" descr="twitter.eps">
            <a:extLst>
              <a:ext uri="{FF2B5EF4-FFF2-40B4-BE49-F238E27FC236}">
                <a16:creationId xmlns:a16="http://schemas.microsoft.com/office/drawing/2014/main" id="{888ABFA5-FF96-BD47-B58C-867A7FBA6D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811" y="4297438"/>
            <a:ext cx="180000" cy="145097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DA6E07A-B0E1-CF4B-8D70-4B64DDE9B1B3}"/>
              </a:ext>
            </a:extLst>
          </p:cNvPr>
          <p:cNvSpPr txBox="1">
            <a:spLocks/>
          </p:cNvSpPr>
          <p:nvPr/>
        </p:nvSpPr>
        <p:spPr>
          <a:xfrm>
            <a:off x="4122857" y="4292330"/>
            <a:ext cx="1265568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nl-NL" sz="1000" b="0" noProof="1">
                <a:solidFill>
                  <a:srgbClr val="FFFFFF"/>
                </a:solidFill>
              </a:rPr>
              <a:t>NLVi_Doorn</a:t>
            </a:r>
          </a:p>
        </p:txBody>
      </p:sp>
      <p:pic>
        <p:nvPicPr>
          <p:cNvPr id="21" name="Picture 11" descr="linkedin.eps">
            <a:extLst>
              <a:ext uri="{FF2B5EF4-FFF2-40B4-BE49-F238E27FC236}">
                <a16:creationId xmlns:a16="http://schemas.microsoft.com/office/drawing/2014/main" id="{D4E2768B-C9A7-2941-B392-5F88467BC2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802" y="4265535"/>
            <a:ext cx="180000" cy="172000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21FA4051-240E-664C-BB62-8FFD0B133EBE}"/>
              </a:ext>
            </a:extLst>
          </p:cNvPr>
          <p:cNvSpPr txBox="1">
            <a:spLocks/>
          </p:cNvSpPr>
          <p:nvPr/>
        </p:nvSpPr>
        <p:spPr>
          <a:xfrm>
            <a:off x="5468316" y="4293520"/>
            <a:ext cx="1713093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nl-NL" sz="1000" b="0" noProof="1">
                <a:solidFill>
                  <a:srgbClr val="FFFFFF"/>
                </a:solidFill>
              </a:rPr>
              <a:t>nlveteraneninstituut</a:t>
            </a:r>
          </a:p>
        </p:txBody>
      </p:sp>
    </p:spTree>
    <p:extLst>
      <p:ext uri="{BB962C8B-B14F-4D97-AF65-F5344CB8AC3E}">
        <p14:creationId xmlns:p14="http://schemas.microsoft.com/office/powerpoint/2010/main" val="1437956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 w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16520" y="4738689"/>
            <a:ext cx="892800" cy="161740"/>
          </a:xfrm>
          <a:prstGeom prst="rect">
            <a:avLst/>
          </a:prstGeo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fld id="{1CFB459F-F900-8141-82CA-A1276D714CC5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2000" y="4734001"/>
            <a:ext cx="3675018" cy="185737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7EB236-2D6D-384E-BE08-388DFEDAC0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6000" y="1692000"/>
            <a:ext cx="6840000" cy="1080000"/>
          </a:xfrm>
        </p:spPr>
        <p:txBody>
          <a:bodyPr anchor="t" anchorCtr="0"/>
          <a:lstStyle>
            <a:lvl1pPr algn="l">
              <a:defRPr sz="4000" baseline="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Een lange titel over</a:t>
            </a:r>
            <a:br>
              <a:rPr lang="nl-NL" dirty="0"/>
            </a:br>
            <a:r>
              <a:rPr lang="nl-NL" dirty="0"/>
              <a:t>twee regels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DB38B60-B524-494D-8295-7F4F17E3D2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6000" y="3271706"/>
            <a:ext cx="6840000" cy="972000"/>
          </a:xfrm>
        </p:spPr>
        <p:txBody>
          <a:bodyPr anchor="t" anchorCtr="0"/>
          <a:lstStyle>
            <a:lvl1pPr marL="0" indent="0" algn="l">
              <a:lnSpc>
                <a:spcPct val="100000"/>
              </a:lnSpc>
              <a:buNone/>
              <a:defRPr sz="1500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 dirty="0"/>
              <a:t>Auteur functie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CB727D69-EA0C-6F4B-B469-240EF17382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96000" y="298801"/>
            <a:ext cx="1282700" cy="59690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DF076604-00B7-FE4C-B1A5-349DAAE8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46000" y="266400"/>
            <a:ext cx="8128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08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 antracie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16520" y="4738689"/>
            <a:ext cx="892800" cy="16174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1CFB459F-F900-8141-82CA-A1276D714CC5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2000" y="4734001"/>
            <a:ext cx="3675018" cy="1857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85B92E-2359-704C-B4A3-CAF114BFF8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6000" y="1692000"/>
            <a:ext cx="6840000" cy="1080000"/>
          </a:xfrm>
        </p:spPr>
        <p:txBody>
          <a:bodyPr anchor="t" anchorCtr="0"/>
          <a:lstStyle>
            <a:lvl1pPr algn="l"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Een lange titel over</a:t>
            </a:r>
            <a:br>
              <a:rPr lang="nl-NL" dirty="0"/>
            </a:br>
            <a:r>
              <a:rPr lang="nl-NL" dirty="0"/>
              <a:t>twee regels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CA0583D-66CE-5649-A755-916E7883487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6000" y="3271706"/>
            <a:ext cx="6840000" cy="972000"/>
          </a:xfrm>
        </p:spPr>
        <p:txBody>
          <a:bodyPr anchor="t" anchorCtr="0"/>
          <a:lstStyle>
            <a:lvl1pPr marL="0" indent="0" algn="l">
              <a:lnSpc>
                <a:spcPct val="100000"/>
              </a:lnSpc>
              <a:buNone/>
              <a:defRPr sz="150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 dirty="0"/>
              <a:t>Auteur functie</a:t>
            </a:r>
          </a:p>
        </p:txBody>
      </p:sp>
      <p:pic>
        <p:nvPicPr>
          <p:cNvPr id="11" name="Afbeelding 10" descr="Afbeelding met tekst&#10;&#10;Automatisch gegenereerde beschrijving">
            <a:extLst>
              <a:ext uri="{FF2B5EF4-FFF2-40B4-BE49-F238E27FC236}">
                <a16:creationId xmlns:a16="http://schemas.microsoft.com/office/drawing/2014/main" id="{6DCABABF-BCAC-CB47-9986-888F97625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298801"/>
            <a:ext cx="1282700" cy="59690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4C359E89-442C-074C-8706-959CDB1E57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000" y="266400"/>
            <a:ext cx="8128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86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e roo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000" y="360000"/>
            <a:ext cx="8263368" cy="1130472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Een lange titel over maximaal </a:t>
            </a:r>
            <a:br>
              <a:rPr lang="nl-NL" dirty="0"/>
            </a:br>
            <a:r>
              <a:rPr lang="nl-NL" dirty="0"/>
              <a:t>2 regels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4FA24B9-7E78-4045-AFD4-5B71B46B46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935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 w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000" y="360000"/>
            <a:ext cx="8263368" cy="1130472"/>
          </a:xfrm>
        </p:spPr>
        <p:txBody>
          <a:bodyPr/>
          <a:lstStyle>
            <a:lvl1pPr>
              <a:defRPr sz="4000" baseline="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Een lange titel over maximaal </a:t>
            </a:r>
            <a:br>
              <a:rPr lang="nl-NL" dirty="0"/>
            </a:br>
            <a:r>
              <a:rPr lang="nl-NL" dirty="0"/>
              <a:t>2 regels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86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e antracie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000" y="360000"/>
            <a:ext cx="8263368" cy="1130472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Een lange titel over maximaal </a:t>
            </a:r>
            <a:br>
              <a:rPr lang="nl-NL" dirty="0"/>
            </a:br>
            <a:r>
              <a:rPr lang="nl-NL" dirty="0"/>
              <a:t>2 regels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765D6F8D-11AD-3943-8972-13198AFD1F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70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lIns="1800000" tIns="1224000" rIns="180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 dirty="0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3862C36-F6AC-7E48-9C78-404EA56699A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298000" y="4163801"/>
            <a:ext cx="522000" cy="737999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6C3F53C-5452-6A4A-BF36-19DB38F0E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1" y="504000"/>
            <a:ext cx="7560000" cy="648000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Vul hier de titel in</a:t>
            </a:r>
            <a:endParaRPr lang="en-US" dirty="0"/>
          </a:p>
        </p:txBody>
      </p:sp>
      <p:sp>
        <p:nvSpPr>
          <p:cNvPr id="9" name="Tijdelijke aanduiding voor tekst 3">
            <a:extLst>
              <a:ext uri="{FF2B5EF4-FFF2-40B4-BE49-F238E27FC236}">
                <a16:creationId xmlns:a16="http://schemas.microsoft.com/office/drawing/2014/main" id="{F9260A9B-16A8-C843-ABDB-4664DA477BF2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96001" y="4608000"/>
            <a:ext cx="4068000" cy="252000"/>
          </a:xfrm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het bijschrift te bewerken</a:t>
            </a:r>
          </a:p>
        </p:txBody>
      </p:sp>
    </p:spTree>
    <p:extLst>
      <p:ext uri="{BB962C8B-B14F-4D97-AF65-F5344CB8AC3E}">
        <p14:creationId xmlns:p14="http://schemas.microsoft.com/office/powerpoint/2010/main" val="1404485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 met opsomm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0000" y="1744788"/>
            <a:ext cx="6336001" cy="2723146"/>
          </a:xfrm>
        </p:spPr>
        <p:txBody>
          <a:bodyPr/>
          <a:lstStyle>
            <a:lvl1pPr marL="0" indent="0">
              <a:buFontTx/>
              <a:buNone/>
              <a:defRPr baseline="0">
                <a:solidFill>
                  <a:schemeClr val="tx1"/>
                </a:solidFill>
              </a:defRPr>
            </a:lvl1pPr>
            <a:lvl2pPr marL="0" indent="0">
              <a:buFontTx/>
              <a:buNone/>
              <a:defRPr baseline="0">
                <a:solidFill>
                  <a:schemeClr val="tx1"/>
                </a:solidFill>
              </a:defRPr>
            </a:lvl2pPr>
            <a:lvl3pPr marL="0" indent="0">
              <a:buFontTx/>
              <a:buNone/>
              <a:defRPr baseline="0">
                <a:solidFill>
                  <a:schemeClr val="tx1"/>
                </a:solidFill>
              </a:defRPr>
            </a:lvl3pPr>
            <a:lvl4pPr marL="0" indent="0">
              <a:buFontTx/>
              <a:buNone/>
              <a:defRPr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10B960-31B9-6D4D-9560-C0AF133407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1" y="504000"/>
            <a:ext cx="7560000" cy="648000"/>
          </a:xfrm>
        </p:spPr>
        <p:txBody>
          <a:bodyPr/>
          <a:lstStyle>
            <a:lvl1pPr>
              <a:defRPr sz="4000" baseline="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Vul hier de titel 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8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6000" y="360000"/>
            <a:ext cx="7704000" cy="79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 dirty="0"/>
              <a:t>Een lange titel over maximaal</a:t>
            </a:r>
            <a:br>
              <a:rPr lang="nl-NL" dirty="0"/>
            </a:br>
            <a:r>
              <a:rPr lang="nl-NL" dirty="0"/>
              <a:t>twee regels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99" y="1744788"/>
            <a:ext cx="7704000" cy="272314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5CC8DEB-2A23-E74B-B800-1BFA11AA9FEA}"/>
              </a:ext>
            </a:extLst>
          </p:cNvPr>
          <p:cNvSpPr txBox="1">
            <a:spLocks/>
          </p:cNvSpPr>
          <p:nvPr/>
        </p:nvSpPr>
        <p:spPr>
          <a:xfrm>
            <a:off x="8298000" y="4165201"/>
            <a:ext cx="522000" cy="737999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9999" y="4734000"/>
            <a:ext cx="1440000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800" baseline="0">
                <a:solidFill>
                  <a:schemeClr val="tx2"/>
                </a:solidFill>
              </a:defRPr>
            </a:lvl1pPr>
          </a:lstStyle>
          <a:p>
            <a:fld id="{1CFB459F-F900-8141-82CA-A1276D714CC5}" type="datetimeFigureOut">
              <a:rPr lang="en-US" smtClean="0"/>
              <a:t>1/26/2023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0000" y="4734000"/>
            <a:ext cx="3240000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5999" y="4734000"/>
            <a:ext cx="288000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800" baseline="0">
                <a:solidFill>
                  <a:schemeClr val="tx2"/>
                </a:solidFill>
                <a:latin typeface="+mj-lt"/>
              </a:defRPr>
            </a:lvl1pPr>
          </a:lstStyle>
          <a:p>
            <a:fld id="{554A1DC3-DC6A-3B48-B5AD-61CD482EE893}" type="slidenum">
              <a:rPr lang="en-US" smtClean="0"/>
              <a:t>‹nr.›</a:t>
            </a:fld>
            <a:endParaRPr lang="en-US"/>
          </a:p>
        </p:txBody>
      </p:sp>
      <p:pic>
        <p:nvPicPr>
          <p:cNvPr id="9" name="Afbeelding 8" descr="Afbeelding met object, klok, teken, stoppen&#10;&#10;Automatisch gegenereerde beschrijving">
            <a:extLst>
              <a:ext uri="{FF2B5EF4-FFF2-40B4-BE49-F238E27FC236}">
                <a16:creationId xmlns:a16="http://schemas.microsoft.com/office/drawing/2014/main" id="{2E4EA811-22DB-494C-AA54-156EC20C5C5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299300" y="4165200"/>
            <a:ext cx="520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5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85" r:id="rId8"/>
    <p:sldLayoutId id="2147483687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  <p:sldLayoutId id="2147483689" r:id="rId26"/>
    <p:sldLayoutId id="2147483683" r:id="rId27"/>
    <p:sldLayoutId id="2147483686" r:id="rId2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500" b="1" i="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6858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500" kern="1200" baseline="0">
          <a:solidFill>
            <a:schemeClr val="accent2"/>
          </a:solidFill>
          <a:latin typeface="+mn-lt"/>
          <a:ea typeface="+mn-ea"/>
          <a:cs typeface="+mn-cs"/>
        </a:defRPr>
      </a:lvl1pPr>
      <a:lvl2pPr marL="360000" indent="-180000" algn="l" defTabSz="6858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500" kern="1200" baseline="0">
          <a:solidFill>
            <a:schemeClr val="accent2"/>
          </a:solidFill>
          <a:latin typeface="+mn-lt"/>
          <a:ea typeface="+mn-ea"/>
          <a:cs typeface="+mn-cs"/>
        </a:defRPr>
      </a:lvl2pPr>
      <a:lvl3pPr marL="540000" indent="-180000" algn="l" defTabSz="6858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500" kern="1200" baseline="0">
          <a:solidFill>
            <a:schemeClr val="accent2"/>
          </a:solidFill>
          <a:latin typeface="+mn-lt"/>
          <a:ea typeface="+mn-ea"/>
          <a:cs typeface="+mn-cs"/>
        </a:defRPr>
      </a:lvl3pPr>
      <a:lvl4pPr marL="720000" indent="-180000" algn="l" defTabSz="6858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500" kern="1200" baseline="0">
          <a:solidFill>
            <a:schemeClr val="accent2"/>
          </a:solidFill>
          <a:latin typeface="+mn-lt"/>
          <a:ea typeface="+mn-ea"/>
          <a:cs typeface="+mn-cs"/>
        </a:defRPr>
      </a:lvl4pPr>
      <a:lvl5pPr marL="900000" indent="-180000" algn="l" defTabSz="6858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500" kern="1200" baseline="0">
          <a:solidFill>
            <a:schemeClr val="accent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efensie.nl/onderwerpen/militaire-inlichtingen-en-veiligheid/industrieveiligheid" TargetMode="Externa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efensie.nl/binaries/defensie/documenten/beleidsnota-s/2020/02/04/abdo-2019/ABDO2019_Definitief_V1.1_web.pdf" TargetMode="Externa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150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34A0CC-6DBB-1241-80DE-C708601613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999" y="1692000"/>
            <a:ext cx="7307327" cy="1080000"/>
          </a:xfrm>
        </p:spPr>
        <p:txBody>
          <a:bodyPr/>
          <a:lstStyle/>
          <a:p>
            <a:r>
              <a:rPr lang="nl-NL" dirty="0"/>
              <a:t>Toelichting beveiligingseisen</a:t>
            </a:r>
            <a:br>
              <a:rPr lang="nl-NL" dirty="0"/>
            </a:br>
            <a:r>
              <a:rPr lang="nl-NL" sz="1600" dirty="0"/>
              <a:t>cf. ABDO 2019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CCAC0EC-A5BD-2B40-B522-B427EFE627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2023-01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algn="ctr"/>
            <a:r>
              <a:rPr lang="nl-NL" sz="1200" i="1" dirty="0"/>
              <a:t>Aan dit document zijn geen rechten te ontlenen. Dit document dient enkel ter toelichting.</a:t>
            </a:r>
          </a:p>
        </p:txBody>
      </p:sp>
    </p:spTree>
    <p:extLst>
      <p:ext uri="{BB962C8B-B14F-4D97-AF65-F5344CB8AC3E}">
        <p14:creationId xmlns:p14="http://schemas.microsoft.com/office/powerpoint/2010/main" val="392849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30A40B-BC60-8447-ACAB-B4C268632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zijn de Algemene Beveiligingseisen Defensie Opdrachten (ABDO 2019)?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82BC53-1E6E-0C4E-AAB9-5EE58FCC1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Bedrijven die omgaan met bijzondere informatie (van Defensie), moeten voldoen aan de veiligheidseisen van Defensie. Alle informatie vind u </a:t>
            </a:r>
            <a:r>
              <a:rPr lang="nl-NL" dirty="0">
                <a:hlinkClick r:id="rId2"/>
              </a:rPr>
              <a:t>hier</a:t>
            </a:r>
            <a:r>
              <a:rPr lang="nl-NL" dirty="0"/>
              <a:t>.</a:t>
            </a:r>
          </a:p>
          <a:p>
            <a:r>
              <a:rPr lang="nl-NL" dirty="0"/>
              <a:t>Het Nederlands Veteraneninstituut werkt met bijzondere informatie en dient aan de ABDO 2019 te voldoen.</a:t>
            </a:r>
          </a:p>
          <a:p>
            <a:r>
              <a:rPr lang="nl-NL" dirty="0"/>
              <a:t>Leveranciers en hun medewerkers die voor het instituut werken dienen hieraan eveneens te voldoen wanneer zij met deze informatie werken of deze verwerken.</a:t>
            </a:r>
          </a:p>
          <a:p>
            <a:pPr lvl="1"/>
            <a:r>
              <a:rPr lang="nl-NL" dirty="0"/>
              <a:t>Indien u reeds beschikt over ISO 27001 en NEN 7510, dan sluit u al grotendeels aan bij deze beveiligingseisen.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7400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30A40B-BC60-8447-ACAB-B4C268632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betekent dit voor u?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82BC53-1E6E-0C4E-AAB9-5EE58FCC1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nl-NL" dirty="0"/>
              <a:t>Alle wensen en eisen voor het Te Beschermen Belang niveau 4/departementaal vertrouwelijk staan beschreven </a:t>
            </a:r>
            <a:r>
              <a:rPr lang="nl-NL" dirty="0">
                <a:hlinkClick r:id="rId2"/>
              </a:rPr>
              <a:t>in de ADBO 2019</a:t>
            </a:r>
            <a:br>
              <a:rPr lang="nl-NL" dirty="0"/>
            </a:br>
            <a:endParaRPr lang="nl-NL" dirty="0"/>
          </a:p>
          <a:p>
            <a:r>
              <a:rPr lang="nl-NL" dirty="0"/>
              <a:t>Globaal houden de eisen in: </a:t>
            </a:r>
          </a:p>
          <a:p>
            <a:pPr lvl="1"/>
            <a:r>
              <a:rPr lang="nl-NL" dirty="0"/>
              <a:t>Uw </a:t>
            </a:r>
            <a:r>
              <a:rPr lang="nl-NL" u="sng" dirty="0"/>
              <a:t>organisatie</a:t>
            </a:r>
            <a:r>
              <a:rPr lang="nl-NL" dirty="0"/>
              <a:t> dient te voldoen aan eisen over bijv. de vestigingsplaats (hoofdstuk 1)</a:t>
            </a:r>
          </a:p>
          <a:p>
            <a:pPr lvl="1"/>
            <a:r>
              <a:rPr lang="nl-NL" dirty="0"/>
              <a:t>Uw beheer </a:t>
            </a:r>
            <a:r>
              <a:rPr lang="nl-NL" u="sng" dirty="0"/>
              <a:t>personeel</a:t>
            </a:r>
            <a:r>
              <a:rPr lang="nl-NL" dirty="0"/>
              <a:t> krijgt autorisatie om te werken met onze systemen en data (hoofdstuk 2). Veelal betekent dit een screening op niveau C of B.</a:t>
            </a:r>
          </a:p>
          <a:p>
            <a:pPr lvl="1"/>
            <a:r>
              <a:rPr lang="nl-NL" dirty="0"/>
              <a:t>Uw </a:t>
            </a:r>
            <a:r>
              <a:rPr lang="nl-NL" u="sng" dirty="0"/>
              <a:t>systemen</a:t>
            </a:r>
            <a:r>
              <a:rPr lang="nl-NL" dirty="0"/>
              <a:t> dienen voldoende beveiligt en beschermd te zijn (hoofdstuk 3).</a:t>
            </a:r>
          </a:p>
          <a:p>
            <a:pPr lvl="1"/>
            <a:r>
              <a:rPr lang="nl-NL" dirty="0"/>
              <a:t>De </a:t>
            </a:r>
            <a:r>
              <a:rPr lang="nl-NL" u="sng" dirty="0"/>
              <a:t>data</a:t>
            </a:r>
            <a:r>
              <a:rPr lang="nl-NL" dirty="0"/>
              <a:t> die de systemen verwerken dienen te voldoen aan cyber eisen (hoofdstuk 4).</a:t>
            </a:r>
            <a:endParaRPr lang="nl-NL" u="sng" dirty="0"/>
          </a:p>
          <a:p>
            <a:pPr>
              <a:lnSpc>
                <a:spcPct val="100000"/>
              </a:lnSpc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7126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30A40B-BC60-8447-ACAB-B4C268632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verloopt het proces?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82BC53-1E6E-0C4E-AAB9-5EE58FCC1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Ná de definitieve gunning wordt uw organisatie door de CISO van het Nederlands Veteraneninstituut aangemeld bij Defensie. Zo start het autorisatieproces.</a:t>
            </a:r>
          </a:p>
          <a:p>
            <a:r>
              <a:rPr lang="nl-NL" dirty="0"/>
              <a:t>De adviseur van Defensie neemt contact met u op om samen de eisen door te spreken.</a:t>
            </a:r>
          </a:p>
          <a:p>
            <a:r>
              <a:rPr lang="nl-NL" dirty="0"/>
              <a:t>Samen met u wordt gekeken hoe de autorisatie kan worden gerealiseerd</a:t>
            </a:r>
          </a:p>
          <a:p>
            <a:r>
              <a:rPr lang="nl-NL" dirty="0"/>
              <a:t>Indien dit afstemming met het Nederlands Veteraneninstituut vraagt zal dit in gezamenlijkheid worden opgepakt </a:t>
            </a:r>
          </a:p>
          <a:p>
            <a:r>
              <a:rPr lang="nl-NL" dirty="0"/>
              <a:t>Nadat is vastgesteld dat wordt voldaan aan de eisen, ontvangt u de autorisatie</a:t>
            </a:r>
          </a:p>
          <a:p>
            <a:r>
              <a:rPr lang="nl-NL" dirty="0"/>
              <a:t>Het Nederlands Veteraneninstituut ontvangt de bevestiging van autorisatie.</a:t>
            </a:r>
          </a:p>
          <a:p>
            <a:r>
              <a:rPr lang="nl-NL" dirty="0"/>
              <a:t>Samen monitoren we periodiek de handhaving van de eisen.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7064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2336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F4100C-DA8C-8B42-9BC3-5CBD9DA31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Zo bouwen we samen aan een maatschappij waarin elke veteraan meetelt, meedoet en zich thuis kan voelen.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7959783"/>
      </p:ext>
    </p:extLst>
  </p:cSld>
  <p:clrMapOvr>
    <a:masterClrMapping/>
  </p:clrMapOvr>
</p:sld>
</file>

<file path=ppt/theme/theme1.xml><?xml version="1.0" encoding="utf-8"?>
<a:theme xmlns:a="http://schemas.openxmlformats.org/drawingml/2006/main" name="NLVI_Presentatie_v1">
  <a:themeElements>
    <a:clrScheme name="NLVI Kleuren">
      <a:dk1>
        <a:srgbClr val="000000"/>
      </a:dk1>
      <a:lt1>
        <a:srgbClr val="FFFFFF"/>
      </a:lt1>
      <a:dk2>
        <a:srgbClr val="FF4B2D"/>
      </a:dk2>
      <a:lt2>
        <a:srgbClr val="D9D9D9"/>
      </a:lt2>
      <a:accent1>
        <a:srgbClr val="FF4B2D"/>
      </a:accent1>
      <a:accent2>
        <a:srgbClr val="37373E"/>
      </a:accent2>
      <a:accent3>
        <a:srgbClr val="FFC9C0"/>
      </a:accent3>
      <a:accent4>
        <a:srgbClr val="661E12"/>
      </a:accent4>
      <a:accent5>
        <a:srgbClr val="FF9381"/>
      </a:accent5>
      <a:accent6>
        <a:srgbClr val="CC3C24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LVI_presentatie_v2" id="{E2641FA7-2B7C-A842-824D-C93892BC6BA4}" vid="{31834858-FD53-C549-86A3-5357126F7C3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05022422477C44CA0516C7EF458BDC6" ma:contentTypeVersion="16" ma:contentTypeDescription="Een nieuw document maken." ma:contentTypeScope="" ma:versionID="c6d9403666d96ba40324e184694503c2">
  <xsd:schema xmlns:xsd="http://www.w3.org/2001/XMLSchema" xmlns:xs="http://www.w3.org/2001/XMLSchema" xmlns:p="http://schemas.microsoft.com/office/2006/metadata/properties" xmlns:ns2="46c995e6-7f53-48aa-a5ad-a9d38912b46a" xmlns:ns3="5d807127-6dfe-4777-9fc9-8a2ccfc388c3" targetNamespace="http://schemas.microsoft.com/office/2006/metadata/properties" ma:root="true" ma:fieldsID="62d1ebe47228ed999d61fc3cbe4d7595" ns2:_="" ns3:_="">
    <xsd:import namespace="46c995e6-7f53-48aa-a5ad-a9d38912b46a"/>
    <xsd:import namespace="5d807127-6dfe-4777-9fc9-8a2ccfc388c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c995e6-7f53-48aa-a5ad-a9d38912b46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86c822f-eec8-42d4-8054-049d3dc82beb}" ma:internalName="TaxCatchAll" ma:showField="CatchAllData" ma:web="46c995e6-7f53-48aa-a5ad-a9d38912b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807127-6dfe-4777-9fc9-8a2ccfc388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62568fe7-1f97-42b2-b87e-bec22f3baa5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C7878E-F502-4D85-8BFB-C58AC1CDB800}"/>
</file>

<file path=customXml/itemProps2.xml><?xml version="1.0" encoding="utf-8"?>
<ds:datastoreItem xmlns:ds="http://schemas.openxmlformats.org/officeDocument/2006/customXml" ds:itemID="{8DCE1805-94E0-441F-B1D1-6E5A08D77EDD}"/>
</file>

<file path=docProps/app.xml><?xml version="1.0" encoding="utf-8"?>
<Properties xmlns="http://schemas.openxmlformats.org/officeDocument/2006/extended-properties" xmlns:vt="http://schemas.openxmlformats.org/officeDocument/2006/docPropsVTypes">
  <Template>NLVI_presentatie_v2</Template>
  <TotalTime>182</TotalTime>
  <Words>349</Words>
  <Application>Microsoft Office PowerPoint</Application>
  <PresentationFormat>Diavoorstelling (16:9)</PresentationFormat>
  <Paragraphs>30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0" baseType="lpstr">
      <vt:lpstr>Arial</vt:lpstr>
      <vt:lpstr>Calibri</vt:lpstr>
      <vt:lpstr>NLVI_Presentatie_v1</vt:lpstr>
      <vt:lpstr>PowerPoint-presentatie</vt:lpstr>
      <vt:lpstr>Toelichting beveiligingseisen cf. ABDO 2019</vt:lpstr>
      <vt:lpstr>Wat zijn de Algemene Beveiligingseisen Defensie Opdrachten (ABDO 2019)?</vt:lpstr>
      <vt:lpstr>Wat betekent dit voor u?</vt:lpstr>
      <vt:lpstr>Hoe verloopt het proces?</vt:lpstr>
      <vt:lpstr>PowerPoint-presentatie</vt:lpstr>
      <vt:lpstr>Zo bouwen we samen aan een maatschappij waarin elke veteraan meetelt, meedoet en zich thuis kan voelen.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Brauns, Maarten</dc:creator>
  <cp:keywords/>
  <dc:description>NLVI presentatie - versie 2 - januari 2021
Ontwerp: Silo
Template: Ton Persoon</dc:description>
  <cp:lastModifiedBy>Brauns, Maarten</cp:lastModifiedBy>
  <cp:revision>17</cp:revision>
  <dcterms:created xsi:type="dcterms:W3CDTF">2023-01-26T12:41:22Z</dcterms:created>
  <dcterms:modified xsi:type="dcterms:W3CDTF">2023-01-26T15:43:48Z</dcterms:modified>
  <cp:category/>
</cp:coreProperties>
</file>