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3" r:id="rId4"/>
    <p:sldId id="257" r:id="rId5"/>
    <p:sldId id="258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16" autoAdjust="0"/>
    <p:restoredTop sz="96395" autoAdjust="0"/>
  </p:normalViewPr>
  <p:slideViewPr>
    <p:cSldViewPr>
      <p:cViewPr varScale="1">
        <p:scale>
          <a:sx n="156" d="100"/>
          <a:sy n="156" d="100"/>
        </p:scale>
        <p:origin x="576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9059F-5D43-4908-A39B-A3FEBD052003}" type="datetimeFigureOut">
              <a:rPr lang="nl-NL" smtClean="0"/>
              <a:pPr/>
              <a:t>24-04-2023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8A49C-7A0F-49BD-9F13-BC2B835C78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A49C-7A0F-49BD-9F13-BC2B835C78B9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085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jdelijke aanduiding voor tekst 10"/>
          <p:cNvSpPr>
            <a:spLocks noGrp="1"/>
          </p:cNvSpPr>
          <p:nvPr>
            <p:ph type="body" sz="quarter" idx="11" hasCustomPrompt="1"/>
          </p:nvPr>
        </p:nvSpPr>
        <p:spPr>
          <a:xfrm>
            <a:off x="2255574" y="2132856"/>
            <a:ext cx="7680853" cy="360040"/>
          </a:xfrm>
        </p:spPr>
        <p:txBody>
          <a:bodyPr>
            <a:noAutofit/>
          </a:bodyPr>
          <a:lstStyle>
            <a:lvl1pPr algn="ctr">
              <a:buNone/>
              <a:defRPr sz="1500" baseline="0">
                <a:solidFill>
                  <a:schemeClr val="accent1"/>
                </a:solidFill>
                <a:latin typeface="+mn-lt"/>
              </a:defRPr>
            </a:lvl1pPr>
            <a:lvl2pPr>
              <a:defRPr sz="1500">
                <a:solidFill>
                  <a:schemeClr val="accent1"/>
                </a:solidFill>
                <a:latin typeface="+mn-lt"/>
              </a:defRPr>
            </a:lvl2pPr>
            <a:lvl3pPr>
              <a:defRPr sz="1500">
                <a:solidFill>
                  <a:schemeClr val="accent1"/>
                </a:solidFill>
                <a:latin typeface="+mn-lt"/>
              </a:defRPr>
            </a:lvl3pPr>
            <a:lvl4pPr>
              <a:defRPr sz="1500">
                <a:solidFill>
                  <a:schemeClr val="accent1"/>
                </a:solidFill>
                <a:latin typeface="+mn-lt"/>
              </a:defRPr>
            </a:lvl4pPr>
            <a:lvl5pPr>
              <a:defRPr sz="1500"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nl-NL" dirty="0"/>
              <a:t>Naam,  afdeling - </a:t>
            </a:r>
            <a:fld id="{65E9FC17-B296-4C82-844D-1CF9D41FD574}" type="datetime2">
              <a:rPr lang="nl-NL" smtClean="0"/>
              <a:pPr lvl="0"/>
              <a:t>donderdag 19 maart 2015</a:t>
            </a:fld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2831637" y="6021288"/>
            <a:ext cx="9025003" cy="914400"/>
          </a:xfrm>
        </p:spPr>
        <p:txBody>
          <a:bodyPr/>
          <a:lstStyle>
            <a:lvl1pPr algn="l">
              <a:buNone/>
              <a:defRPr sz="3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Voeg ondertitel in over 1 regel</a:t>
            </a:r>
          </a:p>
        </p:txBody>
      </p:sp>
      <p:sp>
        <p:nvSpPr>
          <p:cNvPr id="13" name="Titel 12"/>
          <p:cNvSpPr>
            <a:spLocks noGrp="1"/>
          </p:cNvSpPr>
          <p:nvPr>
            <p:ph type="title" hasCustomPrompt="1"/>
          </p:nvPr>
        </p:nvSpPr>
        <p:spPr>
          <a:xfrm>
            <a:off x="2831637" y="4149080"/>
            <a:ext cx="9360363" cy="1143000"/>
          </a:xfrm>
        </p:spPr>
        <p:txBody>
          <a:bodyPr/>
          <a:lstStyle>
            <a:lvl1pPr algn="l"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Vul de titel in over </a:t>
            </a:r>
            <a:br>
              <a:rPr lang="nl-NL" dirty="0"/>
            </a:br>
            <a:r>
              <a:rPr lang="nl-NL" dirty="0"/>
              <a:t>2 regels</a:t>
            </a:r>
          </a:p>
        </p:txBody>
      </p:sp>
    </p:spTree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37"/>
          <a:stretch/>
        </p:blipFill>
        <p:spPr>
          <a:xfrm>
            <a:off x="8789" y="4653136"/>
            <a:ext cx="12193200" cy="21918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05264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37"/>
          <a:stretch/>
        </p:blipFill>
        <p:spPr>
          <a:xfrm>
            <a:off x="8789" y="4653136"/>
            <a:ext cx="12193200" cy="21918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media 5"/>
          <p:cNvSpPr>
            <a:spLocks noGrp="1"/>
          </p:cNvSpPr>
          <p:nvPr>
            <p:ph type="media" sz="quarter" idx="10"/>
          </p:nvPr>
        </p:nvSpPr>
        <p:spPr>
          <a:xfrm>
            <a:off x="8789" y="0"/>
            <a:ext cx="12193200" cy="5806800"/>
          </a:xfrm>
        </p:spPr>
        <p:txBody>
          <a:bodyPr/>
          <a:lstStyle/>
          <a:p>
            <a:r>
              <a:rPr lang="nl-NL"/>
              <a:t>Klik op het pictogram als u media wilt toevoegen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37"/>
          <a:stretch/>
        </p:blipFill>
        <p:spPr>
          <a:xfrm>
            <a:off x="8789" y="4653136"/>
            <a:ext cx="12193200" cy="219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stijl te bewerken</a:t>
            </a:r>
          </a:p>
        </p:txBody>
      </p:sp>
      <p:sp>
        <p:nvSpPr>
          <p:cNvPr id="2052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37"/>
          <a:stretch/>
        </p:blipFill>
        <p:spPr>
          <a:xfrm>
            <a:off x="8789" y="4653136"/>
            <a:ext cx="12193200" cy="21918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9" r:id="rId2"/>
    <p:sldLayoutId id="2147483665" r:id="rId3"/>
    <p:sldLayoutId id="2147483666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Handboek </a:t>
            </a:r>
            <a:r>
              <a:rPr lang="nl-NL" dirty="0" err="1"/>
              <a:t>Wij.Doen.Groen</a:t>
            </a: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F2F23E7-FC74-ED1E-0242-A67018FFA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Aanbesteding april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 steunkleuren </a:t>
            </a:r>
            <a:r>
              <a:rPr lang="nl-NL" dirty="0" err="1"/>
              <a:t>Wij.Doen.Groen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456D777-473B-25D2-6066-D3D0F6604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268760"/>
            <a:ext cx="56896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96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Tekst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C3B03702-1118-3883-7ACE-E87CBC9BC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636912"/>
            <a:ext cx="2578100" cy="2247900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7B58AA34-9146-C52C-A687-326386BAE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29" y="3035300"/>
            <a:ext cx="2247900" cy="7874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CE2F865-476E-E503-7F9A-1915B017BC2A}"/>
              </a:ext>
            </a:extLst>
          </p:cNvPr>
          <p:cNvSpPr txBox="1"/>
          <p:nvPr/>
        </p:nvSpPr>
        <p:spPr>
          <a:xfrm>
            <a:off x="744629" y="2411255"/>
            <a:ext cx="114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Typografie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09398EB-9050-5F05-E4F4-58A6015077DC}"/>
              </a:ext>
            </a:extLst>
          </p:cNvPr>
          <p:cNvSpPr txBox="1"/>
          <p:nvPr/>
        </p:nvSpPr>
        <p:spPr>
          <a:xfrm>
            <a:off x="4197418" y="2349417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Kleurgebruik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CD5CAEA-DFF0-E212-C7D8-7875BCEDFF08}"/>
              </a:ext>
            </a:extLst>
          </p:cNvPr>
          <p:cNvSpPr txBox="1"/>
          <p:nvPr/>
        </p:nvSpPr>
        <p:spPr>
          <a:xfrm>
            <a:off x="7680176" y="2349417"/>
            <a:ext cx="831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err="1"/>
              <a:t>Pay</a:t>
            </a:r>
            <a:r>
              <a:rPr lang="nl-NL" sz="1600" dirty="0"/>
              <a:t>-off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ECFA4B-5F60-E210-F487-25C687D25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839088"/>
            <a:ext cx="40259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12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Doelstellingen </a:t>
            </a:r>
            <a:r>
              <a:rPr lang="nl-NL" dirty="0" err="1"/>
              <a:t>Wij.Doen.Groen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3240-923A-F149-835E-44952E1C1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7"/>
            <a:ext cx="10972800" cy="4708527"/>
          </a:xfrm>
        </p:spPr>
        <p:txBody>
          <a:bodyPr/>
          <a:lstStyle/>
          <a:p>
            <a:r>
              <a:rPr lang="nl-NL" dirty="0"/>
              <a:t>Laten zien wat er gebeurt op het gebied van duurzaamheid vanuit de gemeente Nissewaard</a:t>
            </a:r>
          </a:p>
          <a:p>
            <a:r>
              <a:rPr lang="nl-NL" dirty="0"/>
              <a:t>Herkenbaarheid van alle duurzame projecten </a:t>
            </a:r>
          </a:p>
          <a:p>
            <a:r>
              <a:rPr lang="nl-NL" dirty="0"/>
              <a:t>De leuke, makkelijke, gezamenlijke en voordelige kant van duurzaamheid laten zien</a:t>
            </a:r>
          </a:p>
          <a:p>
            <a:endParaRPr lang="nl-NL" dirty="0"/>
          </a:p>
          <a:p>
            <a:r>
              <a:rPr lang="nl-NL" dirty="0"/>
              <a:t>Daardoor inwoners inspireren en aanzetten tot duurzame actie</a:t>
            </a:r>
          </a:p>
          <a:p>
            <a:endParaRPr lang="nl-NL" dirty="0" err="1"/>
          </a:p>
        </p:txBody>
      </p:sp>
    </p:spTree>
    <p:extLst>
      <p:ext uri="{BB962C8B-B14F-4D97-AF65-F5344CB8AC3E}">
        <p14:creationId xmlns:p14="http://schemas.microsoft.com/office/powerpoint/2010/main" val="367851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Gebruik </a:t>
            </a:r>
            <a:r>
              <a:rPr lang="nl-NL" dirty="0" err="1"/>
              <a:t>Wij.Doen.Groen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3240-923A-F149-835E-44952E1C1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1"/>
            <a:ext cx="8798768" cy="4857404"/>
          </a:xfrm>
        </p:spPr>
        <p:txBody>
          <a:bodyPr/>
          <a:lstStyle/>
          <a:p>
            <a:r>
              <a:rPr lang="nl-NL" dirty="0" err="1"/>
              <a:t>Wij.Doen.Groen</a:t>
            </a:r>
            <a:r>
              <a:rPr lang="nl-NL" dirty="0"/>
              <a:t> is het merk waarmee alle communicatie-uitingen over duurzame projecten van de gemeente Nissewaard herkenbaar zijn.</a:t>
            </a:r>
          </a:p>
          <a:p>
            <a:r>
              <a:rPr lang="nl-NL" dirty="0"/>
              <a:t>Het logo van </a:t>
            </a:r>
            <a:r>
              <a:rPr lang="nl-NL" dirty="0" err="1"/>
              <a:t>Wij.Doen.Groen</a:t>
            </a:r>
            <a:r>
              <a:rPr lang="nl-NL" dirty="0"/>
              <a:t> zal altijd gebruikt worden in combinatie met het logo van de gemeente Nissewaard. (Een voorbeeld in de afbeelding).</a:t>
            </a:r>
          </a:p>
          <a:p>
            <a:r>
              <a:rPr lang="nl-NL" dirty="0"/>
              <a:t>Zo creëren we een herkenbaar label voor alle duurzame initiatieven van de gemeente.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0E40F25F-B12E-8C24-CA12-91690EC7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812" y="2924944"/>
            <a:ext cx="2886720" cy="13417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1332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3240-923A-F149-835E-44952E1C1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Primaire doelgroep:</a:t>
            </a:r>
          </a:p>
          <a:p>
            <a:pPr lvl="1"/>
            <a:r>
              <a:rPr lang="nl-NL" dirty="0"/>
              <a:t>Inwoners van de gemeente Nissewaard</a:t>
            </a:r>
          </a:p>
          <a:p>
            <a:r>
              <a:rPr lang="nl-NL" dirty="0"/>
              <a:t>Secundaire doelgroep: </a:t>
            </a:r>
          </a:p>
          <a:p>
            <a:pPr lvl="1"/>
            <a:r>
              <a:rPr lang="nl-NL" dirty="0"/>
              <a:t>Ondernemers</a:t>
            </a:r>
          </a:p>
          <a:p>
            <a:pPr lvl="1"/>
            <a:r>
              <a:rPr lang="nl-NL" dirty="0"/>
              <a:t>Gemeente (college B&amp;W, gemeenteraad, ambtenaren)</a:t>
            </a:r>
          </a:p>
          <a:p>
            <a:pPr lvl="1"/>
            <a:r>
              <a:rPr lang="nl-NL" dirty="0"/>
              <a:t>Stakeholders (woningcorporaties, welzijnsorganisaties, zorginstellingen ... </a:t>
            </a:r>
            <a:r>
              <a:rPr lang="nl-NL" dirty="0" err="1"/>
              <a:t>etc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66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6 ankers van </a:t>
            </a:r>
            <a:r>
              <a:rPr lang="nl-NL" dirty="0" err="1"/>
              <a:t>Wij.Doen.Groen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E43B0A2-E3E9-39AE-7AEB-F5D86B2FB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5" y="1687677"/>
            <a:ext cx="9028729" cy="404557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E1D5804-697E-EF8D-5D55-95BB917B0747}"/>
              </a:ext>
            </a:extLst>
          </p:cNvPr>
          <p:cNvSpPr txBox="1"/>
          <p:nvPr/>
        </p:nvSpPr>
        <p:spPr>
          <a:xfrm>
            <a:off x="1174573" y="3429000"/>
            <a:ext cx="17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Herhaal de boodschap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E9F1D55-B631-57C5-ABDD-073F153B412C}"/>
              </a:ext>
            </a:extLst>
          </p:cNvPr>
          <p:cNvSpPr txBox="1"/>
          <p:nvPr/>
        </p:nvSpPr>
        <p:spPr>
          <a:xfrm>
            <a:off x="2999656" y="3425619"/>
            <a:ext cx="1853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Persoonlijk voor inwoner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C5E88B8-E688-30B3-387E-F6C0D8CCF8FD}"/>
              </a:ext>
            </a:extLst>
          </p:cNvPr>
          <p:cNvSpPr txBox="1"/>
          <p:nvPr/>
        </p:nvSpPr>
        <p:spPr>
          <a:xfrm>
            <a:off x="4825664" y="3425618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Benoem voordelen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63D8364-79DB-495F-F22D-D77139120584}"/>
              </a:ext>
            </a:extLst>
          </p:cNvPr>
          <p:cNvSpPr txBox="1"/>
          <p:nvPr/>
        </p:nvSpPr>
        <p:spPr>
          <a:xfrm>
            <a:off x="4825664" y="5594757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Straal betrouwbaarheid </a:t>
            </a:r>
          </a:p>
          <a:p>
            <a:r>
              <a:rPr lang="nl-NL" sz="1200" dirty="0"/>
              <a:t>en autoriteit uit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A57ABDE-4823-433E-277D-52C53E889355}"/>
              </a:ext>
            </a:extLst>
          </p:cNvPr>
          <p:cNvSpPr txBox="1"/>
          <p:nvPr/>
        </p:nvSpPr>
        <p:spPr>
          <a:xfrm>
            <a:off x="6637378" y="5617839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Hou het dichtbij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0B3B442-DEDD-CBF1-AC00-1195D5F91B8A}"/>
              </a:ext>
            </a:extLst>
          </p:cNvPr>
          <p:cNvSpPr txBox="1"/>
          <p:nvPr/>
        </p:nvSpPr>
        <p:spPr>
          <a:xfrm>
            <a:off x="8432594" y="5617838"/>
            <a:ext cx="1555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We doen het samen</a:t>
            </a:r>
          </a:p>
        </p:txBody>
      </p:sp>
    </p:spTree>
    <p:extLst>
      <p:ext uri="{BB962C8B-B14F-4D97-AF65-F5344CB8AC3E}">
        <p14:creationId xmlns:p14="http://schemas.microsoft.com/office/powerpoint/2010/main" val="90893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communicatie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3240-923A-F149-835E-44952E1C1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40769"/>
            <a:ext cx="10972800" cy="4785396"/>
          </a:xfrm>
        </p:spPr>
        <p:txBody>
          <a:bodyPr/>
          <a:lstStyle/>
          <a:p>
            <a:r>
              <a:rPr lang="nl-NL" sz="2000" dirty="0"/>
              <a:t>Positief</a:t>
            </a:r>
          </a:p>
          <a:p>
            <a:pPr lvl="1"/>
            <a:r>
              <a:rPr lang="nl-NL" sz="1800" dirty="0"/>
              <a:t>We benadrukken de voordelen en communiceren positief over wat duurzaamheid oplevert voor de inwoners/gemeente.</a:t>
            </a:r>
          </a:p>
          <a:p>
            <a:r>
              <a:rPr lang="nl-NL" sz="2000" dirty="0"/>
              <a:t>Helder</a:t>
            </a:r>
          </a:p>
          <a:p>
            <a:pPr lvl="1"/>
            <a:r>
              <a:rPr lang="nl-NL" sz="1800" dirty="0"/>
              <a:t>Alle communicatie is duidelijk en </a:t>
            </a:r>
            <a:r>
              <a:rPr lang="nl-NL" sz="1800" dirty="0" err="1"/>
              <a:t>to</a:t>
            </a:r>
            <a:r>
              <a:rPr lang="nl-NL" sz="1800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point; in begrijpelijke taal (B1) en beeld. Wie het ook onder ogen krijgt, begrijpt het.</a:t>
            </a:r>
          </a:p>
          <a:p>
            <a:r>
              <a:rPr lang="nl-NL" sz="2000" dirty="0"/>
              <a:t>Knipoog</a:t>
            </a:r>
          </a:p>
          <a:p>
            <a:pPr lvl="1"/>
            <a:r>
              <a:rPr lang="nl-NL" sz="1800" dirty="0"/>
              <a:t>We houden van een knipoog zodat de uitingen vrolijk zijn. Het onderwerp is al vaak technisch en serieus en dan is het fijn als dit met een knipoog wordt gebracht.</a:t>
            </a:r>
          </a:p>
          <a:p>
            <a:r>
              <a:rPr lang="nl-NL" sz="2000" dirty="0"/>
              <a:t>Persoonlijk</a:t>
            </a:r>
          </a:p>
          <a:p>
            <a:pPr lvl="1"/>
            <a:r>
              <a:rPr lang="nl-NL" sz="1800" dirty="0"/>
              <a:t>Alle uitingen sluiten aan bij de belevingswereld van de doelgroepen. We houden het herkenbaar en persoonlijk om zoveel mogelijk drempels weg te nemen.</a:t>
            </a:r>
          </a:p>
          <a:p>
            <a:r>
              <a:rPr lang="nl-NL" sz="2000" dirty="0"/>
              <a:t>Behapbaar</a:t>
            </a:r>
          </a:p>
          <a:p>
            <a:pPr lvl="1"/>
            <a:r>
              <a:rPr lang="nl-NL" sz="1600" dirty="0"/>
              <a:t>We hebben het over de doelen op de lange termijn, maar maken de brug naar vandaag. Wat kunnen we nú doen? En hoe snel merk je hier effect van?</a:t>
            </a:r>
          </a:p>
        </p:txBody>
      </p:sp>
    </p:spTree>
    <p:extLst>
      <p:ext uri="{BB962C8B-B14F-4D97-AF65-F5344CB8AC3E}">
        <p14:creationId xmlns:p14="http://schemas.microsoft.com/office/powerpoint/2010/main" val="196058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74638"/>
            <a:ext cx="10972800" cy="1143000"/>
          </a:xfrm>
        </p:spPr>
        <p:txBody>
          <a:bodyPr/>
          <a:lstStyle/>
          <a:p>
            <a:r>
              <a:rPr lang="nl-NL" dirty="0"/>
              <a:t>Tone of </a:t>
            </a:r>
            <a:r>
              <a:rPr lang="nl-NL" dirty="0" err="1"/>
              <a:t>voice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43240-923A-F149-835E-44952E1C1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632" y="1417638"/>
            <a:ext cx="6048672" cy="4785396"/>
          </a:xfrm>
        </p:spPr>
        <p:txBody>
          <a:bodyPr/>
          <a:lstStyle/>
          <a:p>
            <a:r>
              <a:rPr lang="nl-NL" dirty="0"/>
              <a:t>Persoonlijk</a:t>
            </a:r>
          </a:p>
          <a:p>
            <a:r>
              <a:rPr lang="nl-NL" dirty="0"/>
              <a:t>Samen</a:t>
            </a:r>
          </a:p>
          <a:p>
            <a:r>
              <a:rPr lang="nl-NL" dirty="0"/>
              <a:t>Positief en luchtig</a:t>
            </a:r>
          </a:p>
          <a:p>
            <a:r>
              <a:rPr lang="nl-NL" dirty="0"/>
              <a:t>Laagdrempelig</a:t>
            </a:r>
          </a:p>
          <a:p>
            <a:r>
              <a:rPr lang="nl-NL" dirty="0"/>
              <a:t>Praktisch</a:t>
            </a:r>
          </a:p>
          <a:p>
            <a:r>
              <a:rPr lang="nl-NL" dirty="0"/>
              <a:t>Veel beeld, niet te veel tekst</a:t>
            </a:r>
          </a:p>
          <a:p>
            <a:r>
              <a:rPr lang="nl-NL" dirty="0"/>
              <a:t>Echte verhalen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13727AB2-460F-6DEA-4374-4C50BFB296DD}"/>
              </a:ext>
            </a:extLst>
          </p:cNvPr>
          <p:cNvSpPr txBox="1">
            <a:spLocks/>
          </p:cNvSpPr>
          <p:nvPr/>
        </p:nvSpPr>
        <p:spPr bwMode="auto">
          <a:xfrm>
            <a:off x="6816080" y="1417638"/>
            <a:ext cx="3756790" cy="478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49603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Minimale grootte logo </a:t>
            </a:r>
            <a:r>
              <a:rPr lang="nl-NL" dirty="0" err="1"/>
              <a:t>Wij.Doen.Groen</a:t>
            </a:r>
            <a:endParaRPr lang="nl-NL" dirty="0"/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49061C6E-8342-11AC-9CA3-E78C60806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51" y="1949965"/>
            <a:ext cx="11701297" cy="295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04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43B31-F64C-57F6-D6A6-7C811107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Primaire kleuren </a:t>
            </a:r>
            <a:r>
              <a:rPr lang="nl-NL" dirty="0" err="1"/>
              <a:t>Wij.Doen.Groen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262DCF0-306E-E35A-2F55-3AE511BF7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445859"/>
            <a:ext cx="9167663" cy="44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89050"/>
      </p:ext>
    </p:extLst>
  </p:cSld>
  <p:clrMapOvr>
    <a:masterClrMapping/>
  </p:clrMapOvr>
</p:sld>
</file>

<file path=ppt/theme/theme1.xml><?xml version="1.0" encoding="utf-8"?>
<a:theme xmlns:a="http://schemas.openxmlformats.org/drawingml/2006/main" name="Nissewaard">
  <a:themeElements>
    <a:clrScheme name="Nissewaard">
      <a:dk1>
        <a:sysClr val="windowText" lastClr="000000"/>
      </a:dk1>
      <a:lt1>
        <a:srgbClr val="FFFFFF"/>
      </a:lt1>
      <a:dk2>
        <a:srgbClr val="00457E"/>
      </a:dk2>
      <a:lt2>
        <a:srgbClr val="F3FAFF"/>
      </a:lt2>
      <a:accent1>
        <a:srgbClr val="00ACE9"/>
      </a:accent1>
      <a:accent2>
        <a:srgbClr val="52AF32"/>
      </a:accent2>
      <a:accent3>
        <a:srgbClr val="00762E"/>
      </a:accent3>
      <a:accent4>
        <a:srgbClr val="FFFFFF"/>
      </a:accent4>
      <a:accent5>
        <a:srgbClr val="FFFFFF"/>
      </a:accent5>
      <a:accent6>
        <a:srgbClr val="FFFFFF"/>
      </a:accent6>
      <a:hlink>
        <a:srgbClr val="00ACE9"/>
      </a:hlink>
      <a:folHlink>
        <a:srgbClr val="00457E"/>
      </a:folHlink>
    </a:clrScheme>
    <a:fontScheme name="Nissewaard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0F286FB-ECE7-407F-8BC2-552B03A620FB}" vid="{331A3B58-5C92-40F2-92D6-8800F5D55D89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6473</TotalTime>
  <Words>375</Words>
  <Application>Microsoft Macintosh PowerPoint</Application>
  <PresentationFormat>Breedbeeld</PresentationFormat>
  <Paragraphs>54</Paragraphs>
  <Slides>11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Calibri</vt:lpstr>
      <vt:lpstr>Nissewaard</vt:lpstr>
      <vt:lpstr>Handboek Wij.Doen.Groen</vt:lpstr>
      <vt:lpstr>Doelstellingen Wij.Doen.Groen</vt:lpstr>
      <vt:lpstr>Gebruik Wij.Doen.Groen</vt:lpstr>
      <vt:lpstr>Doelgroepen</vt:lpstr>
      <vt:lpstr>6 ankers van Wij.Doen.Groen</vt:lpstr>
      <vt:lpstr>Uitgangspunten communicatie</vt:lpstr>
      <vt:lpstr>Tone of voice</vt:lpstr>
      <vt:lpstr>Minimale grootte logo Wij.Doen.Groen</vt:lpstr>
      <vt:lpstr>Primaire kleuren Wij.Doen.Groen</vt:lpstr>
      <vt:lpstr>4 steunkleuren Wij.Doen.Groen</vt:lpstr>
      <vt:lpstr>Tekst</vt:lpstr>
    </vt:vector>
  </TitlesOfParts>
  <Company>SSC Syntrophos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Organogram Nissewaard</dc:title>
  <dc:creator>Lafort, Paul</dc:creator>
  <cp:lastModifiedBy>Julia van Liemt</cp:lastModifiedBy>
  <cp:revision>35</cp:revision>
  <dcterms:created xsi:type="dcterms:W3CDTF">2021-09-07T07:52:23Z</dcterms:created>
  <dcterms:modified xsi:type="dcterms:W3CDTF">2023-04-24T12:08:13Z</dcterms:modified>
</cp:coreProperties>
</file>