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99" r:id="rId5"/>
    <p:sldId id="585" r:id="rId6"/>
    <p:sldId id="593" r:id="rId7"/>
    <p:sldId id="595" r:id="rId8"/>
    <p:sldId id="594" r:id="rId9"/>
    <p:sldId id="597" r:id="rId10"/>
    <p:sldId id="296" r:id="rId11"/>
    <p:sldId id="600" r:id="rId12"/>
  </p:sldIdLst>
  <p:sldSz cx="12192000" cy="6858000"/>
  <p:notesSz cx="7010400" cy="92964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58644C-9165-54C8-27DF-D5019A186B4B}" name="Lennart Fagel | De Keten" initials="LF|DK" userId="Lennart Fagel | De Keten" providerId="None"/>
  <p188:author id="{4B5EA9A9-8A33-A8E3-D9AC-37794061BE8D}" name="Joris Geertman | De Keten" initials="JG|DK" userId="S::joris.geertman@deketen.nl::d99333b5-17df-46ce-94f1-ce2f002c47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501DF8-59FA-4454-BF5A-EA3DF85E091F}" v="8" dt="2023-06-07T07:39:43.336"/>
  </p1510:revLst>
</p1510:revInfo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9" autoAdjust="0"/>
    <p:restoredTop sz="76292" autoAdjust="0"/>
  </p:normalViewPr>
  <p:slideViewPr>
    <p:cSldViewPr snapToGrid="0">
      <p:cViewPr varScale="1">
        <p:scale>
          <a:sx n="80" d="100"/>
          <a:sy n="80" d="100"/>
        </p:scale>
        <p:origin x="1020" y="4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751" y="1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 rtl="0"/>
            <a:fld id="{98A5BE0F-C39D-40D4-83BC-84FFE04C8AE1}" type="datetime1">
              <a:rPr lang="nl-NL" smtClean="0"/>
              <a:t>7-6-2023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E75ABA4-2F5F-4409-8CF8-3CF393B0A87C}" type="datetime1">
              <a:rPr lang="nl-NL" smtClean="0"/>
              <a:pPr/>
              <a:t>7-6-2023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6712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9782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9189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300" b="1" spc="-300" dirty="0"/>
            </a:lvl1pPr>
          </a:lstStyle>
          <a:p>
            <a:pPr lvl="0" algn="r" rtl="0"/>
            <a:r>
              <a:rPr lang="nl-NL" dirty="0"/>
              <a:t>Klikken om presentatietitel te bewerken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nl-NL" dirty="0"/>
              <a:t>Klik om de subtitelstijl van het model te bewerken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9" name="Subtitel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1" name="Tijdelijke aanduiding voor teks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10" name="Subtitel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3" name="Tijdelijke aanduiding voor teks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5" name="Tijdelijke aanduiding voor teks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7" name="Tijdelijke aanduiding voor teks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5" name="Subtitel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lerdia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</a:t>
            </a:r>
            <a:br>
              <a:rPr lang="nl-NL" dirty="0"/>
            </a:br>
            <a:r>
              <a:rPr lang="nl-NL" dirty="0"/>
              <a:t>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300" b="1" spc="-300" dirty="0"/>
            </a:lvl1pPr>
          </a:lstStyle>
          <a:p>
            <a:pPr lvl="0" algn="r" rtl="0"/>
            <a:r>
              <a:rPr lang="nl-NL" dirty="0"/>
              <a:t>Klikken om sectieverdeler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Klik om de subtitelstijl van het model te bewerken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lerdia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</a:t>
            </a:r>
            <a:br>
              <a:rPr lang="nl-NL" dirty="0"/>
            </a:br>
            <a:r>
              <a:rPr lang="nl-NL" dirty="0"/>
              <a:t>slepen en neerzetten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3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nl-NL" dirty="0"/>
              <a:t>Klikken om sectieverdeler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nl-NL" dirty="0"/>
              <a:t>Klik om de subtitelstijl van het model te bewerken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indeling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3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Paginatitel bewerken</a:t>
            </a:r>
          </a:p>
        </p:txBody>
      </p:sp>
      <p:sp>
        <p:nvSpPr>
          <p:cNvPr id="10" name="Subtitel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indeling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43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10" name="Subtitel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9" name="Subtitel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Linker tijdelijke aanduiding vergelijking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dirty="0"/>
              <a:t>Tekststijlen van het model bewerken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12" name="Linker tijdelijke aanduiding vergelijking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nl-NL" dirty="0"/>
              <a:t>Tekststijlen van het model bewerken</a:t>
            </a:r>
          </a:p>
        </p:txBody>
      </p:sp>
      <p:sp>
        <p:nvSpPr>
          <p:cNvPr id="8" name="Tijdelijke aanduiding voor teks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Uw foto invoegen of slepen en neerzetten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Voer uw bijschrift in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dank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jdelijke aanduiding voor afbeelding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nl-NL" dirty="0"/>
              <a:t>Hier uw foto invoegen of slepen en neerzetten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nl-NL" dirty="0"/>
              <a:t>Bedankt</a:t>
            </a:r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Volledige naam</a:t>
            </a:r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Telefoonnummer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E-mailadres of sociale media-handle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Website van bedrijf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7" name="Subtitel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nl-NL" dirty="0"/>
              <a:t>Subtitel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31" name="Vrije vorm: Shape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nl-NL" dirty="0"/>
              <a:t>Klikken om paginatitel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nl-NL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nl-NL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nl-NL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nl-NL" sz="1200" b="0" i="0" spc="14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hoek 19" descr="Accentblok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1</a:t>
            </a:fld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C58E308-C4EF-4549-B355-599075902A47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Tijdelijke aanduiding voor inhoud 5">
            <a:extLst>
              <a:ext uri="{FF2B5EF4-FFF2-40B4-BE49-F238E27FC236}">
                <a16:creationId xmlns:a16="http://schemas.microsoft.com/office/drawing/2014/main" id="{30451328-CD90-4910-9CED-D88B4839E4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468" b="26468"/>
          <a:stretch/>
        </p:blipFill>
        <p:spPr>
          <a:xfrm>
            <a:off x="0" y="0"/>
            <a:ext cx="12192000" cy="4303462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DA5CDE02-2891-4E42-B787-7A645C62289F}"/>
              </a:ext>
            </a:extLst>
          </p:cNvPr>
          <p:cNvSpPr txBox="1">
            <a:spLocks/>
          </p:cNvSpPr>
          <p:nvPr/>
        </p:nvSpPr>
        <p:spPr>
          <a:xfrm>
            <a:off x="490071" y="4416612"/>
            <a:ext cx="11269928" cy="1822823"/>
          </a:xfrm>
          <a:prstGeom prst="rect">
            <a:avLst/>
          </a:prstGeom>
          <a:solidFill>
            <a:schemeClr val="bg1"/>
          </a:solidFill>
        </p:spPr>
        <p:txBody>
          <a:bodyPr vert="horz" lIns="180000" tIns="180000" rIns="180000" bIns="180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00" b="1" kern="1200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b="0" dirty="0">
                <a:latin typeface="DIN" panose="00000400000000000000" pitchFamily="2" charset="0"/>
              </a:rPr>
              <a:t>Toelichtingsbijeenkomst HS JGGZ &amp; S JGGZ Intercultureel  </a:t>
            </a:r>
          </a:p>
          <a:p>
            <a:pPr algn="ctr"/>
            <a:r>
              <a:rPr lang="nl-NL" sz="4000" b="0" dirty="0">
                <a:latin typeface="DIN" panose="00000400000000000000" pitchFamily="2" charset="0"/>
              </a:rPr>
              <a:t>07 juni 2023</a:t>
            </a:r>
          </a:p>
          <a:p>
            <a:pPr algn="ctr"/>
            <a:r>
              <a:rPr lang="nl-NL" sz="4000" b="0" dirty="0">
                <a:latin typeface="DIN" panose="00000400000000000000" pitchFamily="2" charset="0"/>
              </a:rPr>
              <a:t>Jeugd regionale inkoop Flevoland 2024</a:t>
            </a:r>
          </a:p>
        </p:txBody>
      </p:sp>
    </p:spTree>
    <p:extLst>
      <p:ext uri="{BB962C8B-B14F-4D97-AF65-F5344CB8AC3E}">
        <p14:creationId xmlns:p14="http://schemas.microsoft.com/office/powerpoint/2010/main" val="106285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784105"/>
            <a:ext cx="11340000" cy="432000"/>
          </a:xfrm>
        </p:spPr>
        <p:txBody>
          <a:bodyPr rtlCol="0"/>
          <a:lstStyle/>
          <a:p>
            <a:pPr rtl="0"/>
            <a:r>
              <a:rPr lang="nl-NL" sz="3600" b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  <p:cxnSp>
        <p:nvCxnSpPr>
          <p:cNvPr id="11" name="Rechte verbindingslijn 10" descr="Diaverdeler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</p:spPr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2</a:t>
            </a:fld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22559642-5F97-4620-B355-17C6CC9243C4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CB7DF4DF-50E8-4C59-8177-D02B2C8C542E}"/>
              </a:ext>
            </a:extLst>
          </p:cNvPr>
          <p:cNvSpPr txBox="1">
            <a:spLocks/>
          </p:cNvSpPr>
          <p:nvPr/>
        </p:nvSpPr>
        <p:spPr>
          <a:xfrm>
            <a:off x="431800" y="1290918"/>
            <a:ext cx="11107382" cy="46884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EDC982-1AE1-3CD9-6E98-DEB8D8D63425}"/>
              </a:ext>
            </a:extLst>
          </p:cNvPr>
          <p:cNvSpPr txBox="1">
            <a:spLocks/>
          </p:cNvSpPr>
          <p:nvPr/>
        </p:nvSpPr>
        <p:spPr>
          <a:xfrm>
            <a:off x="584200" y="1443318"/>
            <a:ext cx="11107382" cy="46884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nb-NO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Opening en agenda</a:t>
            </a:r>
          </a:p>
          <a:p>
            <a:pPr marL="457200" indent="-457200">
              <a:buAutoNum type="arabicPeriod"/>
            </a:pPr>
            <a:endParaRPr lang="nb-NO" sz="20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nb-NO" sz="2000" b="0" dirty="0">
                <a:solidFill>
                  <a:srgbClr val="000000"/>
                </a:solidFill>
                <a:latin typeface="Verdana" panose="020B0604030504040204" pitchFamily="34" charset="0"/>
              </a:rPr>
              <a:t>Segmenten en percelen</a:t>
            </a:r>
            <a:endParaRPr lang="nb-NO" sz="20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457200" indent="-457200">
              <a:buAutoNum type="arabicPeriod"/>
            </a:pPr>
            <a:endParaRPr lang="nb-NO" sz="20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nb-NO" sz="2000" b="0" dirty="0">
                <a:solidFill>
                  <a:srgbClr val="000000"/>
                </a:solidFill>
                <a:latin typeface="Verdana" panose="020B0604030504040204" pitchFamily="34" charset="0"/>
              </a:rPr>
              <a:t>Inkoopwijze en beoordeling</a:t>
            </a:r>
          </a:p>
          <a:p>
            <a:pPr marL="457200" indent="-457200">
              <a:buAutoNum type="arabicPeriod"/>
            </a:pPr>
            <a:endParaRPr lang="nb-NO" sz="20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nb-NO" sz="2000" b="0" dirty="0">
                <a:solidFill>
                  <a:srgbClr val="000000"/>
                </a:solidFill>
                <a:latin typeface="Verdana" panose="020B0604030504040204" pitchFamily="34" charset="0"/>
              </a:rPr>
              <a:t>V</a:t>
            </a:r>
            <a:r>
              <a:rPr lang="nb-NO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ragen</a:t>
            </a:r>
          </a:p>
          <a:p>
            <a:pPr lvl="1"/>
            <a:endParaRPr lang="nl-NL" sz="16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9144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nl-NL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410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79C35-342C-1A22-0FC9-750BD886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Enkele huisregels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B55290-F022-E628-335F-BED65D29E2F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7612A13-8C5E-520F-3311-D29C018D3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nl-N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Vragen kunnen tussentijds gesteld worden.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Alle vragen en antwoorden worden genotuleerd.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Alle presentaties van vandaag worden beschikbaar gesteld.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Alle besproken informatie en aanvullende antwoorden worden toegevoegd aan de Nota van Inlichtingen.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Vragen die niet direct beantwoord worden, zullen beantwoord worden in de Nota van Inlichtingen.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Aanvullende vragen kunnen ingediend worden via </a:t>
            </a:r>
            <a:r>
              <a:rPr lang="nl-NL" sz="2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Tenderned</a:t>
            </a:r>
            <a:r>
              <a:rPr lang="nl-NL" sz="2400" dirty="0">
                <a:solidFill>
                  <a:srgbClr val="000000"/>
                </a:solidFill>
                <a:latin typeface="Calibri" panose="020F0502020204030204" pitchFamily="34" charset="0"/>
              </a:rPr>
              <a:t> voor de Nota van Inlichtingen</a:t>
            </a:r>
            <a:endParaRPr lang="nl-NL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nl-N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FB16B1-35A1-9E1E-8673-D8E53C61521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5AE30B-EDB2-CD60-2A3A-25919CD29EF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nl-NL" smtClean="0"/>
              <a:pPr rtl="0"/>
              <a:t>3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766BEB7-0E75-D8B9-B394-12C873A0E6A5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8217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CBE31B-9D05-B2F0-5B39-129DCC4CA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Regionale aanbestedingen in </a:t>
            </a:r>
            <a:r>
              <a:rPr lang="nl-NL" dirty="0" err="1"/>
              <a:t>Flovland</a:t>
            </a:r>
            <a:r>
              <a:rPr lang="nl-NL" dirty="0"/>
              <a:t> voor 2024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D7905A-9B50-9DF5-B695-B16FB8F7BA8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nl-NL" dirty="0"/>
              <a:t>3 verschillende aanbestedingen (Per segment 1 aanbesteding)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6C83EB-4561-D636-62AC-F25CC834E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 A. Jeugdhulp 24-uurs hulp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 B. Hoog specialistische jeugd GGZ (HS JGGZ) 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&amp; Specialistische jeugd GGZ Intercultureel (SJGGZ  intercultureel)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nl-NL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 C. Crisis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A9BFAF-EB90-030C-E8AF-FFFBC5BB9F6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17110D-7A7C-B620-6EE5-DCFF2DE219B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nl-NL" smtClean="0"/>
              <a:pPr rtl="0"/>
              <a:t>4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80A0A28-6F2D-8E7C-1910-C1A71F39E74C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25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4BDF4-8719-6892-1BD1-992DC017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nl-NL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Segment B. Hoog specialistische jeugd GGZ (HS JGGZ) </a:t>
            </a:r>
            <a:br>
              <a:rPr lang="nl-NL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3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Specialistische jeugd GGZ Intercultureel (SJGGZ  intercultureel)</a:t>
            </a:r>
            <a:endParaRPr lang="nl-NL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878CE6-F264-7A58-9117-D77FA475ED0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0487" y="1133352"/>
            <a:ext cx="11339513" cy="360000"/>
          </a:xfrm>
        </p:spPr>
        <p:txBody>
          <a:bodyPr/>
          <a:lstStyle/>
          <a:p>
            <a:r>
              <a:rPr lang="nl-NL" sz="2400" dirty="0"/>
              <a:t>Bestaat uit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49A3D9-05E5-DB76-F93C-9CDAFA2CE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1685364"/>
            <a:ext cx="10642400" cy="4505885"/>
          </a:xfrm>
        </p:spPr>
        <p:txBody>
          <a:bodyPr/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Perceel 1. HS Jeugd GGZ: 						SAS Optie 1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44958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 Klinische behandelingen Jeugd GGZ 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44958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 Forensisch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44958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1.3 Hoog Complexe Jeugd GGZ (inclusief verslaving en eetstoornissen)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44958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1.4 Consultatie en advies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Perceel 2. Interculturele Jeugd GGZ					SAS Optie 2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44958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2.1 Intercultureel</a:t>
            </a:r>
            <a:endParaRPr lang="nl-NL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nl-NL" sz="24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D77B32-3702-2998-BF82-3FF8C997830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A23447-6958-F401-82C4-5C4B60ED68A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nl-NL" smtClean="0"/>
              <a:pPr rtl="0"/>
              <a:t>5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029466D-7262-50F2-6579-F3B7BA241D00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9052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87EE84-382F-B66A-E729-684A2823D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Beoordeling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A6ED215-BCC8-800C-C670-5DB788BC6F3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0DEE85D-9395-A397-1B69-E2226C6AE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Aft>
                <a:spcPts val="0"/>
              </a:spcAft>
              <a:buNone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Optie 1: De potentiële jeugdhulpaanbieder die in aanmerking wil komen voor de opdracht, moet aantonen dat: </a:t>
            </a:r>
          </a:p>
          <a:p>
            <a:pPr marR="0" lvl="0"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Hij voldoet aan de minimum eisen; </a:t>
            </a:r>
          </a:p>
          <a:p>
            <a:pPr marR="0" lvl="0"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uitsluitingsgronden niet op hem van toepassing zijn; </a:t>
            </a:r>
          </a:p>
          <a:p>
            <a:pPr marR="0" lvl="0"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de geschiktheidseisen op hem van toepassing zijn, kan per perceel en per product; 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Financiële geschiktheid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Technische en beroepsbekwaamheid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Referenties</a:t>
            </a:r>
          </a:p>
          <a:p>
            <a:pPr lvl="1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Kwaliteitsborgingsregelingen</a:t>
            </a:r>
          </a:p>
          <a:p>
            <a:pPr marR="0" lvl="0"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hij akkoord is met de uitvoeringseisen en deze ook kan uitvoeren.</a:t>
            </a:r>
          </a:p>
          <a:p>
            <a:pPr marL="0" indent="0">
              <a:buNone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Optie 2: De potentiële jeugdhulpaanbieder die in aanmerking wil komen voor de opdracht, moet hetzelfde aantonen als bij Optie 1 plus:</a:t>
            </a:r>
          </a:p>
          <a:p>
            <a:pPr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NL" sz="2000" dirty="0">
                <a:solidFill>
                  <a:srgbClr val="000000"/>
                </a:solidFill>
                <a:latin typeface="Calibri" panose="020F0502020204030204" pitchFamily="34" charset="0"/>
              </a:rPr>
              <a:t>geselecteerd is op basis van het plan van aanpak. Het plan van aanpak is bijgevoegd en minimaal met een 5 is beoordeeld.</a:t>
            </a:r>
          </a:p>
          <a:p>
            <a:endParaRPr lang="nl-NL" sz="1600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B74680-E4CF-A39D-3D1F-67678FA0EC3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381B2A-6445-CB33-C585-BA29001C47C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nl-NL" smtClean="0"/>
              <a:pPr rtl="0"/>
              <a:t>6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DC9DE7F-C85C-5B6C-D817-41D20B4B9A1B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221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Tijdelijke aanduiding voor afbeelding 31" descr="handgeklap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itel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n-US" b="0" dirty="0">
                <a:latin typeface="DIN" panose="00000400000000000000" pitchFamily="2" charset="0"/>
              </a:rPr>
              <a:t>V</a:t>
            </a:r>
            <a:r>
              <a:rPr lang="nl-NL" b="0" dirty="0">
                <a:latin typeface="DIN" panose="00000400000000000000" pitchFamily="2" charset="0"/>
              </a:rPr>
              <a:t>ragen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nl-NL" smtClean="0"/>
              <a:pPr rtl="0"/>
              <a:t>7</a:t>
            </a:fld>
            <a:endParaRPr lang="nl-NL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8BBEF0A-B85F-43AD-8E42-917BF2CD84B0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B9453-44AA-FE4E-6F0D-73A63A8F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829959-66D0-2B4A-BF2A-7BAEA352B4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61AC0B9-0081-78D8-397D-A7DBDA72E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5398C9-05D6-F11B-32B4-818E6CFE709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152D86-B50D-46D8-820A-68488AC0B00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nl-NL" smtClean="0"/>
              <a:pPr rtl="0"/>
              <a:t>8</a:t>
            </a:fld>
            <a:endParaRPr lang="nl-NL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58CBE71A-C44A-2138-918E-6A23D90D9FCB}"/>
              </a:ext>
            </a:extLst>
          </p:cNvPr>
          <p:cNvSpPr/>
          <p:nvPr/>
        </p:nvSpPr>
        <p:spPr>
          <a:xfrm>
            <a:off x="0" y="6371350"/>
            <a:ext cx="11760000" cy="486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918FCAF9-FF46-D85B-3197-42EE687A81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2428750"/>
              </p:ext>
            </p:extLst>
          </p:nvPr>
        </p:nvGraphicFramePr>
        <p:xfrm>
          <a:off x="420687" y="1255028"/>
          <a:ext cx="8452878" cy="4936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407697" imgH="3156783" progId="Word.Document.12">
                  <p:embed/>
                </p:oleObj>
              </mc:Choice>
              <mc:Fallback>
                <p:oleObj name="Document" r:id="rId2" imgW="5407697" imgH="3156783" progId="Word.Document.12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918FCAF9-FF46-D85B-3197-42EE687A81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0687" y="1255028"/>
                        <a:ext cx="8452878" cy="4936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534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94_TF16411250.potx" id="{D90E20E0-7A65-452A-85D8-DEB126483C98}" vid="{28CB68CF-230B-4B70-861A-493AD1AEC248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3a10ef3-639d-462a-b39f-6d36919cbb6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CEC50A5314B8408BDDF1482F9BC3C4" ma:contentTypeVersion="8" ma:contentTypeDescription="Een nieuw document maken." ma:contentTypeScope="" ma:versionID="1f71f2ab2e6b3db5e16611553c167775">
  <xsd:schema xmlns:xsd="http://www.w3.org/2001/XMLSchema" xmlns:xs="http://www.w3.org/2001/XMLSchema" xmlns:p="http://schemas.microsoft.com/office/2006/metadata/properties" xmlns:ns3="23a10ef3-639d-462a-b39f-6d36919cbb60" xmlns:ns4="2f781f45-6df5-4c73-b922-7f17baa3f3d1" targetNamespace="http://schemas.microsoft.com/office/2006/metadata/properties" ma:root="true" ma:fieldsID="44a969b652be24c0adc5d2f33ecc7749" ns3:_="" ns4:_="">
    <xsd:import namespace="23a10ef3-639d-462a-b39f-6d36919cbb60"/>
    <xsd:import namespace="2f781f45-6df5-4c73-b922-7f17baa3f3d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a10ef3-639d-462a-b39f-6d36919cbb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781f45-6df5-4c73-b922-7f17baa3f3d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schemas.microsoft.com/office/infopath/2007/PartnerControls"/>
    <ds:schemaRef ds:uri="23a10ef3-639d-462a-b39f-6d36919cbb6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2f781f45-6df5-4c73-b922-7f17baa3f3d1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492B66E-944D-4278-9097-44E7B9C5CB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144E58-6812-4D7E-B56F-A816D97208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a10ef3-639d-462a-b39f-6d36919cbb60"/>
    <ds:schemaRef ds:uri="2f781f45-6df5-4c73-b922-7f17baa3f3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tf16411250_win32</Template>
  <TotalTime>4455</TotalTime>
  <Words>361</Words>
  <Application>Microsoft Office PowerPoint</Application>
  <PresentationFormat>Breedbeeld</PresentationFormat>
  <Paragraphs>68</Paragraphs>
  <Slides>8</Slides>
  <Notes>3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8" baseType="lpstr">
      <vt:lpstr>Arial</vt:lpstr>
      <vt:lpstr>Calibri</vt:lpstr>
      <vt:lpstr>Candara</vt:lpstr>
      <vt:lpstr>Corbel</vt:lpstr>
      <vt:lpstr>DIN</vt:lpstr>
      <vt:lpstr>Times New Roman</vt:lpstr>
      <vt:lpstr>Verdana</vt:lpstr>
      <vt:lpstr>Wingdings</vt:lpstr>
      <vt:lpstr>Office-thema</vt:lpstr>
      <vt:lpstr>Microsoft Word Document</vt:lpstr>
      <vt:lpstr>PowerPoint-presentatie</vt:lpstr>
      <vt:lpstr>Agenda</vt:lpstr>
      <vt:lpstr>Enkele huisregels</vt:lpstr>
      <vt:lpstr>Regionale aanbestedingen in Flovland voor 2024</vt:lpstr>
      <vt:lpstr>Segment B. Hoog specialistische jeugd GGZ (HS JGGZ)  &amp; Specialistische jeugd GGZ Intercultureel (SJGGZ  intercultureel)</vt:lpstr>
      <vt:lpstr>Beoordeling</vt:lpstr>
      <vt:lpstr>Vragen</vt:lpstr>
      <vt:lpstr>Planning</vt:lpstr>
    </vt:vector>
  </TitlesOfParts>
  <Company>Gemeente Almere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Markus F (Floor)</dc:creator>
  <cp:lastModifiedBy>Lennart Fagel | De Keten</cp:lastModifiedBy>
  <cp:revision>59</cp:revision>
  <cp:lastPrinted>2023-04-17T18:23:22Z</cp:lastPrinted>
  <dcterms:created xsi:type="dcterms:W3CDTF">2022-11-23T14:51:09Z</dcterms:created>
  <dcterms:modified xsi:type="dcterms:W3CDTF">2023-06-07T07:41:08Z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0x01010050CEC50A5314B8408BDDF1482F9BC3C4</vt:lpwstr>
  </property>
  <property fmtid="{D5CDD505-2E9C-101B-9397-08002B2CF9AE}" pid="3" name="Documenttypen">
    <vt:lpwstr/>
  </property>
  <property fmtid="{D5CDD505-2E9C-101B-9397-08002B2CF9AE}" pid="4" name="Passende Trefwoorden">
    <vt:lpwstr/>
  </property>
  <property fmtid="{D5CDD505-2E9C-101B-9397-08002B2CF9AE}" pid="5" name="Passende_x0020_Trefwoorden">
    <vt:lpwstr/>
  </property>
  <property fmtid="{D5CDD505-2E9C-101B-9397-08002B2CF9AE}" pid="6" name="j7e7edac40694a75a14dc8a1f940b8b2">
    <vt:lpwstr/>
  </property>
  <property fmtid="{D5CDD505-2E9C-101B-9397-08002B2CF9AE}" pid="7" name="MediaServiceImageTags">
    <vt:lpwstr/>
  </property>
  <property fmtid="{D5CDD505-2E9C-101B-9397-08002B2CF9AE}" pid="8" name="m33fc33796384c19818b29a1f52fa6b8">
    <vt:lpwstr/>
  </property>
  <property fmtid="{D5CDD505-2E9C-101B-9397-08002B2CF9AE}" pid="9" name="TaxCatchAll">
    <vt:lpwstr/>
  </property>
</Properties>
</file>