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327" r:id="rId3"/>
    <p:sldId id="313" r:id="rId4"/>
    <p:sldId id="335" r:id="rId5"/>
    <p:sldId id="332" r:id="rId6"/>
    <p:sldId id="340" r:id="rId7"/>
    <p:sldId id="338" r:id="rId8"/>
    <p:sldId id="333" r:id="rId9"/>
    <p:sldId id="341" r:id="rId10"/>
    <p:sldId id="33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2222"/>
    <a:srgbClr val="C8A00A"/>
    <a:srgbClr val="5A5A5A"/>
    <a:srgbClr val="008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92"/>
    <p:restoredTop sz="96405"/>
  </p:normalViewPr>
  <p:slideViewPr>
    <p:cSldViewPr snapToGrid="0" snapToObjects="1" showGuides="1">
      <p:cViewPr>
        <p:scale>
          <a:sx n="100" d="100"/>
          <a:sy n="100" d="100"/>
        </p:scale>
        <p:origin x="264" y="-5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rgbClr val="C8A00A"/>
          </a:solidFill>
          <a:ln>
            <a:solidFill>
              <a:srgbClr val="C8A0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535" y="1020431"/>
            <a:ext cx="11128206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rgbClr val="B2222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6534" y="2495445"/>
            <a:ext cx="1112820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rgbClr val="00868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rgbClr val="B22222"/>
          </a:solidFill>
          <a:ln>
            <a:solidFill>
              <a:srgbClr val="B2222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>
            <a:lvl1pPr>
              <a:defRPr>
                <a:solidFill>
                  <a:srgbClr val="B2222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B222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rgbClr val="B222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B2222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B2222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rgbClr val="B222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983" y="2228003"/>
            <a:ext cx="3662880" cy="363304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83138" y="2228003"/>
            <a:ext cx="3662879" cy="363304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B2222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B2222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02A0239-EA62-4347-9999-D51FB606177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262580" y="2228002"/>
            <a:ext cx="3662880" cy="363304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351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3600"/>
            <a:ext cx="3703320" cy="97200"/>
          </a:xfrm>
          <a:prstGeom prst="rect">
            <a:avLst/>
          </a:prstGeom>
          <a:solidFill>
            <a:srgbClr val="B22222"/>
          </a:solidFill>
          <a:ln>
            <a:solidFill>
              <a:srgbClr val="B2222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7200"/>
          </a:xfrm>
          <a:prstGeom prst="rect">
            <a:avLst/>
          </a:prstGeom>
          <a:solidFill>
            <a:srgbClr val="008686"/>
          </a:solidFill>
          <a:ln>
            <a:solidFill>
              <a:srgbClr val="00868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3600"/>
            <a:ext cx="3703320" cy="97200"/>
          </a:xfrm>
          <a:prstGeom prst="rect">
            <a:avLst/>
          </a:prstGeom>
          <a:solidFill>
            <a:srgbClr val="C8A00A"/>
          </a:solidFill>
          <a:ln>
            <a:solidFill>
              <a:srgbClr val="C8A0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rgbClr val="B2222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rgbClr val="C8A00A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rgbClr val="008686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rgbClr val="5A5A5A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rgbClr val="5A5A5A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BCD337-EDAC-E844-A4B2-DD03A9638F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b="0" i="0" dirty="0" err="1">
                <a:effectLst/>
                <a:latin typeface="arial" panose="020B0604020202020204" pitchFamily="34" charset="0"/>
              </a:rPr>
              <a:t>Highlights</a:t>
            </a:r>
            <a:r>
              <a:rPr lang="nl-NL" b="0" i="0" dirty="0">
                <a:effectLst/>
                <a:latin typeface="arial" panose="020B0604020202020204" pitchFamily="34" charset="0"/>
              </a:rPr>
              <a:t> </a:t>
            </a:r>
            <a:r>
              <a:rPr lang="nl-NL" dirty="0"/>
              <a:t>Inkoopprocedure HO,  jeugd en </a:t>
            </a:r>
            <a:r>
              <a:rPr lang="nl-NL" dirty="0" err="1"/>
              <a:t>wmO</a:t>
            </a:r>
            <a:r>
              <a:rPr lang="nl-NL" dirty="0"/>
              <a:t>.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BE700A8-F03C-5443-BDB7-C7E9431B18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Bijeenkomst aanbieders 29 maart 2023 </a:t>
            </a:r>
          </a:p>
        </p:txBody>
      </p:sp>
    </p:spTree>
    <p:extLst>
      <p:ext uri="{BB962C8B-B14F-4D97-AF65-F5344CB8AC3E}">
        <p14:creationId xmlns:p14="http://schemas.microsoft.com/office/powerpoint/2010/main" val="2919793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76F951-35CA-0C23-E822-7F8A8E2A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Deel 2 </a:t>
            </a:r>
            <a:r>
              <a:rPr lang="nl-NL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dirty="0"/>
              <a:t>Inkoopprocedure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BA1976-AB1B-D17F-9992-08B875A6B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2000" b="1" dirty="0"/>
              <a:t>Inkoopprocedure deel 2: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-    Start inkoop HO en Jeugd en WMO medio mei (</a:t>
            </a:r>
            <a:r>
              <a:rPr lang="nl-NL" dirty="0" err="1"/>
              <a:t>def</a:t>
            </a:r>
            <a:r>
              <a:rPr lang="nl-NL" dirty="0"/>
              <a:t>. planning volgt nog)</a:t>
            </a:r>
          </a:p>
          <a:p>
            <a:pPr>
              <a:buFontTx/>
              <a:buChar char="-"/>
            </a:pPr>
            <a:r>
              <a:rPr lang="nl-NL" dirty="0"/>
              <a:t>Gunningsprocedure </a:t>
            </a:r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6BB412A-B0DC-82CF-29DD-2527B2C4BBCD}"/>
              </a:ext>
            </a:extLst>
          </p:cNvPr>
          <p:cNvSpPr txBox="1"/>
          <p:nvPr/>
        </p:nvSpPr>
        <p:spPr>
          <a:xfrm>
            <a:off x="462116" y="2056686"/>
            <a:ext cx="10705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79384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76F951-35CA-0C23-E822-7F8A8E2A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Welkom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19496DB4-12AF-0F51-C448-2EBAD2B79AFE}"/>
              </a:ext>
            </a:extLst>
          </p:cNvPr>
          <p:cNvSpPr txBox="1"/>
          <p:nvPr/>
        </p:nvSpPr>
        <p:spPr>
          <a:xfrm>
            <a:off x="3340249" y="2670828"/>
            <a:ext cx="60995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i="1" dirty="0">
                <a:solidFill>
                  <a:srgbClr val="C00000"/>
                </a:solidFill>
              </a:rPr>
              <a:t>Alle informatie in deze presentatie is in concept en kan veranderen tot en met de laatste nota van inlichtingen tijdens het inkooptraject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0189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76F951-35CA-0C23-E822-7F8A8E2A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agenda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BA1976-AB1B-D17F-9992-08B875A6B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nl-NL" sz="2800" b="1" dirty="0"/>
              <a:t>Woensdag 29 maart van </a:t>
            </a:r>
            <a:r>
              <a:rPr lang="nl-NL" sz="2800" b="1" dirty="0">
                <a:solidFill>
                  <a:schemeClr val="tx1"/>
                </a:solidFill>
              </a:rPr>
              <a:t>09.30 tot 12.30 uur</a:t>
            </a:r>
          </a:p>
          <a:p>
            <a:pPr marL="0" indent="0">
              <a:buNone/>
            </a:pPr>
            <a:endParaRPr lang="nl-NL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l-NL" b="1" i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Deel 1: </a:t>
            </a:r>
            <a:r>
              <a:rPr lang="nl-NL" b="1" i="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Highlights</a:t>
            </a:r>
            <a:r>
              <a:rPr lang="nl-NL" b="1" i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Inkoopprocedure </a:t>
            </a:r>
          </a:p>
          <a:p>
            <a:pPr marL="0" indent="0">
              <a:buNone/>
            </a:pP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- HO,  Jeugd en WMO 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6016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9C6CE0-ACCD-3DCB-A5A7-159EC87D6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9923" y="3345180"/>
            <a:ext cx="9252154" cy="825452"/>
          </a:xfrm>
        </p:spPr>
        <p:txBody>
          <a:bodyPr>
            <a:normAutofit fontScale="90000"/>
          </a:bodyPr>
          <a:lstStyle/>
          <a:p>
            <a:r>
              <a:rPr lang="nl-NL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Highlights</a:t>
            </a:r>
            <a:r>
              <a:rPr lang="nl-NL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dirty="0"/>
              <a:t>Inkoopprocedure </a:t>
            </a:r>
            <a:br>
              <a:rPr lang="nl-NL" dirty="0"/>
            </a:br>
            <a:r>
              <a:rPr lang="nl-NL" dirty="0"/>
              <a:t>HO,  Jeugd en WMO</a:t>
            </a:r>
            <a:br>
              <a:rPr lang="nl-NL" dirty="0"/>
            </a:br>
            <a:br>
              <a:rPr lang="nl-NL" dirty="0"/>
            </a:br>
            <a:r>
              <a:rPr lang="nl-NL" sz="2700" dirty="0"/>
              <a:t>Jeugd en WMO: Betreft Begeleidingsvoorzieningen (OZL, OMD en Persoonlijke  verzorging )</a:t>
            </a:r>
          </a:p>
        </p:txBody>
      </p:sp>
    </p:spTree>
    <p:extLst>
      <p:ext uri="{BB962C8B-B14F-4D97-AF65-F5344CB8AC3E}">
        <p14:creationId xmlns:p14="http://schemas.microsoft.com/office/powerpoint/2010/main" val="2590440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76F951-35CA-0C23-E822-7F8A8E2A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Deel 1 </a:t>
            </a:r>
            <a:r>
              <a:rPr lang="nl-NL" b="0" i="0" dirty="0" err="1">
                <a:effectLst/>
                <a:latin typeface="arial" panose="020B0604020202020204" pitchFamily="34" charset="0"/>
              </a:rPr>
              <a:t>Highlights</a:t>
            </a:r>
            <a:r>
              <a:rPr lang="nl-NL" b="0" i="0" dirty="0">
                <a:effectLst/>
                <a:latin typeface="arial" panose="020B0604020202020204" pitchFamily="34" charset="0"/>
              </a:rPr>
              <a:t> </a:t>
            </a:r>
            <a:r>
              <a:rPr lang="nl-NL" dirty="0"/>
              <a:t>Inkoopprocedure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BA1976-AB1B-D17F-9992-08B875A6B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6BB412A-B0DC-82CF-29DD-2527B2C4BBCD}"/>
              </a:ext>
            </a:extLst>
          </p:cNvPr>
          <p:cNvSpPr txBox="1"/>
          <p:nvPr/>
        </p:nvSpPr>
        <p:spPr>
          <a:xfrm>
            <a:off x="462116" y="1846824"/>
            <a:ext cx="1157498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oorwaarden instroom van opdrachtnemers </a:t>
            </a:r>
          </a:p>
          <a:p>
            <a:endParaRPr lang="nl-NL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14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 	</a:t>
            </a:r>
            <a:r>
              <a:rPr lang="nl-NL" sz="1400" spc="-5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</a:t>
            </a:r>
            <a:r>
              <a:rPr lang="nl-NL" sz="1400" spc="-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Max.10 aanbieders + Wachtkamer constructie max. 2 jaar.</a:t>
            </a:r>
          </a:p>
          <a:p>
            <a:endParaRPr lang="nl-NL" sz="1400" i="1" dirty="0">
              <a:solidFill>
                <a:srgbClr val="FF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nl-NL" sz="140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Jeugd, WMO 		</a:t>
            </a:r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Begeleidingsvoorzieningen OZL en OMD worden ingekocht op basis van nader te bepalen categorieën. Per categorie 				wordt een max. aantal aanbieders toegelaten.</a:t>
            </a:r>
            <a:endParaRPr lang="nl-NL" sz="1400" dirty="0">
              <a:solidFill>
                <a:srgbClr val="00B0F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nl-NL" sz="1400" dirty="0">
              <a:solidFill>
                <a:srgbClr val="00B0F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	In principe contracteert Opdrachtgever gedurende de contractperiode géén nieuwe Opdrachtnemers voor de voorliggende 				opdracht, tenzij:</a:t>
            </a:r>
            <a:endParaRPr lang="nl-NL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171700" lvl="4" indent="-342900">
              <a:buFont typeface="Symbol" panose="05050102010706020507" pitchFamily="18" charset="2"/>
              <a:buChar char=""/>
            </a:pPr>
            <a:r>
              <a:rPr lang="nl-NL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 een kwantitatief capaciteitstekort is. De hulpvraag van Jeugdigen het gecontracteerde aanbod overstijgt. </a:t>
            </a:r>
            <a:endParaRPr lang="nl-NL" sz="14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171700" lvl="4" indent="-342900">
              <a:buFont typeface="Symbol" panose="05050102010706020507" pitchFamily="18" charset="2"/>
              <a:buChar char=""/>
            </a:pPr>
            <a:r>
              <a:rPr lang="nl-NL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 een kwalitatief capaciteitstekort is. Er onvoldoende van het benodigde hulpaanbod is gecontracteerd. </a:t>
            </a:r>
            <a:endParaRPr lang="nl-NL" sz="14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171700" lvl="4" indent="-342900">
              <a:buFont typeface="Symbol" panose="05050102010706020507" pitchFamily="18" charset="2"/>
              <a:buChar char=""/>
            </a:pPr>
            <a:r>
              <a:rPr lang="nl-NL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Behoefte is aan Opdrachtnemers met een wezenlijk en duidelijk te onderscheiden innovatief aanbod (eventueel bij wijze van experiment).</a:t>
            </a:r>
            <a:endParaRPr lang="nl-NL" sz="14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nl-NL" sz="1400" spc="-5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400" dirty="0">
                <a:solidFill>
                  <a:srgbClr val="00B0F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		</a:t>
            </a:r>
            <a:r>
              <a:rPr lang="en-GB" sz="140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		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Social Return On Investment (SROI), </a:t>
            </a:r>
            <a:r>
              <a:rPr lang="en-GB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vanaf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 </a:t>
            </a:r>
            <a:r>
              <a:rPr lang="en-GB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omzetdrempel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100K (2 </a:t>
            </a:r>
            <a:r>
              <a:rPr lang="en-GB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jaar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 2% </a:t>
            </a:r>
            <a:r>
              <a:rPr lang="en-GB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opdrachtsom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	</a:t>
            </a:r>
            <a:r>
              <a:rPr lang="en-GB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Gezamelijk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SROI plan </a:t>
            </a:r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opstellen.</a:t>
            </a:r>
          </a:p>
          <a:p>
            <a:endParaRPr lang="nl-N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Jeugd, WMO </a:t>
            </a:r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		SROI wordt een inspanningsverplichting waar geen normeringen voor gelden.</a:t>
            </a:r>
            <a:endParaRPr lang="nl-N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663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76F951-35CA-0C23-E822-7F8A8E2A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Deel 1 </a:t>
            </a:r>
            <a:r>
              <a:rPr lang="nl-NL" b="0" i="0" dirty="0" err="1">
                <a:effectLst/>
                <a:latin typeface="arial" panose="020B0604020202020204" pitchFamily="34" charset="0"/>
              </a:rPr>
              <a:t>Highlights</a:t>
            </a:r>
            <a:r>
              <a:rPr lang="nl-NL" b="0" i="0" dirty="0">
                <a:effectLst/>
                <a:latin typeface="arial" panose="020B0604020202020204" pitchFamily="34" charset="0"/>
              </a:rPr>
              <a:t> </a:t>
            </a:r>
            <a:r>
              <a:rPr lang="nl-NL" dirty="0"/>
              <a:t>Inkoopprocedure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BA1976-AB1B-D17F-9992-08B875A6B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6BB412A-B0DC-82CF-29DD-2527B2C4BBCD}"/>
              </a:ext>
            </a:extLst>
          </p:cNvPr>
          <p:cNvSpPr txBox="1"/>
          <p:nvPr/>
        </p:nvSpPr>
        <p:spPr>
          <a:xfrm>
            <a:off x="462116" y="1846824"/>
            <a:ext cx="1157498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Uitsluitingsgronden en geschiktheidseisen</a:t>
            </a:r>
          </a:p>
          <a:p>
            <a:endParaRPr lang="nl-NL" sz="2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nl-NL" sz="1800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Geschiktheidseis Financiële en economische</a:t>
            </a:r>
            <a:r>
              <a:rPr lang="nl-NL" sz="1800" i="1" spc="5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nl-NL" sz="1800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draagkracht</a:t>
            </a:r>
          </a:p>
          <a:p>
            <a:r>
              <a:rPr lang="nl-NL" sz="18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 / Jeugd, WMO 	</a:t>
            </a:r>
            <a:r>
              <a:rPr lang="nl-NL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Verklaring Belastingdienst max 6 mnd. oud</a:t>
            </a:r>
          </a:p>
          <a:p>
            <a:r>
              <a:rPr lang="nl-NL" sz="18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HO/  Jeugd, WMO  	</a:t>
            </a:r>
            <a:r>
              <a:rPr lang="nl-NL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Verklaring Jaarrekening 2022 (goedkeurende controle), Voor ZPP samenstelverklaring 					(bewijsstukken binnen 5 werkdagen aanleveren).</a:t>
            </a:r>
          </a:p>
          <a:p>
            <a:r>
              <a:rPr lang="nl-NL" sz="18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 / Jeugd, WMO 	</a:t>
            </a:r>
            <a:r>
              <a:rPr lang="nl-NL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Bedrijfsaansprakelijkheid min. 2 mil. per gebeurtenis.</a:t>
            </a:r>
          </a:p>
          <a:p>
            <a:endParaRPr lang="nl-NL" sz="1800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nl-NL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nl-NL" sz="1800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nl-NL" sz="1800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nl-NL" sz="1800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Geschiktheidseis technische en beroepsbekwaamheid</a:t>
            </a:r>
          </a:p>
          <a:p>
            <a:r>
              <a:rPr lang="nl-NL" sz="18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 / Jeugd, WMO</a:t>
            </a:r>
            <a:r>
              <a:rPr lang="nl-NL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Min 2 jaar aantoonbare ervaring d.m.v. referentie.  </a:t>
            </a:r>
          </a:p>
          <a:p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721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76F951-35CA-0C23-E822-7F8A8E2A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Deel 1 </a:t>
            </a:r>
            <a:r>
              <a:rPr lang="nl-NL" b="0" i="0" dirty="0" err="1">
                <a:effectLst/>
                <a:latin typeface="arial" panose="020B0604020202020204" pitchFamily="34" charset="0"/>
              </a:rPr>
              <a:t>Highlights</a:t>
            </a:r>
            <a:r>
              <a:rPr lang="nl-NL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dirty="0"/>
              <a:t>Inkoopprocedure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BA1976-AB1B-D17F-9992-08B875A6B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6BB412A-B0DC-82CF-29DD-2527B2C4BBCD}"/>
              </a:ext>
            </a:extLst>
          </p:cNvPr>
          <p:cNvSpPr txBox="1"/>
          <p:nvPr/>
        </p:nvSpPr>
        <p:spPr>
          <a:xfrm>
            <a:off x="462116" y="1846824"/>
            <a:ext cx="11574986" cy="5311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Kwaliteitsbewaking </a:t>
            </a:r>
          </a:p>
          <a:p>
            <a:endParaRPr lang="nl-NL" sz="1800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nl-NL" sz="180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 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	</a:t>
            </a:r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Kwaliteitssysteem</a:t>
            </a:r>
            <a:r>
              <a:rPr lang="nl-NL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ISO- 9001: 2015 of soortgelijk zoals: NEN-EN 15224 norm, HKZ, PREZO, NIAZ</a:t>
            </a:r>
          </a:p>
          <a:p>
            <a:endParaRPr lang="nl-NL" sz="1800" dirty="0">
              <a:solidFill>
                <a:srgbClr val="00B0F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nl-NL" sz="18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Jeugd, WMO </a:t>
            </a:r>
            <a:r>
              <a:rPr lang="nl-NL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	</a:t>
            </a:r>
            <a:r>
              <a:rPr lang="nl-NL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Gekwalificeerd personeel: </a:t>
            </a:r>
          </a:p>
          <a:p>
            <a:r>
              <a:rPr lang="nl-NL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	</a:t>
            </a:r>
            <a:r>
              <a:rPr lang="nl-NL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HBO-of WO niveau = </a:t>
            </a:r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SKJ, BIG, NIP, of NVO-registratie verplicht</a:t>
            </a:r>
          </a:p>
          <a:p>
            <a:r>
              <a:rPr lang="nl-NL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	MBO 4= relevante MBO opleiding?</a:t>
            </a:r>
          </a:p>
          <a:p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				MBO 3 = relevante MBO opleiding?</a:t>
            </a:r>
          </a:p>
          <a:p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nl-NL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- Zodra nieuwe registratie personeel mogelijk is, zullen de Gemeente de registratie bij de inzet van personeel 						verplicht stellen, dan wel zich aansluiten bij een landelijk verplichte regeling.</a:t>
            </a:r>
          </a:p>
          <a:p>
            <a:endParaRPr lang="nl-NL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nl-NL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		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Inzet geregistreerde en niet-geregistreerde</a:t>
            </a:r>
            <a:r>
              <a:rPr lang="nl-NL" sz="1800" spc="-12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professionals</a:t>
            </a:r>
          </a:p>
          <a:p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		-  Minimaal over een </a:t>
            </a:r>
            <a:r>
              <a:rPr lang="nl-NL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afgeronde</a:t>
            </a:r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voor de Ondersteuning relevante beroepsopleiding op MBO-3</a:t>
            </a:r>
            <a:r>
              <a:rPr lang="nl-NL" sz="1400" spc="-3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niveau.</a:t>
            </a:r>
            <a:endParaRPr lang="nl-N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	- </a:t>
            </a:r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Inzet van medewerkers op niveau MBO-2 is, alleen mogelijk in de volgende</a:t>
            </a:r>
            <a:r>
              <a:rPr lang="nl-NL" sz="1400" spc="-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situaties:</a:t>
            </a:r>
          </a:p>
          <a:p>
            <a:pPr marR="229235" lvl="1" algn="just">
              <a:lnSpc>
                <a:spcPct val="110000"/>
              </a:lnSpc>
              <a:spcBef>
                <a:spcPts val="25"/>
              </a:spcBef>
              <a:spcAft>
                <a:spcPts val="0"/>
              </a:spcAft>
              <a:buSzPts val="1100"/>
              <a:tabLst>
                <a:tab pos="1038860" algn="l"/>
                <a:tab pos="1039495" algn="l"/>
              </a:tabLst>
            </a:pPr>
            <a:r>
              <a:rPr lang="nl-NL" sz="1400" dirty="0">
                <a:effectLst/>
                <a:latin typeface="Arial" panose="020B0604020202020204" pitchFamily="34" charset="0"/>
                <a:ea typeface="Courier New" panose="02070309020205020404" pitchFamily="49" charset="0"/>
                <a:cs typeface="Calibri" panose="020F0502020204030204" pitchFamily="34" charset="0"/>
              </a:rPr>
              <a:t>				       - Het in beperkte mate uitvoeren van ondersteunende werkzaamheden onder direct toezicht van een 							geregistreerde</a:t>
            </a:r>
            <a:r>
              <a:rPr lang="nl-NL" sz="1400" spc="-15" dirty="0">
                <a:effectLst/>
                <a:latin typeface="Arial" panose="020B0604020202020204" pitchFamily="34" charset="0"/>
                <a:ea typeface="Courier New" panose="02070309020205020404" pitchFamily="49" charset="0"/>
                <a:cs typeface="Calibri" panose="020F0502020204030204" pitchFamily="34" charset="0"/>
              </a:rPr>
              <a:t>  </a:t>
            </a:r>
            <a:r>
              <a:rPr lang="nl-NL" sz="1400" dirty="0">
                <a:effectLst/>
                <a:latin typeface="Arial" panose="020B0604020202020204" pitchFamily="34" charset="0"/>
                <a:ea typeface="Courier New" panose="02070309020205020404" pitchFamily="49" charset="0"/>
                <a:cs typeface="Calibri" panose="020F0502020204030204" pitchFamily="34" charset="0"/>
              </a:rPr>
              <a:t>professional. (verantwoorde werktoedeling)</a:t>
            </a:r>
          </a:p>
          <a:p>
            <a:pPr marR="188595" lvl="1" algn="just">
              <a:lnSpc>
                <a:spcPct val="111000"/>
              </a:lnSpc>
              <a:spcBef>
                <a:spcPts val="65"/>
              </a:spcBef>
              <a:spcAft>
                <a:spcPts val="0"/>
              </a:spcAft>
              <a:buSzPts val="1100"/>
              <a:tabLst>
                <a:tab pos="1038860" algn="l"/>
                <a:tab pos="1039495" algn="l"/>
              </a:tabLst>
            </a:pPr>
            <a:r>
              <a:rPr lang="nl-NL" sz="1400" dirty="0">
                <a:effectLst/>
                <a:latin typeface="Arial" panose="020B0604020202020204" pitchFamily="34" charset="0"/>
                <a:ea typeface="Courier New" panose="02070309020205020404" pitchFamily="49" charset="0"/>
                <a:cs typeface="Calibri" panose="020F0502020204030204" pitchFamily="34" charset="0"/>
              </a:rPr>
              <a:t>				</a:t>
            </a:r>
            <a:r>
              <a:rPr lang="nl-NL" sz="1400" dirty="0">
                <a:latin typeface="Arial" panose="020B0604020202020204" pitchFamily="34" charset="0"/>
                <a:ea typeface="Courier New" panose="02070309020205020404" pitchFamily="49" charset="0"/>
                <a:cs typeface="Calibri" panose="020F0502020204030204" pitchFamily="34" charset="0"/>
              </a:rPr>
              <a:t>       </a:t>
            </a:r>
            <a:r>
              <a:rPr lang="nl-NL" sz="1400" dirty="0">
                <a:effectLst/>
                <a:latin typeface="Arial" panose="020B0604020202020204" pitchFamily="34" charset="0"/>
                <a:ea typeface="Courier New" panose="02070309020205020404" pitchFamily="49" charset="0"/>
                <a:cs typeface="Calibri" panose="020F0502020204030204" pitchFamily="34" charset="0"/>
              </a:rPr>
              <a:t>- De inzet als ervaringsdeskundige idem.</a:t>
            </a:r>
          </a:p>
          <a:p>
            <a:endParaRPr lang="nl-NL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nl-NL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931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76F951-35CA-0C23-E822-7F8A8E2A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Deel 1 </a:t>
            </a:r>
            <a:r>
              <a:rPr lang="nl-NL" b="0" i="0" dirty="0" err="1">
                <a:effectLst/>
                <a:latin typeface="arial" panose="020B0604020202020204" pitchFamily="34" charset="0"/>
              </a:rPr>
              <a:t>Highlights</a:t>
            </a:r>
            <a:r>
              <a:rPr lang="nl-NL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dirty="0"/>
              <a:t>Inkoopprocedure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BA1976-AB1B-D17F-9992-08B875A6B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6BB412A-B0DC-82CF-29DD-2527B2C4BBCD}"/>
              </a:ext>
            </a:extLst>
          </p:cNvPr>
          <p:cNvSpPr txBox="1"/>
          <p:nvPr/>
        </p:nvSpPr>
        <p:spPr>
          <a:xfrm>
            <a:off x="462116" y="2056686"/>
            <a:ext cx="107055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800" i="1" dirty="0">
              <a:solidFill>
                <a:srgbClr val="FF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nl-NL" sz="18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Verificatie na voorgenomen gunning</a:t>
            </a:r>
          </a:p>
          <a:p>
            <a:endParaRPr lang="nl-NL" sz="1800" b="1" i="1" dirty="0">
              <a:solidFill>
                <a:srgbClr val="FF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nl-NL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BIBOB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dirty="0">
                <a:solidFill>
                  <a:srgbClr val="343434"/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nl-NL" sz="1800" dirty="0">
                <a:solidFill>
                  <a:srgbClr val="34343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Wet Bevordering Integriteitsbeoordelingen door het Openbaar Bestuur</a:t>
            </a:r>
            <a:r>
              <a:rPr lang="nl-NL" dirty="0">
                <a:solidFill>
                  <a:srgbClr val="343434"/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nl-NL" dirty="0"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nl-NL" dirty="0"/>
          </a:p>
          <a:p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-BIBOB treed in werking na voorlopige gunning. </a:t>
            </a:r>
          </a:p>
          <a:p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-De gemeente Almelo hanteert een voorlopige gunning tot het moment van </a:t>
            </a:r>
            <a:r>
              <a:rPr lang="nl-NL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def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BIBOB besluit </a:t>
            </a:r>
          </a:p>
          <a:p>
            <a:r>
              <a:rPr lang="nl-NL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voorlopig gegunde partijen dienen volledig mee te werken aan dit onderzoek die uitgevoerd wordt. </a:t>
            </a:r>
          </a:p>
          <a:p>
            <a:r>
              <a:rPr lang="nl-NL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-B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lijkt een voorlopig gunde partij niet door de </a:t>
            </a:r>
            <a:r>
              <a:rPr lang="nl-NL" sz="1800" dirty="0">
                <a:effectLst/>
                <a:latin typeface="Arial" panose="020B0604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integriteitstoets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te komen dan zal deze worden   </a:t>
            </a:r>
          </a:p>
          <a:p>
            <a:r>
              <a:rPr lang="nl-NL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afgewezen. </a:t>
            </a:r>
          </a:p>
          <a:p>
            <a:r>
              <a:rPr lang="nl-NL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voorlopig gegunde partijen die door de screening komen krijgen een </a:t>
            </a:r>
            <a:r>
              <a:rPr lang="nl-NL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def</a:t>
            </a:r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gunningsbesluit.</a:t>
            </a:r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Eventuele bedrijfsmatige kosten die voortvloeien uit dit onderzoek komen volledig ten laste van u eigen organisatie. </a:t>
            </a:r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nl-NL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17550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76F951-35CA-0C23-E822-7F8A8E2A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Deel 1 </a:t>
            </a:r>
            <a:r>
              <a:rPr lang="nl-NL" b="0" i="0" dirty="0" err="1">
                <a:effectLst/>
                <a:latin typeface="arial" panose="020B0604020202020204" pitchFamily="34" charset="0"/>
              </a:rPr>
              <a:t>Highlights</a:t>
            </a:r>
            <a:r>
              <a:rPr lang="nl-NL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dirty="0"/>
              <a:t>Inkoopprocedure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BA1976-AB1B-D17F-9992-08B875A6B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6BB412A-B0DC-82CF-29DD-2527B2C4BBCD}"/>
              </a:ext>
            </a:extLst>
          </p:cNvPr>
          <p:cNvSpPr txBox="1"/>
          <p:nvPr/>
        </p:nvSpPr>
        <p:spPr>
          <a:xfrm>
            <a:off x="462116" y="2056686"/>
            <a:ext cx="107055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nl-NL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nl-NL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nl-NL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Wachtlijst problematiek  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2062366170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ocianova" id="{646FA519-AB78-144D-94B7-CB9E3DEE267D}" vid="{FD2012C0-10C9-B74F-9602-1053916540C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</Template>
  <TotalTime>4621</TotalTime>
  <Words>711</Words>
  <Application>Microsoft Office PowerPoint</Application>
  <PresentationFormat>Breedbeeld</PresentationFormat>
  <Paragraphs>88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6" baseType="lpstr">
      <vt:lpstr>Arial</vt:lpstr>
      <vt:lpstr>Arial</vt:lpstr>
      <vt:lpstr>Gill Sans MT</vt:lpstr>
      <vt:lpstr>Symbol</vt:lpstr>
      <vt:lpstr>Wingdings 2</vt:lpstr>
      <vt:lpstr>Dividend</vt:lpstr>
      <vt:lpstr>Highlights Inkoopprocedure HO,  jeugd en wmO.</vt:lpstr>
      <vt:lpstr>Welkom</vt:lpstr>
      <vt:lpstr>agenda</vt:lpstr>
      <vt:lpstr>Highlights Inkoopprocedure  HO,  Jeugd en WMO  Jeugd en WMO: Betreft Begeleidingsvoorzieningen (OZL, OMD en Persoonlijke  verzorging )</vt:lpstr>
      <vt:lpstr>Deel 1 Highlights Inkoopprocedure </vt:lpstr>
      <vt:lpstr>Deel 1 Highlights Inkoopprocedure </vt:lpstr>
      <vt:lpstr>Deel 1 Highlights Inkoopprocedure </vt:lpstr>
      <vt:lpstr>Deel 1 Highlights Inkoopprocedure </vt:lpstr>
      <vt:lpstr>Deel 1 Highlights Inkoopprocedure </vt:lpstr>
      <vt:lpstr>Deel 2  Inkoopprocedure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Rob van Renen</dc:creator>
  <cp:lastModifiedBy>Dirk van Bennekom | Adjust</cp:lastModifiedBy>
  <cp:revision>40</cp:revision>
  <dcterms:created xsi:type="dcterms:W3CDTF">2022-03-07T18:50:47Z</dcterms:created>
  <dcterms:modified xsi:type="dcterms:W3CDTF">2023-03-29T15:09:15Z</dcterms:modified>
</cp:coreProperties>
</file>