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327" r:id="rId3"/>
    <p:sldId id="313" r:id="rId4"/>
    <p:sldId id="322" r:id="rId5"/>
    <p:sldId id="320" r:id="rId6"/>
    <p:sldId id="326" r:id="rId7"/>
    <p:sldId id="299" r:id="rId8"/>
    <p:sldId id="321" r:id="rId9"/>
    <p:sldId id="323" r:id="rId10"/>
    <p:sldId id="325" r:id="rId11"/>
    <p:sldId id="324"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2222"/>
    <a:srgbClr val="C8A00A"/>
    <a:srgbClr val="5A5A5A"/>
    <a:srgbClr val="0086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ijl, gemiddeld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82"/>
    <p:restoredTop sz="96405"/>
  </p:normalViewPr>
  <p:slideViewPr>
    <p:cSldViewPr snapToGrid="0" snapToObjects="1" showGuides="1">
      <p:cViewPr varScale="1">
        <p:scale>
          <a:sx n="119" d="100"/>
          <a:sy n="119" d="100"/>
        </p:scale>
        <p:origin x="560"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46535" y="1020431"/>
            <a:ext cx="11128206" cy="1475013"/>
          </a:xfrm>
          <a:effectLst/>
        </p:spPr>
        <p:txBody>
          <a:bodyPr anchor="b">
            <a:normAutofit/>
          </a:bodyPr>
          <a:lstStyle>
            <a:lvl1pPr>
              <a:defRPr sz="3600">
                <a:solidFill>
                  <a:srgbClr val="B22222"/>
                </a:solidFill>
              </a:defRPr>
            </a:lvl1pPr>
          </a:lstStyle>
          <a:p>
            <a:r>
              <a:rPr lang="nl-NL"/>
              <a:t>Klik om stijl te bewerken</a:t>
            </a:r>
            <a:endParaRPr lang="en-US" dirty="0"/>
          </a:p>
        </p:txBody>
      </p:sp>
      <p:sp>
        <p:nvSpPr>
          <p:cNvPr id="3" name="Subtitle 2"/>
          <p:cNvSpPr>
            <a:spLocks noGrp="1"/>
          </p:cNvSpPr>
          <p:nvPr>
            <p:ph type="subTitle" idx="1"/>
          </p:nvPr>
        </p:nvSpPr>
        <p:spPr>
          <a:xfrm>
            <a:off x="446534" y="2495445"/>
            <a:ext cx="11128206" cy="590321"/>
          </a:xfrm>
        </p:spPr>
        <p:txBody>
          <a:bodyPr anchor="t">
            <a:normAutofit/>
          </a:bodyPr>
          <a:lstStyle>
            <a:lvl1pPr marL="0" indent="0" algn="l">
              <a:buNone/>
              <a:defRPr sz="1600" cap="all">
                <a:solidFill>
                  <a:srgbClr val="00868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lumMod val="95000"/>
                  </a:schemeClr>
                </a:solidFill>
              </a:defRPr>
            </a:lvl1pPr>
          </a:lstStyle>
          <a:p>
            <a:fld id="{B61BEF0D-F0BB-DE4B-95CE-6DB70DBA9567}" type="datetimeFigureOut">
              <a:rPr lang="en-US" smtClean="0"/>
              <a:pPr/>
              <a:t>3/21/23</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3/21/23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3/21/23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3/21/23</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3/21/23</a:t>
            </a:fld>
            <a:endParaRPr lang="en-US" dirty="0"/>
          </a:p>
        </p:txBody>
      </p:sp>
      <p:sp>
        <p:nvSpPr>
          <p:cNvPr id="5" name="Footer Placeholder 4"/>
          <p:cNvSpPr>
            <a:spLocks noGrp="1"/>
          </p:cNvSpPr>
          <p:nvPr>
            <p:ph type="ftr" sz="quarter" idx="11"/>
          </p:nvPr>
        </p:nvSpPr>
        <p:spPr/>
        <p:txBody>
          <a:bodyPr/>
          <a:lstStyle>
            <a:lvl1pPr>
              <a:defRPr>
                <a:solidFill>
                  <a:srgbClr val="C00000"/>
                </a:solidFill>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nl-NL"/>
              <a:t>Klik om stijl te bewerken</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lvl1pPr>
              <a:defRPr>
                <a:solidFill>
                  <a:schemeClr val="bg1">
                    <a:lumMod val="95000"/>
                  </a:schemeClr>
                </a:solidFill>
              </a:defRPr>
            </a:lvl1pPr>
          </a:lstStyle>
          <a:p>
            <a:fld id="{B61BEF0D-F0BB-DE4B-95CE-6DB70DBA9567}" type="datetimeFigureOut">
              <a:rPr lang="en-US" smtClean="0"/>
              <a:pPr/>
              <a:t>3/21/23</a:t>
            </a:fld>
            <a:endParaRPr lang="en-US" dirty="0"/>
          </a:p>
        </p:txBody>
      </p:sp>
      <p:sp>
        <p:nvSpPr>
          <p:cNvPr id="5" name="Footer Placeholder 4"/>
          <p:cNvSpPr>
            <a:spLocks noGrp="1"/>
          </p:cNvSpPr>
          <p:nvPr>
            <p:ph type="ftr" sz="quarter" idx="11"/>
          </p:nvPr>
        </p:nvSpPr>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3/21/23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445983" y="2228003"/>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8083138" y="2228003"/>
            <a:ext cx="3662879"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3/21/23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
        <p:nvSpPr>
          <p:cNvPr id="9" name="Content Placeholder 2">
            <a:extLst>
              <a:ext uri="{FF2B5EF4-FFF2-40B4-BE49-F238E27FC236}">
                <a16:creationId xmlns:a16="http://schemas.microsoft.com/office/drawing/2014/main" id="{802A0239-EA62-4347-9999-D51FB606177B}"/>
              </a:ext>
            </a:extLst>
          </p:cNvPr>
          <p:cNvSpPr>
            <a:spLocks noGrp="1"/>
          </p:cNvSpPr>
          <p:nvPr>
            <p:ph sz="half" idx="13"/>
          </p:nvPr>
        </p:nvSpPr>
        <p:spPr>
          <a:xfrm>
            <a:off x="4262580" y="2228002"/>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4121351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3/21/23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3/21/23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3/21/23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nl-NL"/>
              <a:t>Klik om stijl te bewerken</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3/21/23</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nl-NL" dirty="0"/>
              <a:t>Klik om stijl te bewerken</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3/21/23</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‹nr.›</a:t>
            </a:fld>
            <a:endParaRPr lang="en-US" dirty="0"/>
          </a:p>
        </p:txBody>
      </p:sp>
      <p:sp>
        <p:nvSpPr>
          <p:cNvPr id="9" name="Rectangle 8"/>
          <p:cNvSpPr/>
          <p:nvPr/>
        </p:nvSpPr>
        <p:spPr>
          <a:xfrm>
            <a:off x="446534" y="453600"/>
            <a:ext cx="3703320" cy="97200"/>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7200"/>
          </a:xfrm>
          <a:prstGeom prst="rect">
            <a:avLst/>
          </a:prstGeom>
          <a:solidFill>
            <a:srgbClr val="008686"/>
          </a:solidFill>
          <a:ln>
            <a:solidFill>
              <a:srgbClr val="008686"/>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3600"/>
            <a:ext cx="3703320" cy="972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activiteitenlijst%20Huishoudelijke%20Ondersteuning.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CD337-EDAC-E844-A4B2-DD03A9638FC0}"/>
              </a:ext>
            </a:extLst>
          </p:cNvPr>
          <p:cNvSpPr>
            <a:spLocks noGrp="1"/>
          </p:cNvSpPr>
          <p:nvPr>
            <p:ph type="ctrTitle"/>
          </p:nvPr>
        </p:nvSpPr>
        <p:spPr/>
        <p:txBody>
          <a:bodyPr/>
          <a:lstStyle/>
          <a:p>
            <a:r>
              <a:rPr lang="nl-NL" dirty="0"/>
              <a:t>Inkoop jeugd en </a:t>
            </a:r>
            <a:r>
              <a:rPr lang="nl-NL" dirty="0" err="1"/>
              <a:t>wmo</a:t>
            </a:r>
            <a:endParaRPr lang="nl-NL" dirty="0"/>
          </a:p>
        </p:txBody>
      </p:sp>
      <p:sp>
        <p:nvSpPr>
          <p:cNvPr id="3" name="Ondertitel 2">
            <a:extLst>
              <a:ext uri="{FF2B5EF4-FFF2-40B4-BE49-F238E27FC236}">
                <a16:creationId xmlns:a16="http://schemas.microsoft.com/office/drawing/2014/main" id="{2BE700A8-F03C-5443-BDB7-C7E9431B182A}"/>
              </a:ext>
            </a:extLst>
          </p:cNvPr>
          <p:cNvSpPr>
            <a:spLocks noGrp="1"/>
          </p:cNvSpPr>
          <p:nvPr>
            <p:ph type="subTitle" idx="1"/>
          </p:nvPr>
        </p:nvSpPr>
        <p:spPr/>
        <p:txBody>
          <a:bodyPr/>
          <a:lstStyle/>
          <a:p>
            <a:r>
              <a:rPr lang="nl-NL" dirty="0"/>
              <a:t>Bijeenkomst aanbieders 22 maart 2023 </a:t>
            </a:r>
          </a:p>
        </p:txBody>
      </p:sp>
    </p:spTree>
    <p:extLst>
      <p:ext uri="{BB962C8B-B14F-4D97-AF65-F5344CB8AC3E}">
        <p14:creationId xmlns:p14="http://schemas.microsoft.com/office/powerpoint/2010/main" val="2919793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60ECEB-F0C2-0450-08F5-E0948F7B7D1A}"/>
              </a:ext>
            </a:extLst>
          </p:cNvPr>
          <p:cNvSpPr>
            <a:spLocks noGrp="1"/>
          </p:cNvSpPr>
          <p:nvPr>
            <p:ph type="title"/>
          </p:nvPr>
        </p:nvSpPr>
        <p:spPr/>
        <p:txBody>
          <a:bodyPr/>
          <a:lstStyle/>
          <a:p>
            <a:r>
              <a:rPr lang="nl-NL" dirty="0"/>
              <a:t>Denklijn overgang </a:t>
            </a:r>
          </a:p>
        </p:txBody>
      </p:sp>
      <p:sp>
        <p:nvSpPr>
          <p:cNvPr id="3" name="Tijdelijke aanduiding voor inhoud 2">
            <a:extLst>
              <a:ext uri="{FF2B5EF4-FFF2-40B4-BE49-F238E27FC236}">
                <a16:creationId xmlns:a16="http://schemas.microsoft.com/office/drawing/2014/main" id="{3DEF0951-BD6A-61E0-31C0-B6829F3E7D72}"/>
              </a:ext>
            </a:extLst>
          </p:cNvPr>
          <p:cNvSpPr>
            <a:spLocks noGrp="1"/>
          </p:cNvSpPr>
          <p:nvPr>
            <p:ph idx="1"/>
          </p:nvPr>
        </p:nvSpPr>
        <p:spPr/>
        <p:txBody>
          <a:bodyPr/>
          <a:lstStyle/>
          <a:p>
            <a:r>
              <a:rPr lang="nl-NL" sz="1800" b="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Bij de implementatie van deze wijziging gaan we uit van een geleidelijke invoering waarbij de huidige indicaties per 1 januari administratief worden omgezet van modules naar tijdeenheden. </a:t>
            </a:r>
          </a:p>
          <a:p>
            <a:r>
              <a:rPr lang="nl-NL" sz="1800" b="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Inwoners die op of na 1 januari 2024 voor het eerst een beroep doen op huishoudelijke ondersteuning of praktische hulp krijgen een indicatie op basis van het nieuwe normenkader.</a:t>
            </a:r>
          </a:p>
          <a:p>
            <a:r>
              <a:rPr lang="nl-NL" sz="1800" b="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Voor inwoners die voor 1 januari 2024 huishoudelijke ondersteuning ontvingen geldt dat de huidige indicatie doorloopt tot uiterlijk 1 januari 2025. </a:t>
            </a:r>
          </a:p>
          <a:p>
            <a:r>
              <a:rPr lang="nl-NL" sz="1800" b="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Bij </a:t>
            </a:r>
            <a:r>
              <a:rPr lang="nl-NL" sz="1800" b="0" dirty="0" err="1">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herindicaties</a:t>
            </a:r>
            <a:r>
              <a:rPr lang="nl-NL" sz="1800" b="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rPr>
              <a:t> of herbeoordelingen van bestaande indicaties in de loop van 2024 wordt geïndiceerd volgens het nieuwe normenkader. Met deze werkwijze wordt de druk op de uitvoering en het risico op bezwaarschriften zo veel mogelijk beperkt.</a:t>
            </a:r>
            <a:r>
              <a:rPr lang="nl-NL" sz="1800" b="1" dirty="0">
                <a:solidFill>
                  <a:srgbClr val="000000"/>
                </a:solidFill>
                <a:effectLst/>
                <a:latin typeface="Helvetica Neue"/>
                <a:ea typeface="Calibri" panose="020F0502020204030204" pitchFamily="34" charset="0"/>
                <a:cs typeface="Helvetica Neue"/>
              </a:rPr>
              <a:t> </a:t>
            </a:r>
            <a:endParaRPr lang="nl-NL" sz="1800" b="1" dirty="0">
              <a:solidFill>
                <a:srgbClr val="000000"/>
              </a:solidFill>
              <a:effectLst/>
              <a:latin typeface="Century Gothic" panose="020B0502020202020204" pitchFamily="34" charset="0"/>
              <a:ea typeface="MS Gothic" panose="020B0609070205080204" pitchFamily="49" charset="-128"/>
              <a:cs typeface="Times New Roman" panose="02020603050405020304" pitchFamily="18" charset="0"/>
            </a:endParaRPr>
          </a:p>
          <a:p>
            <a:endParaRPr lang="nl-NL" dirty="0"/>
          </a:p>
        </p:txBody>
      </p:sp>
    </p:spTree>
    <p:extLst>
      <p:ext uri="{BB962C8B-B14F-4D97-AF65-F5344CB8AC3E}">
        <p14:creationId xmlns:p14="http://schemas.microsoft.com/office/powerpoint/2010/main" val="3795520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EB7FF9-DAD0-2606-6142-38459A2DE8DC}"/>
              </a:ext>
            </a:extLst>
          </p:cNvPr>
          <p:cNvSpPr>
            <a:spLocks noGrp="1"/>
          </p:cNvSpPr>
          <p:nvPr>
            <p:ph type="title"/>
          </p:nvPr>
        </p:nvSpPr>
        <p:spPr/>
        <p:txBody>
          <a:bodyPr/>
          <a:lstStyle/>
          <a:p>
            <a:r>
              <a:rPr lang="nl-NL" dirty="0"/>
              <a:t>Opbouw van de tarieven</a:t>
            </a:r>
          </a:p>
        </p:txBody>
      </p:sp>
      <p:sp>
        <p:nvSpPr>
          <p:cNvPr id="3" name="Tijdelijke aanduiding voor inhoud 2">
            <a:extLst>
              <a:ext uri="{FF2B5EF4-FFF2-40B4-BE49-F238E27FC236}">
                <a16:creationId xmlns:a16="http://schemas.microsoft.com/office/drawing/2014/main" id="{54A4BC97-929E-ED41-2095-67B0A2648436}"/>
              </a:ext>
            </a:extLst>
          </p:cNvPr>
          <p:cNvSpPr>
            <a:spLocks noGrp="1"/>
          </p:cNvSpPr>
          <p:nvPr>
            <p:ph idx="1"/>
          </p:nvPr>
        </p:nvSpPr>
        <p:spPr/>
        <p:txBody>
          <a:bodyPr/>
          <a:lstStyle/>
          <a:p>
            <a:pPr marL="0" indent="0">
              <a:buNone/>
            </a:pPr>
            <a:r>
              <a:rPr lang="nl-NL" dirty="0"/>
              <a:t>Toelichting door Sybe Bijleveld</a:t>
            </a:r>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p:txBody>
      </p:sp>
    </p:spTree>
    <p:extLst>
      <p:ext uri="{BB962C8B-B14F-4D97-AF65-F5344CB8AC3E}">
        <p14:creationId xmlns:p14="http://schemas.microsoft.com/office/powerpoint/2010/main" val="2698977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Welkom</a:t>
            </a:r>
          </a:p>
        </p:txBody>
      </p:sp>
      <p:sp>
        <p:nvSpPr>
          <p:cNvPr id="5" name="Tekstvak 4">
            <a:extLst>
              <a:ext uri="{FF2B5EF4-FFF2-40B4-BE49-F238E27FC236}">
                <a16:creationId xmlns:a16="http://schemas.microsoft.com/office/drawing/2014/main" id="{19496DB4-12AF-0F51-C448-2EBAD2B79AFE}"/>
              </a:ext>
            </a:extLst>
          </p:cNvPr>
          <p:cNvSpPr txBox="1"/>
          <p:nvPr/>
        </p:nvSpPr>
        <p:spPr>
          <a:xfrm>
            <a:off x="3340249" y="2670828"/>
            <a:ext cx="6099586" cy="646331"/>
          </a:xfrm>
          <a:prstGeom prst="rect">
            <a:avLst/>
          </a:prstGeom>
          <a:noFill/>
        </p:spPr>
        <p:txBody>
          <a:bodyPr wrap="square">
            <a:spAutoFit/>
          </a:bodyPr>
          <a:lstStyle/>
          <a:p>
            <a:r>
              <a:rPr lang="nl-NL" sz="1800" i="1" dirty="0">
                <a:solidFill>
                  <a:srgbClr val="C00000"/>
                </a:solidFill>
              </a:rPr>
              <a:t>Alle informatie in deze presentatie is in concept en kan veranderen tot en met de laatste nota van inlichtingen tijdens het inkooptraject</a:t>
            </a:r>
            <a:endParaRPr lang="nl-NL" dirty="0"/>
          </a:p>
        </p:txBody>
      </p:sp>
    </p:spTree>
    <p:extLst>
      <p:ext uri="{BB962C8B-B14F-4D97-AF65-F5344CB8AC3E}">
        <p14:creationId xmlns:p14="http://schemas.microsoft.com/office/powerpoint/2010/main" val="840189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agenda</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b="1" dirty="0"/>
              <a:t>Woensdag 22 maart van 10.00 tot 11.15 uur</a:t>
            </a:r>
          </a:p>
          <a:p>
            <a:pPr marL="0" indent="0">
              <a:buNone/>
            </a:pPr>
            <a:endParaRPr lang="nl-NL" dirty="0"/>
          </a:p>
          <a:p>
            <a:pPr marL="0" indent="0">
              <a:buNone/>
            </a:pPr>
            <a:r>
              <a:rPr lang="nl-NL" dirty="0"/>
              <a:t>Deel 1. Bekostiging Jeugd en </a:t>
            </a:r>
            <a:r>
              <a:rPr lang="nl-NL" dirty="0" err="1"/>
              <a:t>Wmo</a:t>
            </a:r>
            <a:r>
              <a:rPr lang="nl-NL" dirty="0"/>
              <a:t> van 10.00 tot 11.15 uur</a:t>
            </a:r>
          </a:p>
          <a:p>
            <a:pPr>
              <a:buFont typeface="Wingdings" panose="05000000000000000000" pitchFamily="2" charset="2"/>
              <a:buChar char="Ø"/>
            </a:pPr>
            <a:r>
              <a:rPr lang="nl-NL" dirty="0"/>
              <a:t>Concept voorzieningenboek </a:t>
            </a:r>
          </a:p>
          <a:p>
            <a:pPr>
              <a:buFont typeface="Wingdings" panose="05000000000000000000" pitchFamily="2" charset="2"/>
              <a:buChar char="Ø"/>
            </a:pPr>
            <a:r>
              <a:rPr lang="nl-NL" dirty="0"/>
              <a:t>Opbouw van tarieven door Sybe Bijleveld</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100601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13C986-FC9E-8DAF-144E-090C7AA25FED}"/>
              </a:ext>
            </a:extLst>
          </p:cNvPr>
          <p:cNvSpPr>
            <a:spLocks noGrp="1"/>
          </p:cNvSpPr>
          <p:nvPr>
            <p:ph type="title"/>
          </p:nvPr>
        </p:nvSpPr>
        <p:spPr/>
        <p:txBody>
          <a:bodyPr/>
          <a:lstStyle/>
          <a:p>
            <a:r>
              <a:rPr lang="nl-NL" dirty="0"/>
              <a:t>Producten en bekostiging Jeugd en WMO</a:t>
            </a:r>
          </a:p>
        </p:txBody>
      </p:sp>
      <p:sp>
        <p:nvSpPr>
          <p:cNvPr id="3" name="Tijdelijke aanduiding voor inhoud 2">
            <a:extLst>
              <a:ext uri="{FF2B5EF4-FFF2-40B4-BE49-F238E27FC236}">
                <a16:creationId xmlns:a16="http://schemas.microsoft.com/office/drawing/2014/main" id="{58E316F1-8704-6CE2-1B9F-9C20EFA5BF9E}"/>
              </a:ext>
            </a:extLst>
          </p:cNvPr>
          <p:cNvSpPr>
            <a:spLocks noGrp="1"/>
          </p:cNvSpPr>
          <p:nvPr>
            <p:ph idx="1"/>
          </p:nvPr>
        </p:nvSpPr>
        <p:spPr>
          <a:xfrm>
            <a:off x="581192" y="2180496"/>
            <a:ext cx="3044135" cy="3678303"/>
          </a:xfrm>
        </p:spPr>
        <p:txBody>
          <a:bodyPr anchor="t"/>
          <a:lstStyle/>
          <a:p>
            <a:r>
              <a:rPr lang="nl-NL" dirty="0"/>
              <a:t>OZL 1 Volwassenen</a:t>
            </a:r>
          </a:p>
          <a:p>
            <a:r>
              <a:rPr lang="nl-NL" dirty="0"/>
              <a:t>OZL 2 Volwassenen </a:t>
            </a:r>
          </a:p>
          <a:p>
            <a:r>
              <a:rPr lang="nl-NL" dirty="0"/>
              <a:t>OZL Jeugd</a:t>
            </a:r>
          </a:p>
        </p:txBody>
      </p:sp>
      <p:sp>
        <p:nvSpPr>
          <p:cNvPr id="4" name="Tijdelijke aanduiding voor inhoud 2">
            <a:extLst>
              <a:ext uri="{FF2B5EF4-FFF2-40B4-BE49-F238E27FC236}">
                <a16:creationId xmlns:a16="http://schemas.microsoft.com/office/drawing/2014/main" id="{E7917B9D-8523-52B9-1E5F-54AC3287CF61}"/>
              </a:ext>
            </a:extLst>
          </p:cNvPr>
          <p:cNvSpPr txBox="1">
            <a:spLocks/>
          </p:cNvSpPr>
          <p:nvPr/>
        </p:nvSpPr>
        <p:spPr>
          <a:xfrm>
            <a:off x="4875286" y="2180495"/>
            <a:ext cx="3044135" cy="3678303"/>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nl-NL" dirty="0"/>
              <a:t>OMD 1 Volwassenen</a:t>
            </a:r>
          </a:p>
          <a:p>
            <a:r>
              <a:rPr lang="nl-NL" dirty="0"/>
              <a:t>OMD 2 Volwassenen</a:t>
            </a:r>
          </a:p>
          <a:p>
            <a:r>
              <a:rPr lang="nl-NL" dirty="0"/>
              <a:t>OMD Jeugd</a:t>
            </a:r>
          </a:p>
        </p:txBody>
      </p:sp>
      <p:sp>
        <p:nvSpPr>
          <p:cNvPr id="5" name="Tijdelijke aanduiding voor inhoud 2">
            <a:extLst>
              <a:ext uri="{FF2B5EF4-FFF2-40B4-BE49-F238E27FC236}">
                <a16:creationId xmlns:a16="http://schemas.microsoft.com/office/drawing/2014/main" id="{4185AEB9-2B0D-6E98-59B3-8E35479CB430}"/>
              </a:ext>
            </a:extLst>
          </p:cNvPr>
          <p:cNvSpPr txBox="1">
            <a:spLocks/>
          </p:cNvSpPr>
          <p:nvPr/>
        </p:nvSpPr>
        <p:spPr>
          <a:xfrm>
            <a:off x="9169380" y="2180495"/>
            <a:ext cx="3044135" cy="3678303"/>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nl-NL" dirty="0"/>
              <a:t>Persoonlijke verzorging</a:t>
            </a:r>
          </a:p>
          <a:p>
            <a:endParaRPr lang="nl-NL" dirty="0"/>
          </a:p>
        </p:txBody>
      </p:sp>
      <p:sp>
        <p:nvSpPr>
          <p:cNvPr id="6" name="Tijdelijke aanduiding voor inhoud 2">
            <a:extLst>
              <a:ext uri="{FF2B5EF4-FFF2-40B4-BE49-F238E27FC236}">
                <a16:creationId xmlns:a16="http://schemas.microsoft.com/office/drawing/2014/main" id="{03A7FD53-55D7-A786-E123-2F18CCD26E56}"/>
              </a:ext>
            </a:extLst>
          </p:cNvPr>
          <p:cNvSpPr txBox="1">
            <a:spLocks/>
          </p:cNvSpPr>
          <p:nvPr/>
        </p:nvSpPr>
        <p:spPr>
          <a:xfrm>
            <a:off x="581192" y="4204726"/>
            <a:ext cx="11166159" cy="2282135"/>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nl-NL" dirty="0"/>
              <a:t>Alle bekostiging blijft inspanningsgericht</a:t>
            </a:r>
          </a:p>
          <a:p>
            <a:r>
              <a:rPr lang="nl-NL" dirty="0"/>
              <a:t>OZL OMD volwassenen blijft in dezelfde structuur</a:t>
            </a:r>
          </a:p>
          <a:p>
            <a:r>
              <a:rPr lang="nl-NL" dirty="0"/>
              <a:t>OZL OMD jeugd wordt teruggebracht van vier naar twee voorzieningen. OMD 1 jeugd en OZL 1 jeugd verdwijnt omdat er nagenoeg geen tariefverschil is tussen beide en de impact minimaal</a:t>
            </a:r>
          </a:p>
          <a:p>
            <a:r>
              <a:rPr lang="nl-NL" dirty="0">
                <a:highlight>
                  <a:srgbClr val="FFFF00"/>
                </a:highlight>
              </a:rPr>
              <a:t>Persoonlijke verzorging </a:t>
            </a:r>
          </a:p>
        </p:txBody>
      </p:sp>
    </p:spTree>
    <p:extLst>
      <p:ext uri="{BB962C8B-B14F-4D97-AF65-F5344CB8AC3E}">
        <p14:creationId xmlns:p14="http://schemas.microsoft.com/office/powerpoint/2010/main" val="1752831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Opbouw van de tarieven</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a:xfrm>
            <a:off x="581192" y="2180496"/>
            <a:ext cx="11029615" cy="4368894"/>
          </a:xfrm>
        </p:spPr>
        <p:txBody>
          <a:bodyPr anchor="t">
            <a:normAutofit/>
          </a:bodyPr>
          <a:lstStyle/>
          <a:p>
            <a:pPr marL="0" indent="0">
              <a:buNone/>
            </a:pPr>
            <a:r>
              <a:rPr lang="nl-NL" dirty="0"/>
              <a:t>Toelichting </a:t>
            </a:r>
            <a:r>
              <a:rPr lang="nl-NL" dirty="0" err="1"/>
              <a:t>Sybe</a:t>
            </a:r>
            <a:r>
              <a:rPr lang="nl-NL" dirty="0"/>
              <a:t> Bijleveld</a:t>
            </a:r>
          </a:p>
        </p:txBody>
      </p:sp>
    </p:spTree>
    <p:extLst>
      <p:ext uri="{BB962C8B-B14F-4D97-AF65-F5344CB8AC3E}">
        <p14:creationId xmlns:p14="http://schemas.microsoft.com/office/powerpoint/2010/main" val="3455570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CD337-EDAC-E844-A4B2-DD03A9638FC0}"/>
              </a:ext>
            </a:extLst>
          </p:cNvPr>
          <p:cNvSpPr>
            <a:spLocks noGrp="1"/>
          </p:cNvSpPr>
          <p:nvPr>
            <p:ph type="ctrTitle"/>
          </p:nvPr>
        </p:nvSpPr>
        <p:spPr/>
        <p:txBody>
          <a:bodyPr/>
          <a:lstStyle/>
          <a:p>
            <a:r>
              <a:rPr lang="nl-NL" dirty="0"/>
              <a:t>Inkoop Huishoudelijk Ondersteuning</a:t>
            </a:r>
          </a:p>
        </p:txBody>
      </p:sp>
      <p:sp>
        <p:nvSpPr>
          <p:cNvPr id="3" name="Ondertitel 2">
            <a:extLst>
              <a:ext uri="{FF2B5EF4-FFF2-40B4-BE49-F238E27FC236}">
                <a16:creationId xmlns:a16="http://schemas.microsoft.com/office/drawing/2014/main" id="{2BE700A8-F03C-5443-BDB7-C7E9431B182A}"/>
              </a:ext>
            </a:extLst>
          </p:cNvPr>
          <p:cNvSpPr>
            <a:spLocks noGrp="1"/>
          </p:cNvSpPr>
          <p:nvPr>
            <p:ph type="subTitle" idx="1"/>
          </p:nvPr>
        </p:nvSpPr>
        <p:spPr/>
        <p:txBody>
          <a:bodyPr/>
          <a:lstStyle/>
          <a:p>
            <a:r>
              <a:rPr lang="nl-NL" dirty="0"/>
              <a:t>Bijeenkomst aanbieders 22 maart 2023 </a:t>
            </a:r>
          </a:p>
        </p:txBody>
      </p:sp>
    </p:spTree>
    <p:extLst>
      <p:ext uri="{BB962C8B-B14F-4D97-AF65-F5344CB8AC3E}">
        <p14:creationId xmlns:p14="http://schemas.microsoft.com/office/powerpoint/2010/main" val="37781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Welkom</a:t>
            </a:r>
          </a:p>
        </p:txBody>
      </p:sp>
      <p:sp>
        <p:nvSpPr>
          <p:cNvPr id="5" name="Tekstvak 4">
            <a:extLst>
              <a:ext uri="{FF2B5EF4-FFF2-40B4-BE49-F238E27FC236}">
                <a16:creationId xmlns:a16="http://schemas.microsoft.com/office/drawing/2014/main" id="{19496DB4-12AF-0F51-C448-2EBAD2B79AFE}"/>
              </a:ext>
            </a:extLst>
          </p:cNvPr>
          <p:cNvSpPr txBox="1"/>
          <p:nvPr/>
        </p:nvSpPr>
        <p:spPr>
          <a:xfrm>
            <a:off x="3340249" y="2670828"/>
            <a:ext cx="6099586" cy="646331"/>
          </a:xfrm>
          <a:prstGeom prst="rect">
            <a:avLst/>
          </a:prstGeom>
          <a:noFill/>
        </p:spPr>
        <p:txBody>
          <a:bodyPr wrap="square">
            <a:spAutoFit/>
          </a:bodyPr>
          <a:lstStyle/>
          <a:p>
            <a:r>
              <a:rPr lang="nl-NL" sz="1800" i="1" dirty="0">
                <a:solidFill>
                  <a:srgbClr val="C00000"/>
                </a:solidFill>
              </a:rPr>
              <a:t>Alle informatie in deze presentatie is in concept en kan veranderen tot en met de laatste nota van inlichtingen tijdens het inkooptraject</a:t>
            </a:r>
            <a:endParaRPr lang="nl-NL" dirty="0"/>
          </a:p>
        </p:txBody>
      </p:sp>
    </p:spTree>
    <p:extLst>
      <p:ext uri="{BB962C8B-B14F-4D97-AF65-F5344CB8AC3E}">
        <p14:creationId xmlns:p14="http://schemas.microsoft.com/office/powerpoint/2010/main" val="3079296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agenda</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b="1" dirty="0"/>
              <a:t>Woensdag 22 maart van 11.15 tot 12.30 uur</a:t>
            </a:r>
          </a:p>
          <a:p>
            <a:pPr marL="0" indent="0">
              <a:buNone/>
            </a:pPr>
            <a:endParaRPr lang="nl-NL" dirty="0"/>
          </a:p>
          <a:p>
            <a:pPr marL="0" indent="0">
              <a:buNone/>
            </a:pPr>
            <a:endParaRPr lang="nl-NL" dirty="0"/>
          </a:p>
          <a:p>
            <a:pPr marL="0" indent="0">
              <a:buNone/>
            </a:pPr>
            <a:r>
              <a:rPr lang="nl-NL" dirty="0"/>
              <a:t>Deel 2. Normering Huishoudelijke Ondersteuning 11.15 – 12.30 uur</a:t>
            </a:r>
          </a:p>
          <a:p>
            <a:pPr>
              <a:buFont typeface="Wingdings" panose="05000000000000000000" pitchFamily="2" charset="2"/>
              <a:buChar char="Ø"/>
            </a:pPr>
            <a:r>
              <a:rPr lang="nl-NL" dirty="0"/>
              <a:t>Bespreken normeringen minuten per taak</a:t>
            </a:r>
          </a:p>
          <a:p>
            <a:pPr>
              <a:buFont typeface="Wingdings" panose="05000000000000000000" pitchFamily="2" charset="2"/>
              <a:buChar char="Ø"/>
            </a:pPr>
            <a:r>
              <a:rPr lang="nl-NL" dirty="0"/>
              <a:t>Denklijn overgang naar nieuw</a:t>
            </a:r>
          </a:p>
          <a:p>
            <a:pPr>
              <a:buFont typeface="Wingdings" panose="05000000000000000000" pitchFamily="2" charset="2"/>
              <a:buChar char="Ø"/>
            </a:pPr>
            <a:r>
              <a:rPr lang="nl-NL" dirty="0"/>
              <a:t>Sybe Bijleveld: opbouw van tarieven</a:t>
            </a:r>
          </a:p>
          <a:p>
            <a:pPr>
              <a:buFont typeface="Wingdings" panose="05000000000000000000" pitchFamily="2" charset="2"/>
              <a:buChar char="Ø"/>
            </a:pPr>
            <a:endParaRPr lang="nl-NL" dirty="0"/>
          </a:p>
          <a:p>
            <a:pPr marL="0" indent="0">
              <a:buNone/>
            </a:pPr>
            <a:endParaRPr lang="nl-NL" dirty="0"/>
          </a:p>
        </p:txBody>
      </p:sp>
    </p:spTree>
    <p:extLst>
      <p:ext uri="{BB962C8B-B14F-4D97-AF65-F5344CB8AC3E}">
        <p14:creationId xmlns:p14="http://schemas.microsoft.com/office/powerpoint/2010/main" val="431241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45848C-7E7D-3E5C-1B16-75B0C94798B2}"/>
              </a:ext>
            </a:extLst>
          </p:cNvPr>
          <p:cNvSpPr>
            <a:spLocks noGrp="1"/>
          </p:cNvSpPr>
          <p:nvPr>
            <p:ph type="title"/>
          </p:nvPr>
        </p:nvSpPr>
        <p:spPr/>
        <p:txBody>
          <a:bodyPr/>
          <a:lstStyle/>
          <a:p>
            <a:r>
              <a:rPr lang="nl-NL" dirty="0"/>
              <a:t>Normering per activiteit</a:t>
            </a:r>
          </a:p>
        </p:txBody>
      </p:sp>
      <p:sp>
        <p:nvSpPr>
          <p:cNvPr id="3" name="Tijdelijke aanduiding voor inhoud 2">
            <a:extLst>
              <a:ext uri="{FF2B5EF4-FFF2-40B4-BE49-F238E27FC236}">
                <a16:creationId xmlns:a16="http://schemas.microsoft.com/office/drawing/2014/main" id="{E9CF8D84-1A90-8E49-EE8B-5638A3BC4100}"/>
              </a:ext>
            </a:extLst>
          </p:cNvPr>
          <p:cNvSpPr>
            <a:spLocks noGrp="1"/>
          </p:cNvSpPr>
          <p:nvPr>
            <p:ph idx="1"/>
          </p:nvPr>
        </p:nvSpPr>
        <p:spPr/>
        <p:txBody>
          <a:bodyPr/>
          <a:lstStyle/>
          <a:p>
            <a:r>
              <a:rPr lang="nl-NL" dirty="0">
                <a:hlinkClick r:id="rId2" action="ppaction://hlinkfile"/>
              </a:rPr>
              <a:t>Link</a:t>
            </a:r>
            <a:r>
              <a:rPr lang="nl-NL" dirty="0"/>
              <a:t> naar bestand </a:t>
            </a:r>
          </a:p>
        </p:txBody>
      </p:sp>
    </p:spTree>
    <p:extLst>
      <p:ext uri="{BB962C8B-B14F-4D97-AF65-F5344CB8AC3E}">
        <p14:creationId xmlns:p14="http://schemas.microsoft.com/office/powerpoint/2010/main" val="3490005348"/>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Socianova" id="{646FA519-AB78-144D-94B7-CB9E3DEE267D}" vid="{FD2012C0-10C9-B74F-9602-1053916540CF}"/>
    </a:ext>
  </a:extLst>
</a:theme>
</file>

<file path=docProps/app.xml><?xml version="1.0" encoding="utf-8"?>
<Properties xmlns="http://schemas.openxmlformats.org/officeDocument/2006/extended-properties" xmlns:vt="http://schemas.openxmlformats.org/officeDocument/2006/docPropsVTypes">
  <Template>Dividend</Template>
  <TotalTime>3640</TotalTime>
  <Words>335</Words>
  <Application>Microsoft Macintosh PowerPoint</Application>
  <PresentationFormat>Breedbeeld</PresentationFormat>
  <Paragraphs>50</Paragraphs>
  <Slides>11</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11</vt:i4>
      </vt:variant>
    </vt:vector>
  </HeadingPairs>
  <TitlesOfParts>
    <vt:vector size="17" baseType="lpstr">
      <vt:lpstr>Century Gothic</vt:lpstr>
      <vt:lpstr>Gill Sans MT</vt:lpstr>
      <vt:lpstr>Helvetica Neue</vt:lpstr>
      <vt:lpstr>Wingdings</vt:lpstr>
      <vt:lpstr>Wingdings 2</vt:lpstr>
      <vt:lpstr>Dividend</vt:lpstr>
      <vt:lpstr>Inkoop jeugd en wmo</vt:lpstr>
      <vt:lpstr>Welkom</vt:lpstr>
      <vt:lpstr>agenda</vt:lpstr>
      <vt:lpstr>Producten en bekostiging Jeugd en WMO</vt:lpstr>
      <vt:lpstr>Opbouw van de tarieven</vt:lpstr>
      <vt:lpstr>Inkoop Huishoudelijk Ondersteuning</vt:lpstr>
      <vt:lpstr>Welkom</vt:lpstr>
      <vt:lpstr>agenda</vt:lpstr>
      <vt:lpstr>Normering per activiteit</vt:lpstr>
      <vt:lpstr>Denklijn overgang </vt:lpstr>
      <vt:lpstr>Opbouw van de tarieven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 van Renen</dc:creator>
  <cp:lastModifiedBy>wouter kwakman</cp:lastModifiedBy>
  <cp:revision>31</cp:revision>
  <dcterms:created xsi:type="dcterms:W3CDTF">2022-03-07T18:50:47Z</dcterms:created>
  <dcterms:modified xsi:type="dcterms:W3CDTF">2023-03-21T19:39:43Z</dcterms:modified>
</cp:coreProperties>
</file>