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99" r:id="rId3"/>
    <p:sldId id="313" r:id="rId4"/>
    <p:sldId id="320" r:id="rId5"/>
    <p:sldId id="325" r:id="rId6"/>
    <p:sldId id="315" r:id="rId7"/>
    <p:sldId id="316" r:id="rId8"/>
    <p:sldId id="317" r:id="rId9"/>
    <p:sldId id="300" r:id="rId10"/>
    <p:sldId id="319" r:id="rId11"/>
    <p:sldId id="318" r:id="rId12"/>
    <p:sldId id="324" r:id="rId13"/>
    <p:sldId id="321" r:id="rId14"/>
    <p:sldId id="323"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2222"/>
    <a:srgbClr val="C8A00A"/>
    <a:srgbClr val="5A5A5A"/>
    <a:srgbClr val="00868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Stijl, gemiddeld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92"/>
    <p:restoredTop sz="96405"/>
  </p:normalViewPr>
  <p:slideViewPr>
    <p:cSldViewPr snapToGrid="0" snapToObjects="1" showGuides="1">
      <p:cViewPr varScale="1">
        <p:scale>
          <a:sx n="86" d="100"/>
          <a:sy n="86" d="100"/>
        </p:scale>
        <p:origin x="806" y="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rgbClr val="C8A00A"/>
          </a:solidFill>
          <a:ln>
            <a:solidFill>
              <a:srgbClr val="C8A00A"/>
            </a:solid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446535" y="1020431"/>
            <a:ext cx="11128206" cy="1475013"/>
          </a:xfrm>
          <a:effectLst/>
        </p:spPr>
        <p:txBody>
          <a:bodyPr anchor="b">
            <a:normAutofit/>
          </a:bodyPr>
          <a:lstStyle>
            <a:lvl1pPr>
              <a:defRPr sz="3600">
                <a:solidFill>
                  <a:srgbClr val="B22222"/>
                </a:solidFill>
              </a:defRPr>
            </a:lvl1pPr>
          </a:lstStyle>
          <a:p>
            <a:r>
              <a:rPr lang="nl-NL"/>
              <a:t>Klik om stijl te bewerken</a:t>
            </a:r>
            <a:endParaRPr lang="en-US" dirty="0"/>
          </a:p>
        </p:txBody>
      </p:sp>
      <p:sp>
        <p:nvSpPr>
          <p:cNvPr id="3" name="Subtitle 2"/>
          <p:cNvSpPr>
            <a:spLocks noGrp="1"/>
          </p:cNvSpPr>
          <p:nvPr>
            <p:ph type="subTitle" idx="1"/>
          </p:nvPr>
        </p:nvSpPr>
        <p:spPr>
          <a:xfrm>
            <a:off x="446534" y="2495445"/>
            <a:ext cx="11128206" cy="590321"/>
          </a:xfrm>
        </p:spPr>
        <p:txBody>
          <a:bodyPr anchor="t">
            <a:normAutofit/>
          </a:bodyPr>
          <a:lstStyle>
            <a:lvl1pPr marL="0" indent="0" algn="l">
              <a:buNone/>
              <a:defRPr sz="1600" cap="all">
                <a:solidFill>
                  <a:srgbClr val="00868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Klikken om de ondertitelstijl van het model te bewerken</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bg1">
                    <a:lumMod val="95000"/>
                  </a:schemeClr>
                </a:solidFill>
              </a:defRPr>
            </a:lvl1pPr>
          </a:lstStyle>
          <a:p>
            <a:fld id="{B61BEF0D-F0BB-DE4B-95CE-6DB70DBA9567}" type="datetimeFigureOut">
              <a:rPr lang="en-US" smtClean="0"/>
              <a:pPr/>
              <a:t>2/10/2023</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bg1">
                    <a:lumMod val="9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bg1">
                    <a:lumMod val="95000"/>
                  </a:schemeClr>
                </a:solidFill>
              </a:defRPr>
            </a:lvl1pPr>
          </a:lstStyle>
          <a:p>
            <a:fld id="{D57F1E4F-1CFF-5643-939E-217C01CDF565}" type="slidenum">
              <a:rPr lang="en-US" smtClean="0"/>
              <a:pPr/>
              <a:t>‹nr.›</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nl-NL"/>
              <a:t>Klik om stijl te bewerken</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B61BEF0D-F0BB-DE4B-95CE-6DB70DBA9567}" type="datetimeFigureOut">
              <a:rPr lang="en-US" dirty="0"/>
              <a:pPr/>
              <a:t>2/10/2023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dirty="0"/>
              <a:pPr/>
              <a:t>2/10/2023</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dirty="0"/>
              <a:pPr/>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rgbClr val="B22222"/>
          </a:solidFill>
          <a:ln>
            <a:solidFill>
              <a:srgbClr val="B22222"/>
            </a:solid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nl-NL"/>
              <a:t>Klik om stijl te bewerken</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lvl1pPr>
              <a:defRPr>
                <a:solidFill>
                  <a:srgbClr val="C00000"/>
                </a:solidFill>
              </a:defRPr>
            </a:lvl1pPr>
          </a:lstStyle>
          <a:p>
            <a:fld id="{B61BEF0D-F0BB-DE4B-95CE-6DB70DBA9567}" type="datetimeFigureOut">
              <a:rPr lang="en-US" smtClean="0"/>
              <a:pPr/>
              <a:t>2/10/2023</a:t>
            </a:fld>
            <a:endParaRPr lang="en-US" dirty="0"/>
          </a:p>
        </p:txBody>
      </p:sp>
      <p:sp>
        <p:nvSpPr>
          <p:cNvPr id="5" name="Footer Placeholder 4"/>
          <p:cNvSpPr>
            <a:spLocks noGrp="1"/>
          </p:cNvSpPr>
          <p:nvPr>
            <p:ph type="ftr" sz="quarter" idx="11"/>
          </p:nvPr>
        </p:nvSpPr>
        <p:spPr/>
        <p:txBody>
          <a:bodyPr/>
          <a:lstStyle>
            <a:lvl1pPr>
              <a:defRPr>
                <a:solidFill>
                  <a:srgbClr val="C00000"/>
                </a:solidFill>
              </a:defRPr>
            </a:lvl1p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lvl1pPr>
              <a:defRPr>
                <a:solidFill>
                  <a:srgbClr val="B22222"/>
                </a:solidFill>
              </a:defRPr>
            </a:lvl1pPr>
          </a:lstStyle>
          <a:p>
            <a:fld id="{D57F1E4F-1CFF-5643-939E-217C01CDF565}" type="slidenum">
              <a:rPr lang="en-US" smtClean="0"/>
              <a:pPr/>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rgbClr val="B22222"/>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nl-NL"/>
              <a:t>Klik om stijl te bewerken</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lvl1pPr>
              <a:defRPr>
                <a:solidFill>
                  <a:schemeClr val="bg1">
                    <a:lumMod val="95000"/>
                  </a:schemeClr>
                </a:solidFill>
              </a:defRPr>
            </a:lvl1pPr>
          </a:lstStyle>
          <a:p>
            <a:fld id="{B61BEF0D-F0BB-DE4B-95CE-6DB70DBA9567}" type="datetimeFigureOut">
              <a:rPr lang="en-US" smtClean="0"/>
              <a:pPr/>
              <a:t>2/10/2023</a:t>
            </a:fld>
            <a:endParaRPr lang="en-US" dirty="0"/>
          </a:p>
        </p:txBody>
      </p:sp>
      <p:sp>
        <p:nvSpPr>
          <p:cNvPr id="5" name="Footer Placeholder 4"/>
          <p:cNvSpPr>
            <a:spLocks noGrp="1"/>
          </p:cNvSpPr>
          <p:nvPr>
            <p:ph type="ftr" sz="quarter" idx="11"/>
          </p:nvPr>
        </p:nvSpPr>
        <p:spPr/>
        <p:txBody>
          <a:bodyPr/>
          <a:lstStyle>
            <a:lvl1pPr>
              <a:defRPr>
                <a:solidFill>
                  <a:schemeClr val="bg1">
                    <a:lumMod val="9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bg1">
                    <a:lumMod val="95000"/>
                  </a:schemeClr>
                </a:solidFill>
              </a:defRPr>
            </a:lvl1pPr>
          </a:lstStyle>
          <a:p>
            <a:fld id="{D57F1E4F-1CFF-5643-939E-217C01CDF565}" type="slidenum">
              <a:rPr lang="en-US" smtClean="0"/>
              <a:pPr/>
              <a:t>‹nr.›</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rgbClr val="B22222"/>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nl-NL"/>
              <a:t>Klik om stijl te bewerken</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lvl1pPr>
              <a:defRPr>
                <a:solidFill>
                  <a:srgbClr val="C00000"/>
                </a:solidFill>
              </a:defRPr>
            </a:lvl1pPr>
          </a:lstStyle>
          <a:p>
            <a:fld id="{B61BEF0D-F0BB-DE4B-95CE-6DB70DBA9567}" type="datetimeFigureOut">
              <a:rPr lang="en-US" smtClean="0"/>
              <a:pPr/>
              <a:t>2/10/2023</a:t>
            </a:fld>
            <a:endParaRPr lang="en-US" dirty="0"/>
          </a:p>
        </p:txBody>
      </p:sp>
      <p:sp>
        <p:nvSpPr>
          <p:cNvPr id="6" name="Footer Placeholder 5"/>
          <p:cNvSpPr>
            <a:spLocks noGrp="1"/>
          </p:cNvSpPr>
          <p:nvPr>
            <p:ph type="ftr" sz="quarter" idx="11"/>
          </p:nvPr>
        </p:nvSpPr>
        <p:spPr/>
        <p:txBody>
          <a:bodyPr/>
          <a:lstStyle>
            <a:lvl1pPr>
              <a:defRPr>
                <a:solidFill>
                  <a:srgbClr val="B2222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rgbClr val="B22222"/>
                </a:solidFill>
              </a:defRPr>
            </a:lvl1pPr>
          </a:lstStyle>
          <a:p>
            <a:fld id="{D57F1E4F-1CFF-5643-939E-217C01CDF565}" type="slidenum">
              <a:rPr lang="en-US" smtClean="0"/>
              <a:pPr/>
              <a:t>‹nr.›</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nhoud van twee">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rgbClr val="B22222"/>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nl-NL"/>
              <a:t>Klik om stijl te bewerken</a:t>
            </a:r>
            <a:endParaRPr lang="en-US" dirty="0"/>
          </a:p>
        </p:txBody>
      </p:sp>
      <p:sp>
        <p:nvSpPr>
          <p:cNvPr id="3" name="Content Placeholder 2"/>
          <p:cNvSpPr>
            <a:spLocks noGrp="1"/>
          </p:cNvSpPr>
          <p:nvPr>
            <p:ph sz="half" idx="1"/>
          </p:nvPr>
        </p:nvSpPr>
        <p:spPr>
          <a:xfrm>
            <a:off x="445983" y="2228003"/>
            <a:ext cx="3662880" cy="3633047"/>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8083138" y="2228003"/>
            <a:ext cx="3662879" cy="3633047"/>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lvl1pPr>
              <a:defRPr>
                <a:solidFill>
                  <a:srgbClr val="C00000"/>
                </a:solidFill>
              </a:defRPr>
            </a:lvl1pPr>
          </a:lstStyle>
          <a:p>
            <a:fld id="{B61BEF0D-F0BB-DE4B-95CE-6DB70DBA9567}" type="datetimeFigureOut">
              <a:rPr lang="en-US" smtClean="0"/>
              <a:pPr/>
              <a:t>2/10/2023</a:t>
            </a:fld>
            <a:endParaRPr lang="en-US" dirty="0"/>
          </a:p>
        </p:txBody>
      </p:sp>
      <p:sp>
        <p:nvSpPr>
          <p:cNvPr id="6" name="Footer Placeholder 5"/>
          <p:cNvSpPr>
            <a:spLocks noGrp="1"/>
          </p:cNvSpPr>
          <p:nvPr>
            <p:ph type="ftr" sz="quarter" idx="11"/>
          </p:nvPr>
        </p:nvSpPr>
        <p:spPr/>
        <p:txBody>
          <a:bodyPr/>
          <a:lstStyle>
            <a:lvl1pPr>
              <a:defRPr>
                <a:solidFill>
                  <a:srgbClr val="B2222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rgbClr val="B22222"/>
                </a:solidFill>
              </a:defRPr>
            </a:lvl1pPr>
          </a:lstStyle>
          <a:p>
            <a:fld id="{D57F1E4F-1CFF-5643-939E-217C01CDF565}" type="slidenum">
              <a:rPr lang="en-US" smtClean="0"/>
              <a:pPr/>
              <a:t>‹nr.›</a:t>
            </a:fld>
            <a:endParaRPr lang="en-US" dirty="0"/>
          </a:p>
        </p:txBody>
      </p:sp>
      <p:sp>
        <p:nvSpPr>
          <p:cNvPr id="9" name="Content Placeholder 2">
            <a:extLst>
              <a:ext uri="{FF2B5EF4-FFF2-40B4-BE49-F238E27FC236}">
                <a16:creationId xmlns:a16="http://schemas.microsoft.com/office/drawing/2014/main" id="{802A0239-EA62-4347-9999-D51FB606177B}"/>
              </a:ext>
            </a:extLst>
          </p:cNvPr>
          <p:cNvSpPr>
            <a:spLocks noGrp="1"/>
          </p:cNvSpPr>
          <p:nvPr>
            <p:ph sz="half" idx="13"/>
          </p:nvPr>
        </p:nvSpPr>
        <p:spPr>
          <a:xfrm>
            <a:off x="4262580" y="2228002"/>
            <a:ext cx="3662880" cy="3633047"/>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Tree>
    <p:extLst>
      <p:ext uri="{BB962C8B-B14F-4D97-AF65-F5344CB8AC3E}">
        <p14:creationId xmlns:p14="http://schemas.microsoft.com/office/powerpoint/2010/main" val="41213512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nl-NL"/>
              <a:t>Klik om stijl te bewerken</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2/10/2023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2/10/2023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2/10/2023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nl-NL"/>
              <a:t>Klik om stijl te bewerken</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2/10/2023</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‹nr.›</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nl-NL" dirty="0"/>
              <a:t>Klik om stijl te bewerken</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dirty="0"/>
              <a:pPr/>
              <a:t>2/10/2023</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dirty="0"/>
              <a:pPr/>
              <a:t>‹nr.›</a:t>
            </a:fld>
            <a:endParaRPr lang="en-US" dirty="0"/>
          </a:p>
        </p:txBody>
      </p:sp>
      <p:sp>
        <p:nvSpPr>
          <p:cNvPr id="9" name="Rectangle 8"/>
          <p:cNvSpPr/>
          <p:nvPr/>
        </p:nvSpPr>
        <p:spPr>
          <a:xfrm>
            <a:off x="446534" y="453600"/>
            <a:ext cx="3703320" cy="97200"/>
          </a:xfrm>
          <a:prstGeom prst="rect">
            <a:avLst/>
          </a:prstGeom>
          <a:solidFill>
            <a:srgbClr val="B22222"/>
          </a:solidFill>
          <a:ln>
            <a:solidFill>
              <a:srgbClr val="B22222"/>
            </a:solid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7200"/>
          </a:xfrm>
          <a:prstGeom prst="rect">
            <a:avLst/>
          </a:prstGeom>
          <a:solidFill>
            <a:srgbClr val="008686"/>
          </a:solidFill>
          <a:ln>
            <a:solidFill>
              <a:srgbClr val="008686"/>
            </a:solid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3600"/>
            <a:ext cx="3703320" cy="97200"/>
          </a:xfrm>
          <a:prstGeom prst="rect">
            <a:avLst/>
          </a:prstGeom>
          <a:solidFill>
            <a:srgbClr val="C8A00A"/>
          </a:solidFill>
          <a:ln>
            <a:solidFill>
              <a:srgbClr val="C8A00A"/>
            </a:solid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0"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rgbClr val="B2222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rgbClr val="C8A00A"/>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rgbClr val="008686"/>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rgbClr val="5A5A5A"/>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rgbClr val="5A5A5A"/>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BCD337-EDAC-E844-A4B2-DD03A9638FC0}"/>
              </a:ext>
            </a:extLst>
          </p:cNvPr>
          <p:cNvSpPr>
            <a:spLocks noGrp="1"/>
          </p:cNvSpPr>
          <p:nvPr>
            <p:ph type="ctrTitle"/>
          </p:nvPr>
        </p:nvSpPr>
        <p:spPr/>
        <p:txBody>
          <a:bodyPr/>
          <a:lstStyle/>
          <a:p>
            <a:r>
              <a:rPr lang="nl-NL" dirty="0"/>
              <a:t>Inkoop jeugd en </a:t>
            </a:r>
            <a:r>
              <a:rPr lang="nl-NL" dirty="0" err="1"/>
              <a:t>wmo</a:t>
            </a:r>
            <a:endParaRPr lang="nl-NL" dirty="0"/>
          </a:p>
        </p:txBody>
      </p:sp>
      <p:sp>
        <p:nvSpPr>
          <p:cNvPr id="3" name="Ondertitel 2">
            <a:extLst>
              <a:ext uri="{FF2B5EF4-FFF2-40B4-BE49-F238E27FC236}">
                <a16:creationId xmlns:a16="http://schemas.microsoft.com/office/drawing/2014/main" id="{2BE700A8-F03C-5443-BDB7-C7E9431B182A}"/>
              </a:ext>
            </a:extLst>
          </p:cNvPr>
          <p:cNvSpPr>
            <a:spLocks noGrp="1"/>
          </p:cNvSpPr>
          <p:nvPr>
            <p:ph type="subTitle" idx="1"/>
          </p:nvPr>
        </p:nvSpPr>
        <p:spPr/>
        <p:txBody>
          <a:bodyPr/>
          <a:lstStyle/>
          <a:p>
            <a:r>
              <a:rPr lang="nl-NL" dirty="0"/>
              <a:t>Bijeenkomst aanbieders </a:t>
            </a:r>
          </a:p>
        </p:txBody>
      </p:sp>
    </p:spTree>
    <p:extLst>
      <p:ext uri="{BB962C8B-B14F-4D97-AF65-F5344CB8AC3E}">
        <p14:creationId xmlns:p14="http://schemas.microsoft.com/office/powerpoint/2010/main" val="29197932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6F951-35CA-0C23-E822-7F8A8E2A2B48}"/>
              </a:ext>
            </a:extLst>
          </p:cNvPr>
          <p:cNvSpPr>
            <a:spLocks noGrp="1"/>
          </p:cNvSpPr>
          <p:nvPr>
            <p:ph type="title"/>
          </p:nvPr>
        </p:nvSpPr>
        <p:spPr/>
        <p:txBody>
          <a:bodyPr/>
          <a:lstStyle/>
          <a:p>
            <a:r>
              <a:rPr lang="nl-NL" dirty="0"/>
              <a:t>Regionale en lokale inkoop </a:t>
            </a:r>
          </a:p>
        </p:txBody>
      </p:sp>
      <p:sp>
        <p:nvSpPr>
          <p:cNvPr id="3" name="Tijdelijke aanduiding voor inhoud 2">
            <a:extLst>
              <a:ext uri="{FF2B5EF4-FFF2-40B4-BE49-F238E27FC236}">
                <a16:creationId xmlns:a16="http://schemas.microsoft.com/office/drawing/2014/main" id="{92BA1976-AB1B-D17F-9992-08B875A6B010}"/>
              </a:ext>
            </a:extLst>
          </p:cNvPr>
          <p:cNvSpPr>
            <a:spLocks noGrp="1"/>
          </p:cNvSpPr>
          <p:nvPr>
            <p:ph idx="1"/>
          </p:nvPr>
        </p:nvSpPr>
        <p:spPr>
          <a:xfrm>
            <a:off x="581192" y="2180496"/>
            <a:ext cx="11029615" cy="4368894"/>
          </a:xfrm>
        </p:spPr>
        <p:txBody>
          <a:bodyPr anchor="t">
            <a:normAutofit/>
          </a:bodyPr>
          <a:lstStyle/>
          <a:p>
            <a:pPr marL="0" indent="0">
              <a:buNone/>
            </a:pPr>
            <a:r>
              <a:rPr lang="nl-NL" b="1" dirty="0">
                <a:solidFill>
                  <a:srgbClr val="B22222"/>
                </a:solidFill>
              </a:rPr>
              <a:t>In gesprek</a:t>
            </a:r>
          </a:p>
          <a:p>
            <a:r>
              <a:rPr lang="nl-NL" dirty="0"/>
              <a:t>Hoe kijken de lokale/kleinere organisatie aan tegen de lokale inkoop door Almelo? </a:t>
            </a:r>
          </a:p>
          <a:p>
            <a:r>
              <a:rPr lang="nl-NL" dirty="0"/>
              <a:t>Hoe kijken systeempartijen en grote (boven)regionale organisaties aan tegen de lokale inkoop door Almelo? </a:t>
            </a:r>
          </a:p>
          <a:p>
            <a:r>
              <a:rPr lang="nl-NL" dirty="0"/>
              <a:t>Is de scope aan dienstverlenging in Almelo interessant genoeg om in te schrijven? </a:t>
            </a:r>
          </a:p>
        </p:txBody>
      </p:sp>
    </p:spTree>
    <p:extLst>
      <p:ext uri="{BB962C8B-B14F-4D97-AF65-F5344CB8AC3E}">
        <p14:creationId xmlns:p14="http://schemas.microsoft.com/office/powerpoint/2010/main" val="37441572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6F951-35CA-0C23-E822-7F8A8E2A2B48}"/>
              </a:ext>
            </a:extLst>
          </p:cNvPr>
          <p:cNvSpPr>
            <a:spLocks noGrp="1"/>
          </p:cNvSpPr>
          <p:nvPr>
            <p:ph type="title"/>
          </p:nvPr>
        </p:nvSpPr>
        <p:spPr/>
        <p:txBody>
          <a:bodyPr/>
          <a:lstStyle/>
          <a:p>
            <a:r>
              <a:rPr lang="nl-NL" dirty="0"/>
              <a:t>Eerste inkijk inrichting </a:t>
            </a:r>
          </a:p>
        </p:txBody>
      </p:sp>
      <p:sp>
        <p:nvSpPr>
          <p:cNvPr id="3" name="Tijdelijke aanduiding voor inhoud 2">
            <a:extLst>
              <a:ext uri="{FF2B5EF4-FFF2-40B4-BE49-F238E27FC236}">
                <a16:creationId xmlns:a16="http://schemas.microsoft.com/office/drawing/2014/main" id="{92BA1976-AB1B-D17F-9992-08B875A6B010}"/>
              </a:ext>
            </a:extLst>
          </p:cNvPr>
          <p:cNvSpPr>
            <a:spLocks noGrp="1"/>
          </p:cNvSpPr>
          <p:nvPr>
            <p:ph idx="1"/>
          </p:nvPr>
        </p:nvSpPr>
        <p:spPr>
          <a:xfrm>
            <a:off x="581192" y="2180496"/>
            <a:ext cx="11029615" cy="4435457"/>
          </a:xfrm>
        </p:spPr>
        <p:txBody>
          <a:bodyPr anchor="t">
            <a:normAutofit fontScale="92500" lnSpcReduction="10000"/>
          </a:bodyPr>
          <a:lstStyle/>
          <a:p>
            <a:r>
              <a:rPr lang="nl-NL" dirty="0"/>
              <a:t>Voorzieningenboek</a:t>
            </a:r>
          </a:p>
          <a:p>
            <a:pPr lvl="1"/>
            <a:r>
              <a:rPr lang="nl-NL" dirty="0"/>
              <a:t>Vereenvoudiging voorzieningenboek door alles terug te brengen naar minuut/uur prijzen en overlap soortgelijke voorzieningen eruit te halen </a:t>
            </a:r>
          </a:p>
          <a:p>
            <a:pPr lvl="1"/>
            <a:r>
              <a:rPr lang="nl-NL" dirty="0"/>
              <a:t>Een aantal voorzieningen om te zetten naar algemene voorzieningen </a:t>
            </a:r>
          </a:p>
          <a:p>
            <a:pPr lvl="1"/>
            <a:r>
              <a:rPr lang="nl-NL" dirty="0"/>
              <a:t>Trajectfinanciering verdwijnt en wordt in verwijsstandaarden verwerkt</a:t>
            </a:r>
          </a:p>
          <a:p>
            <a:r>
              <a:rPr lang="nl-NL" dirty="0"/>
              <a:t>Verwijzen </a:t>
            </a:r>
          </a:p>
          <a:p>
            <a:pPr lvl="1"/>
            <a:r>
              <a:rPr lang="nl-NL" dirty="0"/>
              <a:t>O.b.v. ingeschatte inzet </a:t>
            </a:r>
          </a:p>
          <a:p>
            <a:pPr lvl="1"/>
            <a:r>
              <a:rPr lang="nl-NL" dirty="0"/>
              <a:t>Veelvoorkomende interventies standaardiseren in aantal minuten/uren</a:t>
            </a:r>
          </a:p>
          <a:p>
            <a:pPr lvl="1"/>
            <a:r>
              <a:rPr lang="nl-NL" dirty="0"/>
              <a:t>Bij complexe vraagstukken via huisartsenroute eerst overleg met gemeente om gezamenlijk de benodigde hulpverlening te bepalen</a:t>
            </a:r>
          </a:p>
          <a:p>
            <a:r>
              <a:rPr lang="nl-NL" dirty="0"/>
              <a:t>Bekostigen </a:t>
            </a:r>
          </a:p>
          <a:p>
            <a:pPr lvl="1"/>
            <a:r>
              <a:rPr lang="nl-NL" dirty="0"/>
              <a:t>Inspanningsgericht </a:t>
            </a:r>
            <a:endParaRPr lang="nl-NL" sz="1800" dirty="0"/>
          </a:p>
          <a:p>
            <a:r>
              <a:rPr lang="nl-NL" dirty="0"/>
              <a:t>Administreren en verantwoorden</a:t>
            </a:r>
          </a:p>
          <a:p>
            <a:pPr lvl="1"/>
            <a:r>
              <a:rPr lang="nl-NL" dirty="0"/>
              <a:t>Conform landelijk administratieprotocol </a:t>
            </a:r>
          </a:p>
          <a:p>
            <a:pPr lvl="1"/>
            <a:endParaRPr lang="nl-NL" dirty="0"/>
          </a:p>
        </p:txBody>
      </p:sp>
    </p:spTree>
    <p:extLst>
      <p:ext uri="{BB962C8B-B14F-4D97-AF65-F5344CB8AC3E}">
        <p14:creationId xmlns:p14="http://schemas.microsoft.com/office/powerpoint/2010/main" val="9420969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6F951-35CA-0C23-E822-7F8A8E2A2B48}"/>
              </a:ext>
            </a:extLst>
          </p:cNvPr>
          <p:cNvSpPr>
            <a:spLocks noGrp="1"/>
          </p:cNvSpPr>
          <p:nvPr>
            <p:ph type="title"/>
          </p:nvPr>
        </p:nvSpPr>
        <p:spPr/>
        <p:txBody>
          <a:bodyPr/>
          <a:lstStyle/>
          <a:p>
            <a:r>
              <a:rPr lang="nl-NL" dirty="0"/>
              <a:t>Voorzieningenboek concept</a:t>
            </a:r>
          </a:p>
        </p:txBody>
      </p:sp>
      <p:graphicFrame>
        <p:nvGraphicFramePr>
          <p:cNvPr id="6" name="Tabel 6">
            <a:extLst>
              <a:ext uri="{FF2B5EF4-FFF2-40B4-BE49-F238E27FC236}">
                <a16:creationId xmlns:a16="http://schemas.microsoft.com/office/drawing/2014/main" id="{543DB20D-85AB-E0D3-CC1C-8D5B65E8C513}"/>
              </a:ext>
            </a:extLst>
          </p:cNvPr>
          <p:cNvGraphicFramePr>
            <a:graphicFrameLocks noGrp="1"/>
          </p:cNvGraphicFramePr>
          <p:nvPr>
            <p:extLst>
              <p:ext uri="{D42A27DB-BD31-4B8C-83A1-F6EECF244321}">
                <p14:modId xmlns:p14="http://schemas.microsoft.com/office/powerpoint/2010/main" val="1531811803"/>
              </p:ext>
            </p:extLst>
          </p:nvPr>
        </p:nvGraphicFramePr>
        <p:xfrm>
          <a:off x="453018" y="1887220"/>
          <a:ext cx="11326606" cy="3712491"/>
        </p:xfrm>
        <a:graphic>
          <a:graphicData uri="http://schemas.openxmlformats.org/drawingml/2006/table">
            <a:tbl>
              <a:tblPr firstRow="1" bandRow="1">
                <a:tableStyleId>{5C22544A-7EE6-4342-B048-85BDC9FD1C3A}</a:tableStyleId>
              </a:tblPr>
              <a:tblGrid>
                <a:gridCol w="2256777">
                  <a:extLst>
                    <a:ext uri="{9D8B030D-6E8A-4147-A177-3AD203B41FA5}">
                      <a16:colId xmlns:a16="http://schemas.microsoft.com/office/drawing/2014/main" val="3761097795"/>
                    </a:ext>
                  </a:extLst>
                </a:gridCol>
                <a:gridCol w="343136">
                  <a:extLst>
                    <a:ext uri="{9D8B030D-6E8A-4147-A177-3AD203B41FA5}">
                      <a16:colId xmlns:a16="http://schemas.microsoft.com/office/drawing/2014/main" val="2773781966"/>
                    </a:ext>
                  </a:extLst>
                </a:gridCol>
                <a:gridCol w="316741">
                  <a:extLst>
                    <a:ext uri="{9D8B030D-6E8A-4147-A177-3AD203B41FA5}">
                      <a16:colId xmlns:a16="http://schemas.microsoft.com/office/drawing/2014/main" val="3408348606"/>
                    </a:ext>
                  </a:extLst>
                </a:gridCol>
                <a:gridCol w="382728">
                  <a:extLst>
                    <a:ext uri="{9D8B030D-6E8A-4147-A177-3AD203B41FA5}">
                      <a16:colId xmlns:a16="http://schemas.microsoft.com/office/drawing/2014/main" val="3259460484"/>
                    </a:ext>
                  </a:extLst>
                </a:gridCol>
                <a:gridCol w="1637181">
                  <a:extLst>
                    <a:ext uri="{9D8B030D-6E8A-4147-A177-3AD203B41FA5}">
                      <a16:colId xmlns:a16="http://schemas.microsoft.com/office/drawing/2014/main" val="2317828678"/>
                    </a:ext>
                  </a:extLst>
                </a:gridCol>
                <a:gridCol w="1441525">
                  <a:extLst>
                    <a:ext uri="{9D8B030D-6E8A-4147-A177-3AD203B41FA5}">
                      <a16:colId xmlns:a16="http://schemas.microsoft.com/office/drawing/2014/main" val="3550477536"/>
                    </a:ext>
                  </a:extLst>
                </a:gridCol>
                <a:gridCol w="2054710">
                  <a:extLst>
                    <a:ext uri="{9D8B030D-6E8A-4147-A177-3AD203B41FA5}">
                      <a16:colId xmlns:a16="http://schemas.microsoft.com/office/drawing/2014/main" val="128868119"/>
                    </a:ext>
                  </a:extLst>
                </a:gridCol>
                <a:gridCol w="2893808">
                  <a:extLst>
                    <a:ext uri="{9D8B030D-6E8A-4147-A177-3AD203B41FA5}">
                      <a16:colId xmlns:a16="http://schemas.microsoft.com/office/drawing/2014/main" val="1976963146"/>
                    </a:ext>
                  </a:extLst>
                </a:gridCol>
              </a:tblGrid>
              <a:tr h="285104">
                <a:tc>
                  <a:txBody>
                    <a:bodyPr/>
                    <a:lstStyle/>
                    <a:p>
                      <a:r>
                        <a:rPr lang="nl-NL" sz="1300" dirty="0"/>
                        <a:t>Ambulante hulpverlening</a:t>
                      </a:r>
                    </a:p>
                  </a:txBody>
                  <a:tcPr/>
                </a:tc>
                <a:tc>
                  <a:txBody>
                    <a:bodyPr/>
                    <a:lstStyle/>
                    <a:p>
                      <a:r>
                        <a:rPr lang="nl-NL" sz="1300" dirty="0"/>
                        <a:t>K</a:t>
                      </a:r>
                    </a:p>
                  </a:txBody>
                  <a:tcPr/>
                </a:tc>
                <a:tc>
                  <a:txBody>
                    <a:bodyPr/>
                    <a:lstStyle/>
                    <a:p>
                      <a:r>
                        <a:rPr lang="nl-NL" sz="1300" dirty="0"/>
                        <a:t>M</a:t>
                      </a:r>
                    </a:p>
                  </a:txBody>
                  <a:tcPr/>
                </a:tc>
                <a:tc>
                  <a:txBody>
                    <a:bodyPr/>
                    <a:lstStyle/>
                    <a:p>
                      <a:r>
                        <a:rPr lang="nl-NL" sz="1300" dirty="0"/>
                        <a:t>G</a:t>
                      </a:r>
                    </a:p>
                  </a:txBody>
                  <a:tcPr/>
                </a:tc>
                <a:tc>
                  <a:txBody>
                    <a:bodyPr/>
                    <a:lstStyle/>
                    <a:p>
                      <a:r>
                        <a:rPr lang="nl-NL" sz="1300" dirty="0"/>
                        <a:t>Groepsaanbod</a:t>
                      </a:r>
                    </a:p>
                  </a:txBody>
                  <a:tcPr/>
                </a:tc>
                <a:tc>
                  <a:txBody>
                    <a:bodyPr/>
                    <a:lstStyle/>
                    <a:p>
                      <a:r>
                        <a:rPr lang="nl-NL" sz="1300" dirty="0"/>
                        <a:t>Uitloop </a:t>
                      </a:r>
                    </a:p>
                  </a:txBody>
                  <a:tcPr/>
                </a:tc>
                <a:tc>
                  <a:txBody>
                    <a:bodyPr/>
                    <a:lstStyle/>
                    <a:p>
                      <a:r>
                        <a:rPr lang="nl-NL" sz="1300" dirty="0"/>
                        <a:t>Crisis overbrugging ’24</a:t>
                      </a:r>
                    </a:p>
                  </a:txBody>
                  <a:tcPr/>
                </a:tc>
                <a:tc>
                  <a:txBody>
                    <a:bodyPr/>
                    <a:lstStyle/>
                    <a:p>
                      <a:r>
                        <a:rPr lang="nl-NL" sz="1300" dirty="0" err="1">
                          <a:solidFill>
                            <a:schemeClr val="bg1"/>
                          </a:solidFill>
                        </a:rPr>
                        <a:t>N.t.b</a:t>
                      </a:r>
                      <a:r>
                        <a:rPr lang="nl-NL" sz="1300" dirty="0">
                          <a:solidFill>
                            <a:schemeClr val="bg1"/>
                          </a:solidFill>
                        </a:rPr>
                        <a:t>. </a:t>
                      </a:r>
                      <a:r>
                        <a:rPr lang="nl-NL" sz="1300" dirty="0">
                          <a:solidFill>
                            <a:srgbClr val="C00000"/>
                          </a:solidFill>
                        </a:rPr>
                        <a:t> </a:t>
                      </a:r>
                    </a:p>
                  </a:txBody>
                  <a:tcPr/>
                </a:tc>
                <a:extLst>
                  <a:ext uri="{0D108BD9-81ED-4DB2-BD59-A6C34878D82A}">
                    <a16:rowId xmlns:a16="http://schemas.microsoft.com/office/drawing/2014/main" val="2494677460"/>
                  </a:ext>
                </a:extLst>
              </a:tr>
              <a:tr h="285104">
                <a:tc>
                  <a:txBody>
                    <a:bodyPr/>
                    <a:lstStyle/>
                    <a:p>
                      <a:r>
                        <a:rPr lang="nl-NL" sz="1400" dirty="0">
                          <a:solidFill>
                            <a:schemeClr val="tx1"/>
                          </a:solidFill>
                        </a:rPr>
                        <a:t>Persoonlijke verzorging </a:t>
                      </a: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r>
                        <a:rPr lang="nl-NL" sz="1400" dirty="0">
                          <a:solidFill>
                            <a:schemeClr val="tx1"/>
                          </a:solidFill>
                        </a:rPr>
                        <a:t>OMD jeugd 2</a:t>
                      </a:r>
                    </a:p>
                  </a:txBody>
                  <a:tcPr/>
                </a:tc>
                <a:tc>
                  <a:txBody>
                    <a:bodyPr/>
                    <a:lstStyle/>
                    <a:p>
                      <a:r>
                        <a:rPr lang="nl-NL" sz="1400" dirty="0">
                          <a:solidFill>
                            <a:srgbClr val="FF0000"/>
                          </a:solidFill>
                        </a:rPr>
                        <a:t>OZL jeugd 1</a:t>
                      </a:r>
                    </a:p>
                  </a:txBody>
                  <a:tcPr/>
                </a:tc>
                <a:tc>
                  <a:txBody>
                    <a:bodyPr/>
                    <a:lstStyle/>
                    <a:p>
                      <a:r>
                        <a:rPr lang="nl-NL" sz="1400" kern="1200" dirty="0">
                          <a:solidFill>
                            <a:srgbClr val="FF0000"/>
                          </a:solidFill>
                          <a:latin typeface="+mn-lt"/>
                          <a:ea typeface="+mn-ea"/>
                          <a:cs typeface="+mn-cs"/>
                        </a:rPr>
                        <a:t>SGGZ crisis behandeling</a:t>
                      </a:r>
                    </a:p>
                  </a:txBody>
                  <a:tcPr/>
                </a:tc>
                <a:tc>
                  <a:txBody>
                    <a:bodyPr/>
                    <a:lstStyle/>
                    <a:p>
                      <a:r>
                        <a:rPr lang="nl-NL" sz="1400" dirty="0">
                          <a:solidFill>
                            <a:schemeClr val="tx1"/>
                          </a:solidFill>
                        </a:rPr>
                        <a:t>OZA licht (kan ook reg)</a:t>
                      </a:r>
                    </a:p>
                  </a:txBody>
                  <a:tcPr/>
                </a:tc>
                <a:extLst>
                  <a:ext uri="{0D108BD9-81ED-4DB2-BD59-A6C34878D82A}">
                    <a16:rowId xmlns:a16="http://schemas.microsoft.com/office/drawing/2014/main" val="640416612"/>
                  </a:ext>
                </a:extLst>
              </a:tr>
              <a:tr h="285104">
                <a:tc>
                  <a:txBody>
                    <a:bodyPr/>
                    <a:lstStyle/>
                    <a:p>
                      <a:r>
                        <a:rPr lang="nl-NL" sz="1400" dirty="0" err="1">
                          <a:solidFill>
                            <a:schemeClr val="tx1"/>
                          </a:solidFill>
                        </a:rPr>
                        <a:t>Amb</a:t>
                      </a:r>
                      <a:r>
                        <a:rPr lang="nl-NL" sz="1400" dirty="0">
                          <a:solidFill>
                            <a:schemeClr val="tx1"/>
                          </a:solidFill>
                        </a:rPr>
                        <a:t> </a:t>
                      </a:r>
                      <a:r>
                        <a:rPr lang="nl-NL" sz="1400" dirty="0" err="1">
                          <a:solidFill>
                            <a:schemeClr val="tx1"/>
                          </a:solidFill>
                        </a:rPr>
                        <a:t>beg</a:t>
                      </a:r>
                      <a:r>
                        <a:rPr lang="nl-NL" sz="1400" dirty="0">
                          <a:solidFill>
                            <a:schemeClr val="tx1"/>
                          </a:solidFill>
                        </a:rPr>
                        <a:t> jeugd</a:t>
                      </a: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r>
                        <a:rPr lang="nl-NL" sz="1400" dirty="0">
                          <a:solidFill>
                            <a:schemeClr val="tx1"/>
                          </a:solidFill>
                        </a:rPr>
                        <a:t>OMD </a:t>
                      </a:r>
                      <a:r>
                        <a:rPr lang="nl-NL" sz="1400" dirty="0" err="1">
                          <a:solidFill>
                            <a:schemeClr val="tx1"/>
                          </a:solidFill>
                        </a:rPr>
                        <a:t>wmo</a:t>
                      </a:r>
                      <a:r>
                        <a:rPr lang="nl-NL" sz="1400" dirty="0">
                          <a:solidFill>
                            <a:schemeClr val="tx1"/>
                          </a:solidFill>
                        </a:rPr>
                        <a:t> 2</a:t>
                      </a:r>
                    </a:p>
                  </a:txBody>
                  <a:tcPr/>
                </a:tc>
                <a:tc>
                  <a:txBody>
                    <a:bodyPr/>
                    <a:lstStyle/>
                    <a:p>
                      <a:r>
                        <a:rPr lang="nl-NL" sz="1400" dirty="0">
                          <a:solidFill>
                            <a:srgbClr val="FF0000"/>
                          </a:solidFill>
                        </a:rPr>
                        <a:t>OZL </a:t>
                      </a:r>
                      <a:r>
                        <a:rPr lang="nl-NL" sz="1400" dirty="0" err="1">
                          <a:solidFill>
                            <a:srgbClr val="FF0000"/>
                          </a:solidFill>
                        </a:rPr>
                        <a:t>wmo</a:t>
                      </a:r>
                      <a:r>
                        <a:rPr lang="nl-NL" sz="1400" dirty="0">
                          <a:solidFill>
                            <a:srgbClr val="FF0000"/>
                          </a:solidFill>
                        </a:rPr>
                        <a:t> 1</a:t>
                      </a:r>
                    </a:p>
                  </a:txBody>
                  <a:tcPr/>
                </a:tc>
                <a:tc>
                  <a:txBody>
                    <a:bodyPr/>
                    <a:lstStyle/>
                    <a:p>
                      <a:r>
                        <a:rPr lang="nl-NL" sz="1400" kern="1200" dirty="0" err="1">
                          <a:solidFill>
                            <a:srgbClr val="FF0000"/>
                          </a:solidFill>
                          <a:latin typeface="+mn-lt"/>
                          <a:ea typeface="+mn-ea"/>
                          <a:cs typeface="+mn-cs"/>
                        </a:rPr>
                        <a:t>Amb</a:t>
                      </a:r>
                      <a:r>
                        <a:rPr lang="nl-NL" sz="1400" kern="1200" dirty="0">
                          <a:solidFill>
                            <a:srgbClr val="FF0000"/>
                          </a:solidFill>
                          <a:latin typeface="+mn-lt"/>
                          <a:ea typeface="+mn-ea"/>
                          <a:cs typeface="+mn-cs"/>
                        </a:rPr>
                        <a:t> spoedhulp thuis</a:t>
                      </a:r>
                    </a:p>
                  </a:txBody>
                  <a:tcPr/>
                </a:tc>
                <a:tc>
                  <a:txBody>
                    <a:bodyPr/>
                    <a:lstStyle/>
                    <a:p>
                      <a:r>
                        <a:rPr lang="nl-NL" sz="1400" dirty="0">
                          <a:solidFill>
                            <a:schemeClr val="tx1"/>
                          </a:solidFill>
                        </a:rPr>
                        <a:t>OZA zwaar (kan ook reg)</a:t>
                      </a:r>
                    </a:p>
                  </a:txBody>
                  <a:tcPr/>
                </a:tc>
                <a:extLst>
                  <a:ext uri="{0D108BD9-81ED-4DB2-BD59-A6C34878D82A}">
                    <a16:rowId xmlns:a16="http://schemas.microsoft.com/office/drawing/2014/main" val="3894403381"/>
                  </a:ext>
                </a:extLst>
              </a:tr>
              <a:tr h="285104">
                <a:tc>
                  <a:txBody>
                    <a:bodyPr/>
                    <a:lstStyle/>
                    <a:p>
                      <a:r>
                        <a:rPr lang="nl-NL" sz="1400" dirty="0" err="1">
                          <a:solidFill>
                            <a:schemeClr val="tx1"/>
                          </a:solidFill>
                        </a:rPr>
                        <a:t>Amb</a:t>
                      </a:r>
                      <a:r>
                        <a:rPr lang="nl-NL" sz="1400" dirty="0">
                          <a:solidFill>
                            <a:schemeClr val="tx1"/>
                          </a:solidFill>
                        </a:rPr>
                        <a:t> </a:t>
                      </a:r>
                      <a:r>
                        <a:rPr lang="nl-NL" sz="1400" dirty="0" err="1">
                          <a:solidFill>
                            <a:schemeClr val="tx1"/>
                          </a:solidFill>
                        </a:rPr>
                        <a:t>beg</a:t>
                      </a:r>
                      <a:r>
                        <a:rPr lang="nl-NL" sz="1400" dirty="0">
                          <a:solidFill>
                            <a:schemeClr val="tx1"/>
                          </a:solidFill>
                        </a:rPr>
                        <a:t> </a:t>
                      </a:r>
                      <a:r>
                        <a:rPr lang="nl-NL" sz="1400" dirty="0" err="1">
                          <a:solidFill>
                            <a:schemeClr val="tx1"/>
                          </a:solidFill>
                        </a:rPr>
                        <a:t>wmo</a:t>
                      </a:r>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r>
                        <a:rPr lang="nl-NL" sz="1400" dirty="0">
                          <a:solidFill>
                            <a:schemeClr val="tx1"/>
                          </a:solidFill>
                        </a:rPr>
                        <a:t>Dagbehandeling VG</a:t>
                      </a:r>
                    </a:p>
                  </a:txBody>
                  <a:tcPr/>
                </a:tc>
                <a:tc>
                  <a:txBody>
                    <a:bodyPr/>
                    <a:lstStyle/>
                    <a:p>
                      <a:r>
                        <a:rPr lang="nl-NL" sz="1400" dirty="0" err="1">
                          <a:solidFill>
                            <a:srgbClr val="FF0000"/>
                          </a:solidFill>
                        </a:rPr>
                        <a:t>Omd</a:t>
                      </a:r>
                      <a:r>
                        <a:rPr lang="nl-NL" sz="1400" dirty="0">
                          <a:solidFill>
                            <a:srgbClr val="FF0000"/>
                          </a:solidFill>
                        </a:rPr>
                        <a:t> jeugd 1</a:t>
                      </a:r>
                    </a:p>
                  </a:txBody>
                  <a:tcPr/>
                </a:tc>
                <a:tc>
                  <a:txBody>
                    <a:bodyPr/>
                    <a:lstStyle/>
                    <a:p>
                      <a:r>
                        <a:rPr lang="nl-NL" sz="1400" kern="1200" dirty="0">
                          <a:solidFill>
                            <a:srgbClr val="FF0000"/>
                          </a:solidFill>
                          <a:latin typeface="+mn-lt"/>
                          <a:ea typeface="+mn-ea"/>
                          <a:cs typeface="+mn-cs"/>
                        </a:rPr>
                        <a:t>Family first</a:t>
                      </a:r>
                    </a:p>
                  </a:txBody>
                  <a:tcPr/>
                </a:tc>
                <a:tc>
                  <a:txBody>
                    <a:bodyPr/>
                    <a:lstStyle/>
                    <a:p>
                      <a:r>
                        <a:rPr lang="nl-NL" sz="1400" dirty="0">
                          <a:solidFill>
                            <a:schemeClr val="tx1"/>
                          </a:solidFill>
                        </a:rPr>
                        <a:t>Groepsbehandeling </a:t>
                      </a:r>
                    </a:p>
                  </a:txBody>
                  <a:tcPr/>
                </a:tc>
                <a:extLst>
                  <a:ext uri="{0D108BD9-81ED-4DB2-BD59-A6C34878D82A}">
                    <a16:rowId xmlns:a16="http://schemas.microsoft.com/office/drawing/2014/main" val="2277325050"/>
                  </a:ext>
                </a:extLst>
              </a:tr>
              <a:tr h="28510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nl-NL" sz="1400" dirty="0" err="1">
                          <a:solidFill>
                            <a:schemeClr val="tx1"/>
                          </a:solidFill>
                        </a:rPr>
                        <a:t>Amb</a:t>
                      </a:r>
                      <a:r>
                        <a:rPr lang="nl-NL" sz="1400" dirty="0">
                          <a:solidFill>
                            <a:schemeClr val="tx1"/>
                          </a:solidFill>
                        </a:rPr>
                        <a:t> </a:t>
                      </a:r>
                      <a:r>
                        <a:rPr lang="nl-NL" sz="1400" dirty="0" err="1">
                          <a:solidFill>
                            <a:schemeClr val="tx1"/>
                          </a:solidFill>
                        </a:rPr>
                        <a:t>beg</a:t>
                      </a:r>
                      <a:r>
                        <a:rPr lang="nl-NL" sz="1400" dirty="0">
                          <a:solidFill>
                            <a:schemeClr val="tx1"/>
                          </a:solidFill>
                        </a:rPr>
                        <a:t> </a:t>
                      </a:r>
                      <a:r>
                        <a:rPr lang="nl-NL" sz="1400" dirty="0" err="1">
                          <a:solidFill>
                            <a:schemeClr val="tx1"/>
                          </a:solidFill>
                        </a:rPr>
                        <a:t>wmo</a:t>
                      </a:r>
                      <a:r>
                        <a:rPr lang="nl-NL" sz="1400" dirty="0">
                          <a:solidFill>
                            <a:schemeClr val="tx1"/>
                          </a:solidFill>
                        </a:rPr>
                        <a:t> zwaar</a:t>
                      </a: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r>
                        <a:rPr lang="nl-NL" sz="1400" dirty="0">
                          <a:solidFill>
                            <a:schemeClr val="tx1"/>
                          </a:solidFill>
                        </a:rPr>
                        <a:t>Dagbehandeling</a:t>
                      </a:r>
                    </a:p>
                  </a:txBody>
                  <a:tcPr/>
                </a:tc>
                <a:tc>
                  <a:txBody>
                    <a:bodyPr/>
                    <a:lstStyle/>
                    <a:p>
                      <a:r>
                        <a:rPr lang="nl-NL" sz="1400" dirty="0" err="1">
                          <a:solidFill>
                            <a:srgbClr val="FF0000"/>
                          </a:solidFill>
                        </a:rPr>
                        <a:t>Omd</a:t>
                      </a:r>
                      <a:r>
                        <a:rPr lang="nl-NL" sz="1400" dirty="0">
                          <a:solidFill>
                            <a:srgbClr val="FF0000"/>
                          </a:solidFill>
                        </a:rPr>
                        <a:t> </a:t>
                      </a:r>
                      <a:r>
                        <a:rPr lang="nl-NL" sz="1400" dirty="0" err="1">
                          <a:solidFill>
                            <a:srgbClr val="FF0000"/>
                          </a:solidFill>
                        </a:rPr>
                        <a:t>wmo</a:t>
                      </a:r>
                      <a:r>
                        <a:rPr lang="nl-NL" sz="1400" dirty="0">
                          <a:solidFill>
                            <a:srgbClr val="FF0000"/>
                          </a:solidFill>
                        </a:rPr>
                        <a:t> 1</a:t>
                      </a:r>
                    </a:p>
                  </a:txBody>
                  <a:tcPr/>
                </a:tc>
                <a:tc>
                  <a:txBody>
                    <a:bodyPr/>
                    <a:lstStyle/>
                    <a:p>
                      <a:endParaRPr lang="nl-NL" sz="1400" kern="1200" dirty="0">
                        <a:solidFill>
                          <a:schemeClr val="tx1"/>
                        </a:solidFill>
                        <a:latin typeface="+mn-lt"/>
                        <a:ea typeface="+mn-ea"/>
                        <a:cs typeface="+mn-cs"/>
                      </a:endParaRPr>
                    </a:p>
                  </a:txBody>
                  <a:tcPr/>
                </a:tc>
                <a:tc>
                  <a:txBody>
                    <a:bodyPr/>
                    <a:lstStyle/>
                    <a:p>
                      <a:r>
                        <a:rPr lang="nl-NL" sz="1400" dirty="0">
                          <a:solidFill>
                            <a:schemeClr val="tx1"/>
                          </a:solidFill>
                        </a:rPr>
                        <a:t>Nachtverzorging</a:t>
                      </a:r>
                    </a:p>
                  </a:txBody>
                  <a:tcPr/>
                </a:tc>
                <a:extLst>
                  <a:ext uri="{0D108BD9-81ED-4DB2-BD59-A6C34878D82A}">
                    <a16:rowId xmlns:a16="http://schemas.microsoft.com/office/drawing/2014/main" val="2859280873"/>
                  </a:ext>
                </a:extLst>
              </a:tr>
              <a:tr h="374931">
                <a:tc>
                  <a:txBody>
                    <a:bodyPr/>
                    <a:lstStyle/>
                    <a:p>
                      <a:r>
                        <a:rPr lang="nl-NL" sz="1400" dirty="0" err="1">
                          <a:solidFill>
                            <a:schemeClr val="tx1"/>
                          </a:solidFill>
                        </a:rPr>
                        <a:t>Amb</a:t>
                      </a:r>
                      <a:r>
                        <a:rPr lang="nl-NL" sz="1400" dirty="0">
                          <a:solidFill>
                            <a:schemeClr val="tx1"/>
                          </a:solidFill>
                        </a:rPr>
                        <a:t> behandeling</a:t>
                      </a:r>
                    </a:p>
                  </a:txBody>
                  <a:tcPr/>
                </a:tc>
                <a:tc>
                  <a:txBody>
                    <a:bodyPr/>
                    <a:lstStyle/>
                    <a:p>
                      <a:r>
                        <a:rPr lang="nl-NL" sz="1400" dirty="0">
                          <a:solidFill>
                            <a:schemeClr val="tx1"/>
                          </a:solidFill>
                        </a:rPr>
                        <a:t>x</a:t>
                      </a:r>
                    </a:p>
                  </a:txBody>
                  <a:tcPr/>
                </a:tc>
                <a:tc>
                  <a:txBody>
                    <a:bodyPr/>
                    <a:lstStyle/>
                    <a:p>
                      <a:r>
                        <a:rPr lang="nl-NL" sz="1400" dirty="0">
                          <a:solidFill>
                            <a:schemeClr val="tx1"/>
                          </a:solidFill>
                        </a:rPr>
                        <a:t>x</a:t>
                      </a:r>
                    </a:p>
                  </a:txBody>
                  <a:tcPr/>
                </a:tc>
                <a:tc>
                  <a:txBody>
                    <a:bodyPr/>
                    <a:lstStyle/>
                    <a:p>
                      <a:r>
                        <a:rPr lang="nl-NL" sz="1400" dirty="0">
                          <a:solidFill>
                            <a:schemeClr val="tx1"/>
                          </a:solidFill>
                        </a:rPr>
                        <a:t>x</a:t>
                      </a: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endParaRPr lang="nl-NL" sz="1400">
                        <a:solidFill>
                          <a:schemeClr val="tx1"/>
                        </a:solidFill>
                      </a:endParaRPr>
                    </a:p>
                  </a:txBody>
                  <a:tcPr/>
                </a:tc>
                <a:tc>
                  <a:txBody>
                    <a:bodyPr/>
                    <a:lstStyle/>
                    <a:p>
                      <a:r>
                        <a:rPr lang="nl-NL" sz="1400" dirty="0">
                          <a:solidFill>
                            <a:schemeClr val="tx1"/>
                          </a:solidFill>
                        </a:rPr>
                        <a:t>Naschoolse </a:t>
                      </a:r>
                      <a:r>
                        <a:rPr lang="nl-NL" sz="1400" dirty="0" err="1">
                          <a:solidFill>
                            <a:schemeClr val="tx1"/>
                          </a:solidFill>
                        </a:rPr>
                        <a:t>dagbehand</a:t>
                      </a:r>
                      <a:r>
                        <a:rPr lang="nl-NL" sz="1400" dirty="0">
                          <a:solidFill>
                            <a:schemeClr val="tx1"/>
                          </a:solidFill>
                        </a:rPr>
                        <a:t> </a:t>
                      </a:r>
                      <a:r>
                        <a:rPr lang="nl-NL" sz="1400" dirty="0" err="1">
                          <a:solidFill>
                            <a:schemeClr val="tx1"/>
                          </a:solidFill>
                        </a:rPr>
                        <a:t>lvb</a:t>
                      </a:r>
                      <a:endParaRPr lang="nl-NL" sz="1400" dirty="0">
                        <a:solidFill>
                          <a:schemeClr val="tx1"/>
                        </a:solidFill>
                      </a:endParaRPr>
                    </a:p>
                  </a:txBody>
                  <a:tcPr/>
                </a:tc>
                <a:extLst>
                  <a:ext uri="{0D108BD9-81ED-4DB2-BD59-A6C34878D82A}">
                    <a16:rowId xmlns:a16="http://schemas.microsoft.com/office/drawing/2014/main" val="2579586016"/>
                  </a:ext>
                </a:extLst>
              </a:tr>
              <a:tr h="285104">
                <a:tc>
                  <a:txBody>
                    <a:bodyPr/>
                    <a:lstStyle/>
                    <a:p>
                      <a:r>
                        <a:rPr lang="nl-NL" sz="1400" dirty="0">
                          <a:solidFill>
                            <a:schemeClr val="tx1"/>
                          </a:solidFill>
                        </a:rPr>
                        <a:t>GGZ behandeling</a:t>
                      </a:r>
                    </a:p>
                  </a:txBody>
                  <a:tcPr/>
                </a:tc>
                <a:tc>
                  <a:txBody>
                    <a:bodyPr/>
                    <a:lstStyle/>
                    <a:p>
                      <a:r>
                        <a:rPr lang="nl-NL" sz="1400" dirty="0">
                          <a:solidFill>
                            <a:schemeClr val="tx1"/>
                          </a:solidFill>
                        </a:rPr>
                        <a:t>x</a:t>
                      </a:r>
                    </a:p>
                  </a:txBody>
                  <a:tcPr/>
                </a:tc>
                <a:tc>
                  <a:txBody>
                    <a:bodyPr/>
                    <a:lstStyle/>
                    <a:p>
                      <a:r>
                        <a:rPr lang="nl-NL" sz="1400" dirty="0">
                          <a:solidFill>
                            <a:schemeClr val="tx1"/>
                          </a:solidFill>
                        </a:rPr>
                        <a:t>x</a:t>
                      </a:r>
                    </a:p>
                  </a:txBody>
                  <a:tcPr/>
                </a:tc>
                <a:tc>
                  <a:txBody>
                    <a:bodyPr/>
                    <a:lstStyle/>
                    <a:p>
                      <a:r>
                        <a:rPr lang="nl-NL" sz="1400" dirty="0">
                          <a:solidFill>
                            <a:schemeClr val="tx1"/>
                          </a:solidFill>
                        </a:rPr>
                        <a:t>x</a:t>
                      </a: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r>
                        <a:rPr lang="nl-NL" sz="1400" dirty="0">
                          <a:solidFill>
                            <a:schemeClr val="tx1"/>
                          </a:solidFill>
                        </a:rPr>
                        <a:t>Beh paramedisch</a:t>
                      </a:r>
                    </a:p>
                  </a:txBody>
                  <a:tcPr/>
                </a:tc>
                <a:extLst>
                  <a:ext uri="{0D108BD9-81ED-4DB2-BD59-A6C34878D82A}">
                    <a16:rowId xmlns:a16="http://schemas.microsoft.com/office/drawing/2014/main" val="1284926539"/>
                  </a:ext>
                </a:extLst>
              </a:tr>
              <a:tr h="285104">
                <a:tc>
                  <a:txBody>
                    <a:bodyPr/>
                    <a:lstStyle/>
                    <a:p>
                      <a:r>
                        <a:rPr lang="nl-NL" sz="1400" dirty="0">
                          <a:solidFill>
                            <a:schemeClr val="tx1"/>
                          </a:solidFill>
                        </a:rPr>
                        <a:t>GGZ behandeling (WO++)</a:t>
                      </a:r>
                    </a:p>
                  </a:txBody>
                  <a:tcPr/>
                </a:tc>
                <a:tc>
                  <a:txBody>
                    <a:bodyPr/>
                    <a:lstStyle/>
                    <a:p>
                      <a:r>
                        <a:rPr lang="nl-NL" sz="1400" dirty="0">
                          <a:solidFill>
                            <a:schemeClr val="tx1"/>
                          </a:solidFill>
                        </a:rPr>
                        <a:t>x</a:t>
                      </a:r>
                    </a:p>
                  </a:txBody>
                  <a:tcPr/>
                </a:tc>
                <a:tc>
                  <a:txBody>
                    <a:bodyPr/>
                    <a:lstStyle/>
                    <a:p>
                      <a:r>
                        <a:rPr lang="nl-NL" sz="1400" dirty="0">
                          <a:solidFill>
                            <a:schemeClr val="tx1"/>
                          </a:solidFill>
                        </a:rPr>
                        <a:t>x</a:t>
                      </a:r>
                    </a:p>
                  </a:txBody>
                  <a:tcPr/>
                </a:tc>
                <a:tc>
                  <a:txBody>
                    <a:bodyPr/>
                    <a:lstStyle/>
                    <a:p>
                      <a:r>
                        <a:rPr lang="nl-NL" sz="1400" dirty="0">
                          <a:solidFill>
                            <a:schemeClr val="tx1"/>
                          </a:solidFill>
                        </a:rPr>
                        <a:t>x</a:t>
                      </a: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r>
                        <a:rPr lang="nl-NL" sz="1400" dirty="0">
                          <a:solidFill>
                            <a:schemeClr val="tx1"/>
                          </a:solidFill>
                        </a:rPr>
                        <a:t>Beh </a:t>
                      </a:r>
                      <a:r>
                        <a:rPr lang="nl-NL" sz="1400" dirty="0" err="1">
                          <a:solidFill>
                            <a:schemeClr val="tx1"/>
                          </a:solidFill>
                        </a:rPr>
                        <a:t>iog</a:t>
                      </a:r>
                      <a:r>
                        <a:rPr lang="nl-NL" sz="1400" dirty="0">
                          <a:solidFill>
                            <a:schemeClr val="tx1"/>
                          </a:solidFill>
                        </a:rPr>
                        <a:t> </a:t>
                      </a:r>
                      <a:r>
                        <a:rPr lang="nl-NL" sz="1400" dirty="0" err="1">
                          <a:solidFill>
                            <a:schemeClr val="tx1"/>
                          </a:solidFill>
                        </a:rPr>
                        <a:t>lvg</a:t>
                      </a:r>
                      <a:r>
                        <a:rPr lang="nl-NL" sz="1400" dirty="0">
                          <a:solidFill>
                            <a:schemeClr val="tx1"/>
                          </a:solidFill>
                        </a:rPr>
                        <a:t> </a:t>
                      </a:r>
                    </a:p>
                  </a:txBody>
                  <a:tcPr/>
                </a:tc>
                <a:extLst>
                  <a:ext uri="{0D108BD9-81ED-4DB2-BD59-A6C34878D82A}">
                    <a16:rowId xmlns:a16="http://schemas.microsoft.com/office/drawing/2014/main" val="3808100241"/>
                  </a:ext>
                </a:extLst>
              </a:tr>
              <a:tr h="285104">
                <a:tc>
                  <a:txBody>
                    <a:bodyPr/>
                    <a:lstStyle/>
                    <a:p>
                      <a:r>
                        <a:rPr lang="nl-NL" sz="1400" dirty="0">
                          <a:solidFill>
                            <a:schemeClr val="tx1"/>
                          </a:solidFill>
                        </a:rPr>
                        <a:t>GGZ behandeling (ARTS)</a:t>
                      </a:r>
                    </a:p>
                  </a:txBody>
                  <a:tcPr/>
                </a:tc>
                <a:tc>
                  <a:txBody>
                    <a:bodyPr/>
                    <a:lstStyle/>
                    <a:p>
                      <a:r>
                        <a:rPr lang="nl-NL" sz="1400" dirty="0">
                          <a:solidFill>
                            <a:schemeClr val="tx1"/>
                          </a:solidFill>
                        </a:rPr>
                        <a:t>x</a:t>
                      </a:r>
                    </a:p>
                  </a:txBody>
                  <a:tcPr/>
                </a:tc>
                <a:tc>
                  <a:txBody>
                    <a:bodyPr/>
                    <a:lstStyle/>
                    <a:p>
                      <a:r>
                        <a:rPr lang="nl-NL" sz="1400" dirty="0">
                          <a:solidFill>
                            <a:schemeClr val="tx1"/>
                          </a:solidFill>
                        </a:rPr>
                        <a:t>x</a:t>
                      </a:r>
                    </a:p>
                  </a:txBody>
                  <a:tcPr/>
                </a:tc>
                <a:tc>
                  <a:txBody>
                    <a:bodyPr/>
                    <a:lstStyle/>
                    <a:p>
                      <a:r>
                        <a:rPr lang="nl-NL" sz="1400" dirty="0">
                          <a:solidFill>
                            <a:schemeClr val="tx1"/>
                          </a:solidFill>
                        </a:rPr>
                        <a:t>x</a:t>
                      </a: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r>
                        <a:rPr lang="nl-NL" sz="1400" dirty="0" err="1">
                          <a:solidFill>
                            <a:schemeClr val="tx1"/>
                          </a:solidFill>
                        </a:rPr>
                        <a:t>Vaktherapie</a:t>
                      </a:r>
                      <a:endParaRPr lang="nl-NL" sz="1400" dirty="0">
                        <a:solidFill>
                          <a:schemeClr val="tx1"/>
                        </a:solidFill>
                      </a:endParaRPr>
                    </a:p>
                  </a:txBody>
                  <a:tcPr/>
                </a:tc>
                <a:extLst>
                  <a:ext uri="{0D108BD9-81ED-4DB2-BD59-A6C34878D82A}">
                    <a16:rowId xmlns:a16="http://schemas.microsoft.com/office/drawing/2014/main" val="1291411423"/>
                  </a:ext>
                </a:extLst>
              </a:tr>
              <a:tr h="289386">
                <a:tc>
                  <a:txBody>
                    <a:bodyPr/>
                    <a:lstStyle/>
                    <a:p>
                      <a:r>
                        <a:rPr lang="nl-NL" sz="1400" dirty="0">
                          <a:solidFill>
                            <a:schemeClr val="tx1"/>
                          </a:solidFill>
                        </a:rPr>
                        <a:t>Consultatie HBO/WO</a:t>
                      </a: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pPr marL="0" algn="ctr" defTabSz="457200" rtl="0" eaLnBrk="1" latinLnBrk="0" hangingPunct="1"/>
                      <a:endParaRPr lang="nl-NL" sz="1400" b="1" kern="1200" dirty="0">
                        <a:solidFill>
                          <a:schemeClr val="tx1"/>
                        </a:solidFill>
                        <a:latin typeface="+mn-lt"/>
                        <a:ea typeface="+mn-ea"/>
                        <a:cs typeface="+mn-cs"/>
                      </a:endParaRPr>
                    </a:p>
                  </a:txBody>
                  <a:tcPr>
                    <a:solidFill>
                      <a:schemeClr val="bg1">
                        <a:lumMod val="85000"/>
                      </a:schemeClr>
                    </a:solidFill>
                  </a:tcPr>
                </a:tc>
                <a:tc>
                  <a:txBody>
                    <a:bodyPr/>
                    <a:lstStyle/>
                    <a:p>
                      <a:endParaRPr lang="nl-NL" sz="1400" dirty="0">
                        <a:solidFill>
                          <a:schemeClr val="tx1"/>
                        </a:solidFill>
                      </a:endParaRPr>
                    </a:p>
                  </a:txBody>
                  <a:tcPr>
                    <a:solidFill>
                      <a:schemeClr val="bg1">
                        <a:lumMod val="85000"/>
                      </a:schemeClr>
                    </a:solidFill>
                  </a:tcPr>
                </a:tc>
                <a:tc>
                  <a:txBody>
                    <a:bodyPr/>
                    <a:lstStyle/>
                    <a:p>
                      <a:r>
                        <a:rPr lang="nl-NL" sz="1400" dirty="0" err="1">
                          <a:solidFill>
                            <a:schemeClr val="tx1"/>
                          </a:solidFill>
                        </a:rPr>
                        <a:t>kindbehartiger</a:t>
                      </a:r>
                      <a:endParaRPr lang="nl-NL" sz="1400" dirty="0">
                        <a:solidFill>
                          <a:schemeClr val="tx1"/>
                        </a:solidFill>
                      </a:endParaRPr>
                    </a:p>
                  </a:txBody>
                  <a:tcPr>
                    <a:solidFill>
                      <a:schemeClr val="bg1">
                        <a:lumMod val="85000"/>
                      </a:schemeClr>
                    </a:solidFill>
                  </a:tcPr>
                </a:tc>
                <a:extLst>
                  <a:ext uri="{0D108BD9-81ED-4DB2-BD59-A6C34878D82A}">
                    <a16:rowId xmlns:a16="http://schemas.microsoft.com/office/drawing/2014/main" val="2984860802"/>
                  </a:ext>
                </a:extLst>
              </a:tr>
              <a:tr h="285104">
                <a:tc>
                  <a:txBody>
                    <a:bodyPr/>
                    <a:lstStyle/>
                    <a:p>
                      <a:r>
                        <a:rPr lang="nl-NL" sz="1400" dirty="0">
                          <a:solidFill>
                            <a:schemeClr val="tx1"/>
                          </a:solidFill>
                        </a:rPr>
                        <a:t>Consultatie WO+/ARTS</a:t>
                      </a: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extLst>
                  <a:ext uri="{0D108BD9-81ED-4DB2-BD59-A6C34878D82A}">
                    <a16:rowId xmlns:a16="http://schemas.microsoft.com/office/drawing/2014/main" val="2726196197"/>
                  </a:ext>
                </a:extLst>
              </a:tr>
              <a:tr h="285104">
                <a:tc>
                  <a:txBody>
                    <a:bodyPr/>
                    <a:lstStyle/>
                    <a:p>
                      <a:r>
                        <a:rPr lang="nl-NL" sz="1400" dirty="0">
                          <a:solidFill>
                            <a:schemeClr val="tx1"/>
                          </a:solidFill>
                        </a:rPr>
                        <a:t>Forensische behandeling</a:t>
                      </a: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tc>
                  <a:txBody>
                    <a:bodyPr/>
                    <a:lstStyle/>
                    <a:p>
                      <a:endParaRPr lang="nl-NL" sz="1400" dirty="0">
                        <a:solidFill>
                          <a:schemeClr val="tx1"/>
                        </a:solidFill>
                      </a:endParaRPr>
                    </a:p>
                  </a:txBody>
                  <a:tcPr/>
                </a:tc>
                <a:extLst>
                  <a:ext uri="{0D108BD9-81ED-4DB2-BD59-A6C34878D82A}">
                    <a16:rowId xmlns:a16="http://schemas.microsoft.com/office/drawing/2014/main" val="3795225528"/>
                  </a:ext>
                </a:extLst>
              </a:tr>
            </a:tbl>
          </a:graphicData>
        </a:graphic>
      </p:graphicFrame>
    </p:spTree>
    <p:extLst>
      <p:ext uri="{BB962C8B-B14F-4D97-AF65-F5344CB8AC3E}">
        <p14:creationId xmlns:p14="http://schemas.microsoft.com/office/powerpoint/2010/main" val="42944322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6F951-35CA-0C23-E822-7F8A8E2A2B48}"/>
              </a:ext>
            </a:extLst>
          </p:cNvPr>
          <p:cNvSpPr>
            <a:spLocks noGrp="1"/>
          </p:cNvSpPr>
          <p:nvPr>
            <p:ph type="title"/>
          </p:nvPr>
        </p:nvSpPr>
        <p:spPr/>
        <p:txBody>
          <a:bodyPr/>
          <a:lstStyle/>
          <a:p>
            <a:r>
              <a:rPr lang="nl-NL" dirty="0"/>
              <a:t>Input aanbieders</a:t>
            </a:r>
          </a:p>
        </p:txBody>
      </p:sp>
      <p:sp>
        <p:nvSpPr>
          <p:cNvPr id="3" name="Tijdelijke aanduiding voor inhoud 2">
            <a:extLst>
              <a:ext uri="{FF2B5EF4-FFF2-40B4-BE49-F238E27FC236}">
                <a16:creationId xmlns:a16="http://schemas.microsoft.com/office/drawing/2014/main" id="{92BA1976-AB1B-D17F-9992-08B875A6B010}"/>
              </a:ext>
            </a:extLst>
          </p:cNvPr>
          <p:cNvSpPr>
            <a:spLocks noGrp="1"/>
          </p:cNvSpPr>
          <p:nvPr>
            <p:ph idx="1"/>
          </p:nvPr>
        </p:nvSpPr>
        <p:spPr>
          <a:xfrm>
            <a:off x="581192" y="2180496"/>
            <a:ext cx="11029615" cy="4346034"/>
          </a:xfrm>
        </p:spPr>
        <p:txBody>
          <a:bodyPr anchor="t">
            <a:normAutofit fontScale="85000" lnSpcReduction="10000"/>
          </a:bodyPr>
          <a:lstStyle/>
          <a:p>
            <a:pPr marL="0" indent="0">
              <a:buNone/>
            </a:pPr>
            <a:r>
              <a:rPr lang="nl-NL" dirty="0"/>
              <a:t>Aantal aanbieders </a:t>
            </a:r>
          </a:p>
          <a:p>
            <a:pPr marL="342900" indent="-342900">
              <a:buFont typeface="+mj-lt"/>
              <a:buAutoNum type="arabicPeriod"/>
            </a:pPr>
            <a:r>
              <a:rPr lang="nl-NL" dirty="0"/>
              <a:t>Op dit moment telt gemeente Almelo </a:t>
            </a:r>
            <a:r>
              <a:rPr lang="nl-NL"/>
              <a:t>circa 200 </a:t>
            </a:r>
            <a:r>
              <a:rPr lang="nl-NL" dirty="0"/>
              <a:t>aanbieders. Vindt u dat gemeente Almelo het aantal aanbieders moet beperken? </a:t>
            </a:r>
          </a:p>
          <a:p>
            <a:pPr lvl="1"/>
            <a:r>
              <a:rPr lang="nl-NL" dirty="0"/>
              <a:t>A: ja </a:t>
            </a:r>
          </a:p>
          <a:p>
            <a:pPr lvl="1"/>
            <a:r>
              <a:rPr lang="nl-NL" dirty="0"/>
              <a:t>B: nee </a:t>
            </a:r>
          </a:p>
          <a:p>
            <a:pPr lvl="1"/>
            <a:r>
              <a:rPr lang="nl-NL" dirty="0"/>
              <a:t>C: op sommige onderdelen wel, en sommige onderdelen niet</a:t>
            </a:r>
          </a:p>
          <a:p>
            <a:pPr marL="342900" indent="-342900">
              <a:buFont typeface="+mj-lt"/>
              <a:buAutoNum type="arabicPeriod"/>
            </a:pPr>
            <a:r>
              <a:rPr lang="nl-NL" dirty="0"/>
              <a:t>Heeft u een voorstel van de wijze waarop de gemeente het beperken van het aantal aanbieders in de inkoop kan verwerken? </a:t>
            </a:r>
          </a:p>
          <a:p>
            <a:pPr marL="342900" indent="-342900">
              <a:buFont typeface="+mj-lt"/>
              <a:buAutoNum type="arabicPeriod"/>
            </a:pPr>
            <a:r>
              <a:rPr lang="nl-NL" dirty="0"/>
              <a:t>Heeft u goede voorbeelden qua voorwaarden om alleen kwalitatief goede aanbieders te contracteren?</a:t>
            </a:r>
          </a:p>
          <a:p>
            <a:pPr marL="342900" indent="-342900">
              <a:buFont typeface="+mj-lt"/>
              <a:buAutoNum type="arabicPeriod"/>
            </a:pPr>
            <a:r>
              <a:rPr lang="nl-NL" dirty="0"/>
              <a:t>Missen er nog voorzieningen in het voorzieningenboek die tijdens de inkoop moeten worden meegenomen? </a:t>
            </a:r>
          </a:p>
          <a:p>
            <a:pPr marL="342900" indent="-342900">
              <a:buFont typeface="+mj-lt"/>
              <a:buAutoNum type="arabicPeriod"/>
            </a:pPr>
            <a:r>
              <a:rPr lang="nl-NL" dirty="0"/>
              <a:t>Wat is uw visie op de door de gemeente voorgenomen voorzieningen? </a:t>
            </a:r>
          </a:p>
          <a:p>
            <a:pPr marL="342900" indent="-342900">
              <a:buFont typeface="+mj-lt"/>
              <a:buAutoNum type="arabicPeriod"/>
            </a:pPr>
            <a:r>
              <a:rPr lang="nl-NL" dirty="0"/>
              <a:t>Welke voorstellen/ adviezen wilt u de gemeente meegeven bij het verder invullen van deze producten? </a:t>
            </a:r>
          </a:p>
          <a:p>
            <a:pPr marL="342900" indent="-342900">
              <a:buFont typeface="+mj-lt"/>
              <a:buAutoNum type="arabicPeriod"/>
            </a:pPr>
            <a:r>
              <a:rPr lang="nl-NL" dirty="0"/>
              <a:t>Zijn er voorwaarden die opgenomen/verwijderd moeten worden </a:t>
            </a:r>
            <a:r>
              <a:rPr lang="nl-NL" dirty="0" err="1"/>
              <a:t>i.r.t</a:t>
            </a:r>
            <a:r>
              <a:rPr lang="nl-NL" dirty="0"/>
              <a:t>. de arbeidsmarktproblematiek? </a:t>
            </a:r>
          </a:p>
          <a:p>
            <a:pPr marL="342900" indent="-342900">
              <a:buFont typeface="+mj-lt"/>
              <a:buAutoNum type="arabicPeriod"/>
            </a:pPr>
            <a:r>
              <a:rPr lang="nl-NL" dirty="0"/>
              <a:t>Over welke onderwerpen binnen de inkoopprocedure wilt u als aanbieder meedenken tijdens de volgende marktconsultaties?</a:t>
            </a:r>
          </a:p>
          <a:p>
            <a:pPr lvl="1"/>
            <a:endParaRPr lang="nl-NL" dirty="0"/>
          </a:p>
        </p:txBody>
      </p:sp>
    </p:spTree>
    <p:extLst>
      <p:ext uri="{BB962C8B-B14F-4D97-AF65-F5344CB8AC3E}">
        <p14:creationId xmlns:p14="http://schemas.microsoft.com/office/powerpoint/2010/main" val="39105251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6F951-35CA-0C23-E822-7F8A8E2A2B48}"/>
              </a:ext>
            </a:extLst>
          </p:cNvPr>
          <p:cNvSpPr>
            <a:spLocks noGrp="1"/>
          </p:cNvSpPr>
          <p:nvPr>
            <p:ph type="title"/>
          </p:nvPr>
        </p:nvSpPr>
        <p:spPr/>
        <p:txBody>
          <a:bodyPr/>
          <a:lstStyle/>
          <a:p>
            <a:r>
              <a:rPr lang="nl-NL" dirty="0"/>
              <a:t>Afronding</a:t>
            </a:r>
          </a:p>
        </p:txBody>
      </p:sp>
      <p:sp>
        <p:nvSpPr>
          <p:cNvPr id="3" name="Tijdelijke aanduiding voor inhoud 2">
            <a:extLst>
              <a:ext uri="{FF2B5EF4-FFF2-40B4-BE49-F238E27FC236}">
                <a16:creationId xmlns:a16="http://schemas.microsoft.com/office/drawing/2014/main" id="{92BA1976-AB1B-D17F-9992-08B875A6B010}"/>
              </a:ext>
            </a:extLst>
          </p:cNvPr>
          <p:cNvSpPr>
            <a:spLocks noGrp="1"/>
          </p:cNvSpPr>
          <p:nvPr>
            <p:ph idx="1"/>
          </p:nvPr>
        </p:nvSpPr>
        <p:spPr/>
        <p:txBody>
          <a:bodyPr anchor="t">
            <a:normAutofit/>
          </a:bodyPr>
          <a:lstStyle/>
          <a:p>
            <a:pPr marL="0" indent="0">
              <a:buNone/>
            </a:pPr>
            <a:endParaRPr lang="nl-NL" sz="1400" dirty="0"/>
          </a:p>
        </p:txBody>
      </p:sp>
    </p:spTree>
    <p:extLst>
      <p:ext uri="{BB962C8B-B14F-4D97-AF65-F5344CB8AC3E}">
        <p14:creationId xmlns:p14="http://schemas.microsoft.com/office/powerpoint/2010/main" val="25514803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6F951-35CA-0C23-E822-7F8A8E2A2B48}"/>
              </a:ext>
            </a:extLst>
          </p:cNvPr>
          <p:cNvSpPr>
            <a:spLocks noGrp="1"/>
          </p:cNvSpPr>
          <p:nvPr>
            <p:ph type="title"/>
          </p:nvPr>
        </p:nvSpPr>
        <p:spPr/>
        <p:txBody>
          <a:bodyPr/>
          <a:lstStyle/>
          <a:p>
            <a:r>
              <a:rPr lang="nl-NL" dirty="0"/>
              <a:t>Welkom</a:t>
            </a:r>
          </a:p>
        </p:txBody>
      </p:sp>
      <p:sp>
        <p:nvSpPr>
          <p:cNvPr id="5" name="Tekstvak 4">
            <a:extLst>
              <a:ext uri="{FF2B5EF4-FFF2-40B4-BE49-F238E27FC236}">
                <a16:creationId xmlns:a16="http://schemas.microsoft.com/office/drawing/2014/main" id="{19496DB4-12AF-0F51-C448-2EBAD2B79AFE}"/>
              </a:ext>
            </a:extLst>
          </p:cNvPr>
          <p:cNvSpPr txBox="1"/>
          <p:nvPr/>
        </p:nvSpPr>
        <p:spPr>
          <a:xfrm>
            <a:off x="3340249" y="2670828"/>
            <a:ext cx="6099586" cy="646331"/>
          </a:xfrm>
          <a:prstGeom prst="rect">
            <a:avLst/>
          </a:prstGeom>
          <a:noFill/>
        </p:spPr>
        <p:txBody>
          <a:bodyPr wrap="square">
            <a:spAutoFit/>
          </a:bodyPr>
          <a:lstStyle/>
          <a:p>
            <a:r>
              <a:rPr lang="nl-NL" sz="1800" i="1" dirty="0">
                <a:solidFill>
                  <a:srgbClr val="C00000"/>
                </a:solidFill>
              </a:rPr>
              <a:t>Alle informatie in deze presentatie is in concept en kan veranderen tot en met de laatste nota van inlichtingen tijdens het inkooptraject</a:t>
            </a:r>
            <a:endParaRPr lang="nl-NL" dirty="0"/>
          </a:p>
        </p:txBody>
      </p:sp>
    </p:spTree>
    <p:extLst>
      <p:ext uri="{BB962C8B-B14F-4D97-AF65-F5344CB8AC3E}">
        <p14:creationId xmlns:p14="http://schemas.microsoft.com/office/powerpoint/2010/main" val="30792967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6F951-35CA-0C23-E822-7F8A8E2A2B48}"/>
              </a:ext>
            </a:extLst>
          </p:cNvPr>
          <p:cNvSpPr>
            <a:spLocks noGrp="1"/>
          </p:cNvSpPr>
          <p:nvPr>
            <p:ph type="title"/>
          </p:nvPr>
        </p:nvSpPr>
        <p:spPr/>
        <p:txBody>
          <a:bodyPr/>
          <a:lstStyle/>
          <a:p>
            <a:r>
              <a:rPr lang="nl-NL" dirty="0"/>
              <a:t>agenda</a:t>
            </a:r>
          </a:p>
        </p:txBody>
      </p:sp>
      <p:sp>
        <p:nvSpPr>
          <p:cNvPr id="3" name="Tijdelijke aanduiding voor inhoud 2">
            <a:extLst>
              <a:ext uri="{FF2B5EF4-FFF2-40B4-BE49-F238E27FC236}">
                <a16:creationId xmlns:a16="http://schemas.microsoft.com/office/drawing/2014/main" id="{92BA1976-AB1B-D17F-9992-08B875A6B010}"/>
              </a:ext>
            </a:extLst>
          </p:cNvPr>
          <p:cNvSpPr>
            <a:spLocks noGrp="1"/>
          </p:cNvSpPr>
          <p:nvPr>
            <p:ph idx="1"/>
          </p:nvPr>
        </p:nvSpPr>
        <p:spPr/>
        <p:txBody>
          <a:bodyPr anchor="t">
            <a:normAutofit/>
          </a:bodyPr>
          <a:lstStyle/>
          <a:p>
            <a:r>
              <a:rPr lang="nl-NL" dirty="0"/>
              <a:t>Marktconsultatie</a:t>
            </a:r>
          </a:p>
          <a:p>
            <a:r>
              <a:rPr lang="nl-NL" dirty="0"/>
              <a:t>Tarievenonderzoek</a:t>
            </a:r>
          </a:p>
          <a:p>
            <a:r>
              <a:rPr lang="nl-NL" dirty="0"/>
              <a:t>Terminologie en besluitvorming</a:t>
            </a:r>
          </a:p>
          <a:p>
            <a:r>
              <a:rPr lang="nl-NL" dirty="0"/>
              <a:t>Proces en planning inkoop</a:t>
            </a:r>
          </a:p>
          <a:p>
            <a:r>
              <a:rPr lang="nl-NL" dirty="0"/>
              <a:t>Regionaal en lokaal inkopen</a:t>
            </a:r>
          </a:p>
          <a:p>
            <a:r>
              <a:rPr lang="nl-NL" dirty="0"/>
              <a:t>Eerste inkijk inrichting </a:t>
            </a:r>
          </a:p>
          <a:p>
            <a:r>
              <a:rPr lang="nl-NL" dirty="0"/>
              <a:t>Input aanbieders</a:t>
            </a:r>
          </a:p>
          <a:p>
            <a:r>
              <a:rPr lang="nl-NL" dirty="0"/>
              <a:t>Afronding </a:t>
            </a:r>
          </a:p>
          <a:p>
            <a:endParaRPr lang="nl-NL" dirty="0"/>
          </a:p>
        </p:txBody>
      </p:sp>
    </p:spTree>
    <p:extLst>
      <p:ext uri="{BB962C8B-B14F-4D97-AF65-F5344CB8AC3E}">
        <p14:creationId xmlns:p14="http://schemas.microsoft.com/office/powerpoint/2010/main" val="1006016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6F951-35CA-0C23-E822-7F8A8E2A2B48}"/>
              </a:ext>
            </a:extLst>
          </p:cNvPr>
          <p:cNvSpPr>
            <a:spLocks noGrp="1"/>
          </p:cNvSpPr>
          <p:nvPr>
            <p:ph type="title"/>
          </p:nvPr>
        </p:nvSpPr>
        <p:spPr/>
        <p:txBody>
          <a:bodyPr/>
          <a:lstStyle/>
          <a:p>
            <a:r>
              <a:rPr lang="nl-NL" dirty="0"/>
              <a:t>Tarievenonderzoek</a:t>
            </a:r>
          </a:p>
        </p:txBody>
      </p:sp>
      <p:sp>
        <p:nvSpPr>
          <p:cNvPr id="3" name="Tijdelijke aanduiding voor inhoud 2">
            <a:extLst>
              <a:ext uri="{FF2B5EF4-FFF2-40B4-BE49-F238E27FC236}">
                <a16:creationId xmlns:a16="http://schemas.microsoft.com/office/drawing/2014/main" id="{92BA1976-AB1B-D17F-9992-08B875A6B010}"/>
              </a:ext>
            </a:extLst>
          </p:cNvPr>
          <p:cNvSpPr>
            <a:spLocks noGrp="1"/>
          </p:cNvSpPr>
          <p:nvPr>
            <p:ph idx="1"/>
          </p:nvPr>
        </p:nvSpPr>
        <p:spPr>
          <a:xfrm>
            <a:off x="581192" y="2180496"/>
            <a:ext cx="11029615" cy="4368894"/>
          </a:xfrm>
        </p:spPr>
        <p:txBody>
          <a:bodyPr anchor="t">
            <a:normAutofit/>
          </a:bodyPr>
          <a:lstStyle/>
          <a:p>
            <a:pPr marL="0" indent="0">
              <a:buNone/>
            </a:pPr>
            <a:r>
              <a:rPr lang="nl-NL" dirty="0"/>
              <a:t>Toelichting </a:t>
            </a:r>
            <a:r>
              <a:rPr lang="nl-NL" dirty="0" err="1"/>
              <a:t>Sybe</a:t>
            </a:r>
            <a:r>
              <a:rPr lang="nl-NL" dirty="0"/>
              <a:t> Bijleveld</a:t>
            </a:r>
          </a:p>
        </p:txBody>
      </p:sp>
    </p:spTree>
    <p:extLst>
      <p:ext uri="{BB962C8B-B14F-4D97-AF65-F5344CB8AC3E}">
        <p14:creationId xmlns:p14="http://schemas.microsoft.com/office/powerpoint/2010/main" val="34555709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94B72B-2289-FD43-4EE3-92992707FABA}"/>
              </a:ext>
            </a:extLst>
          </p:cNvPr>
          <p:cNvSpPr>
            <a:spLocks noGrp="1"/>
          </p:cNvSpPr>
          <p:nvPr>
            <p:ph type="title"/>
          </p:nvPr>
        </p:nvSpPr>
        <p:spPr/>
        <p:txBody>
          <a:bodyPr/>
          <a:lstStyle/>
          <a:p>
            <a:r>
              <a:rPr lang="nl-NL" dirty="0"/>
              <a:t>Marktconsultatie </a:t>
            </a:r>
          </a:p>
        </p:txBody>
      </p:sp>
      <p:sp>
        <p:nvSpPr>
          <p:cNvPr id="3" name="Tijdelijke aanduiding voor inhoud 2">
            <a:extLst>
              <a:ext uri="{FF2B5EF4-FFF2-40B4-BE49-F238E27FC236}">
                <a16:creationId xmlns:a16="http://schemas.microsoft.com/office/drawing/2014/main" id="{B29F323A-3AC2-B465-44EA-DAAD81E1C99D}"/>
              </a:ext>
            </a:extLst>
          </p:cNvPr>
          <p:cNvSpPr>
            <a:spLocks noGrp="1"/>
          </p:cNvSpPr>
          <p:nvPr>
            <p:ph idx="1"/>
          </p:nvPr>
        </p:nvSpPr>
        <p:spPr>
          <a:xfrm>
            <a:off x="581192" y="2180496"/>
            <a:ext cx="11029615" cy="4382350"/>
          </a:xfrm>
        </p:spPr>
        <p:txBody>
          <a:bodyPr>
            <a:normAutofit fontScale="92500" lnSpcReduction="10000"/>
          </a:bodyPr>
          <a:lstStyle/>
          <a:p>
            <a:r>
              <a:rPr lang="nl-NL" dirty="0">
                <a:latin typeface="+mj-lt"/>
                <a:ea typeface="Open Sans" panose="020B0606030504020204" pitchFamily="34" charset="0"/>
                <a:cs typeface="Open Sans" panose="020B0606030504020204" pitchFamily="34" charset="0"/>
              </a:rPr>
              <a:t>Nieuwe inkoopprocedure</a:t>
            </a:r>
            <a:br>
              <a:rPr lang="nl-NL" dirty="0">
                <a:latin typeface="+mj-lt"/>
                <a:ea typeface="Open Sans" panose="020B0606030504020204" pitchFamily="34" charset="0"/>
                <a:cs typeface="Open Sans" panose="020B0606030504020204" pitchFamily="34" charset="0"/>
              </a:rPr>
            </a:br>
            <a:r>
              <a:rPr lang="nl-NL" dirty="0">
                <a:latin typeface="+mj-lt"/>
                <a:ea typeface="Open Sans" panose="020B0606030504020204" pitchFamily="34" charset="0"/>
                <a:cs typeface="Open Sans" panose="020B0606030504020204" pitchFamily="34" charset="0"/>
              </a:rPr>
              <a:t>De bestaande contracten stoppen per 31 december 2023 voor de gemeente Almelo. Aanbiedersparticipatie verloopt via marktconsultaties.</a:t>
            </a:r>
          </a:p>
          <a:p>
            <a:r>
              <a:rPr lang="nl-NL" dirty="0"/>
              <a:t>Procedure en invulling marktconsulatie </a:t>
            </a:r>
            <a:br>
              <a:rPr lang="nl-NL" dirty="0"/>
            </a:br>
            <a:r>
              <a:rPr lang="nl-NL" dirty="0"/>
              <a:t>Deelname aan deze marktconsulatie is voor alle betrokkenen geheel vrijblijvend. Het al dan niet meedoen heeft dan ook geen consequenties (voor- of nadeel) voor de komende aanbesteding. De gemeente Almelo waardeert echter elke inspanning van partijen om aan deze marktconsultatie deel te nemen. Alle reacties zullen vertrouwelijk behandeld worden door de gemeente Almelo. De input van aanbieders en de presentatie zullen geanonimiseerd gedeeld worden bij publicatie van de komende aanbesteding. </a:t>
            </a:r>
          </a:p>
          <a:p>
            <a:r>
              <a:rPr lang="nl-NL" dirty="0"/>
              <a:t>Betrokkenheid aanbieders</a:t>
            </a:r>
            <a:br>
              <a:rPr lang="nl-NL" dirty="0"/>
            </a:br>
            <a:r>
              <a:rPr lang="nl-NL" dirty="0"/>
              <a:t>De gemeente Almelo wil aanbieders actief betrekken bij het opstellen van de inkoopdocumenten. De werkvorm hiervoor is de algemeen toegankelijke marktconsultatie i.v.m. voorkomen kennisvoorsprong. Deze bijeenkomsten zijn dus voor iedereen! </a:t>
            </a:r>
            <a:br>
              <a:rPr lang="nl-NL" dirty="0"/>
            </a:br>
            <a:r>
              <a:rPr lang="nl-NL" dirty="0"/>
              <a:t>Daarvoor zullen we ten minste twee marktconsultaties voor publicatie (februari en maart) organiseren</a:t>
            </a:r>
          </a:p>
          <a:p>
            <a:r>
              <a:rPr lang="nl-NL" dirty="0"/>
              <a:t>Er kunnen geen rechten ontleend worden aan deze marktconsultatie en uit de informatie die wordt verstrekt in deze marktconsultatie.</a:t>
            </a:r>
            <a:endParaRPr lang="nl-NL"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2105152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jl links 7">
            <a:extLst>
              <a:ext uri="{FF2B5EF4-FFF2-40B4-BE49-F238E27FC236}">
                <a16:creationId xmlns:a16="http://schemas.microsoft.com/office/drawing/2014/main" id="{4DFC5176-51C2-1536-3852-4676C225C8C5}"/>
              </a:ext>
            </a:extLst>
          </p:cNvPr>
          <p:cNvSpPr/>
          <p:nvPr/>
        </p:nvSpPr>
        <p:spPr>
          <a:xfrm>
            <a:off x="311972" y="2753958"/>
            <a:ext cx="11704320" cy="1721223"/>
          </a:xfrm>
          <a:prstGeom prst="rightArrow">
            <a:avLst>
              <a:gd name="adj1" fmla="val 82610"/>
              <a:gd name="adj2" fmla="val 50000"/>
            </a:avLst>
          </a:prstGeom>
          <a:noFill/>
          <a:ln>
            <a:solidFill>
              <a:srgbClr val="C8A0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el 1">
            <a:extLst>
              <a:ext uri="{FF2B5EF4-FFF2-40B4-BE49-F238E27FC236}">
                <a16:creationId xmlns:a16="http://schemas.microsoft.com/office/drawing/2014/main" id="{1676F951-35CA-0C23-E822-7F8A8E2A2B48}"/>
              </a:ext>
            </a:extLst>
          </p:cNvPr>
          <p:cNvSpPr>
            <a:spLocks noGrp="1"/>
          </p:cNvSpPr>
          <p:nvPr>
            <p:ph type="title"/>
          </p:nvPr>
        </p:nvSpPr>
        <p:spPr/>
        <p:txBody>
          <a:bodyPr/>
          <a:lstStyle/>
          <a:p>
            <a:r>
              <a:rPr lang="nl-NL" dirty="0"/>
              <a:t>Terminologie en besluitvorming</a:t>
            </a:r>
          </a:p>
        </p:txBody>
      </p:sp>
      <p:sp>
        <p:nvSpPr>
          <p:cNvPr id="4" name="Vijfhoek 3">
            <a:extLst>
              <a:ext uri="{FF2B5EF4-FFF2-40B4-BE49-F238E27FC236}">
                <a16:creationId xmlns:a16="http://schemas.microsoft.com/office/drawing/2014/main" id="{2E8915E6-E3E9-D35D-52E0-836ED9BE06A1}"/>
              </a:ext>
            </a:extLst>
          </p:cNvPr>
          <p:cNvSpPr/>
          <p:nvPr/>
        </p:nvSpPr>
        <p:spPr>
          <a:xfrm>
            <a:off x="857019" y="3227297"/>
            <a:ext cx="2033196" cy="817581"/>
          </a:xfrm>
          <a:prstGeom prst="homePlate">
            <a:avLst/>
          </a:prstGeom>
          <a:solidFill>
            <a:srgbClr val="C8A00A"/>
          </a:solidFill>
          <a:ln>
            <a:solidFill>
              <a:srgbClr val="C8A0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600" b="1" dirty="0"/>
              <a:t>Uitvoeringsplan</a:t>
            </a:r>
          </a:p>
        </p:txBody>
      </p:sp>
      <p:sp>
        <p:nvSpPr>
          <p:cNvPr id="5" name="Vijfhoek 4">
            <a:extLst>
              <a:ext uri="{FF2B5EF4-FFF2-40B4-BE49-F238E27FC236}">
                <a16:creationId xmlns:a16="http://schemas.microsoft.com/office/drawing/2014/main" id="{67EDDE61-4019-D055-961F-E0464371EC94}"/>
              </a:ext>
            </a:extLst>
          </p:cNvPr>
          <p:cNvSpPr/>
          <p:nvPr/>
        </p:nvSpPr>
        <p:spPr>
          <a:xfrm>
            <a:off x="2928014" y="3227296"/>
            <a:ext cx="2033196" cy="817581"/>
          </a:xfrm>
          <a:prstGeom prst="homePlate">
            <a:avLst/>
          </a:prstGeom>
          <a:solidFill>
            <a:srgbClr val="C8A00A"/>
          </a:solidFill>
          <a:ln>
            <a:solidFill>
              <a:srgbClr val="C8A0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600" b="1" dirty="0"/>
              <a:t>Inkoopstrategie </a:t>
            </a:r>
          </a:p>
        </p:txBody>
      </p:sp>
      <p:sp>
        <p:nvSpPr>
          <p:cNvPr id="6" name="Vijfhoek 5">
            <a:extLst>
              <a:ext uri="{FF2B5EF4-FFF2-40B4-BE49-F238E27FC236}">
                <a16:creationId xmlns:a16="http://schemas.microsoft.com/office/drawing/2014/main" id="{FA4D9620-9844-5799-5A94-8E3D022A3F45}"/>
              </a:ext>
            </a:extLst>
          </p:cNvPr>
          <p:cNvSpPr/>
          <p:nvPr/>
        </p:nvSpPr>
        <p:spPr>
          <a:xfrm>
            <a:off x="7070004" y="3205778"/>
            <a:ext cx="2033196" cy="817581"/>
          </a:xfrm>
          <a:prstGeom prst="homePlate">
            <a:avLst/>
          </a:prstGeom>
          <a:solidFill>
            <a:srgbClr val="C8A00A"/>
          </a:solidFill>
          <a:ln>
            <a:solidFill>
              <a:srgbClr val="C8A0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600" b="1" dirty="0"/>
              <a:t>Inkoopprocedure  </a:t>
            </a:r>
          </a:p>
        </p:txBody>
      </p:sp>
      <p:sp>
        <p:nvSpPr>
          <p:cNvPr id="7" name="Vijfhoek 6">
            <a:extLst>
              <a:ext uri="{FF2B5EF4-FFF2-40B4-BE49-F238E27FC236}">
                <a16:creationId xmlns:a16="http://schemas.microsoft.com/office/drawing/2014/main" id="{347419E2-1FC6-2DBA-F0CD-D3404375C201}"/>
              </a:ext>
            </a:extLst>
          </p:cNvPr>
          <p:cNvSpPr/>
          <p:nvPr/>
        </p:nvSpPr>
        <p:spPr>
          <a:xfrm>
            <a:off x="9140999" y="3227295"/>
            <a:ext cx="2033196" cy="817581"/>
          </a:xfrm>
          <a:prstGeom prst="homePlate">
            <a:avLst/>
          </a:prstGeom>
          <a:solidFill>
            <a:srgbClr val="C8A00A"/>
          </a:solidFill>
          <a:ln>
            <a:solidFill>
              <a:srgbClr val="C8A0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600" b="1" dirty="0"/>
              <a:t>Implementeren </a:t>
            </a:r>
          </a:p>
        </p:txBody>
      </p:sp>
      <p:sp>
        <p:nvSpPr>
          <p:cNvPr id="9" name="Toelichting met pijl omhoog 8">
            <a:extLst>
              <a:ext uri="{FF2B5EF4-FFF2-40B4-BE49-F238E27FC236}">
                <a16:creationId xmlns:a16="http://schemas.microsoft.com/office/drawing/2014/main" id="{80BCB647-ECC1-3143-A1C0-D25DE0634B5C}"/>
              </a:ext>
            </a:extLst>
          </p:cNvPr>
          <p:cNvSpPr/>
          <p:nvPr/>
        </p:nvSpPr>
        <p:spPr>
          <a:xfrm>
            <a:off x="581192" y="4399883"/>
            <a:ext cx="2191113" cy="1920570"/>
          </a:xfrm>
          <a:prstGeom prst="upArrowCallout">
            <a:avLst/>
          </a:prstGeom>
          <a:noFill/>
          <a:ln>
            <a:solidFill>
              <a:srgbClr val="C8A00A"/>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nl-NL" sz="1500" dirty="0">
                <a:solidFill>
                  <a:schemeClr val="tx2"/>
                </a:solidFill>
              </a:rPr>
              <a:t>Wat er wordt ingekocht en hoe het proces van verwijzen tot en met verantwoorden er uit ziet. </a:t>
            </a:r>
          </a:p>
        </p:txBody>
      </p:sp>
      <p:sp>
        <p:nvSpPr>
          <p:cNvPr id="10" name="Toelichting met pijl omhoog 9">
            <a:extLst>
              <a:ext uri="{FF2B5EF4-FFF2-40B4-BE49-F238E27FC236}">
                <a16:creationId xmlns:a16="http://schemas.microsoft.com/office/drawing/2014/main" id="{0EB7ACBB-0684-AEE7-1BC6-C8981E332FE8}"/>
              </a:ext>
            </a:extLst>
          </p:cNvPr>
          <p:cNvSpPr/>
          <p:nvPr/>
        </p:nvSpPr>
        <p:spPr>
          <a:xfrm>
            <a:off x="2770097" y="4405258"/>
            <a:ext cx="2191113" cy="1920570"/>
          </a:xfrm>
          <a:prstGeom prst="upArrowCallout">
            <a:avLst/>
          </a:prstGeom>
          <a:noFill/>
          <a:ln>
            <a:solidFill>
              <a:srgbClr val="C8A00A"/>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nl-NL" sz="1500" dirty="0">
                <a:solidFill>
                  <a:schemeClr val="tx2"/>
                </a:solidFill>
              </a:rPr>
              <a:t>Hoe er wordt ingekocht, de contractduur en hoeveel aanbieders. </a:t>
            </a:r>
          </a:p>
        </p:txBody>
      </p:sp>
      <p:sp>
        <p:nvSpPr>
          <p:cNvPr id="11" name="Toelichting met pijl omhoog 10">
            <a:extLst>
              <a:ext uri="{FF2B5EF4-FFF2-40B4-BE49-F238E27FC236}">
                <a16:creationId xmlns:a16="http://schemas.microsoft.com/office/drawing/2014/main" id="{111E33B7-B9E9-5BD5-40F4-0D96412F08CC}"/>
              </a:ext>
            </a:extLst>
          </p:cNvPr>
          <p:cNvSpPr/>
          <p:nvPr/>
        </p:nvSpPr>
        <p:spPr>
          <a:xfrm>
            <a:off x="4959002" y="4410633"/>
            <a:ext cx="2191113" cy="1920570"/>
          </a:xfrm>
          <a:prstGeom prst="upArrowCallout">
            <a:avLst/>
          </a:prstGeom>
          <a:noFill/>
          <a:ln>
            <a:solidFill>
              <a:srgbClr val="C8A00A"/>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nl-NL" sz="1500" dirty="0">
                <a:solidFill>
                  <a:schemeClr val="tx2"/>
                </a:solidFill>
              </a:rPr>
              <a:t>Het document waar alle eisen en voorwaarden in worden beschreven (bestek)</a:t>
            </a:r>
          </a:p>
        </p:txBody>
      </p:sp>
      <p:sp>
        <p:nvSpPr>
          <p:cNvPr id="12" name="Toelichting met pijl omhoog 11">
            <a:extLst>
              <a:ext uri="{FF2B5EF4-FFF2-40B4-BE49-F238E27FC236}">
                <a16:creationId xmlns:a16="http://schemas.microsoft.com/office/drawing/2014/main" id="{004BA6A8-DAAE-EC82-A552-6ACC541B216A}"/>
              </a:ext>
            </a:extLst>
          </p:cNvPr>
          <p:cNvSpPr/>
          <p:nvPr/>
        </p:nvSpPr>
        <p:spPr>
          <a:xfrm>
            <a:off x="7147907" y="4410633"/>
            <a:ext cx="2191113" cy="1920570"/>
          </a:xfrm>
          <a:prstGeom prst="upArrowCallout">
            <a:avLst/>
          </a:prstGeom>
          <a:noFill/>
          <a:ln>
            <a:solidFill>
              <a:srgbClr val="C8A00A"/>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nl-NL" sz="1500" dirty="0">
                <a:solidFill>
                  <a:schemeClr val="tx2"/>
                </a:solidFill>
              </a:rPr>
              <a:t>De inkoopprocedure die wordt doorlopen (aanbesteding)</a:t>
            </a:r>
          </a:p>
        </p:txBody>
      </p:sp>
      <p:sp>
        <p:nvSpPr>
          <p:cNvPr id="13" name="Driehoek 12">
            <a:extLst>
              <a:ext uri="{FF2B5EF4-FFF2-40B4-BE49-F238E27FC236}">
                <a16:creationId xmlns:a16="http://schemas.microsoft.com/office/drawing/2014/main" id="{C9D1FAB1-DC18-F8C8-A248-E85434261B4F}"/>
              </a:ext>
            </a:extLst>
          </p:cNvPr>
          <p:cNvSpPr/>
          <p:nvPr/>
        </p:nvSpPr>
        <p:spPr>
          <a:xfrm>
            <a:off x="940389" y="2054712"/>
            <a:ext cx="1866455" cy="817580"/>
          </a:xfrm>
          <a:prstGeom prst="triangle">
            <a:avLst/>
          </a:prstGeom>
          <a:solidFill>
            <a:srgbClr val="B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400" dirty="0"/>
              <a:t>Besluit college</a:t>
            </a:r>
          </a:p>
        </p:txBody>
      </p:sp>
      <p:sp>
        <p:nvSpPr>
          <p:cNvPr id="15" name="Driehoek 14">
            <a:extLst>
              <a:ext uri="{FF2B5EF4-FFF2-40B4-BE49-F238E27FC236}">
                <a16:creationId xmlns:a16="http://schemas.microsoft.com/office/drawing/2014/main" id="{9670053C-2E69-496F-1EC1-9F9A49FCB0EB}"/>
              </a:ext>
            </a:extLst>
          </p:cNvPr>
          <p:cNvSpPr/>
          <p:nvPr/>
        </p:nvSpPr>
        <p:spPr>
          <a:xfrm>
            <a:off x="3011384" y="2054711"/>
            <a:ext cx="1866455" cy="817580"/>
          </a:xfrm>
          <a:prstGeom prst="triangle">
            <a:avLst/>
          </a:prstGeom>
          <a:solidFill>
            <a:srgbClr val="B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400" dirty="0"/>
              <a:t>Besluit college</a:t>
            </a:r>
          </a:p>
        </p:txBody>
      </p:sp>
      <p:sp>
        <p:nvSpPr>
          <p:cNvPr id="16" name="Vijfhoek 15">
            <a:extLst>
              <a:ext uri="{FF2B5EF4-FFF2-40B4-BE49-F238E27FC236}">
                <a16:creationId xmlns:a16="http://schemas.microsoft.com/office/drawing/2014/main" id="{8F54712D-7D69-3F87-F9A9-40B30CC2593A}"/>
              </a:ext>
            </a:extLst>
          </p:cNvPr>
          <p:cNvSpPr/>
          <p:nvPr/>
        </p:nvSpPr>
        <p:spPr>
          <a:xfrm>
            <a:off x="4999009" y="3227296"/>
            <a:ext cx="2033196" cy="817581"/>
          </a:xfrm>
          <a:prstGeom prst="homePlate">
            <a:avLst/>
          </a:prstGeom>
          <a:solidFill>
            <a:srgbClr val="C8A00A"/>
          </a:solidFill>
          <a:ln>
            <a:solidFill>
              <a:srgbClr val="C8A0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600" b="1" dirty="0"/>
              <a:t>Inkoopdocument</a:t>
            </a:r>
          </a:p>
        </p:txBody>
      </p:sp>
      <p:sp>
        <p:nvSpPr>
          <p:cNvPr id="18" name="Driehoek 17">
            <a:extLst>
              <a:ext uri="{FF2B5EF4-FFF2-40B4-BE49-F238E27FC236}">
                <a16:creationId xmlns:a16="http://schemas.microsoft.com/office/drawing/2014/main" id="{0A0A2F25-2B4A-9B06-8FF0-A3B808E161DC}"/>
              </a:ext>
            </a:extLst>
          </p:cNvPr>
          <p:cNvSpPr/>
          <p:nvPr/>
        </p:nvSpPr>
        <p:spPr>
          <a:xfrm>
            <a:off x="5082379" y="2054711"/>
            <a:ext cx="1866455" cy="817580"/>
          </a:xfrm>
          <a:prstGeom prst="triangle">
            <a:avLst/>
          </a:prstGeom>
          <a:solidFill>
            <a:srgbClr val="B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400" dirty="0"/>
              <a:t>Besluit ambtelijk </a:t>
            </a:r>
          </a:p>
        </p:txBody>
      </p:sp>
      <p:sp>
        <p:nvSpPr>
          <p:cNvPr id="19" name="Toelichting met pijl omhoog 18">
            <a:extLst>
              <a:ext uri="{FF2B5EF4-FFF2-40B4-BE49-F238E27FC236}">
                <a16:creationId xmlns:a16="http://schemas.microsoft.com/office/drawing/2014/main" id="{DD34D817-0276-2CA2-089F-58AFB2CE9D11}"/>
              </a:ext>
            </a:extLst>
          </p:cNvPr>
          <p:cNvSpPr/>
          <p:nvPr/>
        </p:nvSpPr>
        <p:spPr>
          <a:xfrm>
            <a:off x="9336812" y="4410633"/>
            <a:ext cx="2191113" cy="1920570"/>
          </a:xfrm>
          <a:prstGeom prst="upArrowCallout">
            <a:avLst/>
          </a:prstGeom>
          <a:noFill/>
          <a:ln>
            <a:solidFill>
              <a:srgbClr val="C8A00A"/>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nl-NL" sz="1500" dirty="0">
                <a:solidFill>
                  <a:schemeClr val="tx2"/>
                </a:solidFill>
              </a:rPr>
              <a:t>Het voorbereiden van systemen en werkprocessen conform de nieuwe overeenkomst.</a:t>
            </a:r>
          </a:p>
        </p:txBody>
      </p:sp>
    </p:spTree>
    <p:extLst>
      <p:ext uri="{BB962C8B-B14F-4D97-AF65-F5344CB8AC3E}">
        <p14:creationId xmlns:p14="http://schemas.microsoft.com/office/powerpoint/2010/main" val="15838265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6F951-35CA-0C23-E822-7F8A8E2A2B48}"/>
              </a:ext>
            </a:extLst>
          </p:cNvPr>
          <p:cNvSpPr>
            <a:spLocks noGrp="1"/>
          </p:cNvSpPr>
          <p:nvPr>
            <p:ph type="title"/>
          </p:nvPr>
        </p:nvSpPr>
        <p:spPr/>
        <p:txBody>
          <a:bodyPr/>
          <a:lstStyle/>
          <a:p>
            <a:r>
              <a:rPr lang="nl-NL" dirty="0"/>
              <a:t>Proces en planning</a:t>
            </a:r>
          </a:p>
        </p:txBody>
      </p:sp>
      <p:graphicFrame>
        <p:nvGraphicFramePr>
          <p:cNvPr id="31" name="Tabel 31">
            <a:extLst>
              <a:ext uri="{FF2B5EF4-FFF2-40B4-BE49-F238E27FC236}">
                <a16:creationId xmlns:a16="http://schemas.microsoft.com/office/drawing/2014/main" id="{FAA6131D-8F44-CCD4-DE5F-BF222628872B}"/>
              </a:ext>
            </a:extLst>
          </p:cNvPr>
          <p:cNvGraphicFramePr>
            <a:graphicFrameLocks noGrp="1"/>
          </p:cNvGraphicFramePr>
          <p:nvPr>
            <p:extLst>
              <p:ext uri="{D42A27DB-BD31-4B8C-83A1-F6EECF244321}">
                <p14:modId xmlns:p14="http://schemas.microsoft.com/office/powerpoint/2010/main" val="2526048145"/>
              </p:ext>
            </p:extLst>
          </p:nvPr>
        </p:nvGraphicFramePr>
        <p:xfrm>
          <a:off x="287617" y="2098090"/>
          <a:ext cx="11585934" cy="4206240"/>
        </p:xfrm>
        <a:graphic>
          <a:graphicData uri="http://schemas.openxmlformats.org/drawingml/2006/table">
            <a:tbl>
              <a:tblPr firstRow="1" bandRow="1">
                <a:tableStyleId>{69CF1AB2-1976-4502-BF36-3FF5EA218861}</a:tableStyleId>
              </a:tblPr>
              <a:tblGrid>
                <a:gridCol w="1287326">
                  <a:extLst>
                    <a:ext uri="{9D8B030D-6E8A-4147-A177-3AD203B41FA5}">
                      <a16:colId xmlns:a16="http://schemas.microsoft.com/office/drawing/2014/main" val="650408413"/>
                    </a:ext>
                  </a:extLst>
                </a:gridCol>
                <a:gridCol w="1287326">
                  <a:extLst>
                    <a:ext uri="{9D8B030D-6E8A-4147-A177-3AD203B41FA5}">
                      <a16:colId xmlns:a16="http://schemas.microsoft.com/office/drawing/2014/main" val="1938066276"/>
                    </a:ext>
                  </a:extLst>
                </a:gridCol>
                <a:gridCol w="1287326">
                  <a:extLst>
                    <a:ext uri="{9D8B030D-6E8A-4147-A177-3AD203B41FA5}">
                      <a16:colId xmlns:a16="http://schemas.microsoft.com/office/drawing/2014/main" val="1385402144"/>
                    </a:ext>
                  </a:extLst>
                </a:gridCol>
                <a:gridCol w="1287326">
                  <a:extLst>
                    <a:ext uri="{9D8B030D-6E8A-4147-A177-3AD203B41FA5}">
                      <a16:colId xmlns:a16="http://schemas.microsoft.com/office/drawing/2014/main" val="2389846422"/>
                    </a:ext>
                  </a:extLst>
                </a:gridCol>
                <a:gridCol w="1287326">
                  <a:extLst>
                    <a:ext uri="{9D8B030D-6E8A-4147-A177-3AD203B41FA5}">
                      <a16:colId xmlns:a16="http://schemas.microsoft.com/office/drawing/2014/main" val="4220503848"/>
                    </a:ext>
                  </a:extLst>
                </a:gridCol>
                <a:gridCol w="1287326">
                  <a:extLst>
                    <a:ext uri="{9D8B030D-6E8A-4147-A177-3AD203B41FA5}">
                      <a16:colId xmlns:a16="http://schemas.microsoft.com/office/drawing/2014/main" val="2376933187"/>
                    </a:ext>
                  </a:extLst>
                </a:gridCol>
                <a:gridCol w="1287326">
                  <a:extLst>
                    <a:ext uri="{9D8B030D-6E8A-4147-A177-3AD203B41FA5}">
                      <a16:colId xmlns:a16="http://schemas.microsoft.com/office/drawing/2014/main" val="120503925"/>
                    </a:ext>
                  </a:extLst>
                </a:gridCol>
                <a:gridCol w="1287326">
                  <a:extLst>
                    <a:ext uri="{9D8B030D-6E8A-4147-A177-3AD203B41FA5}">
                      <a16:colId xmlns:a16="http://schemas.microsoft.com/office/drawing/2014/main" val="3513038920"/>
                    </a:ext>
                  </a:extLst>
                </a:gridCol>
                <a:gridCol w="1287326">
                  <a:extLst>
                    <a:ext uri="{9D8B030D-6E8A-4147-A177-3AD203B41FA5}">
                      <a16:colId xmlns:a16="http://schemas.microsoft.com/office/drawing/2014/main" val="4192110937"/>
                    </a:ext>
                  </a:extLst>
                </a:gridCol>
              </a:tblGrid>
              <a:tr h="370840">
                <a:tc>
                  <a:txBody>
                    <a:bodyPr/>
                    <a:lstStyle/>
                    <a:p>
                      <a:r>
                        <a:rPr lang="nl-NL" dirty="0"/>
                        <a:t>Januari</a:t>
                      </a:r>
                    </a:p>
                  </a:txBody>
                  <a:tcPr/>
                </a:tc>
                <a:tc>
                  <a:txBody>
                    <a:bodyPr/>
                    <a:lstStyle/>
                    <a:p>
                      <a:r>
                        <a:rPr lang="nl-NL" dirty="0"/>
                        <a:t>Februari</a:t>
                      </a:r>
                    </a:p>
                  </a:txBody>
                  <a:tcPr/>
                </a:tc>
                <a:tc>
                  <a:txBody>
                    <a:bodyPr/>
                    <a:lstStyle/>
                    <a:p>
                      <a:r>
                        <a:rPr lang="nl-NL" dirty="0"/>
                        <a:t>Maart</a:t>
                      </a:r>
                    </a:p>
                  </a:txBody>
                  <a:tcPr/>
                </a:tc>
                <a:tc>
                  <a:txBody>
                    <a:bodyPr/>
                    <a:lstStyle/>
                    <a:p>
                      <a:r>
                        <a:rPr lang="nl-NL" dirty="0"/>
                        <a:t>April</a:t>
                      </a:r>
                    </a:p>
                  </a:txBody>
                  <a:tcPr/>
                </a:tc>
                <a:tc>
                  <a:txBody>
                    <a:bodyPr/>
                    <a:lstStyle/>
                    <a:p>
                      <a:r>
                        <a:rPr lang="nl-NL" dirty="0"/>
                        <a:t>Mei</a:t>
                      </a:r>
                    </a:p>
                  </a:txBody>
                  <a:tcPr/>
                </a:tc>
                <a:tc>
                  <a:txBody>
                    <a:bodyPr/>
                    <a:lstStyle/>
                    <a:p>
                      <a:r>
                        <a:rPr lang="nl-NL" dirty="0"/>
                        <a:t>Juni</a:t>
                      </a:r>
                    </a:p>
                  </a:txBody>
                  <a:tcPr/>
                </a:tc>
                <a:tc>
                  <a:txBody>
                    <a:bodyPr/>
                    <a:lstStyle/>
                    <a:p>
                      <a:r>
                        <a:rPr lang="nl-NL" dirty="0"/>
                        <a:t>Juli</a:t>
                      </a:r>
                    </a:p>
                  </a:txBody>
                  <a:tcPr/>
                </a:tc>
                <a:tc>
                  <a:txBody>
                    <a:bodyPr/>
                    <a:lstStyle/>
                    <a:p>
                      <a:r>
                        <a:rPr lang="nl-NL" dirty="0"/>
                        <a:t>Augustus</a:t>
                      </a:r>
                    </a:p>
                  </a:txBody>
                  <a:tcPr/>
                </a:tc>
                <a:tc>
                  <a:txBody>
                    <a:bodyPr/>
                    <a:lstStyle/>
                    <a:p>
                      <a:r>
                        <a:rPr lang="nl-NL" dirty="0"/>
                        <a:t>Sept-dec</a:t>
                      </a:r>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txBody>
                  <a:tcPr/>
                </a:tc>
                <a:extLst>
                  <a:ext uri="{0D108BD9-81ED-4DB2-BD59-A6C34878D82A}">
                    <a16:rowId xmlns:a16="http://schemas.microsoft.com/office/drawing/2014/main" val="831119631"/>
                  </a:ext>
                </a:extLst>
              </a:tr>
            </a:tbl>
          </a:graphicData>
        </a:graphic>
      </p:graphicFrame>
      <p:sp>
        <p:nvSpPr>
          <p:cNvPr id="4" name="Vijfhoek 3">
            <a:extLst>
              <a:ext uri="{FF2B5EF4-FFF2-40B4-BE49-F238E27FC236}">
                <a16:creationId xmlns:a16="http://schemas.microsoft.com/office/drawing/2014/main" id="{2E8915E6-E3E9-D35D-52E0-836ED9BE06A1}"/>
              </a:ext>
            </a:extLst>
          </p:cNvPr>
          <p:cNvSpPr/>
          <p:nvPr/>
        </p:nvSpPr>
        <p:spPr>
          <a:xfrm>
            <a:off x="340026" y="2529315"/>
            <a:ext cx="2154589" cy="461100"/>
          </a:xfrm>
          <a:prstGeom prst="homePlate">
            <a:avLst/>
          </a:prstGeom>
          <a:solidFill>
            <a:srgbClr val="C8A00A"/>
          </a:solidFill>
          <a:ln>
            <a:solidFill>
              <a:srgbClr val="C8A0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600" dirty="0"/>
              <a:t>Uitvoeringsplan</a:t>
            </a:r>
          </a:p>
        </p:txBody>
      </p:sp>
      <p:sp>
        <p:nvSpPr>
          <p:cNvPr id="5" name="Vijfhoek 4">
            <a:extLst>
              <a:ext uri="{FF2B5EF4-FFF2-40B4-BE49-F238E27FC236}">
                <a16:creationId xmlns:a16="http://schemas.microsoft.com/office/drawing/2014/main" id="{67EDDE61-4019-D055-961F-E0464371EC94}"/>
              </a:ext>
            </a:extLst>
          </p:cNvPr>
          <p:cNvSpPr/>
          <p:nvPr/>
        </p:nvSpPr>
        <p:spPr>
          <a:xfrm>
            <a:off x="918952" y="3184802"/>
            <a:ext cx="2154589" cy="461100"/>
          </a:xfrm>
          <a:prstGeom prst="homePlate">
            <a:avLst/>
          </a:prstGeom>
          <a:solidFill>
            <a:srgbClr val="C8A00A"/>
          </a:solidFill>
          <a:ln>
            <a:solidFill>
              <a:srgbClr val="C8A0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600" dirty="0"/>
              <a:t>Inkoopstrategie </a:t>
            </a:r>
          </a:p>
        </p:txBody>
      </p:sp>
      <p:sp>
        <p:nvSpPr>
          <p:cNvPr id="6" name="Vijfhoek 5">
            <a:extLst>
              <a:ext uri="{FF2B5EF4-FFF2-40B4-BE49-F238E27FC236}">
                <a16:creationId xmlns:a16="http://schemas.microsoft.com/office/drawing/2014/main" id="{FA4D9620-9844-5799-5A94-8E3D022A3F45}"/>
              </a:ext>
            </a:extLst>
          </p:cNvPr>
          <p:cNvSpPr/>
          <p:nvPr/>
        </p:nvSpPr>
        <p:spPr>
          <a:xfrm>
            <a:off x="4275299" y="3846577"/>
            <a:ext cx="3667698" cy="461100"/>
          </a:xfrm>
          <a:prstGeom prst="homePlate">
            <a:avLst/>
          </a:prstGeom>
          <a:solidFill>
            <a:srgbClr val="C8A00A"/>
          </a:solidFill>
          <a:ln>
            <a:solidFill>
              <a:srgbClr val="C8A0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600" dirty="0"/>
              <a:t>Inkoopprocedure  </a:t>
            </a:r>
          </a:p>
        </p:txBody>
      </p:sp>
      <p:sp>
        <p:nvSpPr>
          <p:cNvPr id="7" name="Vijfhoek 6">
            <a:extLst>
              <a:ext uri="{FF2B5EF4-FFF2-40B4-BE49-F238E27FC236}">
                <a16:creationId xmlns:a16="http://schemas.microsoft.com/office/drawing/2014/main" id="{347419E2-1FC6-2DBA-F0CD-D3404375C201}"/>
              </a:ext>
            </a:extLst>
          </p:cNvPr>
          <p:cNvSpPr/>
          <p:nvPr/>
        </p:nvSpPr>
        <p:spPr>
          <a:xfrm>
            <a:off x="9984500" y="5141307"/>
            <a:ext cx="1919883" cy="461100"/>
          </a:xfrm>
          <a:prstGeom prst="homePlate">
            <a:avLst/>
          </a:prstGeom>
          <a:solidFill>
            <a:srgbClr val="C8A00A"/>
          </a:solidFill>
          <a:ln>
            <a:solidFill>
              <a:srgbClr val="C8A0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600" dirty="0"/>
              <a:t>Implementeren </a:t>
            </a:r>
          </a:p>
        </p:txBody>
      </p:sp>
      <p:sp>
        <p:nvSpPr>
          <p:cNvPr id="16" name="Vijfhoek 15">
            <a:extLst>
              <a:ext uri="{FF2B5EF4-FFF2-40B4-BE49-F238E27FC236}">
                <a16:creationId xmlns:a16="http://schemas.microsoft.com/office/drawing/2014/main" id="{8F54712D-7D69-3F87-F9A9-40B30CC2593A}"/>
              </a:ext>
            </a:extLst>
          </p:cNvPr>
          <p:cNvSpPr/>
          <p:nvPr/>
        </p:nvSpPr>
        <p:spPr>
          <a:xfrm>
            <a:off x="1614988" y="3846577"/>
            <a:ext cx="2381506" cy="461100"/>
          </a:xfrm>
          <a:prstGeom prst="homePlate">
            <a:avLst/>
          </a:prstGeom>
          <a:solidFill>
            <a:srgbClr val="C8A00A"/>
          </a:solidFill>
          <a:ln>
            <a:solidFill>
              <a:srgbClr val="C8A0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600" dirty="0"/>
              <a:t>Inkoopdocument</a:t>
            </a:r>
          </a:p>
        </p:txBody>
      </p:sp>
    </p:spTree>
    <p:extLst>
      <p:ext uri="{BB962C8B-B14F-4D97-AF65-F5344CB8AC3E}">
        <p14:creationId xmlns:p14="http://schemas.microsoft.com/office/powerpoint/2010/main" val="15540200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6F951-35CA-0C23-E822-7F8A8E2A2B48}"/>
              </a:ext>
            </a:extLst>
          </p:cNvPr>
          <p:cNvSpPr>
            <a:spLocks noGrp="1"/>
          </p:cNvSpPr>
          <p:nvPr>
            <p:ph type="title"/>
          </p:nvPr>
        </p:nvSpPr>
        <p:spPr>
          <a:xfrm>
            <a:off x="581192" y="702156"/>
            <a:ext cx="11029616" cy="1013800"/>
          </a:xfrm>
        </p:spPr>
        <p:txBody>
          <a:bodyPr anchor="b">
            <a:normAutofit/>
          </a:bodyPr>
          <a:lstStyle/>
          <a:p>
            <a:r>
              <a:rPr lang="nl-NL" dirty="0"/>
              <a:t>Proces en planning</a:t>
            </a:r>
          </a:p>
        </p:txBody>
      </p:sp>
      <p:graphicFrame>
        <p:nvGraphicFramePr>
          <p:cNvPr id="3" name="Tabel 2">
            <a:extLst>
              <a:ext uri="{FF2B5EF4-FFF2-40B4-BE49-F238E27FC236}">
                <a16:creationId xmlns:a16="http://schemas.microsoft.com/office/drawing/2014/main" id="{2DEB8E0F-843B-57EB-9702-4CE92CE01C40}"/>
              </a:ext>
            </a:extLst>
          </p:cNvPr>
          <p:cNvGraphicFramePr>
            <a:graphicFrameLocks noGrp="1"/>
          </p:cNvGraphicFramePr>
          <p:nvPr>
            <p:extLst>
              <p:ext uri="{D42A27DB-BD31-4B8C-83A1-F6EECF244321}">
                <p14:modId xmlns:p14="http://schemas.microsoft.com/office/powerpoint/2010/main" val="3796534438"/>
              </p:ext>
            </p:extLst>
          </p:nvPr>
        </p:nvGraphicFramePr>
        <p:xfrm>
          <a:off x="1574439" y="2603577"/>
          <a:ext cx="9043122" cy="3678305"/>
        </p:xfrm>
        <a:graphic>
          <a:graphicData uri="http://schemas.openxmlformats.org/drawingml/2006/table">
            <a:tbl>
              <a:tblPr firstRow="1" bandRow="1">
                <a:tableStyleId>{5C22544A-7EE6-4342-B048-85BDC9FD1C3A}</a:tableStyleId>
              </a:tblPr>
              <a:tblGrid>
                <a:gridCol w="6798045">
                  <a:extLst>
                    <a:ext uri="{9D8B030D-6E8A-4147-A177-3AD203B41FA5}">
                      <a16:colId xmlns:a16="http://schemas.microsoft.com/office/drawing/2014/main" val="2980514358"/>
                    </a:ext>
                  </a:extLst>
                </a:gridCol>
                <a:gridCol w="903068">
                  <a:extLst>
                    <a:ext uri="{9D8B030D-6E8A-4147-A177-3AD203B41FA5}">
                      <a16:colId xmlns:a16="http://schemas.microsoft.com/office/drawing/2014/main" val="3575978229"/>
                    </a:ext>
                  </a:extLst>
                </a:gridCol>
                <a:gridCol w="1342009">
                  <a:extLst>
                    <a:ext uri="{9D8B030D-6E8A-4147-A177-3AD203B41FA5}">
                      <a16:colId xmlns:a16="http://schemas.microsoft.com/office/drawing/2014/main" val="3509296406"/>
                    </a:ext>
                  </a:extLst>
                </a:gridCol>
              </a:tblGrid>
              <a:tr h="344057">
                <a:tc>
                  <a:txBody>
                    <a:bodyPr/>
                    <a:lstStyle/>
                    <a:p>
                      <a:pPr algn="l" fontAlgn="ctr"/>
                      <a:r>
                        <a:rPr lang="nl-NL" sz="1700" u="none" strike="noStrike" dirty="0">
                          <a:effectLst/>
                        </a:rPr>
                        <a:t>Inschrijvingsfase </a:t>
                      </a:r>
                      <a:endParaRPr lang="nl-NL" sz="1700" b="0" i="0" u="none" strike="noStrike" dirty="0">
                        <a:solidFill>
                          <a:srgbClr val="000000"/>
                        </a:solidFill>
                        <a:effectLst/>
                        <a:latin typeface="Arial" panose="020B0604020202020204" pitchFamily="34" charset="0"/>
                      </a:endParaRPr>
                    </a:p>
                  </a:txBody>
                  <a:tcPr marL="16509" marR="16509" marT="16509" marB="0" anchor="ctr"/>
                </a:tc>
                <a:tc>
                  <a:txBody>
                    <a:bodyPr/>
                    <a:lstStyle/>
                    <a:p>
                      <a:pPr algn="l" fontAlgn="ctr"/>
                      <a:r>
                        <a:rPr lang="nl-NL" sz="1700" u="none" strike="noStrike" dirty="0">
                          <a:effectLst/>
                        </a:rPr>
                        <a:t>Dagen </a:t>
                      </a:r>
                      <a:endParaRPr lang="nl-NL" sz="1700" b="0" i="0" u="none" strike="noStrike" dirty="0">
                        <a:solidFill>
                          <a:srgbClr val="000000"/>
                        </a:solidFill>
                        <a:effectLst/>
                        <a:latin typeface="Arial" panose="020B0604020202020204" pitchFamily="34" charset="0"/>
                      </a:endParaRPr>
                    </a:p>
                  </a:txBody>
                  <a:tcPr marL="16509" marR="16509" marT="16509" marB="0" anchor="ctr"/>
                </a:tc>
                <a:tc>
                  <a:txBody>
                    <a:bodyPr/>
                    <a:lstStyle/>
                    <a:p>
                      <a:pPr algn="l" fontAlgn="ctr"/>
                      <a:r>
                        <a:rPr lang="nl-NL" sz="1700" u="none" strike="noStrike">
                          <a:effectLst/>
                        </a:rPr>
                        <a:t>Datum</a:t>
                      </a:r>
                      <a:endParaRPr lang="nl-NL" sz="1700" b="0" i="0" u="none" strike="noStrike">
                        <a:solidFill>
                          <a:srgbClr val="000000"/>
                        </a:solidFill>
                        <a:effectLst/>
                        <a:latin typeface="Arial" panose="020B0604020202020204" pitchFamily="34" charset="0"/>
                      </a:endParaRPr>
                    </a:p>
                  </a:txBody>
                  <a:tcPr marL="16509" marR="16509" marT="16509" marB="0" anchor="ctr"/>
                </a:tc>
                <a:extLst>
                  <a:ext uri="{0D108BD9-81ED-4DB2-BD59-A6C34878D82A}">
                    <a16:rowId xmlns:a16="http://schemas.microsoft.com/office/drawing/2014/main" val="1263621199"/>
                  </a:ext>
                </a:extLst>
              </a:tr>
              <a:tr h="370472">
                <a:tc>
                  <a:txBody>
                    <a:bodyPr/>
                    <a:lstStyle/>
                    <a:p>
                      <a:pPr algn="l" fontAlgn="ctr"/>
                      <a:r>
                        <a:rPr lang="nl-NL" sz="1700" u="none" strike="noStrike" dirty="0">
                          <a:effectLst/>
                        </a:rPr>
                        <a:t>Publicatie inkoopdocument</a:t>
                      </a:r>
                      <a:endParaRPr lang="nl-NL" sz="1700" b="0" i="0" u="none" strike="noStrike" dirty="0">
                        <a:solidFill>
                          <a:srgbClr val="000000"/>
                        </a:solidFill>
                        <a:effectLst/>
                        <a:latin typeface="Arial" panose="020B0604020202020204" pitchFamily="34" charset="0"/>
                      </a:endParaRPr>
                    </a:p>
                  </a:txBody>
                  <a:tcPr marL="16509" marR="16509" marT="16509" marB="0" anchor="ctr"/>
                </a:tc>
                <a:tc>
                  <a:txBody>
                    <a:bodyPr/>
                    <a:lstStyle/>
                    <a:p>
                      <a:pPr algn="l" fontAlgn="b"/>
                      <a:r>
                        <a:rPr lang="nl-NL" sz="1900" u="none" strike="noStrike">
                          <a:effectLst/>
                        </a:rPr>
                        <a:t> </a:t>
                      </a:r>
                      <a:endParaRPr lang="nl-NL" sz="1900" b="0" i="0" u="none" strike="noStrike">
                        <a:solidFill>
                          <a:srgbClr val="000000"/>
                        </a:solidFill>
                        <a:effectLst/>
                        <a:latin typeface="Calibri" panose="020F0502020204030204" pitchFamily="34" charset="0"/>
                      </a:endParaRPr>
                    </a:p>
                  </a:txBody>
                  <a:tcPr marL="16509" marR="16509" marT="16509" marB="0" anchor="b"/>
                </a:tc>
                <a:tc>
                  <a:txBody>
                    <a:bodyPr/>
                    <a:lstStyle/>
                    <a:p>
                      <a:pPr algn="r" fontAlgn="b"/>
                      <a:r>
                        <a:rPr lang="nl-NL" sz="1900" u="none" strike="noStrike">
                          <a:effectLst/>
                        </a:rPr>
                        <a:t>10-04-2023</a:t>
                      </a:r>
                      <a:endParaRPr lang="nl-NL" sz="1900" b="0" i="0" u="none" strike="noStrike">
                        <a:solidFill>
                          <a:srgbClr val="000000"/>
                        </a:solidFill>
                        <a:effectLst/>
                        <a:latin typeface="Calibri" panose="020F0502020204030204" pitchFamily="34" charset="0"/>
                      </a:endParaRPr>
                    </a:p>
                  </a:txBody>
                  <a:tcPr marL="16509" marR="16509" marT="16509" marB="0" anchor="b"/>
                </a:tc>
                <a:extLst>
                  <a:ext uri="{0D108BD9-81ED-4DB2-BD59-A6C34878D82A}">
                    <a16:rowId xmlns:a16="http://schemas.microsoft.com/office/drawing/2014/main" val="1930359795"/>
                  </a:ext>
                </a:extLst>
              </a:tr>
              <a:tr h="370472">
                <a:tc>
                  <a:txBody>
                    <a:bodyPr/>
                    <a:lstStyle/>
                    <a:p>
                      <a:pPr algn="l" fontAlgn="ctr"/>
                      <a:r>
                        <a:rPr lang="nl-NL" sz="1700" u="none" strike="noStrike">
                          <a:effectLst/>
                        </a:rPr>
                        <a:t>Vragen voor de Nota van Inlichtingen 1</a:t>
                      </a:r>
                      <a:endParaRPr lang="nl-NL" sz="1700" b="0" i="0" u="none" strike="noStrike">
                        <a:solidFill>
                          <a:srgbClr val="000000"/>
                        </a:solidFill>
                        <a:effectLst/>
                        <a:latin typeface="Arial" panose="020B0604020202020204" pitchFamily="34" charset="0"/>
                      </a:endParaRPr>
                    </a:p>
                  </a:txBody>
                  <a:tcPr marL="16509" marR="16509" marT="16509" marB="0" anchor="ctr"/>
                </a:tc>
                <a:tc>
                  <a:txBody>
                    <a:bodyPr/>
                    <a:lstStyle/>
                    <a:p>
                      <a:pPr algn="r" fontAlgn="b"/>
                      <a:r>
                        <a:rPr lang="nl-NL" sz="1900" u="none" strike="noStrike">
                          <a:effectLst/>
                        </a:rPr>
                        <a:t>14</a:t>
                      </a:r>
                      <a:endParaRPr lang="nl-NL" sz="1900" b="0" i="0" u="none" strike="noStrike">
                        <a:solidFill>
                          <a:srgbClr val="000000"/>
                        </a:solidFill>
                        <a:effectLst/>
                        <a:latin typeface="Calibri" panose="020F0502020204030204" pitchFamily="34" charset="0"/>
                      </a:endParaRPr>
                    </a:p>
                  </a:txBody>
                  <a:tcPr marL="16509" marR="16509" marT="16509" marB="0" anchor="b"/>
                </a:tc>
                <a:tc>
                  <a:txBody>
                    <a:bodyPr/>
                    <a:lstStyle/>
                    <a:p>
                      <a:pPr algn="r" fontAlgn="b"/>
                      <a:r>
                        <a:rPr lang="nl-NL" sz="1900" u="none" strike="noStrike">
                          <a:effectLst/>
                        </a:rPr>
                        <a:t>24-04-2023</a:t>
                      </a:r>
                      <a:endParaRPr lang="nl-NL" sz="1900" b="0" i="0" u="none" strike="noStrike">
                        <a:solidFill>
                          <a:srgbClr val="000000"/>
                        </a:solidFill>
                        <a:effectLst/>
                        <a:latin typeface="Calibri" panose="020F0502020204030204" pitchFamily="34" charset="0"/>
                      </a:endParaRPr>
                    </a:p>
                  </a:txBody>
                  <a:tcPr marL="16509" marR="16509" marT="16509" marB="0" anchor="b"/>
                </a:tc>
                <a:extLst>
                  <a:ext uri="{0D108BD9-81ED-4DB2-BD59-A6C34878D82A}">
                    <a16:rowId xmlns:a16="http://schemas.microsoft.com/office/drawing/2014/main" val="2386590252"/>
                  </a:ext>
                </a:extLst>
              </a:tr>
              <a:tr h="370472">
                <a:tc>
                  <a:txBody>
                    <a:bodyPr/>
                    <a:lstStyle/>
                    <a:p>
                      <a:pPr algn="l" fontAlgn="ctr"/>
                      <a:r>
                        <a:rPr lang="nl-NL" sz="1700" u="none" strike="noStrike">
                          <a:effectLst/>
                        </a:rPr>
                        <a:t>Publicatie antwoorden Nota van Inlichtingen 1</a:t>
                      </a:r>
                      <a:endParaRPr lang="nl-NL" sz="1700" b="0" i="0" u="none" strike="noStrike">
                        <a:solidFill>
                          <a:srgbClr val="000000"/>
                        </a:solidFill>
                        <a:effectLst/>
                        <a:latin typeface="Arial" panose="020B0604020202020204" pitchFamily="34" charset="0"/>
                      </a:endParaRPr>
                    </a:p>
                  </a:txBody>
                  <a:tcPr marL="16509" marR="16509" marT="16509" marB="0" anchor="ctr"/>
                </a:tc>
                <a:tc>
                  <a:txBody>
                    <a:bodyPr/>
                    <a:lstStyle/>
                    <a:p>
                      <a:pPr algn="r" fontAlgn="b"/>
                      <a:r>
                        <a:rPr lang="nl-NL" sz="1900" u="none" strike="noStrike">
                          <a:effectLst/>
                        </a:rPr>
                        <a:t>14</a:t>
                      </a:r>
                      <a:endParaRPr lang="nl-NL" sz="1900" b="0" i="0" u="none" strike="noStrike">
                        <a:solidFill>
                          <a:srgbClr val="000000"/>
                        </a:solidFill>
                        <a:effectLst/>
                        <a:latin typeface="Calibri" panose="020F0502020204030204" pitchFamily="34" charset="0"/>
                      </a:endParaRPr>
                    </a:p>
                  </a:txBody>
                  <a:tcPr marL="16509" marR="16509" marT="16509" marB="0" anchor="b"/>
                </a:tc>
                <a:tc>
                  <a:txBody>
                    <a:bodyPr/>
                    <a:lstStyle/>
                    <a:p>
                      <a:pPr algn="r" fontAlgn="b"/>
                      <a:r>
                        <a:rPr lang="nl-NL" sz="1900" u="none" strike="noStrike">
                          <a:effectLst/>
                        </a:rPr>
                        <a:t>08-05-2023</a:t>
                      </a:r>
                      <a:endParaRPr lang="nl-NL" sz="1900" b="0" i="0" u="none" strike="noStrike">
                        <a:solidFill>
                          <a:srgbClr val="000000"/>
                        </a:solidFill>
                        <a:effectLst/>
                        <a:latin typeface="Calibri" panose="020F0502020204030204" pitchFamily="34" charset="0"/>
                      </a:endParaRPr>
                    </a:p>
                  </a:txBody>
                  <a:tcPr marL="16509" marR="16509" marT="16509" marB="0" anchor="b"/>
                </a:tc>
                <a:extLst>
                  <a:ext uri="{0D108BD9-81ED-4DB2-BD59-A6C34878D82A}">
                    <a16:rowId xmlns:a16="http://schemas.microsoft.com/office/drawing/2014/main" val="1283541895"/>
                  </a:ext>
                </a:extLst>
              </a:tr>
              <a:tr h="370472">
                <a:tc>
                  <a:txBody>
                    <a:bodyPr/>
                    <a:lstStyle/>
                    <a:p>
                      <a:pPr algn="l" fontAlgn="ctr"/>
                      <a:r>
                        <a:rPr lang="nl-NL" sz="1700" u="none" strike="noStrike">
                          <a:effectLst/>
                        </a:rPr>
                        <a:t>Vragen nav Nota van Inlichtingen 1</a:t>
                      </a:r>
                      <a:endParaRPr lang="nl-NL" sz="1700" b="0" i="0" u="none" strike="noStrike">
                        <a:solidFill>
                          <a:srgbClr val="000000"/>
                        </a:solidFill>
                        <a:effectLst/>
                        <a:latin typeface="Arial" panose="020B0604020202020204" pitchFamily="34" charset="0"/>
                      </a:endParaRPr>
                    </a:p>
                  </a:txBody>
                  <a:tcPr marL="16509" marR="16509" marT="16509" marB="0" anchor="ctr"/>
                </a:tc>
                <a:tc>
                  <a:txBody>
                    <a:bodyPr/>
                    <a:lstStyle/>
                    <a:p>
                      <a:pPr algn="r" fontAlgn="b"/>
                      <a:r>
                        <a:rPr lang="nl-NL" sz="1900" u="none" strike="noStrike">
                          <a:effectLst/>
                        </a:rPr>
                        <a:t>10</a:t>
                      </a:r>
                      <a:endParaRPr lang="nl-NL" sz="1900" b="0" i="0" u="none" strike="noStrike">
                        <a:solidFill>
                          <a:srgbClr val="000000"/>
                        </a:solidFill>
                        <a:effectLst/>
                        <a:latin typeface="Calibri" panose="020F0502020204030204" pitchFamily="34" charset="0"/>
                      </a:endParaRPr>
                    </a:p>
                  </a:txBody>
                  <a:tcPr marL="16509" marR="16509" marT="16509" marB="0" anchor="b"/>
                </a:tc>
                <a:tc>
                  <a:txBody>
                    <a:bodyPr/>
                    <a:lstStyle/>
                    <a:p>
                      <a:pPr algn="r" fontAlgn="b"/>
                      <a:r>
                        <a:rPr lang="nl-NL" sz="1900" u="none" strike="noStrike">
                          <a:effectLst/>
                        </a:rPr>
                        <a:t>18-05-2023</a:t>
                      </a:r>
                      <a:endParaRPr lang="nl-NL" sz="1900" b="0" i="0" u="none" strike="noStrike">
                        <a:solidFill>
                          <a:srgbClr val="000000"/>
                        </a:solidFill>
                        <a:effectLst/>
                        <a:latin typeface="Calibri" panose="020F0502020204030204" pitchFamily="34" charset="0"/>
                      </a:endParaRPr>
                    </a:p>
                  </a:txBody>
                  <a:tcPr marL="16509" marR="16509" marT="16509" marB="0" anchor="b"/>
                </a:tc>
                <a:extLst>
                  <a:ext uri="{0D108BD9-81ED-4DB2-BD59-A6C34878D82A}">
                    <a16:rowId xmlns:a16="http://schemas.microsoft.com/office/drawing/2014/main" val="653030856"/>
                  </a:ext>
                </a:extLst>
              </a:tr>
              <a:tr h="370472">
                <a:tc>
                  <a:txBody>
                    <a:bodyPr/>
                    <a:lstStyle/>
                    <a:p>
                      <a:pPr algn="l" fontAlgn="ctr"/>
                      <a:r>
                        <a:rPr lang="nl-NL" sz="1700" u="none" strike="noStrike">
                          <a:effectLst/>
                        </a:rPr>
                        <a:t>Publicatie antwoorden Nota van Inlichtingen 2</a:t>
                      </a:r>
                      <a:endParaRPr lang="nl-NL" sz="1700" b="0" i="0" u="none" strike="noStrike">
                        <a:solidFill>
                          <a:srgbClr val="000000"/>
                        </a:solidFill>
                        <a:effectLst/>
                        <a:latin typeface="Arial" panose="020B0604020202020204" pitchFamily="34" charset="0"/>
                      </a:endParaRPr>
                    </a:p>
                  </a:txBody>
                  <a:tcPr marL="16509" marR="16509" marT="16509" marB="0" anchor="ctr"/>
                </a:tc>
                <a:tc>
                  <a:txBody>
                    <a:bodyPr/>
                    <a:lstStyle/>
                    <a:p>
                      <a:pPr algn="r" fontAlgn="b"/>
                      <a:r>
                        <a:rPr lang="nl-NL" sz="1900" u="none" strike="noStrike">
                          <a:effectLst/>
                        </a:rPr>
                        <a:t>14</a:t>
                      </a:r>
                      <a:endParaRPr lang="nl-NL" sz="1900" b="0" i="0" u="none" strike="noStrike">
                        <a:solidFill>
                          <a:srgbClr val="000000"/>
                        </a:solidFill>
                        <a:effectLst/>
                        <a:latin typeface="Calibri" panose="020F0502020204030204" pitchFamily="34" charset="0"/>
                      </a:endParaRPr>
                    </a:p>
                  </a:txBody>
                  <a:tcPr marL="16509" marR="16509" marT="16509" marB="0" anchor="b"/>
                </a:tc>
                <a:tc>
                  <a:txBody>
                    <a:bodyPr/>
                    <a:lstStyle/>
                    <a:p>
                      <a:pPr algn="r" fontAlgn="b"/>
                      <a:r>
                        <a:rPr lang="nl-NL" sz="1900" u="none" strike="noStrike">
                          <a:effectLst/>
                        </a:rPr>
                        <a:t>01-06-2023</a:t>
                      </a:r>
                      <a:endParaRPr lang="nl-NL" sz="1900" b="0" i="0" u="none" strike="noStrike">
                        <a:solidFill>
                          <a:srgbClr val="000000"/>
                        </a:solidFill>
                        <a:effectLst/>
                        <a:latin typeface="Calibri" panose="020F0502020204030204" pitchFamily="34" charset="0"/>
                      </a:endParaRPr>
                    </a:p>
                  </a:txBody>
                  <a:tcPr marL="16509" marR="16509" marT="16509" marB="0" anchor="b"/>
                </a:tc>
                <a:extLst>
                  <a:ext uri="{0D108BD9-81ED-4DB2-BD59-A6C34878D82A}">
                    <a16:rowId xmlns:a16="http://schemas.microsoft.com/office/drawing/2014/main" val="3459659620"/>
                  </a:ext>
                </a:extLst>
              </a:tr>
              <a:tr h="370472">
                <a:tc>
                  <a:txBody>
                    <a:bodyPr/>
                    <a:lstStyle/>
                    <a:p>
                      <a:pPr algn="l" fontAlgn="ctr"/>
                      <a:r>
                        <a:rPr lang="nl-NL" sz="1700" u="none" strike="noStrike">
                          <a:effectLst/>
                        </a:rPr>
                        <a:t>Uiterste moment van inschrijven</a:t>
                      </a:r>
                      <a:endParaRPr lang="nl-NL" sz="1700" b="0" i="0" u="none" strike="noStrike">
                        <a:solidFill>
                          <a:srgbClr val="000000"/>
                        </a:solidFill>
                        <a:effectLst/>
                        <a:latin typeface="Arial" panose="020B0604020202020204" pitchFamily="34" charset="0"/>
                      </a:endParaRPr>
                    </a:p>
                  </a:txBody>
                  <a:tcPr marL="16509" marR="16509" marT="16509" marB="0" anchor="ctr"/>
                </a:tc>
                <a:tc>
                  <a:txBody>
                    <a:bodyPr/>
                    <a:lstStyle/>
                    <a:p>
                      <a:pPr algn="r" fontAlgn="b"/>
                      <a:r>
                        <a:rPr lang="nl-NL" sz="1900" u="none" strike="noStrike">
                          <a:effectLst/>
                        </a:rPr>
                        <a:t>14</a:t>
                      </a:r>
                      <a:endParaRPr lang="nl-NL" sz="1900" b="0" i="0" u="none" strike="noStrike">
                        <a:solidFill>
                          <a:srgbClr val="000000"/>
                        </a:solidFill>
                        <a:effectLst/>
                        <a:latin typeface="Calibri" panose="020F0502020204030204" pitchFamily="34" charset="0"/>
                      </a:endParaRPr>
                    </a:p>
                  </a:txBody>
                  <a:tcPr marL="16509" marR="16509" marT="16509" marB="0" anchor="b"/>
                </a:tc>
                <a:tc>
                  <a:txBody>
                    <a:bodyPr/>
                    <a:lstStyle/>
                    <a:p>
                      <a:pPr algn="r" fontAlgn="b"/>
                      <a:r>
                        <a:rPr lang="nl-NL" sz="1900" u="none" strike="noStrike">
                          <a:effectLst/>
                        </a:rPr>
                        <a:t>15-06-2023</a:t>
                      </a:r>
                      <a:endParaRPr lang="nl-NL" sz="1900" b="0" i="0" u="none" strike="noStrike">
                        <a:solidFill>
                          <a:srgbClr val="000000"/>
                        </a:solidFill>
                        <a:effectLst/>
                        <a:latin typeface="Calibri" panose="020F0502020204030204" pitchFamily="34" charset="0"/>
                      </a:endParaRPr>
                    </a:p>
                  </a:txBody>
                  <a:tcPr marL="16509" marR="16509" marT="16509" marB="0" anchor="b"/>
                </a:tc>
                <a:extLst>
                  <a:ext uri="{0D108BD9-81ED-4DB2-BD59-A6C34878D82A}">
                    <a16:rowId xmlns:a16="http://schemas.microsoft.com/office/drawing/2014/main" val="3717945295"/>
                  </a:ext>
                </a:extLst>
              </a:tr>
              <a:tr h="370472">
                <a:tc>
                  <a:txBody>
                    <a:bodyPr/>
                    <a:lstStyle/>
                    <a:p>
                      <a:pPr algn="l" fontAlgn="ctr"/>
                      <a:r>
                        <a:rPr lang="nl-NL" sz="1700" u="none" strike="noStrike">
                          <a:effectLst/>
                        </a:rPr>
                        <a:t>Publicatie voorlopig gunningsbesluit</a:t>
                      </a:r>
                      <a:endParaRPr lang="nl-NL" sz="1700" b="0" i="0" u="none" strike="noStrike">
                        <a:solidFill>
                          <a:srgbClr val="000000"/>
                        </a:solidFill>
                        <a:effectLst/>
                        <a:latin typeface="Arial" panose="020B0604020202020204" pitchFamily="34" charset="0"/>
                      </a:endParaRPr>
                    </a:p>
                  </a:txBody>
                  <a:tcPr marL="16509" marR="16509" marT="16509" marB="0" anchor="ctr"/>
                </a:tc>
                <a:tc>
                  <a:txBody>
                    <a:bodyPr/>
                    <a:lstStyle/>
                    <a:p>
                      <a:pPr algn="r" fontAlgn="b"/>
                      <a:r>
                        <a:rPr lang="nl-NL" sz="1900" u="none" strike="noStrike">
                          <a:effectLst/>
                        </a:rPr>
                        <a:t>21</a:t>
                      </a:r>
                      <a:endParaRPr lang="nl-NL" sz="1900" b="0" i="0" u="none" strike="noStrike">
                        <a:solidFill>
                          <a:srgbClr val="000000"/>
                        </a:solidFill>
                        <a:effectLst/>
                        <a:latin typeface="Calibri" panose="020F0502020204030204" pitchFamily="34" charset="0"/>
                      </a:endParaRPr>
                    </a:p>
                  </a:txBody>
                  <a:tcPr marL="16509" marR="16509" marT="16509" marB="0" anchor="b"/>
                </a:tc>
                <a:tc>
                  <a:txBody>
                    <a:bodyPr/>
                    <a:lstStyle/>
                    <a:p>
                      <a:pPr algn="r" fontAlgn="b"/>
                      <a:r>
                        <a:rPr lang="nl-NL" sz="1900" u="none" strike="noStrike">
                          <a:effectLst/>
                        </a:rPr>
                        <a:t>06-07-2023</a:t>
                      </a:r>
                      <a:endParaRPr lang="nl-NL" sz="1900" b="0" i="0" u="none" strike="noStrike">
                        <a:solidFill>
                          <a:srgbClr val="000000"/>
                        </a:solidFill>
                        <a:effectLst/>
                        <a:latin typeface="Calibri" panose="020F0502020204030204" pitchFamily="34" charset="0"/>
                      </a:endParaRPr>
                    </a:p>
                  </a:txBody>
                  <a:tcPr marL="16509" marR="16509" marT="16509" marB="0" anchor="b"/>
                </a:tc>
                <a:extLst>
                  <a:ext uri="{0D108BD9-81ED-4DB2-BD59-A6C34878D82A}">
                    <a16:rowId xmlns:a16="http://schemas.microsoft.com/office/drawing/2014/main" val="2896615956"/>
                  </a:ext>
                </a:extLst>
              </a:tr>
              <a:tr h="370472">
                <a:tc>
                  <a:txBody>
                    <a:bodyPr/>
                    <a:lstStyle/>
                    <a:p>
                      <a:pPr algn="l" fontAlgn="ctr"/>
                      <a:r>
                        <a:rPr lang="nl-NL" sz="1700" u="none" strike="noStrike">
                          <a:effectLst/>
                        </a:rPr>
                        <a:t>Definitieve gunning.</a:t>
                      </a:r>
                      <a:endParaRPr lang="nl-NL" sz="1700" b="0" i="0" u="none" strike="noStrike">
                        <a:solidFill>
                          <a:srgbClr val="000000"/>
                        </a:solidFill>
                        <a:effectLst/>
                        <a:latin typeface="Arial" panose="020B0604020202020204" pitchFamily="34" charset="0"/>
                      </a:endParaRPr>
                    </a:p>
                  </a:txBody>
                  <a:tcPr marL="16509" marR="16509" marT="16509" marB="0" anchor="ctr"/>
                </a:tc>
                <a:tc>
                  <a:txBody>
                    <a:bodyPr/>
                    <a:lstStyle/>
                    <a:p>
                      <a:pPr algn="r" fontAlgn="b"/>
                      <a:r>
                        <a:rPr lang="nl-NL" sz="1900" u="none" strike="noStrike">
                          <a:effectLst/>
                        </a:rPr>
                        <a:t>21</a:t>
                      </a:r>
                      <a:endParaRPr lang="nl-NL" sz="1900" b="0" i="0" u="none" strike="noStrike">
                        <a:solidFill>
                          <a:srgbClr val="000000"/>
                        </a:solidFill>
                        <a:effectLst/>
                        <a:latin typeface="Calibri" panose="020F0502020204030204" pitchFamily="34" charset="0"/>
                      </a:endParaRPr>
                    </a:p>
                  </a:txBody>
                  <a:tcPr marL="16509" marR="16509" marT="16509" marB="0" anchor="b"/>
                </a:tc>
                <a:tc>
                  <a:txBody>
                    <a:bodyPr/>
                    <a:lstStyle/>
                    <a:p>
                      <a:pPr algn="r" fontAlgn="b"/>
                      <a:r>
                        <a:rPr lang="nl-NL" sz="1900" u="none" strike="noStrike">
                          <a:effectLst/>
                        </a:rPr>
                        <a:t>27-07-2023</a:t>
                      </a:r>
                      <a:endParaRPr lang="nl-NL" sz="1900" b="0" i="0" u="none" strike="noStrike">
                        <a:solidFill>
                          <a:srgbClr val="000000"/>
                        </a:solidFill>
                        <a:effectLst/>
                        <a:latin typeface="Calibri" panose="020F0502020204030204" pitchFamily="34" charset="0"/>
                      </a:endParaRPr>
                    </a:p>
                  </a:txBody>
                  <a:tcPr marL="16509" marR="16509" marT="16509" marB="0" anchor="b"/>
                </a:tc>
                <a:extLst>
                  <a:ext uri="{0D108BD9-81ED-4DB2-BD59-A6C34878D82A}">
                    <a16:rowId xmlns:a16="http://schemas.microsoft.com/office/drawing/2014/main" val="1133431148"/>
                  </a:ext>
                </a:extLst>
              </a:tr>
              <a:tr h="370472">
                <a:tc>
                  <a:txBody>
                    <a:bodyPr/>
                    <a:lstStyle/>
                    <a:p>
                      <a:pPr algn="l" fontAlgn="ctr"/>
                      <a:r>
                        <a:rPr lang="nl-NL" sz="1700" u="none" strike="noStrike" dirty="0">
                          <a:effectLst/>
                        </a:rPr>
                        <a:t>Ingangsdatum Overeenkomst</a:t>
                      </a:r>
                      <a:endParaRPr lang="nl-NL" sz="1700" b="0" i="0" u="none" strike="noStrike" dirty="0">
                        <a:solidFill>
                          <a:srgbClr val="000000"/>
                        </a:solidFill>
                        <a:effectLst/>
                        <a:latin typeface="Arial" panose="020B0604020202020204" pitchFamily="34" charset="0"/>
                      </a:endParaRPr>
                    </a:p>
                  </a:txBody>
                  <a:tcPr marL="16509" marR="16509" marT="16509" marB="0" anchor="ctr"/>
                </a:tc>
                <a:tc>
                  <a:txBody>
                    <a:bodyPr/>
                    <a:lstStyle/>
                    <a:p>
                      <a:pPr algn="l" fontAlgn="b"/>
                      <a:r>
                        <a:rPr lang="nl-NL" sz="1900" u="none" strike="noStrike">
                          <a:effectLst/>
                        </a:rPr>
                        <a:t> </a:t>
                      </a:r>
                      <a:endParaRPr lang="nl-NL" sz="1900" b="0" i="0" u="none" strike="noStrike">
                        <a:solidFill>
                          <a:srgbClr val="000000"/>
                        </a:solidFill>
                        <a:effectLst/>
                        <a:latin typeface="Calibri" panose="020F0502020204030204" pitchFamily="34" charset="0"/>
                      </a:endParaRPr>
                    </a:p>
                  </a:txBody>
                  <a:tcPr marL="16509" marR="16509" marT="16509" marB="0" anchor="b"/>
                </a:tc>
                <a:tc>
                  <a:txBody>
                    <a:bodyPr/>
                    <a:lstStyle/>
                    <a:p>
                      <a:pPr algn="r" fontAlgn="b"/>
                      <a:r>
                        <a:rPr lang="nl-NL" sz="1900" u="none" strike="noStrike" dirty="0">
                          <a:effectLst/>
                        </a:rPr>
                        <a:t>01-01-2024</a:t>
                      </a:r>
                      <a:endParaRPr lang="nl-NL" sz="1900" b="0" i="0" u="none" strike="noStrike" dirty="0">
                        <a:solidFill>
                          <a:srgbClr val="000000"/>
                        </a:solidFill>
                        <a:effectLst/>
                        <a:latin typeface="Calibri" panose="020F0502020204030204" pitchFamily="34" charset="0"/>
                      </a:endParaRPr>
                    </a:p>
                  </a:txBody>
                  <a:tcPr marL="16509" marR="16509" marT="16509" marB="0" anchor="b"/>
                </a:tc>
                <a:extLst>
                  <a:ext uri="{0D108BD9-81ED-4DB2-BD59-A6C34878D82A}">
                    <a16:rowId xmlns:a16="http://schemas.microsoft.com/office/drawing/2014/main" val="1108510358"/>
                  </a:ext>
                </a:extLst>
              </a:tr>
            </a:tbl>
          </a:graphicData>
        </a:graphic>
      </p:graphicFrame>
      <p:sp>
        <p:nvSpPr>
          <p:cNvPr id="10" name="Titel 1">
            <a:extLst>
              <a:ext uri="{FF2B5EF4-FFF2-40B4-BE49-F238E27FC236}">
                <a16:creationId xmlns:a16="http://schemas.microsoft.com/office/drawing/2014/main" id="{8EFDBB51-B9DC-7F44-7E18-03BE210D74D5}"/>
              </a:ext>
            </a:extLst>
          </p:cNvPr>
          <p:cNvSpPr txBox="1">
            <a:spLocks/>
          </p:cNvSpPr>
          <p:nvPr/>
        </p:nvSpPr>
        <p:spPr>
          <a:xfrm>
            <a:off x="5223705" y="1589777"/>
            <a:ext cx="11029616" cy="1013800"/>
          </a:xfrm>
          <a:prstGeom prst="rect">
            <a:avLst/>
          </a:prstGeom>
        </p:spPr>
        <p:txBody>
          <a:bodyPr vert="horz" lIns="91440" tIns="45720" rIns="91440" bIns="45720" rtlCol="0" anchor="b">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nl-NL" dirty="0">
                <a:solidFill>
                  <a:srgbClr val="FF0000"/>
                </a:solidFill>
              </a:rPr>
              <a:t>concept</a:t>
            </a:r>
          </a:p>
        </p:txBody>
      </p:sp>
    </p:spTree>
    <p:extLst>
      <p:ext uri="{BB962C8B-B14F-4D97-AF65-F5344CB8AC3E}">
        <p14:creationId xmlns:p14="http://schemas.microsoft.com/office/powerpoint/2010/main" val="39088868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6F951-35CA-0C23-E822-7F8A8E2A2B48}"/>
              </a:ext>
            </a:extLst>
          </p:cNvPr>
          <p:cNvSpPr>
            <a:spLocks noGrp="1"/>
          </p:cNvSpPr>
          <p:nvPr>
            <p:ph type="title"/>
          </p:nvPr>
        </p:nvSpPr>
        <p:spPr/>
        <p:txBody>
          <a:bodyPr/>
          <a:lstStyle/>
          <a:p>
            <a:r>
              <a:rPr lang="nl-NL" dirty="0"/>
              <a:t>Regionale en lokale inkoop </a:t>
            </a:r>
          </a:p>
        </p:txBody>
      </p:sp>
      <p:sp>
        <p:nvSpPr>
          <p:cNvPr id="3" name="Tijdelijke aanduiding voor inhoud 2">
            <a:extLst>
              <a:ext uri="{FF2B5EF4-FFF2-40B4-BE49-F238E27FC236}">
                <a16:creationId xmlns:a16="http://schemas.microsoft.com/office/drawing/2014/main" id="{92BA1976-AB1B-D17F-9992-08B875A6B010}"/>
              </a:ext>
            </a:extLst>
          </p:cNvPr>
          <p:cNvSpPr>
            <a:spLocks noGrp="1"/>
          </p:cNvSpPr>
          <p:nvPr>
            <p:ph idx="1"/>
          </p:nvPr>
        </p:nvSpPr>
        <p:spPr>
          <a:xfrm>
            <a:off x="581192" y="2000250"/>
            <a:ext cx="11029615" cy="4549140"/>
          </a:xfrm>
        </p:spPr>
        <p:txBody>
          <a:bodyPr anchor="t">
            <a:normAutofit fontScale="47500" lnSpcReduction="20000"/>
          </a:bodyPr>
          <a:lstStyle/>
          <a:p>
            <a:r>
              <a:rPr lang="nl-NL" sz="3400" dirty="0"/>
              <a:t>Almelo koopt de ambulante hulpverlening jeugd en </a:t>
            </a:r>
            <a:r>
              <a:rPr lang="nl-NL" sz="3400" dirty="0" err="1"/>
              <a:t>wmo</a:t>
            </a:r>
            <a:r>
              <a:rPr lang="nl-NL" sz="3400" dirty="0"/>
              <a:t> vanaf 2024 zelfstandig in omdat:</a:t>
            </a:r>
          </a:p>
          <a:p>
            <a:pPr lvl="1"/>
            <a:r>
              <a:rPr lang="nl-NL" sz="3200" dirty="0"/>
              <a:t>Er meer aansluiting met de lokale organisaties wordt verwacht </a:t>
            </a:r>
          </a:p>
          <a:p>
            <a:pPr lvl="1"/>
            <a:r>
              <a:rPr lang="nl-NL" sz="3200" dirty="0"/>
              <a:t>Almelo de huidige overeenkomst wil beëindigen om het voorzieningenboek te vereenvoudigen</a:t>
            </a:r>
          </a:p>
          <a:p>
            <a:pPr lvl="1"/>
            <a:r>
              <a:rPr lang="nl-NL" sz="3200" dirty="0"/>
              <a:t>De komende jaren wordt gekeken naar een gebiedsgerichte aanpak </a:t>
            </a:r>
          </a:p>
          <a:p>
            <a:r>
              <a:rPr lang="nl-NL" sz="3400" dirty="0"/>
              <a:t>Regionaal doet Almelo mee met:</a:t>
            </a:r>
          </a:p>
          <a:p>
            <a:pPr lvl="1"/>
            <a:r>
              <a:rPr lang="nl-NL" sz="3200" dirty="0"/>
              <a:t>Wonen/verblijf</a:t>
            </a:r>
          </a:p>
          <a:p>
            <a:pPr lvl="1"/>
            <a:r>
              <a:rPr lang="nl-NL" sz="3200" dirty="0"/>
              <a:t>Crisis </a:t>
            </a:r>
          </a:p>
          <a:p>
            <a:pPr lvl="1"/>
            <a:r>
              <a:rPr lang="nl-NL" sz="3200" dirty="0"/>
              <a:t>Dyslexie</a:t>
            </a:r>
          </a:p>
          <a:p>
            <a:pPr lvl="1"/>
            <a:r>
              <a:rPr lang="nl-NL" sz="3200" dirty="0">
                <a:solidFill>
                  <a:srgbClr val="FF0000"/>
                </a:solidFill>
              </a:rPr>
              <a:t>Diagnostiek</a:t>
            </a:r>
            <a:r>
              <a:rPr lang="nl-NL" sz="3200" dirty="0"/>
              <a:t> </a:t>
            </a:r>
          </a:p>
          <a:p>
            <a:pPr lvl="1"/>
            <a:r>
              <a:rPr lang="nl-NL" sz="3200" dirty="0"/>
              <a:t>Onze verwachting is dat ambulante hulpverlening aanpalend aan wonen/verblijf regionaal onder Wonen en verblijf komt te vallen per 2025</a:t>
            </a:r>
          </a:p>
          <a:p>
            <a:r>
              <a:rPr lang="nl-NL" sz="3400" dirty="0"/>
              <a:t>Aansluiting tussen contracten</a:t>
            </a:r>
          </a:p>
          <a:p>
            <a:pPr lvl="1"/>
            <a:r>
              <a:rPr lang="nl-NL" sz="3200" dirty="0"/>
              <a:t>Voorwaarden worden waar nodig op elkaar aangesloten</a:t>
            </a:r>
          </a:p>
          <a:p>
            <a:pPr lvl="1"/>
            <a:r>
              <a:rPr lang="nl-NL" sz="3200" dirty="0"/>
              <a:t>Gebruik landelijke contractstandaarden wordt meegenomen in proces</a:t>
            </a:r>
          </a:p>
          <a:p>
            <a:pPr lvl="1"/>
            <a:r>
              <a:rPr lang="nl-NL" sz="3200" dirty="0"/>
              <a:t>2024 wordt subsidieovereenkomst tussen dakjes en ambulante hulpverlening nog gecontinueerd ter overbrugging</a:t>
            </a:r>
          </a:p>
        </p:txBody>
      </p:sp>
    </p:spTree>
    <p:extLst>
      <p:ext uri="{BB962C8B-B14F-4D97-AF65-F5344CB8AC3E}">
        <p14:creationId xmlns:p14="http://schemas.microsoft.com/office/powerpoint/2010/main" val="1546906849"/>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4D1434"/>
      </a:accent1>
      <a:accent2>
        <a:srgbClr val="903163"/>
      </a:accent2>
      <a:accent3>
        <a:srgbClr val="B2324B"/>
      </a:accent3>
      <a:accent4>
        <a:srgbClr val="969FA7"/>
      </a:accent4>
      <a:accent5>
        <a:srgbClr val="66B1CE"/>
      </a:accent5>
      <a:accent6>
        <a:srgbClr val="40619D"/>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Socianova" id="{646FA519-AB78-144D-94B7-CB9E3DEE267D}" vid="{FD2012C0-10C9-B74F-9602-1053916540CF}"/>
    </a:ext>
  </a:extLst>
</a:theme>
</file>

<file path=docProps/app.xml><?xml version="1.0" encoding="utf-8"?>
<Properties xmlns="http://schemas.openxmlformats.org/officeDocument/2006/extended-properties" xmlns:vt="http://schemas.openxmlformats.org/officeDocument/2006/docPropsVTypes">
  <Template>Dividend</Template>
  <TotalTime>3480</TotalTime>
  <Words>910</Words>
  <Application>Microsoft Office PowerPoint</Application>
  <PresentationFormat>Breedbeeld</PresentationFormat>
  <Paragraphs>192</Paragraphs>
  <Slides>14</Slides>
  <Notes>0</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14</vt:i4>
      </vt:variant>
    </vt:vector>
  </HeadingPairs>
  <TitlesOfParts>
    <vt:vector size="20" baseType="lpstr">
      <vt:lpstr>Arial</vt:lpstr>
      <vt:lpstr>Calibri</vt:lpstr>
      <vt:lpstr>Gill Sans MT</vt:lpstr>
      <vt:lpstr>Open Sans</vt:lpstr>
      <vt:lpstr>Wingdings 2</vt:lpstr>
      <vt:lpstr>Dividend</vt:lpstr>
      <vt:lpstr>Inkoop jeugd en wmo</vt:lpstr>
      <vt:lpstr>Welkom</vt:lpstr>
      <vt:lpstr>agenda</vt:lpstr>
      <vt:lpstr>Tarievenonderzoek</vt:lpstr>
      <vt:lpstr>Marktconsultatie </vt:lpstr>
      <vt:lpstr>Terminologie en besluitvorming</vt:lpstr>
      <vt:lpstr>Proces en planning</vt:lpstr>
      <vt:lpstr>Proces en planning</vt:lpstr>
      <vt:lpstr>Regionale en lokale inkoop </vt:lpstr>
      <vt:lpstr>Regionale en lokale inkoop </vt:lpstr>
      <vt:lpstr>Eerste inkijk inrichting </vt:lpstr>
      <vt:lpstr>Voorzieningenboek concept</vt:lpstr>
      <vt:lpstr>Input aanbieders</vt:lpstr>
      <vt:lpstr>Afronding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Rob van Renen</dc:creator>
  <cp:lastModifiedBy>Schutten, Marcella</cp:lastModifiedBy>
  <cp:revision>27</cp:revision>
  <dcterms:created xsi:type="dcterms:W3CDTF">2022-03-07T18:50:47Z</dcterms:created>
  <dcterms:modified xsi:type="dcterms:W3CDTF">2023-02-10T09:42:48Z</dcterms:modified>
</cp:coreProperties>
</file>