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327" r:id="rId3"/>
    <p:sldId id="313" r:id="rId4"/>
    <p:sldId id="332" r:id="rId5"/>
    <p:sldId id="328" r:id="rId6"/>
    <p:sldId id="326" r:id="rId7"/>
    <p:sldId id="299" r:id="rId8"/>
    <p:sldId id="329" r:id="rId9"/>
    <p:sldId id="333" r:id="rId10"/>
    <p:sldId id="330" r:id="rId11"/>
    <p:sldId id="331"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2222"/>
    <a:srgbClr val="C8A00A"/>
    <a:srgbClr val="5A5A5A"/>
    <a:srgbClr val="0086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Stijl, gemiddeld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32"/>
    <p:restoredTop sz="96405"/>
  </p:normalViewPr>
  <p:slideViewPr>
    <p:cSldViewPr snapToGrid="0" snapToObjects="1" showGuides="1">
      <p:cViewPr varScale="1">
        <p:scale>
          <a:sx n="142" d="100"/>
          <a:sy n="142" d="100"/>
        </p:scale>
        <p:origin x="41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rgbClr val="C8A00A"/>
          </a:solidFill>
          <a:ln>
            <a:solidFill>
              <a:srgbClr val="C8A00A"/>
            </a:solid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446535" y="1020431"/>
            <a:ext cx="11128206" cy="1475013"/>
          </a:xfrm>
          <a:effectLst/>
        </p:spPr>
        <p:txBody>
          <a:bodyPr anchor="b">
            <a:normAutofit/>
          </a:bodyPr>
          <a:lstStyle>
            <a:lvl1pPr>
              <a:defRPr sz="3600">
                <a:solidFill>
                  <a:srgbClr val="B22222"/>
                </a:solidFill>
              </a:defRPr>
            </a:lvl1pPr>
          </a:lstStyle>
          <a:p>
            <a:r>
              <a:rPr lang="nl-NL"/>
              <a:t>Klik om stijl te bewerken</a:t>
            </a:r>
            <a:endParaRPr lang="en-US" dirty="0"/>
          </a:p>
        </p:txBody>
      </p:sp>
      <p:sp>
        <p:nvSpPr>
          <p:cNvPr id="3" name="Subtitle 2"/>
          <p:cNvSpPr>
            <a:spLocks noGrp="1"/>
          </p:cNvSpPr>
          <p:nvPr>
            <p:ph type="subTitle" idx="1"/>
          </p:nvPr>
        </p:nvSpPr>
        <p:spPr>
          <a:xfrm>
            <a:off x="446534" y="2495445"/>
            <a:ext cx="11128206" cy="590321"/>
          </a:xfrm>
        </p:spPr>
        <p:txBody>
          <a:bodyPr anchor="t">
            <a:normAutofit/>
          </a:bodyPr>
          <a:lstStyle>
            <a:lvl1pPr marL="0" indent="0" algn="l">
              <a:buNone/>
              <a:defRPr sz="1600" cap="all">
                <a:solidFill>
                  <a:srgbClr val="00868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lumMod val="95000"/>
                  </a:schemeClr>
                </a:solidFill>
              </a:defRPr>
            </a:lvl1pPr>
          </a:lstStyle>
          <a:p>
            <a:fld id="{B61BEF0D-F0BB-DE4B-95CE-6DB70DBA9567}" type="datetimeFigureOut">
              <a:rPr lang="en-US" smtClean="0"/>
              <a:pPr/>
              <a:t>3/27/23</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lumMod val="9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lumMod val="95000"/>
                  </a:schemeClr>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3/27/23</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rgbClr val="B22222"/>
          </a:solidFill>
          <a:ln>
            <a:solidFill>
              <a:srgbClr val="B22222"/>
            </a:solid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nl-NL"/>
              <a:t>Klik om stijl te bewerken</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3/27/23</a:t>
            </a:fld>
            <a:endParaRPr lang="en-US" dirty="0"/>
          </a:p>
        </p:txBody>
      </p:sp>
      <p:sp>
        <p:nvSpPr>
          <p:cNvPr id="5" name="Footer Placeholder 4"/>
          <p:cNvSpPr>
            <a:spLocks noGrp="1"/>
          </p:cNvSpPr>
          <p:nvPr>
            <p:ph type="ftr" sz="quarter" idx="11"/>
          </p:nvPr>
        </p:nvSpPr>
        <p:spPr/>
        <p:txBody>
          <a:bodyPr/>
          <a:lstStyle>
            <a:lvl1pPr>
              <a:defRPr>
                <a:solidFill>
                  <a:srgbClr val="C00000"/>
                </a:solidFill>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rgbClr val="B22222"/>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nl-NL"/>
              <a:t>Klik om stijl te bewerken</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lvl1pPr>
              <a:defRPr>
                <a:solidFill>
                  <a:schemeClr val="bg1">
                    <a:lumMod val="95000"/>
                  </a:schemeClr>
                </a:solidFill>
              </a:defRPr>
            </a:lvl1pPr>
          </a:lstStyle>
          <a:p>
            <a:fld id="{B61BEF0D-F0BB-DE4B-95CE-6DB70DBA9567}" type="datetimeFigureOut">
              <a:rPr lang="en-US" smtClean="0"/>
              <a:pPr/>
              <a:t>3/27/23</a:t>
            </a:fld>
            <a:endParaRPr lang="en-US" dirty="0"/>
          </a:p>
        </p:txBody>
      </p:sp>
      <p:sp>
        <p:nvSpPr>
          <p:cNvPr id="5" name="Footer Placeholder 4"/>
          <p:cNvSpPr>
            <a:spLocks noGrp="1"/>
          </p:cNvSpPr>
          <p:nvPr>
            <p:ph type="ftr" sz="quarter" idx="11"/>
          </p:nvPr>
        </p:nvSpPr>
        <p:spPr/>
        <p:txBody>
          <a:bodyPr/>
          <a:lstStyle>
            <a:lvl1pPr>
              <a:defRPr>
                <a:solidFill>
                  <a:schemeClr val="bg1">
                    <a:lumMod val="9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lumMod val="95000"/>
                  </a:schemeClr>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3/27/23</a:t>
            </a:fld>
            <a:endParaRPr lang="en-US" dirty="0"/>
          </a:p>
        </p:txBody>
      </p:sp>
      <p:sp>
        <p:nvSpPr>
          <p:cNvPr id="6" name="Footer Placeholder 5"/>
          <p:cNvSpPr>
            <a:spLocks noGrp="1"/>
          </p:cNvSpPr>
          <p:nvPr>
            <p:ph type="ftr" sz="quarter" idx="11"/>
          </p:nvPr>
        </p:nvSpPr>
        <p:spPr/>
        <p:txBody>
          <a:bodyPr/>
          <a:lstStyle>
            <a:lvl1pPr>
              <a:defRPr>
                <a:solidFill>
                  <a:srgbClr val="B2222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B22222"/>
                </a:solidFill>
              </a:defRPr>
            </a:lvl1pPr>
          </a:lstStyle>
          <a:p>
            <a:fld id="{D57F1E4F-1CFF-5643-939E-217C01CDF565}" type="slidenum">
              <a:rPr lang="en-US" smtClean="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houd van twee">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rgbClr val="B22222"/>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Content Placeholder 2"/>
          <p:cNvSpPr>
            <a:spLocks noGrp="1"/>
          </p:cNvSpPr>
          <p:nvPr>
            <p:ph sz="half" idx="1"/>
          </p:nvPr>
        </p:nvSpPr>
        <p:spPr>
          <a:xfrm>
            <a:off x="445983" y="2228003"/>
            <a:ext cx="366288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8083138" y="2228003"/>
            <a:ext cx="3662879"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lvl1pPr>
              <a:defRPr>
                <a:solidFill>
                  <a:srgbClr val="C00000"/>
                </a:solidFill>
              </a:defRPr>
            </a:lvl1pPr>
          </a:lstStyle>
          <a:p>
            <a:fld id="{B61BEF0D-F0BB-DE4B-95CE-6DB70DBA9567}" type="datetimeFigureOut">
              <a:rPr lang="en-US" smtClean="0"/>
              <a:pPr/>
              <a:t>3/27/23</a:t>
            </a:fld>
            <a:endParaRPr lang="en-US" dirty="0"/>
          </a:p>
        </p:txBody>
      </p:sp>
      <p:sp>
        <p:nvSpPr>
          <p:cNvPr id="6" name="Footer Placeholder 5"/>
          <p:cNvSpPr>
            <a:spLocks noGrp="1"/>
          </p:cNvSpPr>
          <p:nvPr>
            <p:ph type="ftr" sz="quarter" idx="11"/>
          </p:nvPr>
        </p:nvSpPr>
        <p:spPr/>
        <p:txBody>
          <a:bodyPr/>
          <a:lstStyle>
            <a:lvl1pPr>
              <a:defRPr>
                <a:solidFill>
                  <a:srgbClr val="B2222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B22222"/>
                </a:solidFill>
              </a:defRPr>
            </a:lvl1pPr>
          </a:lstStyle>
          <a:p>
            <a:fld id="{D57F1E4F-1CFF-5643-939E-217C01CDF565}" type="slidenum">
              <a:rPr lang="en-US" smtClean="0"/>
              <a:pPr/>
              <a:t>‹nr.›</a:t>
            </a:fld>
            <a:endParaRPr lang="en-US" dirty="0"/>
          </a:p>
        </p:txBody>
      </p:sp>
      <p:sp>
        <p:nvSpPr>
          <p:cNvPr id="9" name="Content Placeholder 2">
            <a:extLst>
              <a:ext uri="{FF2B5EF4-FFF2-40B4-BE49-F238E27FC236}">
                <a16:creationId xmlns:a16="http://schemas.microsoft.com/office/drawing/2014/main" id="{802A0239-EA62-4347-9999-D51FB606177B}"/>
              </a:ext>
            </a:extLst>
          </p:cNvPr>
          <p:cNvSpPr>
            <a:spLocks noGrp="1"/>
          </p:cNvSpPr>
          <p:nvPr>
            <p:ph sz="half" idx="13"/>
          </p:nvPr>
        </p:nvSpPr>
        <p:spPr>
          <a:xfrm>
            <a:off x="4262580" y="2228002"/>
            <a:ext cx="3662880" cy="363304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Tree>
    <p:extLst>
      <p:ext uri="{BB962C8B-B14F-4D97-AF65-F5344CB8AC3E}">
        <p14:creationId xmlns:p14="http://schemas.microsoft.com/office/powerpoint/2010/main" val="4121351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nl-NL"/>
              <a:t>Klik om stijl te bewerken</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3/27/23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3/27/23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nl-NL"/>
              <a:t>Klik om stijl te bewerken</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3/27/23</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nl-NL" dirty="0"/>
              <a:t>Klik om stijl te bewerken</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3/27/23</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‹nr.›</a:t>
            </a:fld>
            <a:endParaRPr lang="en-US" dirty="0"/>
          </a:p>
        </p:txBody>
      </p:sp>
      <p:sp>
        <p:nvSpPr>
          <p:cNvPr id="9" name="Rectangle 8"/>
          <p:cNvSpPr/>
          <p:nvPr/>
        </p:nvSpPr>
        <p:spPr>
          <a:xfrm>
            <a:off x="446534" y="453600"/>
            <a:ext cx="3703320" cy="97200"/>
          </a:xfrm>
          <a:prstGeom prst="rect">
            <a:avLst/>
          </a:prstGeom>
          <a:solidFill>
            <a:srgbClr val="B22222"/>
          </a:solidFill>
          <a:ln>
            <a:solidFill>
              <a:srgbClr val="B22222"/>
            </a:solid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7200"/>
          </a:xfrm>
          <a:prstGeom prst="rect">
            <a:avLst/>
          </a:prstGeom>
          <a:solidFill>
            <a:srgbClr val="008686"/>
          </a:solidFill>
          <a:ln>
            <a:solidFill>
              <a:srgbClr val="008686"/>
            </a:solid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3600"/>
            <a:ext cx="3703320" cy="97200"/>
          </a:xfrm>
          <a:prstGeom prst="rect">
            <a:avLst/>
          </a:prstGeom>
          <a:solidFill>
            <a:srgbClr val="C8A00A"/>
          </a:solidFill>
          <a:ln>
            <a:solidFill>
              <a:srgbClr val="C8A00A"/>
            </a:solid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rgbClr val="B2222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rgbClr val="C8A00A"/>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rgbClr val="008686"/>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rgbClr val="5A5A5A"/>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BCD337-EDAC-E844-A4B2-DD03A9638FC0}"/>
              </a:ext>
            </a:extLst>
          </p:cNvPr>
          <p:cNvSpPr>
            <a:spLocks noGrp="1"/>
          </p:cNvSpPr>
          <p:nvPr>
            <p:ph type="ctrTitle"/>
          </p:nvPr>
        </p:nvSpPr>
        <p:spPr/>
        <p:txBody>
          <a:bodyPr/>
          <a:lstStyle/>
          <a:p>
            <a:r>
              <a:rPr lang="nl-NL" dirty="0"/>
              <a:t>Inkoop jeugd,  </a:t>
            </a:r>
            <a:r>
              <a:rPr lang="nl-NL" dirty="0" err="1"/>
              <a:t>wmo</a:t>
            </a:r>
            <a:r>
              <a:rPr lang="nl-NL" dirty="0"/>
              <a:t> &amp; HH</a:t>
            </a:r>
          </a:p>
        </p:txBody>
      </p:sp>
      <p:sp>
        <p:nvSpPr>
          <p:cNvPr id="3" name="Ondertitel 2">
            <a:extLst>
              <a:ext uri="{FF2B5EF4-FFF2-40B4-BE49-F238E27FC236}">
                <a16:creationId xmlns:a16="http://schemas.microsoft.com/office/drawing/2014/main" id="{2BE700A8-F03C-5443-BDB7-C7E9431B182A}"/>
              </a:ext>
            </a:extLst>
          </p:cNvPr>
          <p:cNvSpPr>
            <a:spLocks noGrp="1"/>
          </p:cNvSpPr>
          <p:nvPr>
            <p:ph type="subTitle" idx="1"/>
          </p:nvPr>
        </p:nvSpPr>
        <p:spPr/>
        <p:txBody>
          <a:bodyPr/>
          <a:lstStyle/>
          <a:p>
            <a:r>
              <a:rPr lang="nl-NL" dirty="0"/>
              <a:t>Bijeenkomst aanbieders 27 maart 2023 </a:t>
            </a:r>
          </a:p>
        </p:txBody>
      </p:sp>
    </p:spTree>
    <p:extLst>
      <p:ext uri="{BB962C8B-B14F-4D97-AF65-F5344CB8AC3E}">
        <p14:creationId xmlns:p14="http://schemas.microsoft.com/office/powerpoint/2010/main" val="2919793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3">
            <a:extLst>
              <a:ext uri="{FF2B5EF4-FFF2-40B4-BE49-F238E27FC236}">
                <a16:creationId xmlns:a16="http://schemas.microsoft.com/office/drawing/2014/main" id="{2B745F3C-93A6-0E68-040A-41A61C6C8EAC}"/>
              </a:ext>
            </a:extLst>
          </p:cNvPr>
          <p:cNvGraphicFramePr>
            <a:graphicFrameLocks noGrp="1"/>
          </p:cNvGraphicFramePr>
          <p:nvPr>
            <p:extLst>
              <p:ext uri="{D42A27DB-BD31-4B8C-83A1-F6EECF244321}">
                <p14:modId xmlns:p14="http://schemas.microsoft.com/office/powerpoint/2010/main" val="4068120715"/>
              </p:ext>
            </p:extLst>
          </p:nvPr>
        </p:nvGraphicFramePr>
        <p:xfrm>
          <a:off x="1838528" y="710119"/>
          <a:ext cx="8190689" cy="6042054"/>
        </p:xfrm>
        <a:graphic>
          <a:graphicData uri="http://schemas.openxmlformats.org/drawingml/2006/table">
            <a:tbl>
              <a:tblPr firstRow="1" firstCol="1" bandRow="1"/>
              <a:tblGrid>
                <a:gridCol w="636311">
                  <a:extLst>
                    <a:ext uri="{9D8B030D-6E8A-4147-A177-3AD203B41FA5}">
                      <a16:colId xmlns:a16="http://schemas.microsoft.com/office/drawing/2014/main" val="1975277316"/>
                    </a:ext>
                  </a:extLst>
                </a:gridCol>
                <a:gridCol w="4007399">
                  <a:extLst>
                    <a:ext uri="{9D8B030D-6E8A-4147-A177-3AD203B41FA5}">
                      <a16:colId xmlns:a16="http://schemas.microsoft.com/office/drawing/2014/main" val="3943686691"/>
                    </a:ext>
                  </a:extLst>
                </a:gridCol>
                <a:gridCol w="3546979">
                  <a:extLst>
                    <a:ext uri="{9D8B030D-6E8A-4147-A177-3AD203B41FA5}">
                      <a16:colId xmlns:a16="http://schemas.microsoft.com/office/drawing/2014/main" val="1946558474"/>
                    </a:ext>
                  </a:extLst>
                </a:gridCol>
              </a:tblGrid>
              <a:tr h="281080">
                <a:tc>
                  <a:txBody>
                    <a:bodyPr/>
                    <a:lstStyle/>
                    <a:p>
                      <a:pPr algn="l">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 </a:t>
                      </a: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l">
                        <a:lnSpc>
                          <a:spcPct val="107000"/>
                        </a:lnSpc>
                        <a:spcAft>
                          <a:spcPts val="800"/>
                        </a:spcAft>
                      </a:pPr>
                      <a:r>
                        <a:rPr lang="nl-NL"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OZL 2 is onder andere gericht op:</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l">
                        <a:lnSpc>
                          <a:spcPct val="107000"/>
                        </a:lnSpc>
                        <a:spcAft>
                          <a:spcPts val="800"/>
                        </a:spcAft>
                      </a:pPr>
                      <a:r>
                        <a:rPr lang="nl-NL"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OZL 3 zou het volgende moeten zijn: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635151811"/>
                  </a:ext>
                </a:extLst>
              </a:tr>
              <a:tr h="1689934">
                <a:tc>
                  <a:txBody>
                    <a:bodyPr/>
                    <a:lstStyle/>
                    <a:p>
                      <a:pPr marL="180340" marR="71755" algn="ctr">
                        <a:lnSpc>
                          <a:spcPct val="115000"/>
                        </a:lnSpc>
                        <a:spcAft>
                          <a:spcPts val="0"/>
                        </a:spcAft>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Activiteiten</a:t>
                      </a:r>
                    </a:p>
                  </a:txBody>
                  <a:tcPr marL="36127" marR="3612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l">
                        <a:lnSpc>
                          <a:spcPct val="115000"/>
                        </a:lnSpc>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Bij de client:</a:t>
                      </a:r>
                      <a:br>
                        <a:rPr lang="nl-NL" sz="1100">
                          <a:effectLst/>
                          <a:latin typeface="Calibri" panose="020F0502020204030204" pitchFamily="34" charset="0"/>
                          <a:ea typeface="Calibri" panose="020F0502020204030204" pitchFamily="34" charset="0"/>
                          <a:cs typeface="Times New Roman" panose="02020603050405020304" pitchFamily="18" charset="0"/>
                        </a:rPr>
                      </a:b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Gaat de communicatie niet altijd vanzelf doordat de Cliënt soms niet goed begrijpt wat anderen zeggen en/of kan zichzelf niet voldoende begrijpelijk maken;</a:t>
                      </a: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Kan (nog) niet zelfstandig problemen</a:t>
                      </a:r>
                      <a:r>
                        <a:rPr lang="nl-NL" sz="1100" spc="-125">
                          <a:effectLst/>
                          <a:latin typeface="Calibri" panose="020F0502020204030204" pitchFamily="34" charset="0"/>
                          <a:ea typeface="Calibri" panose="020F0502020204030204" pitchFamily="34" charset="0"/>
                          <a:cs typeface="Times New Roman" panose="02020603050405020304" pitchFamily="18" charset="0"/>
                        </a:rPr>
                        <a:t> </a:t>
                      </a:r>
                      <a:r>
                        <a:rPr lang="nl-NL" sz="1100">
                          <a:effectLst/>
                          <a:latin typeface="Calibri" panose="020F0502020204030204" pitchFamily="34" charset="0"/>
                          <a:ea typeface="Calibri" panose="020F0502020204030204" pitchFamily="34" charset="0"/>
                          <a:cs typeface="Times New Roman" panose="02020603050405020304" pitchFamily="18" charset="0"/>
                        </a:rPr>
                        <a:t>oplossen en/of besluiten</a:t>
                      </a:r>
                      <a:r>
                        <a:rPr lang="nl-NL" sz="1100" spc="-20">
                          <a:effectLst/>
                          <a:latin typeface="Calibri" panose="020F0502020204030204" pitchFamily="34" charset="0"/>
                          <a:ea typeface="Calibri" panose="020F0502020204030204" pitchFamily="34" charset="0"/>
                          <a:cs typeface="Times New Roman" panose="02020603050405020304" pitchFamily="18" charset="0"/>
                        </a:rPr>
                        <a:t> </a:t>
                      </a:r>
                      <a:r>
                        <a:rPr lang="nl-NL" sz="1100">
                          <a:effectLst/>
                          <a:latin typeface="Calibri" panose="020F0502020204030204" pitchFamily="34" charset="0"/>
                          <a:ea typeface="Calibri" panose="020F0502020204030204" pitchFamily="34" charset="0"/>
                          <a:cs typeface="Times New Roman" panose="02020603050405020304" pitchFamily="18" charset="0"/>
                        </a:rPr>
                        <a:t>nemen;</a:t>
                      </a: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Heeft voor de dag structuur en het voeren van regie de Cliënt Ondersteuning van anderen nodig;</a:t>
                      </a: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Dit kán ook voor eenvoudige taken</a:t>
                      </a:r>
                      <a:r>
                        <a:rPr lang="nl-NL" sz="1100" spc="-50">
                          <a:effectLst/>
                          <a:latin typeface="Calibri" panose="020F0502020204030204" pitchFamily="34" charset="0"/>
                          <a:ea typeface="Calibri" panose="020F0502020204030204" pitchFamily="34" charset="0"/>
                          <a:cs typeface="Times New Roman" panose="02020603050405020304" pitchFamily="18" charset="0"/>
                        </a:rPr>
                        <a:t> </a:t>
                      </a:r>
                      <a:r>
                        <a:rPr lang="nl-NL" sz="1100">
                          <a:effectLst/>
                          <a:latin typeface="Calibri" panose="020F0502020204030204" pitchFamily="34" charset="0"/>
                          <a:ea typeface="Calibri" panose="020F0502020204030204" pitchFamily="34" charset="0"/>
                          <a:cs typeface="Times New Roman" panose="02020603050405020304" pitchFamily="18" charset="0"/>
                        </a:rPr>
                        <a:t>gelden.</a:t>
                      </a:r>
                    </a:p>
                    <a:p>
                      <a:pPr marL="180340" algn="l">
                        <a:lnSpc>
                          <a:spcPct val="115000"/>
                        </a:lnSpc>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 </a:t>
                      </a: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De client is in staat om:</a:t>
                      </a:r>
                      <a:br>
                        <a:rPr lang="nl-NL" sz="1100">
                          <a:effectLst/>
                          <a:latin typeface="Calibri" panose="020F0502020204030204" pitchFamily="34" charset="0"/>
                          <a:ea typeface="Calibri" panose="020F0502020204030204" pitchFamily="34" charset="0"/>
                          <a:cs typeface="Times New Roman" panose="02020603050405020304" pitchFamily="18" charset="0"/>
                        </a:rPr>
                      </a:br>
                      <a:br>
                        <a:rPr lang="nl-NL" sz="1100">
                          <a:effectLst/>
                          <a:latin typeface="Calibri" panose="020F0502020204030204" pitchFamily="34" charset="0"/>
                          <a:ea typeface="Calibri" panose="020F0502020204030204" pitchFamily="34" charset="0"/>
                          <a:cs typeface="Times New Roman" panose="02020603050405020304" pitchFamily="18" charset="0"/>
                        </a:rPr>
                      </a:b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7392087"/>
                  </a:ext>
                </a:extLst>
              </a:tr>
              <a:tr h="3388926">
                <a:tc>
                  <a:txBody>
                    <a:bodyPr/>
                    <a:lstStyle/>
                    <a:p>
                      <a:pPr marL="180340" marR="71755" algn="ctr">
                        <a:lnSpc>
                          <a:spcPct val="115000"/>
                        </a:lnSpc>
                        <a:spcAft>
                          <a:spcPts val="0"/>
                        </a:spcAft>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Begeleiding</a:t>
                      </a:r>
                    </a:p>
                  </a:txBody>
                  <a:tcPr marL="36127" marR="3612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l">
                        <a:lnSpc>
                          <a:spcPct val="115000"/>
                        </a:lnSpc>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Met de inzet van begeleiding:</a:t>
                      </a:r>
                      <a:br>
                        <a:rPr lang="nl-NL" sz="1100">
                          <a:effectLst/>
                          <a:latin typeface="Calibri" panose="020F0502020204030204" pitchFamily="34" charset="0"/>
                          <a:ea typeface="Calibri" panose="020F0502020204030204" pitchFamily="34" charset="0"/>
                          <a:cs typeface="Times New Roman" panose="02020603050405020304" pitchFamily="18" charset="0"/>
                        </a:rPr>
                      </a:b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Wordt ondersteuning geboden bij het oplossen van problemen, het zelfstandig nemen van besluiten, het regelen van dagelijkse bezigheden en de dagelijkse routine (gebrek aan dag –en nachtritme) die voor de Cliënt niet vanzelfsprekend zijn; </a:t>
                      </a: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Deze problemen kunnen zodanige vormen aan- nemen dat de Cliënt geholpen moet worden met Ondersteuning.</a:t>
                      </a: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Kan Ondersteuning zich ook richten op het, tijdelijk, overnemen tot en met het aanleren van taken door een professional. Het kan dan vooral gaan om Ondersteuning bij voor de Cliënt complexere activiteiten.</a:t>
                      </a:r>
                    </a:p>
                    <a:p>
                      <a:pPr marL="342900" lvl="0" indent="-342900" algn="l">
                        <a:lnSpc>
                          <a:spcPct val="115000"/>
                        </a:lnSpc>
                        <a:buFont typeface="Symbol" panose="05050102010706020507" pitchFamily="18" charset="2"/>
                        <a:buChar char=""/>
                        <a:tabLst>
                          <a:tab pos="427355" algn="l"/>
                          <a:tab pos="427990" algn="l"/>
                        </a:tabLst>
                      </a:pPr>
                      <a:r>
                        <a:rPr lang="nl-NL" sz="1100">
                          <a:effectLst/>
                          <a:latin typeface="Calibri" panose="020F0502020204030204" pitchFamily="34" charset="0"/>
                          <a:ea typeface="Calibri" panose="020F0502020204030204" pitchFamily="34" charset="0"/>
                          <a:cs typeface="Times New Roman" panose="02020603050405020304" pitchFamily="18" charset="0"/>
                        </a:rPr>
                        <a:t>Gaat het in deze vorm van Ondersteuning om zowel planbare als niet planbare Ondersteuning. De Cliënt heeft naast één of meerdere vaste dagen en tijdstippen begeleiding ook Ondersteuning nodig wanneer zich een ad hoc situatie voordoet. De Cliënt heeft</a:t>
                      </a:r>
                      <a:r>
                        <a:rPr lang="nl-NL" sz="1100" spc="-65">
                          <a:effectLst/>
                          <a:latin typeface="Calibri" panose="020F0502020204030204" pitchFamily="34" charset="0"/>
                          <a:ea typeface="Calibri" panose="020F0502020204030204" pitchFamily="34" charset="0"/>
                          <a:cs typeface="Times New Roman" panose="02020603050405020304" pitchFamily="18" charset="0"/>
                        </a:rPr>
                        <a:t> </a:t>
                      </a:r>
                      <a:r>
                        <a:rPr lang="nl-NL" sz="1100">
                          <a:effectLst/>
                          <a:latin typeface="Calibri" panose="020F0502020204030204" pitchFamily="34" charset="0"/>
                          <a:ea typeface="Calibri" panose="020F0502020204030204" pitchFamily="34" charset="0"/>
                          <a:cs typeface="Times New Roman" panose="02020603050405020304" pitchFamily="18" charset="0"/>
                        </a:rPr>
                        <a:t>dan direct Ondersteuning nodig (telefonisch/oproepbaar).</a:t>
                      </a: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nl-NL"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36127" marR="361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7544093"/>
                  </a:ext>
                </a:extLst>
              </a:tr>
            </a:tbl>
          </a:graphicData>
        </a:graphic>
      </p:graphicFrame>
    </p:spTree>
    <p:extLst>
      <p:ext uri="{BB962C8B-B14F-4D97-AF65-F5344CB8AC3E}">
        <p14:creationId xmlns:p14="http://schemas.microsoft.com/office/powerpoint/2010/main" val="1357897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9C6CE0-ACCD-3DCB-A5A7-159EC87D67EE}"/>
              </a:ext>
            </a:extLst>
          </p:cNvPr>
          <p:cNvSpPr>
            <a:spLocks noGrp="1"/>
          </p:cNvSpPr>
          <p:nvPr>
            <p:ph type="title"/>
          </p:nvPr>
        </p:nvSpPr>
        <p:spPr>
          <a:xfrm>
            <a:off x="4550079" y="1828800"/>
            <a:ext cx="2444110" cy="825452"/>
          </a:xfrm>
        </p:spPr>
        <p:txBody>
          <a:bodyPr/>
          <a:lstStyle/>
          <a:p>
            <a:r>
              <a:rPr lang="nl-NL" dirty="0"/>
              <a:t>Vervolg</a:t>
            </a:r>
          </a:p>
        </p:txBody>
      </p:sp>
      <p:sp>
        <p:nvSpPr>
          <p:cNvPr id="3" name="Tijdelijke aanduiding voor tekst 2">
            <a:extLst>
              <a:ext uri="{FF2B5EF4-FFF2-40B4-BE49-F238E27FC236}">
                <a16:creationId xmlns:a16="http://schemas.microsoft.com/office/drawing/2014/main" id="{1D1E9810-FBCD-C91B-658E-6C9112EFC61C}"/>
              </a:ext>
            </a:extLst>
          </p:cNvPr>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041769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Welkom</a:t>
            </a:r>
          </a:p>
        </p:txBody>
      </p:sp>
      <p:sp>
        <p:nvSpPr>
          <p:cNvPr id="5" name="Tekstvak 4">
            <a:extLst>
              <a:ext uri="{FF2B5EF4-FFF2-40B4-BE49-F238E27FC236}">
                <a16:creationId xmlns:a16="http://schemas.microsoft.com/office/drawing/2014/main" id="{19496DB4-12AF-0F51-C448-2EBAD2B79AFE}"/>
              </a:ext>
            </a:extLst>
          </p:cNvPr>
          <p:cNvSpPr txBox="1"/>
          <p:nvPr/>
        </p:nvSpPr>
        <p:spPr>
          <a:xfrm>
            <a:off x="3340249" y="2670828"/>
            <a:ext cx="6099586" cy="646331"/>
          </a:xfrm>
          <a:prstGeom prst="rect">
            <a:avLst/>
          </a:prstGeom>
          <a:noFill/>
        </p:spPr>
        <p:txBody>
          <a:bodyPr wrap="square">
            <a:spAutoFit/>
          </a:bodyPr>
          <a:lstStyle/>
          <a:p>
            <a:r>
              <a:rPr lang="nl-NL" sz="1800" i="1" dirty="0">
                <a:solidFill>
                  <a:srgbClr val="C00000"/>
                </a:solidFill>
              </a:rPr>
              <a:t>Alle informatie in deze presentatie is in concept en kan veranderen tot en met de laatste nota van inlichtingen tijdens het inkooptraject</a:t>
            </a:r>
            <a:endParaRPr lang="nl-NL" dirty="0"/>
          </a:p>
        </p:txBody>
      </p:sp>
    </p:spTree>
    <p:extLst>
      <p:ext uri="{BB962C8B-B14F-4D97-AF65-F5344CB8AC3E}">
        <p14:creationId xmlns:p14="http://schemas.microsoft.com/office/powerpoint/2010/main" val="840189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agenda</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r>
              <a:rPr lang="nl-NL" sz="2800" b="1" dirty="0"/>
              <a:t>Maandag 27 maart van 13.00 tot 15.30 uur</a:t>
            </a:r>
          </a:p>
          <a:p>
            <a:endParaRPr lang="nl-NL" b="1" dirty="0"/>
          </a:p>
          <a:p>
            <a:r>
              <a:rPr lang="nl-NL" b="1" dirty="0"/>
              <a:t>Deel 1. OZL taken naar praktische hulp van 13.00- 14.15 uur</a:t>
            </a:r>
          </a:p>
          <a:p>
            <a:pPr marL="0" indent="0">
              <a:buNone/>
            </a:pPr>
            <a:r>
              <a:rPr lang="nl-NL" dirty="0"/>
              <a:t>Doel: vaststellen of verschillende taken binnen de OZL 1 anders kunnen worden georganiseerd </a:t>
            </a:r>
          </a:p>
          <a:p>
            <a:pPr marL="0" indent="0">
              <a:buNone/>
            </a:pPr>
            <a:r>
              <a:rPr lang="nl-NL" dirty="0"/>
              <a:t>Doel: haalbaarheid van het ‘opknippen’ van deze voorziening toetsen</a:t>
            </a:r>
          </a:p>
          <a:p>
            <a:pPr marL="0" indent="0">
              <a:buNone/>
            </a:pPr>
            <a:endParaRPr lang="nl-NL" dirty="0"/>
          </a:p>
          <a:p>
            <a:r>
              <a:rPr lang="nl-NL" b="1" dirty="0"/>
              <a:t>Deel 2. OZL + voor complexere casussen van 14.15- 15.15 uur</a:t>
            </a:r>
          </a:p>
          <a:p>
            <a:pPr marL="0" indent="0">
              <a:buNone/>
            </a:pPr>
            <a:r>
              <a:rPr lang="nl-NL" dirty="0"/>
              <a:t>Doel: beschrijving OZL 2 en 3 volwassenen</a:t>
            </a:r>
          </a:p>
          <a:p>
            <a:endParaRPr lang="nl-NL" b="1" dirty="0"/>
          </a:p>
          <a:p>
            <a:endParaRPr lang="nl-NL" dirty="0"/>
          </a:p>
          <a:p>
            <a:pPr marL="0" indent="0">
              <a:buNone/>
            </a:pPr>
            <a:endParaRPr lang="nl-NL" dirty="0"/>
          </a:p>
          <a:p>
            <a:pPr marL="0" indent="0">
              <a:buNone/>
            </a:pPr>
            <a:endParaRPr lang="nl-NL" dirty="0"/>
          </a:p>
        </p:txBody>
      </p:sp>
    </p:spTree>
    <p:extLst>
      <p:ext uri="{BB962C8B-B14F-4D97-AF65-F5344CB8AC3E}">
        <p14:creationId xmlns:p14="http://schemas.microsoft.com/office/powerpoint/2010/main" val="100601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Aanleiding</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r>
              <a:rPr lang="nl-NL" dirty="0"/>
              <a:t>Gemeente Almelo wil samen kijken of bepaalde taken van OZL naar HO kunnen zodat:</a:t>
            </a:r>
          </a:p>
          <a:p>
            <a:pPr lvl="1"/>
            <a:r>
              <a:rPr lang="nl-NL" dirty="0"/>
              <a:t>er minder professionals over de vloer komen</a:t>
            </a:r>
          </a:p>
          <a:p>
            <a:pPr lvl="1"/>
            <a:r>
              <a:rPr lang="nl-NL" dirty="0"/>
              <a:t>Veronderstelt wordt dat er efficiënter kan worden gewerkt</a:t>
            </a:r>
          </a:p>
          <a:p>
            <a:pPr marL="0" indent="0">
              <a:buNone/>
            </a:pPr>
            <a:endParaRPr lang="nl-NL" dirty="0"/>
          </a:p>
          <a:p>
            <a:pPr marL="0" indent="0">
              <a:buNone/>
            </a:pPr>
            <a:endParaRPr lang="nl-NL" dirty="0"/>
          </a:p>
        </p:txBody>
      </p:sp>
    </p:spTree>
    <p:extLst>
      <p:ext uri="{BB962C8B-B14F-4D97-AF65-F5344CB8AC3E}">
        <p14:creationId xmlns:p14="http://schemas.microsoft.com/office/powerpoint/2010/main" val="1809663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6FB9F5-F584-3B70-5EAD-8BA2DA6B04CC}"/>
              </a:ext>
            </a:extLst>
          </p:cNvPr>
          <p:cNvSpPr>
            <a:spLocks noGrp="1"/>
          </p:cNvSpPr>
          <p:nvPr>
            <p:ph type="title" idx="4294967295"/>
          </p:nvPr>
        </p:nvSpPr>
        <p:spPr>
          <a:xfrm>
            <a:off x="0" y="3043238"/>
            <a:ext cx="11029950" cy="1498600"/>
          </a:xfrm>
        </p:spPr>
        <p:txBody>
          <a:bodyPr/>
          <a:lstStyle/>
          <a:p>
            <a:r>
              <a:rPr lang="nl-NL" dirty="0"/>
              <a:t>Definitie praktische Hulp en OZL 1</a:t>
            </a:r>
          </a:p>
        </p:txBody>
      </p:sp>
      <p:graphicFrame>
        <p:nvGraphicFramePr>
          <p:cNvPr id="6" name="Tabel 5">
            <a:extLst>
              <a:ext uri="{FF2B5EF4-FFF2-40B4-BE49-F238E27FC236}">
                <a16:creationId xmlns:a16="http://schemas.microsoft.com/office/drawing/2014/main" id="{6AE844A8-F609-B448-5FB0-0801DFA4F607}"/>
              </a:ext>
            </a:extLst>
          </p:cNvPr>
          <p:cNvGraphicFramePr>
            <a:graphicFrameLocks noGrp="1"/>
          </p:cNvGraphicFramePr>
          <p:nvPr>
            <p:extLst>
              <p:ext uri="{D42A27DB-BD31-4B8C-83A1-F6EECF244321}">
                <p14:modId xmlns:p14="http://schemas.microsoft.com/office/powerpoint/2010/main" val="3219269212"/>
              </p:ext>
            </p:extLst>
          </p:nvPr>
        </p:nvGraphicFramePr>
        <p:xfrm>
          <a:off x="1660188" y="719225"/>
          <a:ext cx="9604442" cy="5637632"/>
        </p:xfrm>
        <a:graphic>
          <a:graphicData uri="http://schemas.openxmlformats.org/drawingml/2006/table">
            <a:tbl>
              <a:tblPr firstRow="1" firstCol="1" bandRow="1"/>
              <a:tblGrid>
                <a:gridCol w="637802">
                  <a:extLst>
                    <a:ext uri="{9D8B030D-6E8A-4147-A177-3AD203B41FA5}">
                      <a16:colId xmlns:a16="http://schemas.microsoft.com/office/drawing/2014/main" val="2936071391"/>
                    </a:ext>
                  </a:extLst>
                </a:gridCol>
                <a:gridCol w="3766543">
                  <a:extLst>
                    <a:ext uri="{9D8B030D-6E8A-4147-A177-3AD203B41FA5}">
                      <a16:colId xmlns:a16="http://schemas.microsoft.com/office/drawing/2014/main" val="785588978"/>
                    </a:ext>
                  </a:extLst>
                </a:gridCol>
                <a:gridCol w="5200097">
                  <a:extLst>
                    <a:ext uri="{9D8B030D-6E8A-4147-A177-3AD203B41FA5}">
                      <a16:colId xmlns:a16="http://schemas.microsoft.com/office/drawing/2014/main" val="430610446"/>
                    </a:ext>
                  </a:extLst>
                </a:gridCol>
              </a:tblGrid>
              <a:tr h="448094">
                <a:tc>
                  <a:txBody>
                    <a:bodyPr/>
                    <a:lstStyle/>
                    <a:p>
                      <a:pPr marL="71755" marR="71755">
                        <a:lnSpc>
                          <a:spcPct val="107000"/>
                        </a:lnSpc>
                        <a:spcAft>
                          <a:spcPts val="800"/>
                        </a:spcAft>
                      </a:pPr>
                      <a:r>
                        <a:rPr lang="nl-NL" sz="1050">
                          <a:effectLst/>
                          <a:latin typeface="+mj-lt"/>
                          <a:ea typeface="Calibri" panose="020F0502020204030204" pitchFamily="34" charset="0"/>
                          <a:cs typeface="Calibri" panose="020F0502020204030204" pitchFamily="34" charset="0"/>
                        </a:rPr>
                        <a:t> </a:t>
                      </a:r>
                      <a:endParaRPr lang="nl-NL" sz="1050">
                        <a:effectLst/>
                        <a:latin typeface="+mj-lt"/>
                        <a:ea typeface="Calibri" panose="020F0502020204030204" pitchFamily="34" charset="0"/>
                        <a:cs typeface="Times New Roman" panose="02020603050405020304" pitchFamily="18" charset="0"/>
                      </a:endParaRPr>
                    </a:p>
                  </a:txBody>
                  <a:tcPr marL="28390" marR="2839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nSpc>
                          <a:spcPct val="107000"/>
                        </a:lnSpc>
                        <a:spcAft>
                          <a:spcPts val="800"/>
                        </a:spcAft>
                      </a:pPr>
                      <a:r>
                        <a:rPr lang="nl-NL" sz="1050" dirty="0">
                          <a:solidFill>
                            <a:srgbClr val="000000"/>
                          </a:solidFill>
                          <a:effectLst/>
                          <a:latin typeface="+mj-lt"/>
                          <a:ea typeface="Calibri" panose="020F0502020204030204" pitchFamily="34" charset="0"/>
                          <a:cs typeface="Calibri" panose="020F0502020204030204" pitchFamily="34" charset="0"/>
                        </a:rPr>
                        <a:t>Praktische hulp </a:t>
                      </a:r>
                      <a:endParaRPr lang="nl-NL" sz="1050" dirty="0">
                        <a:effectLst/>
                        <a:latin typeface="+mj-lt"/>
                        <a:ea typeface="Calibri" panose="020F0502020204030204" pitchFamily="34" charset="0"/>
                        <a:cs typeface="Times New Roman" panose="02020603050405020304" pitchFamily="18" charset="0"/>
                      </a:endParaRPr>
                    </a:p>
                  </a:txBody>
                  <a:tcPr marL="28390" marR="283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nSpc>
                          <a:spcPct val="107000"/>
                        </a:lnSpc>
                        <a:spcAft>
                          <a:spcPts val="800"/>
                        </a:spcAft>
                      </a:pPr>
                      <a:r>
                        <a:rPr lang="nl-NL" sz="1050" dirty="0">
                          <a:solidFill>
                            <a:srgbClr val="000000"/>
                          </a:solidFill>
                          <a:effectLst/>
                          <a:latin typeface="+mj-lt"/>
                          <a:ea typeface="Calibri" panose="020F0502020204030204" pitchFamily="34" charset="0"/>
                          <a:cs typeface="Calibri" panose="020F0502020204030204" pitchFamily="34" charset="0"/>
                        </a:rPr>
                        <a:t>OZL 1 </a:t>
                      </a:r>
                      <a:endParaRPr lang="nl-NL" sz="1050" dirty="0">
                        <a:effectLst/>
                        <a:latin typeface="+mj-lt"/>
                        <a:ea typeface="Calibri" panose="020F0502020204030204" pitchFamily="34" charset="0"/>
                        <a:cs typeface="Times New Roman" panose="02020603050405020304" pitchFamily="18" charset="0"/>
                      </a:endParaRPr>
                    </a:p>
                  </a:txBody>
                  <a:tcPr marL="28390" marR="283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034304106"/>
                  </a:ext>
                </a:extLst>
              </a:tr>
              <a:tr h="2586600">
                <a:tc>
                  <a:txBody>
                    <a:bodyPr/>
                    <a:lstStyle/>
                    <a:p>
                      <a:pPr marL="485775" marR="71755" algn="ctr">
                        <a:lnSpc>
                          <a:spcPct val="107000"/>
                        </a:lnSpc>
                        <a:spcAft>
                          <a:spcPts val="800"/>
                        </a:spcAft>
                      </a:pPr>
                      <a:r>
                        <a:rPr lang="nl-NL" sz="1050">
                          <a:effectLst/>
                          <a:latin typeface="+mj-lt"/>
                          <a:ea typeface="Calibri" panose="020F0502020204030204" pitchFamily="34" charset="0"/>
                          <a:cs typeface="Calibri" panose="020F0502020204030204" pitchFamily="34" charset="0"/>
                        </a:rPr>
                        <a:t>activiteiten</a:t>
                      </a:r>
                      <a:endParaRPr lang="nl-NL" sz="1050">
                        <a:effectLst/>
                        <a:latin typeface="+mj-lt"/>
                        <a:ea typeface="Calibri" panose="020F0502020204030204" pitchFamily="34" charset="0"/>
                        <a:cs typeface="Times New Roman" panose="02020603050405020304" pitchFamily="18" charset="0"/>
                      </a:endParaRPr>
                    </a:p>
                  </a:txBody>
                  <a:tcPr marL="28390" marR="2839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r>
                        <a:rPr lang="nl-NL" sz="1050" dirty="0">
                          <a:effectLst/>
                          <a:latin typeface="+mj-lt"/>
                          <a:ea typeface="Calibri" panose="020F0502020204030204" pitchFamily="34" charset="0"/>
                          <a:cs typeface="Calibri" panose="020F0502020204030204" pitchFamily="34" charset="0"/>
                        </a:rPr>
                        <a:t>De Cliënt is in staat om:</a:t>
                      </a:r>
                      <a:endParaRPr lang="nl-NL" sz="1050" dirty="0">
                        <a:effectLst/>
                        <a:latin typeface="+mj-l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nl-NL" sz="1050" dirty="0">
                          <a:effectLst/>
                          <a:latin typeface="+mj-lt"/>
                          <a:ea typeface="Calibri" panose="020F0502020204030204" pitchFamily="34" charset="0"/>
                          <a:cs typeface="Calibri" panose="020F0502020204030204" pitchFamily="34" charset="0"/>
                        </a:rPr>
                        <a:t>De post te sorteren;</a:t>
                      </a:r>
                      <a:endParaRPr lang="nl-NL" sz="105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nl-NL" sz="1050" dirty="0">
                          <a:effectLst/>
                          <a:latin typeface="+mj-lt"/>
                          <a:ea typeface="Calibri" panose="020F0502020204030204" pitchFamily="34" charset="0"/>
                          <a:cs typeface="Calibri" panose="020F0502020204030204" pitchFamily="34" charset="0"/>
                        </a:rPr>
                        <a:t>Online boodschappen te bestellen.</a:t>
                      </a:r>
                      <a:endParaRPr lang="nl-NL" sz="1050" dirty="0">
                        <a:effectLst/>
                        <a:latin typeface="+mj-lt"/>
                        <a:ea typeface="Calibri" panose="020F0502020204030204" pitchFamily="34" charset="0"/>
                        <a:cs typeface="Times New Roman" panose="02020603050405020304" pitchFamily="18" charset="0"/>
                      </a:endParaRPr>
                    </a:p>
                  </a:txBody>
                  <a:tcPr marL="28390" marR="283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r>
                        <a:rPr lang="nl-NL" sz="1050" dirty="0">
                          <a:effectLst/>
                          <a:latin typeface="+mj-lt"/>
                          <a:ea typeface="Calibri" panose="020F0502020204030204" pitchFamily="34" charset="0"/>
                          <a:cs typeface="Calibri" panose="020F0502020204030204" pitchFamily="34" charset="0"/>
                        </a:rPr>
                        <a:t>De Cliënt is in staat om:</a:t>
                      </a:r>
                      <a:endParaRPr lang="nl-NL" sz="1050" dirty="0">
                        <a:effectLst/>
                        <a:latin typeface="+mj-lt"/>
                        <a:ea typeface="Calibri" panose="020F0502020204030204" pitchFamily="34" charset="0"/>
                        <a:cs typeface="Times New Roman" panose="02020603050405020304" pitchFamily="18" charset="0"/>
                      </a:endParaRPr>
                    </a:p>
                    <a:p>
                      <a:pPr marL="67945">
                        <a:spcBef>
                          <a:spcPts val="30"/>
                        </a:spcBef>
                        <a:spcAft>
                          <a:spcPts val="0"/>
                        </a:spcAft>
                      </a:pPr>
                      <a:r>
                        <a:rPr lang="nl-NL" sz="1050" b="1" dirty="0">
                          <a:effectLst/>
                          <a:latin typeface="+mj-lt"/>
                          <a:ea typeface="Calibri" panose="020F0502020204030204" pitchFamily="34" charset="0"/>
                          <a:cs typeface="Calibri" panose="020F0502020204030204" pitchFamily="34" charset="0"/>
                        </a:rPr>
                        <a:t> </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Zijn financiële situatie gezond te</a:t>
                      </a:r>
                      <a:r>
                        <a:rPr lang="nl-NL" sz="1050" spc="-10"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houden;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i="0" dirty="0">
                          <a:effectLst/>
                          <a:latin typeface="+mj-lt"/>
                          <a:ea typeface="Calibri" panose="020F0502020204030204" pitchFamily="34" charset="0"/>
                          <a:cs typeface="Calibri" panose="020F0502020204030204" pitchFamily="34" charset="0"/>
                        </a:rPr>
                        <a:t>Te voorzien in de eerste</a:t>
                      </a:r>
                      <a:r>
                        <a:rPr lang="nl-NL" sz="1050" i="0" spc="-45" dirty="0">
                          <a:effectLst/>
                          <a:latin typeface="+mj-lt"/>
                          <a:ea typeface="Calibri" panose="020F0502020204030204" pitchFamily="34" charset="0"/>
                          <a:cs typeface="Calibri" panose="020F0502020204030204" pitchFamily="34" charset="0"/>
                        </a:rPr>
                        <a:t> </a:t>
                      </a:r>
                      <a:r>
                        <a:rPr lang="nl-NL" sz="1050" i="0" dirty="0">
                          <a:effectLst/>
                          <a:latin typeface="+mj-lt"/>
                          <a:ea typeface="Calibri" panose="020F0502020204030204" pitchFamily="34" charset="0"/>
                          <a:cs typeface="Calibri" panose="020F0502020204030204" pitchFamily="34" charset="0"/>
                        </a:rPr>
                        <a:t>levensbehoeften;</a:t>
                      </a:r>
                      <a:endParaRPr lang="nl-NL" sz="1050" i="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i="0" dirty="0">
                          <a:effectLst/>
                          <a:latin typeface="+mj-lt"/>
                          <a:ea typeface="Calibri" panose="020F0502020204030204" pitchFamily="34" charset="0"/>
                          <a:cs typeface="Calibri" panose="020F0502020204030204" pitchFamily="34" charset="0"/>
                        </a:rPr>
                        <a:t>Taken uit te voeren rondom het</a:t>
                      </a:r>
                      <a:r>
                        <a:rPr lang="nl-NL" sz="1050" i="0" spc="-35" dirty="0">
                          <a:effectLst/>
                          <a:latin typeface="+mj-lt"/>
                          <a:ea typeface="Calibri" panose="020F0502020204030204" pitchFamily="34" charset="0"/>
                          <a:cs typeface="Calibri" panose="020F0502020204030204" pitchFamily="34" charset="0"/>
                        </a:rPr>
                        <a:t> </a:t>
                      </a:r>
                      <a:r>
                        <a:rPr lang="nl-NL" sz="1050" i="0" dirty="0">
                          <a:effectLst/>
                          <a:latin typeface="+mj-lt"/>
                          <a:ea typeface="Calibri" panose="020F0502020204030204" pitchFamily="34" charset="0"/>
                          <a:cs typeface="Calibri" panose="020F0502020204030204" pitchFamily="34" charset="0"/>
                        </a:rPr>
                        <a:t>huis;</a:t>
                      </a:r>
                      <a:endParaRPr lang="nl-NL" sz="1050" i="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Isolement te</a:t>
                      </a:r>
                      <a:r>
                        <a:rPr lang="nl-NL" sz="1050" spc="-25"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voorkomen;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Besluiten te</a:t>
                      </a:r>
                      <a:r>
                        <a:rPr lang="nl-NL" sz="1050" spc="-15"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nemen;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Zichzelf te</a:t>
                      </a:r>
                      <a:r>
                        <a:rPr lang="nl-NL" sz="1050" spc="-15"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verzorgen;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Op een passende manier voor zichzelf op te</a:t>
                      </a:r>
                      <a:r>
                        <a:rPr lang="nl-NL" sz="1050" spc="-70"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komen;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Stabiel te functioneren en te participeren in de samenleving;</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Zelfstandig of thuis te blijven</a:t>
                      </a:r>
                      <a:r>
                        <a:rPr lang="nl-NL" sz="1050" spc="-20"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wonen;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Zich zelfstandig te verplaatsen met algemeen gebruikelijke vervoersmiddelen;</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Gezond te leven en hier naar te handelen (voeding en beweging);</a:t>
                      </a:r>
                      <a:endParaRPr lang="nl-NL" sz="1050" dirty="0">
                        <a:effectLst/>
                        <a:latin typeface="+mj-lt"/>
                        <a:ea typeface="Calibri" panose="020F0502020204030204" pitchFamily="34" charset="0"/>
                        <a:cs typeface="Times New Roman" panose="02020603050405020304" pitchFamily="18" charset="0"/>
                      </a:endParaRPr>
                    </a:p>
                    <a:p>
                      <a:pPr marL="342900" lvl="0" indent="-342900">
                        <a:spcBef>
                          <a:spcPts val="5"/>
                        </a:spcBef>
                        <a:spcAft>
                          <a:spcPts val="0"/>
                        </a:spcAft>
                        <a:buSzPts val="1000"/>
                        <a:buFont typeface="Arial" panose="020B0604020202020204" pitchFamily="34" charset="0"/>
                        <a:buChar char="•"/>
                        <a:tabLst>
                          <a:tab pos="368300" algn="l"/>
                          <a:tab pos="368935" algn="l"/>
                        </a:tabLst>
                      </a:pPr>
                      <a:r>
                        <a:rPr lang="nl-NL" sz="1050" dirty="0">
                          <a:effectLst/>
                          <a:latin typeface="+mj-lt"/>
                          <a:ea typeface="Calibri" panose="020F0502020204030204" pitchFamily="34" charset="0"/>
                          <a:cs typeface="Calibri" panose="020F0502020204030204" pitchFamily="34" charset="0"/>
                        </a:rPr>
                        <a:t>De eigen algemene dagelijkse levensverrichtingen (ADL) zo veel mogelijk zelf te</a:t>
                      </a:r>
                      <a:r>
                        <a:rPr lang="nl-NL" sz="1050" spc="-30"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verrichten.</a:t>
                      </a:r>
                      <a:br>
                        <a:rPr lang="nl-NL" sz="1050" dirty="0">
                          <a:effectLst/>
                          <a:latin typeface="+mj-lt"/>
                          <a:ea typeface="Calibri" panose="020F0502020204030204" pitchFamily="34" charset="0"/>
                          <a:cs typeface="Times New Roman" panose="02020603050405020304" pitchFamily="18" charset="0"/>
                        </a:rPr>
                      </a:br>
                      <a:endParaRPr lang="nl-NL" sz="1050" dirty="0">
                        <a:effectLst/>
                        <a:latin typeface="+mj-lt"/>
                        <a:ea typeface="Calibri" panose="020F0502020204030204" pitchFamily="34" charset="0"/>
                        <a:cs typeface="Times New Roman" panose="02020603050405020304" pitchFamily="18" charset="0"/>
                      </a:endParaRPr>
                    </a:p>
                    <a:p>
                      <a:pPr marL="67945">
                        <a:spcBef>
                          <a:spcPts val="5"/>
                        </a:spcBef>
                        <a:tabLst>
                          <a:tab pos="368300" algn="l"/>
                          <a:tab pos="368935" algn="l"/>
                        </a:tabLst>
                      </a:pPr>
                      <a:r>
                        <a:rPr lang="nl-NL" sz="1050" dirty="0">
                          <a:effectLst/>
                          <a:latin typeface="+mj-lt"/>
                          <a:ea typeface="Calibri" panose="020F0502020204030204" pitchFamily="34" charset="0"/>
                          <a:cs typeface="Calibri" panose="020F0502020204030204" pitchFamily="34" charset="0"/>
                        </a:rPr>
                        <a:t>Ook kan tot de resultaten behoren dat de omgeving van de Cliënt in staat is met (de gevolgen van) de beperking van de Cliënt om te kunnen</a:t>
                      </a:r>
                      <a:r>
                        <a:rPr lang="nl-NL" sz="1050" spc="-15"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gaan.</a:t>
                      </a:r>
                      <a:endParaRPr lang="nl-NL" sz="1050" dirty="0">
                        <a:effectLst/>
                        <a:latin typeface="+mj-lt"/>
                        <a:ea typeface="Calibri" panose="020F0502020204030204" pitchFamily="34" charset="0"/>
                        <a:cs typeface="Times New Roman" panose="02020603050405020304" pitchFamily="18" charset="0"/>
                      </a:endParaRPr>
                    </a:p>
                  </a:txBody>
                  <a:tcPr marL="28390" marR="283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2167919"/>
                  </a:ext>
                </a:extLst>
              </a:tr>
              <a:tr h="2285907">
                <a:tc>
                  <a:txBody>
                    <a:bodyPr/>
                    <a:lstStyle/>
                    <a:p>
                      <a:pPr marL="71755" marR="71755" algn="ctr">
                        <a:lnSpc>
                          <a:spcPct val="107000"/>
                        </a:lnSpc>
                        <a:spcAft>
                          <a:spcPts val="800"/>
                        </a:spcAft>
                      </a:pPr>
                      <a:r>
                        <a:rPr lang="nl-NL" sz="1050">
                          <a:effectLst/>
                          <a:latin typeface="+mj-lt"/>
                          <a:ea typeface="Calibri" panose="020F0502020204030204" pitchFamily="34" charset="0"/>
                          <a:cs typeface="Calibri" panose="020F0502020204030204" pitchFamily="34" charset="0"/>
                        </a:rPr>
                        <a:t>Begeleiding</a:t>
                      </a:r>
                      <a:endParaRPr lang="nl-NL" sz="1050">
                        <a:effectLst/>
                        <a:latin typeface="+mj-lt"/>
                        <a:ea typeface="Calibri" panose="020F0502020204030204" pitchFamily="34" charset="0"/>
                        <a:cs typeface="Times New Roman" panose="02020603050405020304" pitchFamily="18" charset="0"/>
                      </a:endParaRPr>
                    </a:p>
                    <a:p>
                      <a:pPr marL="71755" marR="71755">
                        <a:lnSpc>
                          <a:spcPct val="107000"/>
                        </a:lnSpc>
                        <a:spcAft>
                          <a:spcPts val="800"/>
                        </a:spcAft>
                      </a:pPr>
                      <a:r>
                        <a:rPr lang="nl-NL" sz="1050">
                          <a:effectLst/>
                          <a:latin typeface="+mj-lt"/>
                          <a:ea typeface="Calibri" panose="020F0502020204030204" pitchFamily="34" charset="0"/>
                          <a:cs typeface="Calibri" panose="020F0502020204030204" pitchFamily="34" charset="0"/>
                        </a:rPr>
                        <a:t> </a:t>
                      </a:r>
                      <a:endParaRPr lang="nl-NL" sz="1050">
                        <a:effectLst/>
                        <a:latin typeface="+mj-lt"/>
                        <a:ea typeface="Calibri" panose="020F0502020204030204" pitchFamily="34" charset="0"/>
                        <a:cs typeface="Times New Roman" panose="02020603050405020304" pitchFamily="18" charset="0"/>
                      </a:endParaRPr>
                    </a:p>
                  </a:txBody>
                  <a:tcPr marL="28390" marR="2839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nl-NL" sz="1050" dirty="0">
                          <a:effectLst/>
                          <a:latin typeface="+mj-lt"/>
                          <a:ea typeface="Calibri" panose="020F0502020204030204" pitchFamily="34" charset="0"/>
                          <a:cs typeface="Calibri" panose="020F0502020204030204" pitchFamily="34" charset="0"/>
                        </a:rPr>
                        <a:t>Met de inzet van deze begeleiding wordt;</a:t>
                      </a:r>
                      <a:endParaRPr lang="nl-NL" sz="1050" dirty="0">
                        <a:effectLst/>
                        <a:latin typeface="+mj-lt"/>
                        <a:ea typeface="Calibri" panose="020F0502020204030204" pitchFamily="34" charset="0"/>
                        <a:cs typeface="Times New Roman" panose="02020603050405020304" pitchFamily="18" charset="0"/>
                      </a:endParaRPr>
                    </a:p>
                    <a:p>
                      <a:pPr marL="342900" lvl="0" indent="-342900">
                        <a:lnSpc>
                          <a:spcPts val="1200"/>
                        </a:lnSpc>
                        <a:buFont typeface="Symbol" panose="05050102010706020507" pitchFamily="18" charset="2"/>
                        <a:buChar char=""/>
                      </a:pPr>
                      <a:r>
                        <a:rPr lang="nl-NL" sz="1050" dirty="0">
                          <a:effectLst/>
                          <a:latin typeface="+mj-lt"/>
                          <a:ea typeface="Calibri" panose="020F0502020204030204" pitchFamily="34" charset="0"/>
                          <a:cs typeface="Calibri" panose="020F0502020204030204" pitchFamily="34" charset="0"/>
                        </a:rPr>
                        <a:t>Het uitvoeren van praktische vaardigheden en handelingen gestimuleerd, ondersteund en/of overgenomen;</a:t>
                      </a:r>
                      <a:endParaRPr lang="nl-NL" sz="1050" dirty="0">
                        <a:effectLst/>
                        <a:latin typeface="+mj-lt"/>
                        <a:ea typeface="Calibri" panose="020F0502020204030204" pitchFamily="34" charset="0"/>
                        <a:cs typeface="Times New Roman" panose="02020603050405020304" pitchFamily="18" charset="0"/>
                      </a:endParaRPr>
                    </a:p>
                    <a:p>
                      <a:pPr marL="342900" lvl="0" indent="-342900">
                        <a:lnSpc>
                          <a:spcPts val="1200"/>
                        </a:lnSpc>
                        <a:buFont typeface="Symbol" panose="05050102010706020507" pitchFamily="18" charset="2"/>
                        <a:buChar char=""/>
                      </a:pPr>
                      <a:r>
                        <a:rPr lang="nl-NL" sz="1050" dirty="0">
                          <a:effectLst/>
                          <a:latin typeface="+mj-lt"/>
                          <a:ea typeface="Calibri" panose="020F0502020204030204" pitchFamily="34" charset="0"/>
                          <a:cs typeface="Calibri" panose="020F0502020204030204" pitchFamily="34" charset="0"/>
                        </a:rPr>
                        <a:t>het aanbrengen van (dag)structuur en het voeren van regie gestimuleerd, ondersteund en/of overgenomen;</a:t>
                      </a:r>
                      <a:endParaRPr lang="nl-NL" sz="1050" dirty="0">
                        <a:effectLst/>
                        <a:latin typeface="+mj-lt"/>
                        <a:ea typeface="Calibri" panose="020F0502020204030204" pitchFamily="34"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nl-NL" sz="1050" dirty="0">
                          <a:effectLst/>
                          <a:latin typeface="+mj-lt"/>
                          <a:ea typeface="Calibri" panose="020F0502020204030204" pitchFamily="34" charset="0"/>
                          <a:cs typeface="Calibri" panose="020F0502020204030204" pitchFamily="34" charset="0"/>
                        </a:rPr>
                        <a:t>De hulpvraag van Cliënt is niet dermate complex dat een hoge graad van deskundigheid nodig is voor de omgang met de Cliënt. </a:t>
                      </a:r>
                      <a:endParaRPr lang="nl-NL" sz="1050" dirty="0">
                        <a:effectLst/>
                        <a:latin typeface="+mj-lt"/>
                        <a:ea typeface="Calibri" panose="020F0502020204030204" pitchFamily="34" charset="0"/>
                        <a:cs typeface="Times New Roman" panose="02020603050405020304" pitchFamily="18" charset="0"/>
                      </a:endParaRPr>
                    </a:p>
                    <a:p>
                      <a:pPr>
                        <a:lnSpc>
                          <a:spcPts val="1200"/>
                        </a:lnSpc>
                        <a:spcAft>
                          <a:spcPts val="800"/>
                        </a:spcAft>
                      </a:pPr>
                      <a:r>
                        <a:rPr lang="nl-NL" sz="1050" dirty="0">
                          <a:effectLst/>
                          <a:latin typeface="+mj-lt"/>
                          <a:ea typeface="Calibri" panose="020F0502020204030204" pitchFamily="34" charset="0"/>
                          <a:cs typeface="Calibri" panose="020F0502020204030204" pitchFamily="34" charset="0"/>
                        </a:rPr>
                        <a:t>Ook is er geen sprake van (intensief) toezicht op het functioneren van de Cliënt, bijvoorbeeld om gedrag te kunnen bijsturen of om complicaties bij een ziekte te voorkomen</a:t>
                      </a:r>
                      <a:endParaRPr lang="nl-NL" sz="1050" dirty="0">
                        <a:effectLst/>
                        <a:latin typeface="+mj-lt"/>
                        <a:ea typeface="Calibri" panose="020F0502020204030204" pitchFamily="34" charset="0"/>
                        <a:cs typeface="Times New Roman" panose="02020603050405020304" pitchFamily="18" charset="0"/>
                      </a:endParaRPr>
                    </a:p>
                  </a:txBody>
                  <a:tcPr marL="28390" marR="283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57200" rtl="0" eaLnBrk="1" fontAlgn="auto" latinLnBrk="0" hangingPunct="1">
                        <a:lnSpc>
                          <a:spcPts val="1200"/>
                        </a:lnSpc>
                        <a:spcBef>
                          <a:spcPts val="0"/>
                        </a:spcBef>
                        <a:spcAft>
                          <a:spcPts val="0"/>
                        </a:spcAft>
                        <a:buClrTx/>
                        <a:buSzTx/>
                        <a:buFont typeface="Symbol" panose="05050102010706020507" pitchFamily="18" charset="2"/>
                        <a:buNone/>
                        <a:tabLst>
                          <a:tab pos="427355" algn="l"/>
                          <a:tab pos="427990" algn="l"/>
                        </a:tabLst>
                        <a:defRPr/>
                      </a:pPr>
                      <a:r>
                        <a:rPr lang="nl-NL" sz="1050" kern="1200" dirty="0">
                          <a:solidFill>
                            <a:schemeClr val="tx1"/>
                          </a:solidFill>
                          <a:effectLst/>
                          <a:latin typeface="+mn-lt"/>
                          <a:ea typeface="Calibri" panose="020F0502020204030204" pitchFamily="34" charset="0"/>
                          <a:cs typeface="Calibri" panose="020F0502020204030204" pitchFamily="34" charset="0"/>
                        </a:rPr>
                        <a:t>De ondersteuning van deze begeleiding is erop gericht dat;</a:t>
                      </a:r>
                      <a:br>
                        <a:rPr lang="nl-NL" sz="1050" kern="1200" dirty="0">
                          <a:solidFill>
                            <a:schemeClr val="tx1"/>
                          </a:solidFill>
                          <a:effectLst/>
                          <a:latin typeface="+mn-lt"/>
                          <a:ea typeface="Calibri" panose="020F0502020204030204" pitchFamily="34" charset="0"/>
                          <a:cs typeface="Calibri" panose="020F0502020204030204" pitchFamily="34" charset="0"/>
                        </a:rPr>
                      </a:br>
                      <a:endParaRPr lang="nl-NL" sz="1050" kern="1200" dirty="0">
                        <a:solidFill>
                          <a:schemeClr val="tx1"/>
                        </a:solidFill>
                        <a:effectLst/>
                        <a:latin typeface="+mn-lt"/>
                        <a:ea typeface="Calibri" panose="020F0502020204030204" pitchFamily="34" charset="0"/>
                        <a:cs typeface="Times New Roman" panose="02020603050405020304" pitchFamily="18" charset="0"/>
                      </a:endParaRPr>
                    </a:p>
                    <a:p>
                      <a:pPr marL="342900" lvl="0" indent="-342900">
                        <a:lnSpc>
                          <a:spcPts val="1200"/>
                        </a:lnSpc>
                        <a:buFont typeface="Symbol" panose="05050102010706020507" pitchFamily="18" charset="2"/>
                        <a:buChar char=""/>
                        <a:tabLst>
                          <a:tab pos="427355" algn="l"/>
                          <a:tab pos="427990" algn="l"/>
                        </a:tabLst>
                      </a:pPr>
                      <a:r>
                        <a:rPr lang="nl-NL" sz="1050" dirty="0">
                          <a:effectLst/>
                          <a:latin typeface="+mj-lt"/>
                          <a:ea typeface="Calibri" panose="020F0502020204030204" pitchFamily="34" charset="0"/>
                          <a:cs typeface="Calibri" panose="020F0502020204030204" pitchFamily="34" charset="0"/>
                        </a:rPr>
                        <a:t>Door stimulans en/of toezicht ervoor wordt gezorgd dat de Client in staat is om zijn/haar sociale leven zelfstandig vorm te geven. De Cliënt kan communiceren en zelf om Ondersteuning vragen. </a:t>
                      </a:r>
                      <a:endParaRPr lang="nl-NL" sz="1050" dirty="0">
                        <a:effectLst/>
                        <a:latin typeface="+mj-lt"/>
                        <a:ea typeface="Calibri" panose="020F0502020204030204" pitchFamily="34" charset="0"/>
                        <a:cs typeface="Times New Roman" panose="02020603050405020304" pitchFamily="18" charset="0"/>
                      </a:endParaRPr>
                    </a:p>
                    <a:p>
                      <a:pPr marL="342900" lvl="0" indent="-342900">
                        <a:lnSpc>
                          <a:spcPts val="1200"/>
                        </a:lnSpc>
                        <a:buFont typeface="Symbol" panose="05050102010706020507" pitchFamily="18" charset="2"/>
                        <a:buChar char=""/>
                        <a:tabLst>
                          <a:tab pos="427355" algn="l"/>
                          <a:tab pos="427990" algn="l"/>
                        </a:tabLst>
                      </a:pPr>
                      <a:r>
                        <a:rPr lang="nl-NL" sz="1050" dirty="0">
                          <a:effectLst/>
                          <a:latin typeface="+mj-lt"/>
                          <a:ea typeface="Calibri" panose="020F0502020204030204" pitchFamily="34" charset="0"/>
                          <a:cs typeface="Calibri" panose="020F0502020204030204" pitchFamily="34" charset="0"/>
                        </a:rPr>
                        <a:t>Er is doorgaans geen primaire noodzaak tot het overnemen van taken, bijvoorbeeld bij de dagelijkse routine. De Ondersteuning kán zich dus wel richten op het overnemen van taken door een</a:t>
                      </a:r>
                      <a:r>
                        <a:rPr lang="nl-NL" sz="1050" spc="-50" dirty="0">
                          <a:effectLst/>
                          <a:latin typeface="+mj-lt"/>
                          <a:ea typeface="Calibri" panose="020F0502020204030204" pitchFamily="34" charset="0"/>
                          <a:cs typeface="Calibri" panose="020F0502020204030204" pitchFamily="34" charset="0"/>
                        </a:rPr>
                        <a:t> </a:t>
                      </a:r>
                      <a:r>
                        <a:rPr lang="nl-NL" sz="1050" dirty="0">
                          <a:effectLst/>
                          <a:latin typeface="+mj-lt"/>
                          <a:ea typeface="Calibri" panose="020F0502020204030204" pitchFamily="34" charset="0"/>
                          <a:cs typeface="Calibri" panose="020F0502020204030204" pitchFamily="34" charset="0"/>
                        </a:rPr>
                        <a:t>professional.</a:t>
                      </a:r>
                      <a:endParaRPr lang="nl-NL" sz="1050" dirty="0">
                        <a:effectLst/>
                        <a:latin typeface="+mj-lt"/>
                        <a:ea typeface="Calibri" panose="020F0502020204030204" pitchFamily="34" charset="0"/>
                        <a:cs typeface="Times New Roman" panose="02020603050405020304" pitchFamily="18" charset="0"/>
                      </a:endParaRPr>
                    </a:p>
                    <a:p>
                      <a:pPr marL="67945" marR="60960">
                        <a:lnSpc>
                          <a:spcPct val="115000"/>
                        </a:lnSpc>
                        <a:spcBef>
                          <a:spcPts val="5"/>
                        </a:spcBef>
                        <a:spcAft>
                          <a:spcPts val="0"/>
                        </a:spcAft>
                      </a:pPr>
                      <a:r>
                        <a:rPr lang="nl-NL" sz="1050" dirty="0">
                          <a:effectLst/>
                          <a:latin typeface="+mj-lt"/>
                          <a:ea typeface="Calibri" panose="020F0502020204030204" pitchFamily="34" charset="0"/>
                          <a:cs typeface="Calibri" panose="020F0502020204030204" pitchFamily="34" charset="0"/>
                        </a:rPr>
                        <a:t> </a:t>
                      </a:r>
                      <a:endParaRPr lang="nl-NL" sz="1050" dirty="0">
                        <a:effectLst/>
                        <a:latin typeface="+mj-lt"/>
                        <a:ea typeface="Calibri" panose="020F0502020204030204" pitchFamily="34" charset="0"/>
                        <a:cs typeface="Times New Roman" panose="02020603050405020304" pitchFamily="18" charset="0"/>
                      </a:endParaRPr>
                    </a:p>
                    <a:p>
                      <a:pPr marL="67945" marR="60960">
                        <a:lnSpc>
                          <a:spcPct val="115000"/>
                        </a:lnSpc>
                        <a:spcBef>
                          <a:spcPts val="5"/>
                        </a:spcBef>
                        <a:spcAft>
                          <a:spcPts val="0"/>
                        </a:spcAft>
                      </a:pPr>
                      <a:r>
                        <a:rPr lang="nl-NL" sz="1050" dirty="0">
                          <a:effectLst/>
                          <a:latin typeface="+mj-lt"/>
                          <a:ea typeface="Calibri" panose="020F0502020204030204" pitchFamily="34" charset="0"/>
                          <a:cs typeface="Calibri" panose="020F0502020204030204" pitchFamily="34" charset="0"/>
                        </a:rPr>
                        <a:t>Het gaat in deze vorm van Ondersteuning om planbare Ondersteuning. De Cliënt is zich ervan bewust dat begeleiding op vaste dagen en tijdstippen langs komt om de Ondersteuning te verlenen. De Cliënt kan zijn hulpvraag uitstellen. Mocht er een ad hoc situatie ontstaan dan weet de Cliënt hier zelf mee om te gaan of brengt dit in bij de volgende afspraak met de begeleiding</a:t>
                      </a:r>
                      <a:endParaRPr lang="nl-NL" sz="1050" dirty="0">
                        <a:effectLst/>
                        <a:latin typeface="+mj-lt"/>
                        <a:ea typeface="Calibri" panose="020F0502020204030204" pitchFamily="34" charset="0"/>
                        <a:cs typeface="Times New Roman" panose="02020603050405020304" pitchFamily="18" charset="0"/>
                      </a:endParaRPr>
                    </a:p>
                  </a:txBody>
                  <a:tcPr marL="28390" marR="283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7248594"/>
                  </a:ext>
                </a:extLst>
              </a:tr>
            </a:tbl>
          </a:graphicData>
        </a:graphic>
      </p:graphicFrame>
    </p:spTree>
    <p:extLst>
      <p:ext uri="{BB962C8B-B14F-4D97-AF65-F5344CB8AC3E}">
        <p14:creationId xmlns:p14="http://schemas.microsoft.com/office/powerpoint/2010/main" val="4058507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BCD337-EDAC-E844-A4B2-DD03A9638FC0}"/>
              </a:ext>
            </a:extLst>
          </p:cNvPr>
          <p:cNvSpPr>
            <a:spLocks noGrp="1"/>
          </p:cNvSpPr>
          <p:nvPr>
            <p:ph type="ctrTitle"/>
          </p:nvPr>
        </p:nvSpPr>
        <p:spPr/>
        <p:txBody>
          <a:bodyPr/>
          <a:lstStyle/>
          <a:p>
            <a:r>
              <a:rPr lang="nl-NL" dirty="0"/>
              <a:t>Inkoop Jeugd en </a:t>
            </a:r>
            <a:r>
              <a:rPr lang="nl-NL" dirty="0" err="1"/>
              <a:t>Wmo</a:t>
            </a:r>
            <a:endParaRPr lang="nl-NL" dirty="0"/>
          </a:p>
        </p:txBody>
      </p:sp>
      <p:sp>
        <p:nvSpPr>
          <p:cNvPr id="3" name="Ondertitel 2">
            <a:extLst>
              <a:ext uri="{FF2B5EF4-FFF2-40B4-BE49-F238E27FC236}">
                <a16:creationId xmlns:a16="http://schemas.microsoft.com/office/drawing/2014/main" id="{2BE700A8-F03C-5443-BDB7-C7E9431B182A}"/>
              </a:ext>
            </a:extLst>
          </p:cNvPr>
          <p:cNvSpPr>
            <a:spLocks noGrp="1"/>
          </p:cNvSpPr>
          <p:nvPr>
            <p:ph type="subTitle" idx="1"/>
          </p:nvPr>
        </p:nvSpPr>
        <p:spPr/>
        <p:txBody>
          <a:bodyPr/>
          <a:lstStyle/>
          <a:p>
            <a:r>
              <a:rPr lang="nl-NL" dirty="0"/>
              <a:t>Bijeenkomst aanbieders 27 maart 2023 </a:t>
            </a:r>
          </a:p>
        </p:txBody>
      </p:sp>
    </p:spTree>
    <p:extLst>
      <p:ext uri="{BB962C8B-B14F-4D97-AF65-F5344CB8AC3E}">
        <p14:creationId xmlns:p14="http://schemas.microsoft.com/office/powerpoint/2010/main" val="377813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Welkom</a:t>
            </a:r>
          </a:p>
        </p:txBody>
      </p:sp>
      <p:sp>
        <p:nvSpPr>
          <p:cNvPr id="5" name="Tekstvak 4">
            <a:extLst>
              <a:ext uri="{FF2B5EF4-FFF2-40B4-BE49-F238E27FC236}">
                <a16:creationId xmlns:a16="http://schemas.microsoft.com/office/drawing/2014/main" id="{19496DB4-12AF-0F51-C448-2EBAD2B79AFE}"/>
              </a:ext>
            </a:extLst>
          </p:cNvPr>
          <p:cNvSpPr txBox="1"/>
          <p:nvPr/>
        </p:nvSpPr>
        <p:spPr>
          <a:xfrm>
            <a:off x="3340249" y="2670828"/>
            <a:ext cx="6099586" cy="646331"/>
          </a:xfrm>
          <a:prstGeom prst="rect">
            <a:avLst/>
          </a:prstGeom>
          <a:noFill/>
        </p:spPr>
        <p:txBody>
          <a:bodyPr wrap="square">
            <a:spAutoFit/>
          </a:bodyPr>
          <a:lstStyle/>
          <a:p>
            <a:r>
              <a:rPr lang="nl-NL" sz="1800" i="1" dirty="0">
                <a:solidFill>
                  <a:srgbClr val="C00000"/>
                </a:solidFill>
              </a:rPr>
              <a:t>Alle informatie in deze presentatie is in concept en kan veranderen tot en met de laatste nota van inlichtingen tijdens het inkooptraject</a:t>
            </a:r>
            <a:endParaRPr lang="nl-NL" dirty="0"/>
          </a:p>
        </p:txBody>
      </p:sp>
    </p:spTree>
    <p:extLst>
      <p:ext uri="{BB962C8B-B14F-4D97-AF65-F5344CB8AC3E}">
        <p14:creationId xmlns:p14="http://schemas.microsoft.com/office/powerpoint/2010/main" val="3079296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C82B24-B1F3-EDE3-17F1-FE154A24EEAB}"/>
              </a:ext>
            </a:extLst>
          </p:cNvPr>
          <p:cNvSpPr>
            <a:spLocks noGrp="1"/>
          </p:cNvSpPr>
          <p:nvPr>
            <p:ph type="title"/>
          </p:nvPr>
        </p:nvSpPr>
        <p:spPr/>
        <p:txBody>
          <a:bodyPr/>
          <a:lstStyle/>
          <a:p>
            <a:r>
              <a:rPr lang="nl-NL" dirty="0"/>
              <a:t>Agenda maandag 27 maart</a:t>
            </a:r>
          </a:p>
        </p:txBody>
      </p:sp>
      <p:sp>
        <p:nvSpPr>
          <p:cNvPr id="3" name="Tijdelijke aanduiding voor inhoud 2">
            <a:extLst>
              <a:ext uri="{FF2B5EF4-FFF2-40B4-BE49-F238E27FC236}">
                <a16:creationId xmlns:a16="http://schemas.microsoft.com/office/drawing/2014/main" id="{7C95C314-5BB4-BC66-63F3-7C2F299438C8}"/>
              </a:ext>
            </a:extLst>
          </p:cNvPr>
          <p:cNvSpPr>
            <a:spLocks noGrp="1"/>
          </p:cNvSpPr>
          <p:nvPr>
            <p:ph idx="1"/>
          </p:nvPr>
        </p:nvSpPr>
        <p:spPr/>
        <p:txBody>
          <a:bodyPr/>
          <a:lstStyle/>
          <a:p>
            <a:r>
              <a:rPr lang="nl-NL" sz="2800" b="1" dirty="0"/>
              <a:t>Maandag 27 maart van 14.15 tot 15.15 uur</a:t>
            </a:r>
          </a:p>
          <a:p>
            <a:pPr marL="0" indent="0">
              <a:buNone/>
            </a:pPr>
            <a:endParaRPr lang="nl-NL" dirty="0"/>
          </a:p>
          <a:p>
            <a:r>
              <a:rPr lang="nl-NL" b="1" dirty="0"/>
              <a:t>Deel 2. OZL + voor complexere casussen</a:t>
            </a:r>
          </a:p>
          <a:p>
            <a:pPr marL="0" indent="0">
              <a:buNone/>
            </a:pPr>
            <a:r>
              <a:rPr lang="nl-NL" dirty="0"/>
              <a:t>Doel: vaststellen of huidige OZL 2 toereikend is of dat er een aanvullende voorziening moet worden vormgegeven</a:t>
            </a:r>
          </a:p>
          <a:p>
            <a:pPr marL="0" indent="0">
              <a:buNone/>
            </a:pPr>
            <a:endParaRPr lang="nl-NL" dirty="0"/>
          </a:p>
        </p:txBody>
      </p:sp>
    </p:spTree>
    <p:extLst>
      <p:ext uri="{BB962C8B-B14F-4D97-AF65-F5344CB8AC3E}">
        <p14:creationId xmlns:p14="http://schemas.microsoft.com/office/powerpoint/2010/main" val="3764029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6F951-35CA-0C23-E822-7F8A8E2A2B48}"/>
              </a:ext>
            </a:extLst>
          </p:cNvPr>
          <p:cNvSpPr>
            <a:spLocks noGrp="1"/>
          </p:cNvSpPr>
          <p:nvPr>
            <p:ph type="title"/>
          </p:nvPr>
        </p:nvSpPr>
        <p:spPr/>
        <p:txBody>
          <a:bodyPr/>
          <a:lstStyle/>
          <a:p>
            <a:r>
              <a:rPr lang="nl-NL" dirty="0"/>
              <a:t>Aanleiding</a:t>
            </a:r>
          </a:p>
        </p:txBody>
      </p:sp>
      <p:sp>
        <p:nvSpPr>
          <p:cNvPr id="3" name="Tijdelijke aanduiding voor inhoud 2">
            <a:extLst>
              <a:ext uri="{FF2B5EF4-FFF2-40B4-BE49-F238E27FC236}">
                <a16:creationId xmlns:a16="http://schemas.microsoft.com/office/drawing/2014/main" id="{92BA1976-AB1B-D17F-9992-08B875A6B010}"/>
              </a:ext>
            </a:extLst>
          </p:cNvPr>
          <p:cNvSpPr>
            <a:spLocks noGrp="1"/>
          </p:cNvSpPr>
          <p:nvPr>
            <p:ph idx="1"/>
          </p:nvPr>
        </p:nvSpPr>
        <p:spPr/>
        <p:txBody>
          <a:bodyPr anchor="t">
            <a:normAutofit/>
          </a:bodyPr>
          <a:lstStyle/>
          <a:p>
            <a:r>
              <a:rPr lang="nl-NL" dirty="0"/>
              <a:t>Gemeente Almelo ervaart voor de OZL volwassenen een tekort in het zorglandschap voor moeilijke casuïstiek en wil samen onderzoeken:</a:t>
            </a:r>
          </a:p>
          <a:p>
            <a:pPr lvl="1"/>
            <a:r>
              <a:rPr lang="nl-NL" dirty="0"/>
              <a:t>Definitie van OZL 3 </a:t>
            </a:r>
            <a:r>
              <a:rPr lang="nl-NL" dirty="0" err="1"/>
              <a:t>i.r.t</a:t>
            </a:r>
            <a:r>
              <a:rPr lang="nl-NL" dirty="0"/>
              <a:t>. OZL 2</a:t>
            </a:r>
          </a:p>
          <a:p>
            <a:pPr lvl="1"/>
            <a:r>
              <a:rPr lang="nl-NL" dirty="0"/>
              <a:t>Wat het financieel onderscheidend vermogen is tussen beide? </a:t>
            </a:r>
          </a:p>
          <a:p>
            <a:pPr marL="0" indent="0">
              <a:buNone/>
            </a:pPr>
            <a:endParaRPr lang="nl-NL" dirty="0"/>
          </a:p>
        </p:txBody>
      </p:sp>
    </p:spTree>
    <p:extLst>
      <p:ext uri="{BB962C8B-B14F-4D97-AF65-F5344CB8AC3E}">
        <p14:creationId xmlns:p14="http://schemas.microsoft.com/office/powerpoint/2010/main" val="1527129669"/>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Socianova" id="{646FA519-AB78-144D-94B7-CB9E3DEE267D}" vid="{FD2012C0-10C9-B74F-9602-1053916540CF}"/>
    </a:ext>
  </a:extLst>
</a:theme>
</file>

<file path=docProps/app.xml><?xml version="1.0" encoding="utf-8"?>
<Properties xmlns="http://schemas.openxmlformats.org/officeDocument/2006/extended-properties" xmlns:vt="http://schemas.openxmlformats.org/officeDocument/2006/docPropsVTypes">
  <Template>Dividend</Template>
  <TotalTime>4043</TotalTime>
  <Words>909</Words>
  <Application>Microsoft Macintosh PowerPoint</Application>
  <PresentationFormat>Breedbeeld</PresentationFormat>
  <Paragraphs>86</Paragraphs>
  <Slides>11</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11</vt:i4>
      </vt:variant>
    </vt:vector>
  </HeadingPairs>
  <TitlesOfParts>
    <vt:vector size="17" baseType="lpstr">
      <vt:lpstr>Arial</vt:lpstr>
      <vt:lpstr>Calibri</vt:lpstr>
      <vt:lpstr>Gill Sans MT</vt:lpstr>
      <vt:lpstr>Symbol</vt:lpstr>
      <vt:lpstr>Wingdings 2</vt:lpstr>
      <vt:lpstr>Dividend</vt:lpstr>
      <vt:lpstr>Inkoop jeugd,  wmo &amp; HH</vt:lpstr>
      <vt:lpstr>Welkom</vt:lpstr>
      <vt:lpstr>agenda</vt:lpstr>
      <vt:lpstr>Aanleiding</vt:lpstr>
      <vt:lpstr>Definitie praktische Hulp en OZL 1</vt:lpstr>
      <vt:lpstr>Inkoop Jeugd en Wmo</vt:lpstr>
      <vt:lpstr>Welkom</vt:lpstr>
      <vt:lpstr>Agenda maandag 27 maart</vt:lpstr>
      <vt:lpstr>Aanleiding</vt:lpstr>
      <vt:lpstr>PowerPoint-presentatie</vt:lpstr>
      <vt:lpstr>Vervolg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 van Renen</dc:creator>
  <cp:lastModifiedBy>wouter kwakman</cp:lastModifiedBy>
  <cp:revision>36</cp:revision>
  <dcterms:created xsi:type="dcterms:W3CDTF">2022-03-07T18:50:47Z</dcterms:created>
  <dcterms:modified xsi:type="dcterms:W3CDTF">2023-03-27T12:25:08Z</dcterms:modified>
</cp:coreProperties>
</file>