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2"/>
  </p:notesMasterIdLst>
  <p:sldIdLst>
    <p:sldId id="256" r:id="rId5"/>
    <p:sldId id="258" r:id="rId6"/>
    <p:sldId id="260" r:id="rId7"/>
    <p:sldId id="274" r:id="rId8"/>
    <p:sldId id="265" r:id="rId9"/>
    <p:sldId id="264" r:id="rId10"/>
    <p:sldId id="261" r:id="rId11"/>
    <p:sldId id="263" r:id="rId12"/>
    <p:sldId id="262" r:id="rId13"/>
    <p:sldId id="267" r:id="rId14"/>
    <p:sldId id="268" r:id="rId15"/>
    <p:sldId id="269" r:id="rId16"/>
    <p:sldId id="270" r:id="rId17"/>
    <p:sldId id="271" r:id="rId18"/>
    <p:sldId id="272" r:id="rId19"/>
    <p:sldId id="273" r:id="rId20"/>
    <p:sldId id="266" r:id="rId21"/>
  </p:sldIdLst>
  <p:sldSz cx="9144000" cy="5143500" type="screen16x9"/>
  <p:notesSz cx="6858000" cy="9144000"/>
  <p:custDataLst>
    <p:tags r:id="rId23"/>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38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0D5EBD-CADD-4712-B539-4D941E3ECD0E}" v="18" dt="2023-01-31T08:18:05.628"/>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3" d="100"/>
          <a:sy n="113" d="100"/>
        </p:scale>
        <p:origin x="571" y="91"/>
      </p:cViewPr>
      <p:guideLst>
        <p:guide orient="horz" pos="1620"/>
        <p:guide pos="385"/>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gs" Target="tags/tag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a:t>Prov. Utrecht</a:t>
            </a:r>
            <a:r>
              <a:rPr lang="nl-NL" baseline="0"/>
              <a:t> - c</a:t>
            </a:r>
            <a:r>
              <a:rPr lang="nl-NL"/>
              <a:t>arpoolplaatsen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10580314960629922"/>
          <c:y val="0.27481014429033934"/>
          <c:w val="0.85219685039370074"/>
          <c:h val="0.64820902780553447"/>
        </c:manualLayout>
      </c:layout>
      <c:scatterChart>
        <c:scatterStyle val="lineMarker"/>
        <c:varyColors val="0"/>
        <c:ser>
          <c:idx val="0"/>
          <c:order val="0"/>
          <c:tx>
            <c:strRef>
              <c:f>'ontwikkeling cap-bez 2009-2020'!$B$24</c:f>
              <c:strCache>
                <c:ptCount val="1"/>
                <c:pt idx="0">
                  <c:v>capaciteit</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'ontwikkeling cap-bez 2009-2020'!$A$25:$A$37</c:f>
              <c:numCache>
                <c:formatCode>General</c:formatCode>
                <c:ptCount val="13"/>
                <c:pt idx="0">
                  <c:v>2009</c:v>
                </c:pt>
                <c:pt idx="1">
                  <c:v>2011</c:v>
                </c:pt>
                <c:pt idx="2">
                  <c:v>2013</c:v>
                </c:pt>
                <c:pt idx="3">
                  <c:v>2014</c:v>
                </c:pt>
                <c:pt idx="4">
                  <c:v>2015</c:v>
                </c:pt>
                <c:pt idx="5">
                  <c:v>2016</c:v>
                </c:pt>
                <c:pt idx="6">
                  <c:v>2017</c:v>
                </c:pt>
                <c:pt idx="7">
                  <c:v>2018</c:v>
                </c:pt>
                <c:pt idx="8">
                  <c:v>2019</c:v>
                </c:pt>
                <c:pt idx="9">
                  <c:v>2020</c:v>
                </c:pt>
                <c:pt idx="10">
                  <c:v>2021</c:v>
                </c:pt>
                <c:pt idx="11">
                  <c:v>2022</c:v>
                </c:pt>
              </c:numCache>
            </c:numRef>
          </c:xVal>
          <c:yVal>
            <c:numRef>
              <c:f>'ontwikkeling cap-bez 2009-2020'!$B$25:$B$37</c:f>
              <c:numCache>
                <c:formatCode>General</c:formatCode>
                <c:ptCount val="13"/>
                <c:pt idx="0">
                  <c:v>1289</c:v>
                </c:pt>
                <c:pt idx="1">
                  <c:v>1488</c:v>
                </c:pt>
                <c:pt idx="2">
                  <c:v>1609</c:v>
                </c:pt>
                <c:pt idx="3">
                  <c:v>1533</c:v>
                </c:pt>
                <c:pt idx="4">
                  <c:v>1723</c:v>
                </c:pt>
                <c:pt idx="5">
                  <c:v>1765</c:v>
                </c:pt>
                <c:pt idx="6">
                  <c:v>1805</c:v>
                </c:pt>
                <c:pt idx="7" formatCode="0">
                  <c:v>1942</c:v>
                </c:pt>
                <c:pt idx="8" formatCode="0">
                  <c:v>1939</c:v>
                </c:pt>
                <c:pt idx="9" formatCode="0">
                  <c:v>1940</c:v>
                </c:pt>
                <c:pt idx="10" formatCode="0">
                  <c:v>1858</c:v>
                </c:pt>
                <c:pt idx="11" formatCode="0">
                  <c:v>1930</c:v>
                </c:pt>
              </c:numCache>
            </c:numRef>
          </c:yVal>
          <c:smooth val="0"/>
          <c:extLst>
            <c:ext xmlns:c16="http://schemas.microsoft.com/office/drawing/2014/chart" uri="{C3380CC4-5D6E-409C-BE32-E72D297353CC}">
              <c16:uniqueId val="{00000000-DE70-446A-B0A1-28BF94F570FB}"/>
            </c:ext>
          </c:extLst>
        </c:ser>
        <c:ser>
          <c:idx val="1"/>
          <c:order val="1"/>
          <c:tx>
            <c:strRef>
              <c:f>'ontwikkeling cap-bez 2009-2020'!$C$24</c:f>
              <c:strCache>
                <c:ptCount val="1"/>
                <c:pt idx="0">
                  <c:v>totale gem. bezetting</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'ontwikkeling cap-bez 2009-2020'!$A$25:$A$37</c:f>
              <c:numCache>
                <c:formatCode>General</c:formatCode>
                <c:ptCount val="13"/>
                <c:pt idx="0">
                  <c:v>2009</c:v>
                </c:pt>
                <c:pt idx="1">
                  <c:v>2011</c:v>
                </c:pt>
                <c:pt idx="2">
                  <c:v>2013</c:v>
                </c:pt>
                <c:pt idx="3">
                  <c:v>2014</c:v>
                </c:pt>
                <c:pt idx="4">
                  <c:v>2015</c:v>
                </c:pt>
                <c:pt idx="5">
                  <c:v>2016</c:v>
                </c:pt>
                <c:pt idx="6">
                  <c:v>2017</c:v>
                </c:pt>
                <c:pt idx="7">
                  <c:v>2018</c:v>
                </c:pt>
                <c:pt idx="8">
                  <c:v>2019</c:v>
                </c:pt>
                <c:pt idx="9">
                  <c:v>2020</c:v>
                </c:pt>
                <c:pt idx="10">
                  <c:v>2021</c:v>
                </c:pt>
                <c:pt idx="11">
                  <c:v>2022</c:v>
                </c:pt>
              </c:numCache>
            </c:numRef>
          </c:xVal>
          <c:yVal>
            <c:numRef>
              <c:f>'ontwikkeling cap-bez 2009-2020'!$C$25:$C$37</c:f>
              <c:numCache>
                <c:formatCode>0</c:formatCode>
                <c:ptCount val="13"/>
                <c:pt idx="0">
                  <c:v>750.5</c:v>
                </c:pt>
                <c:pt idx="1">
                  <c:v>817.5</c:v>
                </c:pt>
                <c:pt idx="2">
                  <c:v>915</c:v>
                </c:pt>
                <c:pt idx="3">
                  <c:v>880</c:v>
                </c:pt>
                <c:pt idx="4">
                  <c:v>958.75</c:v>
                </c:pt>
                <c:pt idx="5">
                  <c:v>953.25</c:v>
                </c:pt>
                <c:pt idx="6">
                  <c:v>1077.5</c:v>
                </c:pt>
                <c:pt idx="7">
                  <c:v>1076.75</c:v>
                </c:pt>
                <c:pt idx="8">
                  <c:v>1122.75</c:v>
                </c:pt>
                <c:pt idx="9">
                  <c:v>635.5</c:v>
                </c:pt>
                <c:pt idx="10">
                  <c:v>816</c:v>
                </c:pt>
                <c:pt idx="11">
                  <c:v>950</c:v>
                </c:pt>
              </c:numCache>
            </c:numRef>
          </c:yVal>
          <c:smooth val="0"/>
          <c:extLst>
            <c:ext xmlns:c16="http://schemas.microsoft.com/office/drawing/2014/chart" uri="{C3380CC4-5D6E-409C-BE32-E72D297353CC}">
              <c16:uniqueId val="{00000001-DE70-446A-B0A1-28BF94F570FB}"/>
            </c:ext>
          </c:extLst>
        </c:ser>
        <c:ser>
          <c:idx val="2"/>
          <c:order val="2"/>
          <c:tx>
            <c:strRef>
              <c:f>'ontwikkeling cap-bez 2009-2020'!$D$24</c:f>
              <c:strCache>
                <c:ptCount val="1"/>
                <c:pt idx="0">
                  <c:v>hoogste bezetting </c:v>
                </c:pt>
              </c:strCache>
            </c:strRef>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'ontwikkeling cap-bez 2009-2020'!$A$25:$A$37</c:f>
              <c:numCache>
                <c:formatCode>General</c:formatCode>
                <c:ptCount val="13"/>
                <c:pt idx="0">
                  <c:v>2009</c:v>
                </c:pt>
                <c:pt idx="1">
                  <c:v>2011</c:v>
                </c:pt>
                <c:pt idx="2">
                  <c:v>2013</c:v>
                </c:pt>
                <c:pt idx="3">
                  <c:v>2014</c:v>
                </c:pt>
                <c:pt idx="4">
                  <c:v>2015</c:v>
                </c:pt>
                <c:pt idx="5">
                  <c:v>2016</c:v>
                </c:pt>
                <c:pt idx="6">
                  <c:v>2017</c:v>
                </c:pt>
                <c:pt idx="7">
                  <c:v>2018</c:v>
                </c:pt>
                <c:pt idx="8">
                  <c:v>2019</c:v>
                </c:pt>
                <c:pt idx="9">
                  <c:v>2020</c:v>
                </c:pt>
                <c:pt idx="10">
                  <c:v>2021</c:v>
                </c:pt>
                <c:pt idx="11">
                  <c:v>2022</c:v>
                </c:pt>
              </c:numCache>
            </c:numRef>
          </c:xVal>
          <c:yVal>
            <c:numRef>
              <c:f>'ontwikkeling cap-bez 2009-2020'!$D$25:$D$37</c:f>
              <c:numCache>
                <c:formatCode>General</c:formatCode>
                <c:ptCount val="13"/>
                <c:pt idx="0">
                  <c:v>755</c:v>
                </c:pt>
                <c:pt idx="1">
                  <c:v>845</c:v>
                </c:pt>
                <c:pt idx="2">
                  <c:v>936</c:v>
                </c:pt>
                <c:pt idx="3">
                  <c:v>931</c:v>
                </c:pt>
                <c:pt idx="4">
                  <c:v>1019</c:v>
                </c:pt>
                <c:pt idx="5">
                  <c:v>1004</c:v>
                </c:pt>
                <c:pt idx="6">
                  <c:v>1144</c:v>
                </c:pt>
                <c:pt idx="7">
                  <c:v>1157</c:v>
                </c:pt>
                <c:pt idx="8">
                  <c:v>1147</c:v>
                </c:pt>
                <c:pt idx="9">
                  <c:v>648</c:v>
                </c:pt>
                <c:pt idx="10" formatCode="0">
                  <c:v>851</c:v>
                </c:pt>
                <c:pt idx="11" formatCode="0">
                  <c:v>968</c:v>
                </c:pt>
              </c:numCache>
            </c:numRef>
          </c:yVal>
          <c:smooth val="0"/>
          <c:extLst>
            <c:ext xmlns:c16="http://schemas.microsoft.com/office/drawing/2014/chart" uri="{C3380CC4-5D6E-409C-BE32-E72D297353CC}">
              <c16:uniqueId val="{00000002-DE70-446A-B0A1-28BF94F570FB}"/>
            </c:ext>
          </c:extLst>
        </c:ser>
        <c:dLbls>
          <c:showLegendKey val="0"/>
          <c:showVal val="0"/>
          <c:showCatName val="0"/>
          <c:showSerName val="0"/>
          <c:showPercent val="0"/>
          <c:showBubbleSize val="0"/>
        </c:dLbls>
        <c:axId val="609348280"/>
        <c:axId val="609348936"/>
      </c:scatterChart>
      <c:valAx>
        <c:axId val="6093482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609348936"/>
        <c:crosses val="autoZero"/>
        <c:crossBetween val="midCat"/>
      </c:valAx>
      <c:valAx>
        <c:axId val="6093489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60934828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nl-NL"/>
              <a:t>Concessie Solar Parking Provincie Utrecht</a:t>
            </a:r>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AD7979-3A4E-4705-9E20-F485EFC60DE8}" type="datetimeFigureOut">
              <a:rPr lang="nl-NL" smtClean="0"/>
              <a:t>31-1-2023</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7D18E4-1725-4752-8C7E-C290D76DDF2D}" type="slidenum">
              <a:rPr lang="nl-NL" smtClean="0"/>
              <a:t>‹nr.›</a:t>
            </a:fld>
            <a:endParaRPr lang="nl-NL"/>
          </a:p>
        </p:txBody>
      </p:sp>
    </p:spTree>
    <p:extLst>
      <p:ext uri="{BB962C8B-B14F-4D97-AF65-F5344CB8AC3E}">
        <p14:creationId xmlns:p14="http://schemas.microsoft.com/office/powerpoint/2010/main" val="3504971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837D18E4-1725-4752-8C7E-C290D76DDF2D}" type="slidenum">
              <a:rPr lang="nl-NL" smtClean="0"/>
              <a:t>2</a:t>
            </a:fld>
            <a:endParaRPr lang="nl-NL"/>
          </a:p>
        </p:txBody>
      </p:sp>
    </p:spTree>
    <p:extLst>
      <p:ext uri="{BB962C8B-B14F-4D97-AF65-F5344CB8AC3E}">
        <p14:creationId xmlns:p14="http://schemas.microsoft.com/office/powerpoint/2010/main" val="3127811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837D18E4-1725-4752-8C7E-C290D76DDF2D}" type="slidenum">
              <a:rPr lang="nl-NL" smtClean="0"/>
              <a:t>3</a:t>
            </a:fld>
            <a:endParaRPr lang="nl-NL"/>
          </a:p>
        </p:txBody>
      </p:sp>
    </p:spTree>
    <p:extLst>
      <p:ext uri="{BB962C8B-B14F-4D97-AF65-F5344CB8AC3E}">
        <p14:creationId xmlns:p14="http://schemas.microsoft.com/office/powerpoint/2010/main" val="2645151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837D18E4-1725-4752-8C7E-C290D76DDF2D}" type="slidenum">
              <a:rPr lang="nl-NL" smtClean="0"/>
              <a:t>5</a:t>
            </a:fld>
            <a:endParaRPr lang="nl-NL"/>
          </a:p>
        </p:txBody>
      </p:sp>
    </p:spTree>
    <p:extLst>
      <p:ext uri="{BB962C8B-B14F-4D97-AF65-F5344CB8AC3E}">
        <p14:creationId xmlns:p14="http://schemas.microsoft.com/office/powerpoint/2010/main" val="4073848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837D18E4-1725-4752-8C7E-C290D76DDF2D}" type="slidenum">
              <a:rPr lang="nl-NL" smtClean="0"/>
              <a:t>6</a:t>
            </a:fld>
            <a:endParaRPr lang="nl-NL"/>
          </a:p>
        </p:txBody>
      </p:sp>
    </p:spTree>
    <p:extLst>
      <p:ext uri="{BB962C8B-B14F-4D97-AF65-F5344CB8AC3E}">
        <p14:creationId xmlns:p14="http://schemas.microsoft.com/office/powerpoint/2010/main" val="3761343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837D18E4-1725-4752-8C7E-C290D76DDF2D}" type="slidenum">
              <a:rPr lang="nl-NL" smtClean="0"/>
              <a:t>7</a:t>
            </a:fld>
            <a:endParaRPr lang="nl-NL"/>
          </a:p>
        </p:txBody>
      </p:sp>
    </p:spTree>
    <p:extLst>
      <p:ext uri="{BB962C8B-B14F-4D97-AF65-F5344CB8AC3E}">
        <p14:creationId xmlns:p14="http://schemas.microsoft.com/office/powerpoint/2010/main" val="3802843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837D18E4-1725-4752-8C7E-C290D76DDF2D}" type="slidenum">
              <a:rPr lang="nl-NL" smtClean="0"/>
              <a:t>8</a:t>
            </a:fld>
            <a:endParaRPr lang="nl-NL"/>
          </a:p>
        </p:txBody>
      </p:sp>
    </p:spTree>
    <p:extLst>
      <p:ext uri="{BB962C8B-B14F-4D97-AF65-F5344CB8AC3E}">
        <p14:creationId xmlns:p14="http://schemas.microsoft.com/office/powerpoint/2010/main" val="3314895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837D18E4-1725-4752-8C7E-C290D76DDF2D}" type="slidenum">
              <a:rPr lang="nl-NL" smtClean="0"/>
              <a:t>9</a:t>
            </a:fld>
            <a:endParaRPr lang="nl-NL"/>
          </a:p>
        </p:txBody>
      </p:sp>
    </p:spTree>
    <p:extLst>
      <p:ext uri="{BB962C8B-B14F-4D97-AF65-F5344CB8AC3E}">
        <p14:creationId xmlns:p14="http://schemas.microsoft.com/office/powerpoint/2010/main" val="30885629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eldia">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F87BA3-A15A-4E44-8C17-A22FA4C49E9A}"/>
              </a:ext>
            </a:extLst>
          </p:cNvPr>
          <p:cNvSpPr>
            <a:spLocks noGrp="1"/>
          </p:cNvSpPr>
          <p:nvPr>
            <p:ph type="ctrTitle" hasCustomPrompt="1"/>
          </p:nvPr>
        </p:nvSpPr>
        <p:spPr>
          <a:xfrm>
            <a:off x="539552" y="987574"/>
            <a:ext cx="6858000" cy="998612"/>
          </a:xfrm>
        </p:spPr>
        <p:txBody>
          <a:bodyPr anchor="b"/>
          <a:lstStyle>
            <a:lvl1pPr algn="ctr">
              <a:defRPr sz="3000" b="1"/>
            </a:lvl1pPr>
          </a:lstStyle>
          <a:p>
            <a:pPr lvl="0"/>
            <a:r>
              <a:rPr lang="nl-NL"/>
              <a:t>Concessie Solar Parking Provincie Utrecht</a:t>
            </a:r>
          </a:p>
        </p:txBody>
      </p:sp>
      <p:sp>
        <p:nvSpPr>
          <p:cNvPr id="3" name="Ondertitel 2">
            <a:extLst>
              <a:ext uri="{FF2B5EF4-FFF2-40B4-BE49-F238E27FC236}">
                <a16:creationId xmlns:a16="http://schemas.microsoft.com/office/drawing/2014/main" id="{3BEB6CED-A54B-4C38-9E41-86D472A2BDBE}"/>
              </a:ext>
            </a:extLst>
          </p:cNvPr>
          <p:cNvSpPr>
            <a:spLocks noGrp="1"/>
          </p:cNvSpPr>
          <p:nvPr>
            <p:ph type="subTitle" idx="1" hasCustomPrompt="1"/>
          </p:nvPr>
        </p:nvSpPr>
        <p:spPr>
          <a:xfrm>
            <a:off x="467544" y="3507854"/>
            <a:ext cx="4968552" cy="1241425"/>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nl-NL"/>
              <a:t>Voorlichting Uitvraag 
31 januari 2023 </a:t>
            </a:r>
          </a:p>
        </p:txBody>
      </p:sp>
    </p:spTree>
    <p:extLst>
      <p:ext uri="{BB962C8B-B14F-4D97-AF65-F5344CB8AC3E}">
        <p14:creationId xmlns:p14="http://schemas.microsoft.com/office/powerpoint/2010/main" val="16700868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12000" y="1440000"/>
            <a:ext cx="8208000" cy="3240000"/>
          </a:xfrm>
          <a:prstGeom prst="rect">
            <a:avLst/>
          </a:prstGeom>
        </p:spPr>
        <p:txBody>
          <a:bodyPr/>
          <a:lstStyle>
            <a:lvl1pPr>
              <a:buFontTx/>
              <a:buNone/>
              <a:defRPr sz="2000"/>
            </a:lvl1pPr>
          </a:lstStyle>
          <a:p>
            <a:pPr lvl="0"/>
            <a:r>
              <a:rPr lang="nl-NL"/>
              <a:t>Klikken om de tekststijl van het model te bewerken</a:t>
            </a:r>
          </a:p>
        </p:txBody>
      </p:sp>
      <p:sp>
        <p:nvSpPr>
          <p:cNvPr id="4" name="Tijdelijke aanduiding voor datum 3"/>
          <p:cNvSpPr>
            <a:spLocks noGrp="1"/>
          </p:cNvSpPr>
          <p:nvPr>
            <p:ph type="dt" sz="half" idx="10"/>
          </p:nvPr>
        </p:nvSpPr>
        <p:spPr/>
        <p:txBody>
          <a:bodyPr/>
          <a:lstStyle/>
          <a:p>
            <a:r>
              <a:rPr lang="nl-NL"/>
              <a:t>31-01-2023</a:t>
            </a:r>
          </a:p>
        </p:txBody>
      </p:sp>
      <p:sp>
        <p:nvSpPr>
          <p:cNvPr id="6" name="Tijdelijke aanduiding voor dianummer 5"/>
          <p:cNvSpPr>
            <a:spLocks noGrp="1"/>
          </p:cNvSpPr>
          <p:nvPr>
            <p:ph type="sldNum" sz="quarter" idx="12"/>
          </p:nvPr>
        </p:nvSpPr>
        <p:spPr/>
        <p:txBody>
          <a:bodyPr/>
          <a:lstStyle/>
          <a:p>
            <a:fld id="{AC2620D6-3FD4-4D74-86CB-38375006AE5A}" type="slidenum">
              <a:rPr lang="nl-NL" smtClean="0"/>
              <a:t>‹nr.›</a:t>
            </a:fld>
            <a:endParaRPr lang="nl-NL"/>
          </a:p>
        </p:txBody>
      </p:sp>
      <p:sp>
        <p:nvSpPr>
          <p:cNvPr id="8" name="Titel 15">
            <a:extLst>
              <a:ext uri="{FF2B5EF4-FFF2-40B4-BE49-F238E27FC236}">
                <a16:creationId xmlns:a16="http://schemas.microsoft.com/office/drawing/2014/main" id="{47AAFE81-9B0B-4D21-826D-3C01D5C83D4F}"/>
              </a:ext>
            </a:extLst>
          </p:cNvPr>
          <p:cNvSpPr>
            <a:spLocks noGrp="1"/>
          </p:cNvSpPr>
          <p:nvPr>
            <p:ph type="title"/>
          </p:nvPr>
        </p:nvSpPr>
        <p:spPr>
          <a:xfrm>
            <a:off x="612000" y="482400"/>
            <a:ext cx="3384000" cy="324000"/>
          </a:xfrm>
          <a:prstGeom prst="rect">
            <a:avLst/>
          </a:prstGeom>
          <a:solidFill>
            <a:schemeClr val="bg1"/>
          </a:solidFill>
        </p:spPr>
        <p:txBody>
          <a:bodyPr/>
          <a:lstStyle/>
          <a:p>
            <a:endParaRPr lang="nl-NL"/>
          </a:p>
        </p:txBody>
      </p:sp>
    </p:spTree>
    <p:extLst>
      <p:ext uri="{BB962C8B-B14F-4D97-AF65-F5344CB8AC3E}">
        <p14:creationId xmlns:p14="http://schemas.microsoft.com/office/powerpoint/2010/main" val="339017789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FD1BA31C-14E4-4781-88B4-534B59284BC1}"/>
              </a:ext>
            </a:extLst>
          </p:cNvPr>
          <p:cNvSpPr>
            <a:spLocks noGrp="1"/>
          </p:cNvSpPr>
          <p:nvPr>
            <p:ph type="dt" sz="half" idx="10"/>
          </p:nvPr>
        </p:nvSpPr>
        <p:spPr/>
        <p:txBody>
          <a:bodyPr/>
          <a:lstStyle/>
          <a:p>
            <a:r>
              <a:rPr lang="nl-NL"/>
              <a:t>31-01-2023</a:t>
            </a:r>
            <a:endParaRPr lang="nl-NL">
              <a:latin typeface="Arial" panose="020B0604020202020204" pitchFamily="34" charset="0"/>
              <a:cs typeface="Arial" panose="020B0604020202020204" pitchFamily="34" charset="0"/>
            </a:endParaRPr>
          </a:p>
        </p:txBody>
      </p:sp>
      <p:sp>
        <p:nvSpPr>
          <p:cNvPr id="4" name="Tijdelijke aanduiding voor dianummer 3">
            <a:extLst>
              <a:ext uri="{FF2B5EF4-FFF2-40B4-BE49-F238E27FC236}">
                <a16:creationId xmlns:a16="http://schemas.microsoft.com/office/drawing/2014/main" id="{15C650AC-561E-4E39-84B4-F3AD71E7A7F9}"/>
              </a:ext>
            </a:extLst>
          </p:cNvPr>
          <p:cNvSpPr>
            <a:spLocks noGrp="1"/>
          </p:cNvSpPr>
          <p:nvPr>
            <p:ph type="sldNum" sz="quarter" idx="11"/>
          </p:nvPr>
        </p:nvSpPr>
        <p:spPr/>
        <p:txBody>
          <a:bodyPr/>
          <a:lstStyle/>
          <a:p>
            <a:fld id="{AC2620D6-3FD4-4D74-86CB-38375006AE5A}" type="slidenum">
              <a:rPr lang="nl-NL" smtClean="0"/>
              <a:t>‹nr.›</a:t>
            </a:fld>
            <a:endParaRPr lang="nl-NL">
              <a:latin typeface="Arial" panose="020B0604020202020204" pitchFamily="34" charset="0"/>
              <a:cs typeface="Arial" panose="020B0604020202020204" pitchFamily="34" charset="0"/>
            </a:endParaRPr>
          </a:p>
        </p:txBody>
      </p:sp>
      <p:sp>
        <p:nvSpPr>
          <p:cNvPr id="7" name="Titel 9">
            <a:extLst>
              <a:ext uri="{FF2B5EF4-FFF2-40B4-BE49-F238E27FC236}">
                <a16:creationId xmlns:a16="http://schemas.microsoft.com/office/drawing/2014/main" id="{5DFDD506-25A3-4F39-84CB-DA783B61774A}"/>
              </a:ext>
            </a:extLst>
          </p:cNvPr>
          <p:cNvSpPr>
            <a:spLocks noGrp="1"/>
          </p:cNvSpPr>
          <p:nvPr>
            <p:ph type="title"/>
          </p:nvPr>
        </p:nvSpPr>
        <p:spPr>
          <a:xfrm>
            <a:off x="612000" y="482400"/>
            <a:ext cx="3384000" cy="324000"/>
          </a:xfrm>
          <a:prstGeom prst="rect">
            <a:avLst/>
          </a:prstGeom>
          <a:solidFill>
            <a:schemeClr val="bg1"/>
          </a:solidFill>
        </p:spPr>
        <p:txBody>
          <a:bodyPr/>
          <a:lstStyle/>
          <a:p>
            <a:endParaRPr lang="nl-NL"/>
          </a:p>
        </p:txBody>
      </p:sp>
      <p:sp>
        <p:nvSpPr>
          <p:cNvPr id="11" name="Tijdelijke aanduiding voor inhoud 10">
            <a:extLst>
              <a:ext uri="{FF2B5EF4-FFF2-40B4-BE49-F238E27FC236}">
                <a16:creationId xmlns:a16="http://schemas.microsoft.com/office/drawing/2014/main" id="{728DBF23-AE0B-4635-943A-EB9E91BADF98}"/>
              </a:ext>
            </a:extLst>
          </p:cNvPr>
          <p:cNvSpPr>
            <a:spLocks noGrp="1"/>
          </p:cNvSpPr>
          <p:nvPr>
            <p:ph sz="quarter" idx="12"/>
          </p:nvPr>
        </p:nvSpPr>
        <p:spPr>
          <a:xfrm>
            <a:off x="612775" y="1440000"/>
            <a:ext cx="8208000" cy="3240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90201103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612000" y="3305176"/>
            <a:ext cx="8208000" cy="1021556"/>
          </a:xfrm>
          <a:prstGeom prst="rect">
            <a:avLst/>
          </a:prstGeom>
        </p:spPr>
        <p:txBody>
          <a:bodyPr anchor="t"/>
          <a:lstStyle>
            <a:lvl1pPr algn="l">
              <a:defRPr sz="4000" b="1" cap="all">
                <a:latin typeface="Arial" panose="020B0604020202020204" pitchFamily="34" charset="0"/>
                <a:cs typeface="Arial" panose="020B0604020202020204" pitchFamily="34" charset="0"/>
              </a:defRPr>
            </a:lvl1pPr>
          </a:lstStyle>
          <a:p>
            <a:r>
              <a:rPr lang="nl-NL"/>
              <a:t>Klik om stijl te bewerken</a:t>
            </a:r>
          </a:p>
        </p:txBody>
      </p:sp>
      <p:sp>
        <p:nvSpPr>
          <p:cNvPr id="3" name="Tijdelijke aanduiding voor tekst 2"/>
          <p:cNvSpPr>
            <a:spLocks noGrp="1"/>
          </p:cNvSpPr>
          <p:nvPr>
            <p:ph type="body" idx="1"/>
          </p:nvPr>
        </p:nvSpPr>
        <p:spPr>
          <a:xfrm>
            <a:off x="612000" y="2180035"/>
            <a:ext cx="8208000" cy="112514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Tijdelijke aanduiding voor datum 3"/>
          <p:cNvSpPr>
            <a:spLocks noGrp="1"/>
          </p:cNvSpPr>
          <p:nvPr>
            <p:ph type="dt" sz="half" idx="10"/>
          </p:nvPr>
        </p:nvSpPr>
        <p:spPr/>
        <p:txBody>
          <a:bodyPr/>
          <a:lstStyle/>
          <a:p>
            <a:r>
              <a:rPr lang="nl-NL"/>
              <a:t>31-01-2023</a:t>
            </a:r>
          </a:p>
        </p:txBody>
      </p:sp>
      <p:sp>
        <p:nvSpPr>
          <p:cNvPr id="6" name="Tijdelijke aanduiding voor dianummer 5"/>
          <p:cNvSpPr>
            <a:spLocks noGrp="1"/>
          </p:cNvSpPr>
          <p:nvPr>
            <p:ph type="sldNum" sz="quarter" idx="12"/>
          </p:nvPr>
        </p:nvSpPr>
        <p:spPr/>
        <p:txBody>
          <a:bodyPr/>
          <a:lstStyle/>
          <a:p>
            <a:fld id="{AC2620D6-3FD4-4D74-86CB-38375006AE5A}" type="slidenum">
              <a:rPr lang="nl-NL" smtClean="0"/>
              <a:t>‹nr.›</a:t>
            </a:fld>
            <a:endParaRPr lang="nl-NL"/>
          </a:p>
        </p:txBody>
      </p:sp>
      <p:sp>
        <p:nvSpPr>
          <p:cNvPr id="8" name="Tijdelijke aanduiding voor titel 1">
            <a:extLst>
              <a:ext uri="{FF2B5EF4-FFF2-40B4-BE49-F238E27FC236}">
                <a16:creationId xmlns:a16="http://schemas.microsoft.com/office/drawing/2014/main" id="{0166B93A-6568-4CB6-8865-716EDDC4C0DD}"/>
              </a:ext>
            </a:extLst>
          </p:cNvPr>
          <p:cNvSpPr txBox="1"/>
          <p:nvPr userDrawn="1"/>
        </p:nvSpPr>
        <p:spPr>
          <a:xfrm>
            <a:off x="612000" y="482400"/>
            <a:ext cx="3384000" cy="324000"/>
          </a:xfrm>
          <a:prstGeom prst="rect">
            <a:avLst/>
          </a:prstGeom>
          <a:solidFill>
            <a:schemeClr val="bg1"/>
          </a:solidFill>
        </p:spPr>
        <p:txBody>
          <a:bodyPr vert="horz" lIns="91440" tIns="45720" rIns="91440" bIns="45720" rtlCol="0" anchor="ctr">
            <a:normAutofit/>
          </a:bodyPr>
          <a:lstStyle>
            <a:lvl1pPr algn="l" defTabSz="914400" rtl="0" eaLnBrk="1" latinLnBrk="0" hangingPunct="1">
              <a:spcBef>
                <a:spcPct val="0"/>
              </a:spcBef>
              <a:buNone/>
              <a:defRPr sz="1500" kern="1200">
                <a:solidFill>
                  <a:schemeClr val="tx1"/>
                </a:solidFill>
                <a:latin typeface="Arial" panose="020B0604020202020204" pitchFamily="34" charset="0"/>
                <a:ea typeface="+mj-ea"/>
                <a:cs typeface="Arial" panose="020B0604020202020204" pitchFamily="34" charset="0"/>
              </a:defRPr>
            </a:lvl1pPr>
          </a:lstStyle>
          <a:p>
            <a:r>
              <a:rPr lang="nl-NL"/>
              <a:t>Klikken om een titel toe te voegen</a:t>
            </a:r>
          </a:p>
        </p:txBody>
      </p:sp>
    </p:spTree>
    <p:extLst>
      <p:ext uri="{BB962C8B-B14F-4D97-AF65-F5344CB8AC3E}">
        <p14:creationId xmlns:p14="http://schemas.microsoft.com/office/powerpoint/2010/main" val="347536187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12000" y="1440000"/>
            <a:ext cx="4038600" cy="32400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781872" y="1440000"/>
            <a:ext cx="4038600" cy="32400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r>
              <a:rPr lang="nl-NL"/>
              <a:t>31-01-2023</a:t>
            </a:r>
          </a:p>
        </p:txBody>
      </p:sp>
      <p:sp>
        <p:nvSpPr>
          <p:cNvPr id="7" name="Tijdelijke aanduiding voor dianummer 6"/>
          <p:cNvSpPr>
            <a:spLocks noGrp="1"/>
          </p:cNvSpPr>
          <p:nvPr>
            <p:ph type="sldNum" sz="quarter" idx="12"/>
          </p:nvPr>
        </p:nvSpPr>
        <p:spPr/>
        <p:txBody>
          <a:bodyPr/>
          <a:lstStyle/>
          <a:p>
            <a:fld id="{AC2620D6-3FD4-4D74-86CB-38375006AE5A}" type="slidenum">
              <a:rPr lang="nl-NL" smtClean="0"/>
              <a:t>‹nr.›</a:t>
            </a:fld>
            <a:endParaRPr lang="nl-NL"/>
          </a:p>
        </p:txBody>
      </p:sp>
      <p:sp>
        <p:nvSpPr>
          <p:cNvPr id="9" name="Titel 9">
            <a:extLst>
              <a:ext uri="{FF2B5EF4-FFF2-40B4-BE49-F238E27FC236}">
                <a16:creationId xmlns:a16="http://schemas.microsoft.com/office/drawing/2014/main" id="{46156D51-497E-4483-87DF-47B399FE2060}"/>
              </a:ext>
            </a:extLst>
          </p:cNvPr>
          <p:cNvSpPr>
            <a:spLocks noGrp="1"/>
          </p:cNvSpPr>
          <p:nvPr>
            <p:ph type="title"/>
          </p:nvPr>
        </p:nvSpPr>
        <p:spPr>
          <a:xfrm>
            <a:off x="612000" y="482400"/>
            <a:ext cx="3384000" cy="324000"/>
          </a:xfrm>
          <a:prstGeom prst="rect">
            <a:avLst/>
          </a:prstGeom>
          <a:solidFill>
            <a:schemeClr val="bg1"/>
          </a:solidFill>
        </p:spPr>
        <p:txBody>
          <a:bodyPr/>
          <a:lstStyle/>
          <a:p>
            <a:endParaRPr lang="nl-NL"/>
          </a:p>
        </p:txBody>
      </p:sp>
    </p:spTree>
    <p:extLst>
      <p:ext uri="{BB962C8B-B14F-4D97-AF65-F5344CB8AC3E}">
        <p14:creationId xmlns:p14="http://schemas.microsoft.com/office/powerpoint/2010/main" val="66657737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12000" y="1440000"/>
            <a:ext cx="4040188" cy="707886"/>
          </a:xfrm>
          <a:prstGeom prst="rect">
            <a:avLst/>
          </a:prstGeom>
        </p:spPr>
        <p:txBody>
          <a:bodyPr anchor="t" anchorCtr="0">
            <a:sp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12000" y="2160000"/>
            <a:ext cx="4040188" cy="25200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778697" y="1440000"/>
            <a:ext cx="4041775" cy="707886"/>
          </a:xfrm>
          <a:prstGeom prst="rect">
            <a:avLst/>
          </a:prstGeom>
        </p:spPr>
        <p:txBody>
          <a:bodyPr anchor="t" anchorCtr="0">
            <a:sp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4778697" y="2160000"/>
            <a:ext cx="4041775" cy="25200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r>
              <a:rPr lang="nl-NL"/>
              <a:t>31-01-2023</a:t>
            </a:r>
          </a:p>
        </p:txBody>
      </p:sp>
      <p:sp>
        <p:nvSpPr>
          <p:cNvPr id="9" name="Tijdelijke aanduiding voor dianummer 8"/>
          <p:cNvSpPr>
            <a:spLocks noGrp="1"/>
          </p:cNvSpPr>
          <p:nvPr>
            <p:ph type="sldNum" sz="quarter" idx="12"/>
          </p:nvPr>
        </p:nvSpPr>
        <p:spPr/>
        <p:txBody>
          <a:bodyPr/>
          <a:lstStyle/>
          <a:p>
            <a:fld id="{AC2620D6-3FD4-4D74-86CB-38375006AE5A}" type="slidenum">
              <a:rPr lang="nl-NL" smtClean="0"/>
              <a:t>‹nr.›</a:t>
            </a:fld>
            <a:endParaRPr lang="nl-NL"/>
          </a:p>
        </p:txBody>
      </p:sp>
      <p:sp>
        <p:nvSpPr>
          <p:cNvPr id="11" name="Titel 9">
            <a:extLst>
              <a:ext uri="{FF2B5EF4-FFF2-40B4-BE49-F238E27FC236}">
                <a16:creationId xmlns:a16="http://schemas.microsoft.com/office/drawing/2014/main" id="{E0AF0DD3-BAAC-45B5-A196-CC87B2EB2319}"/>
              </a:ext>
            </a:extLst>
          </p:cNvPr>
          <p:cNvSpPr>
            <a:spLocks noGrp="1"/>
          </p:cNvSpPr>
          <p:nvPr>
            <p:ph type="title"/>
          </p:nvPr>
        </p:nvSpPr>
        <p:spPr>
          <a:xfrm>
            <a:off x="612000" y="482400"/>
            <a:ext cx="3384000" cy="324000"/>
          </a:xfrm>
          <a:prstGeom prst="rect">
            <a:avLst/>
          </a:prstGeom>
          <a:solidFill>
            <a:schemeClr val="bg1"/>
          </a:solidFill>
        </p:spPr>
        <p:txBody>
          <a:bodyPr/>
          <a:lstStyle/>
          <a:p>
            <a:endParaRPr lang="nl-NL"/>
          </a:p>
        </p:txBody>
      </p:sp>
    </p:spTree>
    <p:extLst>
      <p:ext uri="{BB962C8B-B14F-4D97-AF65-F5344CB8AC3E}">
        <p14:creationId xmlns:p14="http://schemas.microsoft.com/office/powerpoint/2010/main" val="397063523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3" name="Tijdelijke aanduiding voor datum 2"/>
          <p:cNvSpPr>
            <a:spLocks noGrp="1"/>
          </p:cNvSpPr>
          <p:nvPr>
            <p:ph type="dt" sz="half" idx="10"/>
          </p:nvPr>
        </p:nvSpPr>
        <p:spPr/>
        <p:txBody>
          <a:bodyPr/>
          <a:lstStyle/>
          <a:p>
            <a:r>
              <a:rPr lang="nl-NL"/>
              <a:t>31-01-2023</a:t>
            </a:r>
          </a:p>
        </p:txBody>
      </p:sp>
      <p:sp>
        <p:nvSpPr>
          <p:cNvPr id="5" name="Tijdelijke aanduiding voor dianummer 4"/>
          <p:cNvSpPr>
            <a:spLocks noGrp="1"/>
          </p:cNvSpPr>
          <p:nvPr>
            <p:ph type="sldNum" sz="quarter" idx="12"/>
          </p:nvPr>
        </p:nvSpPr>
        <p:spPr/>
        <p:txBody>
          <a:bodyPr/>
          <a:lstStyle/>
          <a:p>
            <a:fld id="{AC2620D6-3FD4-4D74-86CB-38375006AE5A}" type="slidenum">
              <a:rPr lang="nl-NL" smtClean="0"/>
              <a:t>‹nr.›</a:t>
            </a:fld>
            <a:endParaRPr lang="nl-NL"/>
          </a:p>
        </p:txBody>
      </p:sp>
      <p:sp>
        <p:nvSpPr>
          <p:cNvPr id="6" name="Titel 9">
            <a:extLst>
              <a:ext uri="{FF2B5EF4-FFF2-40B4-BE49-F238E27FC236}">
                <a16:creationId xmlns:a16="http://schemas.microsoft.com/office/drawing/2014/main" id="{E14D443A-4BBF-4332-A25F-2DE4633F750D}"/>
              </a:ext>
            </a:extLst>
          </p:cNvPr>
          <p:cNvSpPr>
            <a:spLocks noGrp="1"/>
          </p:cNvSpPr>
          <p:nvPr>
            <p:ph type="title"/>
          </p:nvPr>
        </p:nvSpPr>
        <p:spPr>
          <a:xfrm>
            <a:off x="612000" y="482400"/>
            <a:ext cx="3384000" cy="324000"/>
          </a:xfrm>
          <a:prstGeom prst="rect">
            <a:avLst/>
          </a:prstGeom>
          <a:solidFill>
            <a:schemeClr val="bg1"/>
          </a:solidFill>
        </p:spPr>
        <p:txBody>
          <a:bodyPr/>
          <a:lstStyle/>
          <a:p>
            <a:endParaRPr lang="nl-NL"/>
          </a:p>
        </p:txBody>
      </p:sp>
    </p:spTree>
    <p:extLst>
      <p:ext uri="{BB962C8B-B14F-4D97-AF65-F5344CB8AC3E}">
        <p14:creationId xmlns:p14="http://schemas.microsoft.com/office/powerpoint/2010/main" val="168747237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12000" y="1440000"/>
            <a:ext cx="3008313" cy="710779"/>
          </a:xfrm>
          <a:prstGeom prst="rect">
            <a:avLst/>
          </a:prstGeom>
        </p:spPr>
        <p:txBody>
          <a:bodyPr anchor="t" anchorCtr="0"/>
          <a:lstStyle>
            <a:lvl1pPr algn="l">
              <a:defRPr sz="2000" b="1"/>
            </a:lvl1pPr>
          </a:lstStyle>
          <a:p>
            <a:r>
              <a:rPr lang="nl-NL"/>
              <a:t>Klik om stijl te bewerken</a:t>
            </a:r>
          </a:p>
        </p:txBody>
      </p:sp>
      <p:sp>
        <p:nvSpPr>
          <p:cNvPr id="3" name="Tijdelijke aanduiding voor inhoud 2"/>
          <p:cNvSpPr>
            <a:spLocks noGrp="1"/>
          </p:cNvSpPr>
          <p:nvPr>
            <p:ph idx="1"/>
          </p:nvPr>
        </p:nvSpPr>
        <p:spPr>
          <a:xfrm>
            <a:off x="3708722" y="1440001"/>
            <a:ext cx="5111750" cy="32400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612000" y="2196000"/>
            <a:ext cx="3008313" cy="248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Tijdelijke aanduiding voor datum 4"/>
          <p:cNvSpPr>
            <a:spLocks noGrp="1"/>
          </p:cNvSpPr>
          <p:nvPr>
            <p:ph type="dt" sz="half" idx="10"/>
          </p:nvPr>
        </p:nvSpPr>
        <p:spPr/>
        <p:txBody>
          <a:bodyPr/>
          <a:lstStyle/>
          <a:p>
            <a:r>
              <a:rPr lang="nl-NL"/>
              <a:t>31-01-2023</a:t>
            </a:r>
          </a:p>
        </p:txBody>
      </p:sp>
      <p:sp>
        <p:nvSpPr>
          <p:cNvPr id="7" name="Tijdelijke aanduiding voor dianummer 6"/>
          <p:cNvSpPr>
            <a:spLocks noGrp="1"/>
          </p:cNvSpPr>
          <p:nvPr>
            <p:ph type="sldNum" sz="quarter" idx="12"/>
          </p:nvPr>
        </p:nvSpPr>
        <p:spPr/>
        <p:txBody>
          <a:bodyPr/>
          <a:lstStyle/>
          <a:p>
            <a:fld id="{AC2620D6-3FD4-4D74-86CB-38375006AE5A}" type="slidenum">
              <a:rPr lang="nl-NL" smtClean="0"/>
              <a:t>‹nr.›</a:t>
            </a:fld>
            <a:endParaRPr lang="nl-NL"/>
          </a:p>
        </p:txBody>
      </p:sp>
      <p:sp>
        <p:nvSpPr>
          <p:cNvPr id="8" name="Tijdelijke aanduiding voor titel 1">
            <a:extLst>
              <a:ext uri="{FF2B5EF4-FFF2-40B4-BE49-F238E27FC236}">
                <a16:creationId xmlns:a16="http://schemas.microsoft.com/office/drawing/2014/main" id="{D7044685-7076-4C1F-BAA6-428BB118BD86}"/>
              </a:ext>
            </a:extLst>
          </p:cNvPr>
          <p:cNvSpPr txBox="1"/>
          <p:nvPr userDrawn="1"/>
        </p:nvSpPr>
        <p:spPr>
          <a:xfrm>
            <a:off x="612000" y="482400"/>
            <a:ext cx="3384000" cy="324000"/>
          </a:xfrm>
          <a:prstGeom prst="rect">
            <a:avLst/>
          </a:prstGeom>
          <a:solidFill>
            <a:schemeClr val="bg1"/>
          </a:solidFill>
        </p:spPr>
        <p:txBody>
          <a:bodyPr vert="horz" lIns="91440" tIns="45720" rIns="91440" bIns="45720" rtlCol="0" anchor="ctr">
            <a:normAutofit/>
          </a:bodyPr>
          <a:lstStyle>
            <a:lvl1pPr algn="l" defTabSz="914400" rtl="0" eaLnBrk="1" latinLnBrk="0" hangingPunct="1">
              <a:spcBef>
                <a:spcPct val="0"/>
              </a:spcBef>
              <a:buNone/>
              <a:defRPr sz="1500" kern="1200">
                <a:solidFill>
                  <a:schemeClr val="tx1"/>
                </a:solidFill>
                <a:latin typeface="Arial" panose="020B0604020202020204" pitchFamily="34" charset="0"/>
                <a:ea typeface="+mj-ea"/>
                <a:cs typeface="Arial" panose="020B0604020202020204" pitchFamily="34" charset="0"/>
              </a:defRPr>
            </a:lvl1pPr>
          </a:lstStyle>
          <a:p>
            <a:r>
              <a:rPr lang="nl-NL"/>
              <a:t>Klikken om een titel toe te voegen</a:t>
            </a:r>
          </a:p>
        </p:txBody>
      </p:sp>
    </p:spTree>
    <p:extLst>
      <p:ext uri="{BB962C8B-B14F-4D97-AF65-F5344CB8AC3E}">
        <p14:creationId xmlns:p14="http://schemas.microsoft.com/office/powerpoint/2010/main" val="281362771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36000"/>
            <a:ext cx="5486400" cy="425054"/>
          </a:xfrm>
          <a:prstGeom prst="rect">
            <a:avLst/>
          </a:prstGeom>
        </p:spPr>
        <p:txBody>
          <a:bodyPr anchor="b"/>
          <a:lstStyle>
            <a:lvl1pPr algn="l">
              <a:defRPr sz="2000" b="1">
                <a:latin typeface="Arial" panose="020B0604020202020204" pitchFamily="34" charset="0"/>
                <a:cs typeface="Arial" panose="020B0604020202020204" pitchFamily="34" charset="0"/>
              </a:defRPr>
            </a:lvl1pPr>
          </a:lstStyle>
          <a:p>
            <a:r>
              <a:rPr lang="nl-NL"/>
              <a:t>Klik om stijl te bewerken</a:t>
            </a:r>
          </a:p>
        </p:txBody>
      </p:sp>
      <p:sp>
        <p:nvSpPr>
          <p:cNvPr id="3" name="Tijdelijke aanduiding voor afbeelding 2"/>
          <p:cNvSpPr>
            <a:spLocks noGrp="1"/>
          </p:cNvSpPr>
          <p:nvPr>
            <p:ph type="pic" idx="1"/>
          </p:nvPr>
        </p:nvSpPr>
        <p:spPr>
          <a:xfrm>
            <a:off x="1792288" y="1440000"/>
            <a:ext cx="5486400" cy="2160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p:cNvSpPr>
            <a:spLocks noGrp="1"/>
          </p:cNvSpPr>
          <p:nvPr>
            <p:ph type="body" sz="half" idx="2"/>
          </p:nvPr>
        </p:nvSpPr>
        <p:spPr>
          <a:xfrm>
            <a:off x="1792288" y="4104000"/>
            <a:ext cx="5486400" cy="576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Tijdelijke aanduiding voor datum 4"/>
          <p:cNvSpPr>
            <a:spLocks noGrp="1"/>
          </p:cNvSpPr>
          <p:nvPr>
            <p:ph type="dt" sz="half" idx="10"/>
          </p:nvPr>
        </p:nvSpPr>
        <p:spPr/>
        <p:txBody>
          <a:bodyPr/>
          <a:lstStyle/>
          <a:p>
            <a:r>
              <a:rPr lang="nl-NL"/>
              <a:t>31-01-2023</a:t>
            </a:r>
          </a:p>
        </p:txBody>
      </p:sp>
      <p:sp>
        <p:nvSpPr>
          <p:cNvPr id="7" name="Tijdelijke aanduiding voor dianummer 6"/>
          <p:cNvSpPr>
            <a:spLocks noGrp="1"/>
          </p:cNvSpPr>
          <p:nvPr>
            <p:ph type="sldNum" sz="quarter" idx="12"/>
          </p:nvPr>
        </p:nvSpPr>
        <p:spPr/>
        <p:txBody>
          <a:bodyPr/>
          <a:lstStyle/>
          <a:p>
            <a:fld id="{AC2620D6-3FD4-4D74-86CB-38375006AE5A}" type="slidenum">
              <a:rPr lang="nl-NL" smtClean="0"/>
              <a:t>‹nr.›</a:t>
            </a:fld>
            <a:endParaRPr lang="nl-NL"/>
          </a:p>
        </p:txBody>
      </p:sp>
      <p:sp>
        <p:nvSpPr>
          <p:cNvPr id="8" name="Tijdelijke aanduiding voor titel 1">
            <a:extLst>
              <a:ext uri="{FF2B5EF4-FFF2-40B4-BE49-F238E27FC236}">
                <a16:creationId xmlns:a16="http://schemas.microsoft.com/office/drawing/2014/main" id="{EB997A55-7418-4CFF-BDCE-1A40272CD5C6}"/>
              </a:ext>
            </a:extLst>
          </p:cNvPr>
          <p:cNvSpPr txBox="1"/>
          <p:nvPr userDrawn="1"/>
        </p:nvSpPr>
        <p:spPr>
          <a:xfrm>
            <a:off x="612000" y="482400"/>
            <a:ext cx="3384000" cy="324000"/>
          </a:xfrm>
          <a:prstGeom prst="rect">
            <a:avLst/>
          </a:prstGeom>
          <a:solidFill>
            <a:schemeClr val="bg1"/>
          </a:solidFill>
        </p:spPr>
        <p:txBody>
          <a:bodyPr vert="horz" lIns="91440" tIns="45720" rIns="91440" bIns="45720" rtlCol="0" anchor="ctr">
            <a:normAutofit/>
          </a:bodyPr>
          <a:lstStyle>
            <a:lvl1pPr algn="l" defTabSz="914400" rtl="0" eaLnBrk="1" latinLnBrk="0" hangingPunct="1">
              <a:spcBef>
                <a:spcPct val="0"/>
              </a:spcBef>
              <a:buNone/>
              <a:defRPr sz="1500" kern="1200">
                <a:solidFill>
                  <a:schemeClr val="tx1"/>
                </a:solidFill>
                <a:latin typeface="Arial" panose="020B0604020202020204" pitchFamily="34" charset="0"/>
                <a:ea typeface="+mj-ea"/>
                <a:cs typeface="Arial" panose="020B0604020202020204" pitchFamily="34" charset="0"/>
              </a:defRPr>
            </a:lvl1pPr>
          </a:lstStyle>
          <a:p>
            <a:r>
              <a:rPr lang="nl-NL"/>
              <a:t>Klikken om een titel toe te voegen</a:t>
            </a:r>
          </a:p>
        </p:txBody>
      </p:sp>
    </p:spTree>
    <p:extLst>
      <p:ext uri="{BB962C8B-B14F-4D97-AF65-F5344CB8AC3E}">
        <p14:creationId xmlns:p14="http://schemas.microsoft.com/office/powerpoint/2010/main" val="9999819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tretch>
            <a:fillRect/>
          </a:stretch>
        </a:blipFill>
        <a:effectLst/>
      </p:bgPr>
    </p:b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12000" y="1440000"/>
            <a:ext cx="8208000" cy="32400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612000" y="4766400"/>
            <a:ext cx="2133600" cy="273844"/>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r>
              <a:rPr lang="nl-NL"/>
              <a:t>31-01-2023</a:t>
            </a:r>
            <a:endParaRPr lang="nl-NL">
              <a:latin typeface="Arial" panose="020B0604020202020204" pitchFamily="34" charset="0"/>
              <a:cs typeface="Arial" panose="020B0604020202020204" pitchFamily="34" charset="0"/>
            </a:endParaRPr>
          </a:p>
        </p:txBody>
      </p:sp>
      <p:sp>
        <p:nvSpPr>
          <p:cNvPr id="6" name="Tijdelijke aanduiding voor dianumm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AC2620D6-3FD4-4D74-86CB-38375006AE5A}" type="slidenum">
              <a:rPr lang="nl-NL" smtClean="0"/>
              <a:t>‹nr.›</a:t>
            </a:fld>
            <a:endParaRPr lang="nl-NL">
              <a:latin typeface="Arial" panose="020B0604020202020204" pitchFamily="34" charset="0"/>
              <a:cs typeface="Arial" panose="020B0604020202020204" pitchFamily="34" charset="0"/>
            </a:endParaRPr>
          </a:p>
        </p:txBody>
      </p:sp>
      <p:sp>
        <p:nvSpPr>
          <p:cNvPr id="2" name="Tijdelijke aanduiding voor titel 1">
            <a:extLst>
              <a:ext uri="{FF2B5EF4-FFF2-40B4-BE49-F238E27FC236}">
                <a16:creationId xmlns:a16="http://schemas.microsoft.com/office/drawing/2014/main" id="{955C44BF-B67D-465B-8EAF-13184F0D2603}"/>
              </a:ext>
            </a:extLst>
          </p:cNvPr>
          <p:cNvSpPr>
            <a:spLocks noGrp="1"/>
          </p:cNvSpPr>
          <p:nvPr>
            <p:ph type="title"/>
          </p:nvPr>
        </p:nvSpPr>
        <p:spPr>
          <a:xfrm>
            <a:off x="612000" y="482400"/>
            <a:ext cx="3384000" cy="324000"/>
          </a:xfrm>
          <a:prstGeom prst="rect">
            <a:avLst/>
          </a:prstGeom>
          <a:solidFill>
            <a:schemeClr val="bg1"/>
          </a:solidFill>
        </p:spPr>
        <p:txBody>
          <a:bodyPr vert="horz" lIns="91440" tIns="45720" rIns="91440" bIns="45720" rtlCol="0" anchor="ctr">
            <a:normAutofit/>
          </a:bodyPr>
          <a:lstStyle/>
          <a:p>
            <a:r>
              <a:rPr lang="nl-NL"/>
              <a:t>Klikken om een titel toe te voegen</a:t>
            </a:r>
          </a:p>
        </p:txBody>
      </p:sp>
    </p:spTree>
    <p:extLst>
      <p:ext uri="{BB962C8B-B14F-4D97-AF65-F5344CB8AC3E}">
        <p14:creationId xmlns:p14="http://schemas.microsoft.com/office/powerpoint/2010/main" val="3001235995"/>
      </p:ext>
    </p:extLst>
  </p:cSld>
  <p:clrMap bg1="lt1" tx1="dk1" bg2="lt2" tx2="dk2" accent1="accent1" accent2="accent2" accent3="accent3" accent4="accent4" accent5="accent5" accent6="accent6" hlink="hlink" folHlink="folHlink"/>
  <p:sldLayoutIdLst>
    <p:sldLayoutId id="2147483659" r:id="rId1"/>
    <p:sldLayoutId id="2147483650" r:id="rId2"/>
    <p:sldLayoutId id="2147483658" r:id="rId3"/>
    <p:sldLayoutId id="2147483651" r:id="rId4"/>
    <p:sldLayoutId id="2147483652" r:id="rId5"/>
    <p:sldLayoutId id="2147483653" r:id="rId6"/>
    <p:sldLayoutId id="2147483654" r:id="rId7"/>
    <p:sldLayoutId id="2147483656" r:id="rId8"/>
    <p:sldLayoutId id="2147483657" r:id="rId9"/>
  </p:sldLayoutIdLst>
  <p:transition/>
  <p:hf hdr="0" ftr="0"/>
  <p:txStyles>
    <p:titleStyle>
      <a:lvl1pPr algn="l" defTabSz="914400" rtl="0" eaLnBrk="1" latinLnBrk="0" hangingPunct="1">
        <a:spcBef>
          <a:spcPct val="0"/>
        </a:spcBef>
        <a:buNone/>
        <a:defRPr sz="15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9932D7-A43A-4AF3-9853-C3C7BC04415C}"/>
              </a:ext>
            </a:extLst>
          </p:cNvPr>
          <p:cNvSpPr>
            <a:spLocks noGrp="1"/>
          </p:cNvSpPr>
          <p:nvPr>
            <p:ph type="ctrTitle"/>
          </p:nvPr>
        </p:nvSpPr>
        <p:spPr>
          <a:xfrm>
            <a:off x="612000" y="151200"/>
            <a:ext cx="5220000" cy="1663200"/>
          </a:xfrm>
        </p:spPr>
        <p:txBody>
          <a:bodyPr anchor="b" anchorCtr="0"/>
          <a:lstStyle/>
          <a:p>
            <a:pPr algn="l"/>
            <a:r>
              <a:rPr lang="nl-NL"/>
              <a:t>Concessie Solar Parking Provincie Utrecht</a:t>
            </a:r>
          </a:p>
        </p:txBody>
      </p:sp>
      <p:sp>
        <p:nvSpPr>
          <p:cNvPr id="3" name="Ondertitel 2">
            <a:extLst>
              <a:ext uri="{FF2B5EF4-FFF2-40B4-BE49-F238E27FC236}">
                <a16:creationId xmlns:a16="http://schemas.microsoft.com/office/drawing/2014/main" id="{5C76EE95-87D0-4323-BB2F-64358D580E5E}"/>
              </a:ext>
            </a:extLst>
          </p:cNvPr>
          <p:cNvSpPr>
            <a:spLocks noGrp="1"/>
          </p:cNvSpPr>
          <p:nvPr>
            <p:ph type="subTitle" idx="1"/>
          </p:nvPr>
        </p:nvSpPr>
        <p:spPr>
          <a:xfrm>
            <a:off x="612000" y="3924000"/>
            <a:ext cx="3456000" cy="864000"/>
          </a:xfrm>
        </p:spPr>
        <p:txBody>
          <a:bodyPr>
            <a:normAutofit/>
          </a:bodyPr>
          <a:lstStyle/>
          <a:p>
            <a:pPr algn="l"/>
            <a:r>
              <a:rPr lang="nl-NL" sz="2000"/>
              <a:t>Voorlichting Uitvraag 
31 januari 2023 </a:t>
            </a:r>
          </a:p>
        </p:txBody>
      </p:sp>
    </p:spTree>
    <p:extLst>
      <p:ext uri="{BB962C8B-B14F-4D97-AF65-F5344CB8AC3E}">
        <p14:creationId xmlns:p14="http://schemas.microsoft.com/office/powerpoint/2010/main" val="382368289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a:extLst>
              <a:ext uri="{FF2B5EF4-FFF2-40B4-BE49-F238E27FC236}">
                <a16:creationId xmlns:a16="http://schemas.microsoft.com/office/drawing/2014/main" id="{5E20F123-0E95-5B1F-E0D5-3FD87C85D512}"/>
              </a:ext>
            </a:extLst>
          </p:cNvPr>
          <p:cNvPicPr>
            <a:picLocks noGrp="1" noChangeAspect="1"/>
          </p:cNvPicPr>
          <p:nvPr>
            <p:ph sz="half" idx="1"/>
          </p:nvPr>
        </p:nvPicPr>
        <p:blipFill>
          <a:blip r:embed="rId2"/>
          <a:stretch>
            <a:fillRect/>
          </a:stretch>
        </p:blipFill>
        <p:spPr>
          <a:xfrm>
            <a:off x="612000" y="1747455"/>
            <a:ext cx="4038600" cy="2625090"/>
          </a:xfrm>
          <a:noFill/>
        </p:spPr>
      </p:pic>
      <p:sp>
        <p:nvSpPr>
          <p:cNvPr id="12" name="Content Placeholder 2">
            <a:extLst>
              <a:ext uri="{FF2B5EF4-FFF2-40B4-BE49-F238E27FC236}">
                <a16:creationId xmlns:a16="http://schemas.microsoft.com/office/drawing/2014/main" id="{11B5E4F4-CBB9-D590-F820-779727FD500D}"/>
              </a:ext>
            </a:extLst>
          </p:cNvPr>
          <p:cNvSpPr>
            <a:spLocks noGrp="1"/>
          </p:cNvSpPr>
          <p:nvPr>
            <p:ph sz="half" idx="2"/>
          </p:nvPr>
        </p:nvSpPr>
        <p:spPr>
          <a:xfrm>
            <a:off x="4781872" y="1440000"/>
            <a:ext cx="3822576" cy="2715926"/>
          </a:xfrm>
        </p:spPr>
        <p:txBody>
          <a:bodyPr>
            <a:normAutofit fontScale="92500" lnSpcReduction="10000"/>
          </a:bodyPr>
          <a:lstStyle/>
          <a:p>
            <a:r>
              <a:rPr lang="en-US" dirty="0" err="1"/>
              <a:t>Onderzoek</a:t>
            </a:r>
            <a:r>
              <a:rPr lang="en-US" dirty="0"/>
              <a:t> </a:t>
            </a:r>
            <a:r>
              <a:rPr lang="en-US" dirty="0" err="1"/>
              <a:t>Goudappel</a:t>
            </a:r>
            <a:r>
              <a:rPr lang="en-US" dirty="0"/>
              <a:t>  2015</a:t>
            </a:r>
          </a:p>
          <a:p>
            <a:r>
              <a:rPr lang="en-US" dirty="0"/>
              <a:t>De </a:t>
            </a:r>
            <a:r>
              <a:rPr lang="en-US" dirty="0" err="1"/>
              <a:t>meeste</a:t>
            </a:r>
            <a:r>
              <a:rPr lang="en-US" dirty="0"/>
              <a:t> </a:t>
            </a:r>
            <a:r>
              <a:rPr lang="en-US" dirty="0" err="1"/>
              <a:t>gebruikers</a:t>
            </a:r>
            <a:r>
              <a:rPr lang="en-US" dirty="0"/>
              <a:t> </a:t>
            </a:r>
            <a:r>
              <a:rPr lang="en-US" dirty="0" err="1"/>
              <a:t>hebben</a:t>
            </a:r>
            <a:r>
              <a:rPr lang="en-US" dirty="0"/>
              <a:t> </a:t>
            </a:r>
            <a:r>
              <a:rPr lang="en-US" dirty="0" err="1"/>
              <a:t>meer</a:t>
            </a:r>
            <a:r>
              <a:rPr lang="en-US" dirty="0"/>
              <a:t> dan 30 </a:t>
            </a:r>
            <a:r>
              <a:rPr lang="en-US" dirty="0" err="1"/>
              <a:t>minuten</a:t>
            </a:r>
            <a:r>
              <a:rPr lang="en-US" dirty="0"/>
              <a:t> </a:t>
            </a:r>
            <a:r>
              <a:rPr lang="en-US" dirty="0" err="1"/>
              <a:t>gereden</a:t>
            </a:r>
            <a:r>
              <a:rPr lang="en-US" dirty="0"/>
              <a:t> </a:t>
            </a:r>
            <a:r>
              <a:rPr lang="en-US" dirty="0" err="1"/>
              <a:t>voordat</a:t>
            </a:r>
            <a:r>
              <a:rPr lang="en-US" dirty="0"/>
              <a:t> ze op de </a:t>
            </a:r>
            <a:r>
              <a:rPr lang="en-US" dirty="0" err="1"/>
              <a:t>carpoolplaats</a:t>
            </a:r>
            <a:r>
              <a:rPr lang="en-US" dirty="0"/>
              <a:t> </a:t>
            </a:r>
            <a:r>
              <a:rPr lang="en-US" dirty="0" err="1"/>
              <a:t>zijn</a:t>
            </a:r>
            <a:r>
              <a:rPr lang="en-US" dirty="0"/>
              <a:t>.</a:t>
            </a:r>
          </a:p>
          <a:p>
            <a:endParaRPr lang="en-US" dirty="0"/>
          </a:p>
          <a:p>
            <a:endParaRPr lang="en-US" dirty="0"/>
          </a:p>
        </p:txBody>
      </p:sp>
      <p:sp>
        <p:nvSpPr>
          <p:cNvPr id="3" name="Tijdelijke aanduiding voor datum 2">
            <a:extLst>
              <a:ext uri="{FF2B5EF4-FFF2-40B4-BE49-F238E27FC236}">
                <a16:creationId xmlns:a16="http://schemas.microsoft.com/office/drawing/2014/main" id="{A4BBAB4F-FCF0-345D-6200-0F874C528AB5}"/>
              </a:ext>
            </a:extLst>
          </p:cNvPr>
          <p:cNvSpPr>
            <a:spLocks noGrp="1"/>
          </p:cNvSpPr>
          <p:nvPr>
            <p:ph type="dt" sz="half" idx="10"/>
          </p:nvPr>
        </p:nvSpPr>
        <p:spPr>
          <a:xfrm>
            <a:off x="612000" y="4766400"/>
            <a:ext cx="2133600" cy="273844"/>
          </a:xfrm>
        </p:spPr>
        <p:txBody>
          <a:bodyPr anchor="ctr">
            <a:normAutofit/>
          </a:bodyPr>
          <a:lstStyle/>
          <a:p>
            <a:pPr>
              <a:lnSpc>
                <a:spcPct val="90000"/>
              </a:lnSpc>
              <a:spcAft>
                <a:spcPts val="600"/>
              </a:spcAft>
            </a:pPr>
            <a:r>
              <a:rPr lang="nl-NL"/>
              <a:t>31-01-2023</a:t>
            </a:r>
          </a:p>
        </p:txBody>
      </p:sp>
      <p:sp>
        <p:nvSpPr>
          <p:cNvPr id="4" name="Tijdelijke aanduiding voor dianummer 3">
            <a:extLst>
              <a:ext uri="{FF2B5EF4-FFF2-40B4-BE49-F238E27FC236}">
                <a16:creationId xmlns:a16="http://schemas.microsoft.com/office/drawing/2014/main" id="{2653CBD3-6882-BD71-33EF-3180F2C25F18}"/>
              </a:ext>
            </a:extLst>
          </p:cNvPr>
          <p:cNvSpPr>
            <a:spLocks noGrp="1"/>
          </p:cNvSpPr>
          <p:nvPr>
            <p:ph type="sldNum" sz="quarter" idx="12"/>
          </p:nvPr>
        </p:nvSpPr>
        <p:spPr>
          <a:xfrm>
            <a:off x="6553200" y="4767263"/>
            <a:ext cx="2133600" cy="273844"/>
          </a:xfrm>
        </p:spPr>
        <p:txBody>
          <a:bodyPr anchor="ctr">
            <a:normAutofit/>
          </a:bodyPr>
          <a:lstStyle/>
          <a:p>
            <a:pPr>
              <a:lnSpc>
                <a:spcPct val="90000"/>
              </a:lnSpc>
              <a:spcAft>
                <a:spcPts val="600"/>
              </a:spcAft>
            </a:pPr>
            <a:fld id="{AC2620D6-3FD4-4D74-86CB-38375006AE5A}" type="slidenum">
              <a:rPr lang="nl-NL" smtClean="0"/>
              <a:pPr>
                <a:lnSpc>
                  <a:spcPct val="90000"/>
                </a:lnSpc>
                <a:spcAft>
                  <a:spcPts val="600"/>
                </a:spcAft>
              </a:pPr>
              <a:t>10</a:t>
            </a:fld>
            <a:endParaRPr lang="nl-NL"/>
          </a:p>
        </p:txBody>
      </p:sp>
      <p:sp>
        <p:nvSpPr>
          <p:cNvPr id="5" name="Titel 4">
            <a:extLst>
              <a:ext uri="{FF2B5EF4-FFF2-40B4-BE49-F238E27FC236}">
                <a16:creationId xmlns:a16="http://schemas.microsoft.com/office/drawing/2014/main" id="{BA994C0E-B032-C510-B018-15E8C0457E83}"/>
              </a:ext>
            </a:extLst>
          </p:cNvPr>
          <p:cNvSpPr>
            <a:spLocks noGrp="1"/>
          </p:cNvSpPr>
          <p:nvPr>
            <p:ph type="title"/>
          </p:nvPr>
        </p:nvSpPr>
        <p:spPr>
          <a:xfrm>
            <a:off x="612000" y="482400"/>
            <a:ext cx="3384000" cy="324000"/>
          </a:xfrm>
        </p:spPr>
        <p:txBody>
          <a:bodyPr anchor="ctr">
            <a:normAutofit/>
          </a:bodyPr>
          <a:lstStyle/>
          <a:p>
            <a:r>
              <a:rPr lang="nl-NL" dirty="0"/>
              <a:t>Solar Parking Provincie Utrecht</a:t>
            </a:r>
          </a:p>
        </p:txBody>
      </p:sp>
    </p:spTree>
    <p:extLst>
      <p:ext uri="{BB962C8B-B14F-4D97-AF65-F5344CB8AC3E}">
        <p14:creationId xmlns:p14="http://schemas.microsoft.com/office/powerpoint/2010/main" val="17956093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a:extLst>
              <a:ext uri="{FF2B5EF4-FFF2-40B4-BE49-F238E27FC236}">
                <a16:creationId xmlns:a16="http://schemas.microsoft.com/office/drawing/2014/main" id="{61BD48B3-F3D6-3FF9-2B55-2BCE34F1CA64}"/>
              </a:ext>
            </a:extLst>
          </p:cNvPr>
          <p:cNvPicPr>
            <a:picLocks noGrp="1" noChangeAspect="1"/>
          </p:cNvPicPr>
          <p:nvPr>
            <p:ph idx="1"/>
          </p:nvPr>
        </p:nvPicPr>
        <p:blipFill>
          <a:blip r:embed="rId2"/>
          <a:stretch>
            <a:fillRect/>
          </a:stretch>
        </p:blipFill>
        <p:spPr>
          <a:xfrm>
            <a:off x="1264075" y="1059582"/>
            <a:ext cx="6586816" cy="3816423"/>
          </a:xfrm>
        </p:spPr>
      </p:pic>
      <p:sp>
        <p:nvSpPr>
          <p:cNvPr id="3" name="Tijdelijke aanduiding voor datum 2">
            <a:extLst>
              <a:ext uri="{FF2B5EF4-FFF2-40B4-BE49-F238E27FC236}">
                <a16:creationId xmlns:a16="http://schemas.microsoft.com/office/drawing/2014/main" id="{A4BBAB4F-FCF0-345D-6200-0F874C528AB5}"/>
              </a:ext>
            </a:extLst>
          </p:cNvPr>
          <p:cNvSpPr>
            <a:spLocks noGrp="1"/>
          </p:cNvSpPr>
          <p:nvPr>
            <p:ph type="dt" sz="half" idx="10"/>
          </p:nvPr>
        </p:nvSpPr>
        <p:spPr/>
        <p:txBody>
          <a:bodyPr/>
          <a:lstStyle/>
          <a:p>
            <a:r>
              <a:rPr lang="nl-NL"/>
              <a:t>31-01-2023</a:t>
            </a:r>
          </a:p>
        </p:txBody>
      </p:sp>
      <p:sp>
        <p:nvSpPr>
          <p:cNvPr id="4" name="Tijdelijke aanduiding voor dianummer 3">
            <a:extLst>
              <a:ext uri="{FF2B5EF4-FFF2-40B4-BE49-F238E27FC236}">
                <a16:creationId xmlns:a16="http://schemas.microsoft.com/office/drawing/2014/main" id="{2653CBD3-6882-BD71-33EF-3180F2C25F18}"/>
              </a:ext>
            </a:extLst>
          </p:cNvPr>
          <p:cNvSpPr>
            <a:spLocks noGrp="1"/>
          </p:cNvSpPr>
          <p:nvPr>
            <p:ph type="sldNum" sz="quarter" idx="12"/>
          </p:nvPr>
        </p:nvSpPr>
        <p:spPr/>
        <p:txBody>
          <a:bodyPr/>
          <a:lstStyle/>
          <a:p>
            <a:fld id="{AC2620D6-3FD4-4D74-86CB-38375006AE5A}" type="slidenum">
              <a:rPr lang="nl-NL" smtClean="0"/>
              <a:t>11</a:t>
            </a:fld>
            <a:endParaRPr lang="nl-NL"/>
          </a:p>
        </p:txBody>
      </p:sp>
      <p:sp>
        <p:nvSpPr>
          <p:cNvPr id="5" name="Titel 4">
            <a:extLst>
              <a:ext uri="{FF2B5EF4-FFF2-40B4-BE49-F238E27FC236}">
                <a16:creationId xmlns:a16="http://schemas.microsoft.com/office/drawing/2014/main" id="{BA994C0E-B032-C510-B018-15E8C0457E83}"/>
              </a:ext>
            </a:extLst>
          </p:cNvPr>
          <p:cNvSpPr>
            <a:spLocks noGrp="1"/>
          </p:cNvSpPr>
          <p:nvPr>
            <p:ph type="title"/>
          </p:nvPr>
        </p:nvSpPr>
        <p:spPr/>
        <p:txBody>
          <a:bodyPr/>
          <a:lstStyle/>
          <a:p>
            <a:r>
              <a:rPr lang="nl-NL" dirty="0"/>
              <a:t>Solar Parking Provincie Utrecht</a:t>
            </a:r>
          </a:p>
        </p:txBody>
      </p:sp>
    </p:spTree>
    <p:extLst>
      <p:ext uri="{BB962C8B-B14F-4D97-AF65-F5344CB8AC3E}">
        <p14:creationId xmlns:p14="http://schemas.microsoft.com/office/powerpoint/2010/main" val="134431538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A736CC16-2B67-86EA-62C5-88FF1A2C5441}"/>
              </a:ext>
            </a:extLst>
          </p:cNvPr>
          <p:cNvSpPr>
            <a:spLocks noGrp="1"/>
          </p:cNvSpPr>
          <p:nvPr>
            <p:ph idx="1"/>
          </p:nvPr>
        </p:nvSpPr>
        <p:spPr>
          <a:xfrm>
            <a:off x="612000" y="915566"/>
            <a:ext cx="8208000" cy="4227934"/>
          </a:xfrm>
        </p:spPr>
        <p:txBody>
          <a:bodyPr>
            <a:normAutofit/>
          </a:bodyPr>
          <a:lstStyle/>
          <a:p>
            <a:r>
              <a:rPr lang="nl-NL" sz="2400" dirty="0" err="1"/>
              <a:t>PvE</a:t>
            </a:r>
            <a:r>
              <a:rPr lang="nl-NL" sz="2400" dirty="0"/>
              <a:t> (niet uitputtend)</a:t>
            </a:r>
          </a:p>
          <a:p>
            <a:endParaRPr lang="nl-NL" sz="2400" dirty="0"/>
          </a:p>
          <a:p>
            <a:pPr>
              <a:buFont typeface="Arial" panose="020B0604020202020204" pitchFamily="34" charset="0"/>
              <a:buChar char="•"/>
            </a:pPr>
            <a:r>
              <a:rPr lang="nl-NL" dirty="0"/>
              <a:t>Plan en ontwerp maken (</a:t>
            </a:r>
            <a:r>
              <a:rPr lang="nl-NL" i="1" dirty="0" err="1"/>
              <a:t>solar</a:t>
            </a:r>
            <a:r>
              <a:rPr lang="nl-NL" i="1" dirty="0"/>
              <a:t> parking is incl. alle laadfaciliteiten</a:t>
            </a:r>
            <a:r>
              <a:rPr lang="nl-NL" dirty="0"/>
              <a:t>)</a:t>
            </a:r>
          </a:p>
          <a:p>
            <a:pPr>
              <a:buFont typeface="Arial" panose="020B0604020202020204" pitchFamily="34" charset="0"/>
              <a:buChar char="•"/>
            </a:pPr>
            <a:r>
              <a:rPr lang="nl-NL" dirty="0"/>
              <a:t>Vergunning verkrijgen</a:t>
            </a:r>
          </a:p>
          <a:p>
            <a:pPr>
              <a:buFont typeface="Arial" panose="020B0604020202020204" pitchFamily="34" charset="0"/>
              <a:buChar char="•"/>
            </a:pPr>
            <a:r>
              <a:rPr lang="nl-NL" dirty="0"/>
              <a:t>Aanleg en exploitatie-&gt; veiligheid</a:t>
            </a:r>
          </a:p>
          <a:p>
            <a:pPr>
              <a:buFont typeface="Arial" panose="020B0604020202020204" pitchFamily="34" charset="0"/>
              <a:buChar char="•"/>
            </a:pPr>
            <a:r>
              <a:rPr lang="nl-NL" dirty="0"/>
              <a:t>Stroomaansluiting – groene stroom ( </a:t>
            </a:r>
            <a:r>
              <a:rPr lang="nl-NL" dirty="0" err="1"/>
              <a:t>GvO’s</a:t>
            </a:r>
            <a:r>
              <a:rPr lang="nl-NL" dirty="0"/>
              <a:t>)</a:t>
            </a:r>
          </a:p>
          <a:p>
            <a:pPr>
              <a:buFont typeface="Arial" panose="020B0604020202020204" pitchFamily="34" charset="0"/>
              <a:buChar char="•"/>
            </a:pPr>
            <a:r>
              <a:rPr lang="nl-NL" dirty="0"/>
              <a:t>Vrije laadtarieven; wens niet duurder dan rijden op benzine</a:t>
            </a:r>
          </a:p>
          <a:p>
            <a:pPr>
              <a:buFont typeface="Arial" panose="020B0604020202020204" pitchFamily="34" charset="0"/>
              <a:buChar char="•"/>
            </a:pPr>
            <a:r>
              <a:rPr lang="nl-NL" dirty="0"/>
              <a:t>Niet ten koste van parkeerplekken</a:t>
            </a:r>
          </a:p>
          <a:p>
            <a:pPr>
              <a:buFont typeface="Arial" panose="020B0604020202020204" pitchFamily="34" charset="0"/>
              <a:buChar char="•"/>
            </a:pPr>
            <a:r>
              <a:rPr lang="nl-NL" dirty="0"/>
              <a:t>Doorrijhoogte minimaal  2m tenzij </a:t>
            </a:r>
          </a:p>
        </p:txBody>
      </p:sp>
      <p:sp>
        <p:nvSpPr>
          <p:cNvPr id="3" name="Tijdelijke aanduiding voor datum 2">
            <a:extLst>
              <a:ext uri="{FF2B5EF4-FFF2-40B4-BE49-F238E27FC236}">
                <a16:creationId xmlns:a16="http://schemas.microsoft.com/office/drawing/2014/main" id="{A4BBAB4F-FCF0-345D-6200-0F874C528AB5}"/>
              </a:ext>
            </a:extLst>
          </p:cNvPr>
          <p:cNvSpPr>
            <a:spLocks noGrp="1"/>
          </p:cNvSpPr>
          <p:nvPr>
            <p:ph type="dt" sz="half" idx="10"/>
          </p:nvPr>
        </p:nvSpPr>
        <p:spPr/>
        <p:txBody>
          <a:bodyPr/>
          <a:lstStyle/>
          <a:p>
            <a:r>
              <a:rPr lang="nl-NL"/>
              <a:t>31-01-2023</a:t>
            </a:r>
          </a:p>
        </p:txBody>
      </p:sp>
      <p:sp>
        <p:nvSpPr>
          <p:cNvPr id="4" name="Tijdelijke aanduiding voor dianummer 3">
            <a:extLst>
              <a:ext uri="{FF2B5EF4-FFF2-40B4-BE49-F238E27FC236}">
                <a16:creationId xmlns:a16="http://schemas.microsoft.com/office/drawing/2014/main" id="{2653CBD3-6882-BD71-33EF-3180F2C25F18}"/>
              </a:ext>
            </a:extLst>
          </p:cNvPr>
          <p:cNvSpPr>
            <a:spLocks noGrp="1"/>
          </p:cNvSpPr>
          <p:nvPr>
            <p:ph type="sldNum" sz="quarter" idx="12"/>
          </p:nvPr>
        </p:nvSpPr>
        <p:spPr/>
        <p:txBody>
          <a:bodyPr/>
          <a:lstStyle/>
          <a:p>
            <a:fld id="{AC2620D6-3FD4-4D74-86CB-38375006AE5A}" type="slidenum">
              <a:rPr lang="nl-NL" smtClean="0"/>
              <a:t>12</a:t>
            </a:fld>
            <a:endParaRPr lang="nl-NL"/>
          </a:p>
        </p:txBody>
      </p:sp>
      <p:sp>
        <p:nvSpPr>
          <p:cNvPr id="5" name="Titel 4">
            <a:extLst>
              <a:ext uri="{FF2B5EF4-FFF2-40B4-BE49-F238E27FC236}">
                <a16:creationId xmlns:a16="http://schemas.microsoft.com/office/drawing/2014/main" id="{BA994C0E-B032-C510-B018-15E8C0457E83}"/>
              </a:ext>
            </a:extLst>
          </p:cNvPr>
          <p:cNvSpPr>
            <a:spLocks noGrp="1"/>
          </p:cNvSpPr>
          <p:nvPr>
            <p:ph type="title"/>
          </p:nvPr>
        </p:nvSpPr>
        <p:spPr/>
        <p:txBody>
          <a:bodyPr/>
          <a:lstStyle/>
          <a:p>
            <a:r>
              <a:rPr lang="nl-NL" dirty="0"/>
              <a:t>Solar Parking Provincie Utrecht</a:t>
            </a:r>
          </a:p>
        </p:txBody>
      </p:sp>
    </p:spTree>
    <p:extLst>
      <p:ext uri="{BB962C8B-B14F-4D97-AF65-F5344CB8AC3E}">
        <p14:creationId xmlns:p14="http://schemas.microsoft.com/office/powerpoint/2010/main" val="421891569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A736CC16-2B67-86EA-62C5-88FF1A2C5441}"/>
              </a:ext>
            </a:extLst>
          </p:cNvPr>
          <p:cNvSpPr>
            <a:spLocks noGrp="1"/>
          </p:cNvSpPr>
          <p:nvPr>
            <p:ph idx="1"/>
          </p:nvPr>
        </p:nvSpPr>
        <p:spPr>
          <a:xfrm>
            <a:off x="862200" y="1491630"/>
            <a:ext cx="8208000" cy="3816424"/>
          </a:xfrm>
        </p:spPr>
        <p:txBody>
          <a:bodyPr>
            <a:noAutofit/>
          </a:bodyPr>
          <a:lstStyle/>
          <a:p>
            <a:pPr marL="0" indent="0"/>
            <a:r>
              <a:rPr lang="nl-NL" dirty="0"/>
              <a:t>Vervolg</a:t>
            </a:r>
          </a:p>
          <a:p>
            <a:pPr>
              <a:buFont typeface="Arial" panose="020B0604020202020204" pitchFamily="34" charset="0"/>
              <a:buChar char="•"/>
            </a:pPr>
            <a:r>
              <a:rPr lang="nl-NL" dirty="0"/>
              <a:t>Bij oplevering min 2 laadpunten en maximaal op 4 laadpunten reservering met borden -&gt; uitbreiding afstemmen</a:t>
            </a:r>
          </a:p>
          <a:p>
            <a:pPr>
              <a:buFont typeface="Arial" panose="020B0604020202020204" pitchFamily="34" charset="0"/>
              <a:buChar char="•"/>
            </a:pPr>
            <a:r>
              <a:rPr lang="nl-NL" dirty="0"/>
              <a:t>LED verlichting</a:t>
            </a:r>
          </a:p>
          <a:p>
            <a:pPr>
              <a:buFont typeface="Arial" panose="020B0604020202020204" pitchFamily="34" charset="0"/>
              <a:buChar char="•"/>
            </a:pPr>
            <a:r>
              <a:rPr lang="nl-NL" dirty="0"/>
              <a:t>Geen </a:t>
            </a:r>
            <a:r>
              <a:rPr lang="nl-NL" dirty="0" err="1"/>
              <a:t>snelladen</a:t>
            </a:r>
            <a:r>
              <a:rPr lang="nl-NL" dirty="0"/>
              <a:t> </a:t>
            </a:r>
          </a:p>
          <a:p>
            <a:pPr>
              <a:buFont typeface="Arial" panose="020B0604020202020204" pitchFamily="34" charset="0"/>
              <a:buChar char="•"/>
            </a:pPr>
            <a:r>
              <a:rPr lang="nl-NL" dirty="0"/>
              <a:t>Paal 97% van de tijd werkzaam</a:t>
            </a:r>
          </a:p>
          <a:p>
            <a:pPr>
              <a:buFont typeface="Arial" panose="020B0604020202020204" pitchFamily="34" charset="0"/>
              <a:buChar char="•"/>
            </a:pPr>
            <a:r>
              <a:rPr lang="nl-NL" dirty="0"/>
              <a:t>Maximaal 4 uur per dag alle stekkers bezet gedurende 5 dagen in een maand </a:t>
            </a:r>
          </a:p>
        </p:txBody>
      </p:sp>
      <p:sp>
        <p:nvSpPr>
          <p:cNvPr id="3" name="Tijdelijke aanduiding voor datum 2">
            <a:extLst>
              <a:ext uri="{FF2B5EF4-FFF2-40B4-BE49-F238E27FC236}">
                <a16:creationId xmlns:a16="http://schemas.microsoft.com/office/drawing/2014/main" id="{A4BBAB4F-FCF0-345D-6200-0F874C528AB5}"/>
              </a:ext>
            </a:extLst>
          </p:cNvPr>
          <p:cNvSpPr>
            <a:spLocks noGrp="1"/>
          </p:cNvSpPr>
          <p:nvPr>
            <p:ph type="dt" sz="half" idx="10"/>
          </p:nvPr>
        </p:nvSpPr>
        <p:spPr/>
        <p:txBody>
          <a:bodyPr/>
          <a:lstStyle/>
          <a:p>
            <a:r>
              <a:rPr lang="nl-NL"/>
              <a:t>31-01-2023</a:t>
            </a:r>
          </a:p>
        </p:txBody>
      </p:sp>
      <p:sp>
        <p:nvSpPr>
          <p:cNvPr id="4" name="Tijdelijke aanduiding voor dianummer 3">
            <a:extLst>
              <a:ext uri="{FF2B5EF4-FFF2-40B4-BE49-F238E27FC236}">
                <a16:creationId xmlns:a16="http://schemas.microsoft.com/office/drawing/2014/main" id="{2653CBD3-6882-BD71-33EF-3180F2C25F18}"/>
              </a:ext>
            </a:extLst>
          </p:cNvPr>
          <p:cNvSpPr>
            <a:spLocks noGrp="1"/>
          </p:cNvSpPr>
          <p:nvPr>
            <p:ph type="sldNum" sz="quarter" idx="12"/>
          </p:nvPr>
        </p:nvSpPr>
        <p:spPr/>
        <p:txBody>
          <a:bodyPr/>
          <a:lstStyle/>
          <a:p>
            <a:fld id="{AC2620D6-3FD4-4D74-86CB-38375006AE5A}" type="slidenum">
              <a:rPr lang="nl-NL" smtClean="0"/>
              <a:t>13</a:t>
            </a:fld>
            <a:endParaRPr lang="nl-NL"/>
          </a:p>
        </p:txBody>
      </p:sp>
      <p:sp>
        <p:nvSpPr>
          <p:cNvPr id="5" name="Titel 4">
            <a:extLst>
              <a:ext uri="{FF2B5EF4-FFF2-40B4-BE49-F238E27FC236}">
                <a16:creationId xmlns:a16="http://schemas.microsoft.com/office/drawing/2014/main" id="{BA994C0E-B032-C510-B018-15E8C0457E83}"/>
              </a:ext>
            </a:extLst>
          </p:cNvPr>
          <p:cNvSpPr>
            <a:spLocks noGrp="1"/>
          </p:cNvSpPr>
          <p:nvPr>
            <p:ph type="title"/>
          </p:nvPr>
        </p:nvSpPr>
        <p:spPr/>
        <p:txBody>
          <a:bodyPr/>
          <a:lstStyle/>
          <a:p>
            <a:r>
              <a:rPr lang="nl-NL" dirty="0"/>
              <a:t>Solar Parking Provincie Utrecht</a:t>
            </a:r>
          </a:p>
        </p:txBody>
      </p:sp>
    </p:spTree>
    <p:extLst>
      <p:ext uri="{BB962C8B-B14F-4D97-AF65-F5344CB8AC3E}">
        <p14:creationId xmlns:p14="http://schemas.microsoft.com/office/powerpoint/2010/main" val="25097536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A736CC16-2B67-86EA-62C5-88FF1A2C5441}"/>
              </a:ext>
            </a:extLst>
          </p:cNvPr>
          <p:cNvSpPr>
            <a:spLocks noGrp="1"/>
          </p:cNvSpPr>
          <p:nvPr>
            <p:ph idx="1"/>
          </p:nvPr>
        </p:nvSpPr>
        <p:spPr/>
        <p:txBody>
          <a:bodyPr/>
          <a:lstStyle/>
          <a:p>
            <a:pPr marL="0" indent="0"/>
            <a:r>
              <a:rPr lang="nl-NL" sz="2000" dirty="0"/>
              <a:t>vervolg</a:t>
            </a:r>
          </a:p>
          <a:p>
            <a:pPr>
              <a:buFont typeface="Arial" panose="020B0604020202020204" pitchFamily="34" charset="0"/>
              <a:buChar char="•"/>
            </a:pPr>
            <a:r>
              <a:rPr lang="nl-NL" sz="2000" dirty="0"/>
              <a:t>Gangbare stekkers, laadpassen, informatie op paal </a:t>
            </a:r>
          </a:p>
          <a:p>
            <a:pPr>
              <a:buFont typeface="Arial" panose="020B0604020202020204" pitchFamily="34" charset="0"/>
              <a:buChar char="•"/>
            </a:pPr>
            <a:r>
              <a:rPr lang="nl-NL" sz="2000" dirty="0"/>
              <a:t>Minimaal 11 </a:t>
            </a:r>
            <a:r>
              <a:rPr lang="nl-NL" sz="2000" dirty="0" err="1"/>
              <a:t>Kwh</a:t>
            </a:r>
            <a:endParaRPr lang="nl-NL" sz="2000" dirty="0"/>
          </a:p>
          <a:p>
            <a:pPr>
              <a:buFont typeface="Arial" panose="020B0604020202020204" pitchFamily="34" charset="0"/>
              <a:buChar char="•"/>
            </a:pPr>
            <a:r>
              <a:rPr lang="nl-NL" sz="2000" dirty="0"/>
              <a:t>Publicatie laadtarief en beschikbaarheid op websites bv laadpalen.nl</a:t>
            </a:r>
          </a:p>
          <a:p>
            <a:pPr>
              <a:buFont typeface="Arial" panose="020B0604020202020204" pitchFamily="34" charset="0"/>
              <a:buChar char="•"/>
            </a:pPr>
            <a:r>
              <a:rPr lang="nl-NL" sz="2000" dirty="0"/>
              <a:t>Eisen Slim Laden</a:t>
            </a:r>
          </a:p>
          <a:p>
            <a:pPr>
              <a:buFont typeface="Arial" panose="020B0604020202020204" pitchFamily="34" charset="0"/>
              <a:buChar char="•"/>
            </a:pPr>
            <a:r>
              <a:rPr lang="nl-NL" sz="2000" dirty="0"/>
              <a:t>Bereikbaarheid centrale voor storingen en klachten. </a:t>
            </a:r>
          </a:p>
          <a:p>
            <a:pPr>
              <a:buFont typeface="Arial" panose="020B0604020202020204" pitchFamily="34" charset="0"/>
              <a:buChar char="•"/>
            </a:pPr>
            <a:r>
              <a:rPr lang="nl-NL" sz="2000" dirty="0"/>
              <a:t>Maandelijkse rapportage ; 4 x per jaar overleg</a:t>
            </a:r>
          </a:p>
          <a:p>
            <a:endParaRPr lang="nl-NL" dirty="0"/>
          </a:p>
        </p:txBody>
      </p:sp>
      <p:sp>
        <p:nvSpPr>
          <p:cNvPr id="3" name="Tijdelijke aanduiding voor datum 2">
            <a:extLst>
              <a:ext uri="{FF2B5EF4-FFF2-40B4-BE49-F238E27FC236}">
                <a16:creationId xmlns:a16="http://schemas.microsoft.com/office/drawing/2014/main" id="{A4BBAB4F-FCF0-345D-6200-0F874C528AB5}"/>
              </a:ext>
            </a:extLst>
          </p:cNvPr>
          <p:cNvSpPr>
            <a:spLocks noGrp="1"/>
          </p:cNvSpPr>
          <p:nvPr>
            <p:ph type="dt" sz="half" idx="10"/>
          </p:nvPr>
        </p:nvSpPr>
        <p:spPr/>
        <p:txBody>
          <a:bodyPr/>
          <a:lstStyle/>
          <a:p>
            <a:r>
              <a:rPr lang="nl-NL"/>
              <a:t>31-01-2023</a:t>
            </a:r>
          </a:p>
        </p:txBody>
      </p:sp>
      <p:sp>
        <p:nvSpPr>
          <p:cNvPr id="4" name="Tijdelijke aanduiding voor dianummer 3">
            <a:extLst>
              <a:ext uri="{FF2B5EF4-FFF2-40B4-BE49-F238E27FC236}">
                <a16:creationId xmlns:a16="http://schemas.microsoft.com/office/drawing/2014/main" id="{2653CBD3-6882-BD71-33EF-3180F2C25F18}"/>
              </a:ext>
            </a:extLst>
          </p:cNvPr>
          <p:cNvSpPr>
            <a:spLocks noGrp="1"/>
          </p:cNvSpPr>
          <p:nvPr>
            <p:ph type="sldNum" sz="quarter" idx="12"/>
          </p:nvPr>
        </p:nvSpPr>
        <p:spPr/>
        <p:txBody>
          <a:bodyPr/>
          <a:lstStyle/>
          <a:p>
            <a:fld id="{AC2620D6-3FD4-4D74-86CB-38375006AE5A}" type="slidenum">
              <a:rPr lang="nl-NL" smtClean="0"/>
              <a:t>14</a:t>
            </a:fld>
            <a:endParaRPr lang="nl-NL"/>
          </a:p>
        </p:txBody>
      </p:sp>
      <p:sp>
        <p:nvSpPr>
          <p:cNvPr id="5" name="Titel 4">
            <a:extLst>
              <a:ext uri="{FF2B5EF4-FFF2-40B4-BE49-F238E27FC236}">
                <a16:creationId xmlns:a16="http://schemas.microsoft.com/office/drawing/2014/main" id="{BA994C0E-B032-C510-B018-15E8C0457E83}"/>
              </a:ext>
            </a:extLst>
          </p:cNvPr>
          <p:cNvSpPr>
            <a:spLocks noGrp="1"/>
          </p:cNvSpPr>
          <p:nvPr>
            <p:ph type="title"/>
          </p:nvPr>
        </p:nvSpPr>
        <p:spPr/>
        <p:txBody>
          <a:bodyPr/>
          <a:lstStyle/>
          <a:p>
            <a:r>
              <a:rPr lang="nl-NL" dirty="0"/>
              <a:t>Solar Parking Provincie Utrecht</a:t>
            </a:r>
          </a:p>
        </p:txBody>
      </p:sp>
    </p:spTree>
    <p:extLst>
      <p:ext uri="{BB962C8B-B14F-4D97-AF65-F5344CB8AC3E}">
        <p14:creationId xmlns:p14="http://schemas.microsoft.com/office/powerpoint/2010/main" val="406063809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ijdelijke aanduiding voor inhoud 5">
            <a:extLst>
              <a:ext uri="{FF2B5EF4-FFF2-40B4-BE49-F238E27FC236}">
                <a16:creationId xmlns:a16="http://schemas.microsoft.com/office/drawing/2014/main" id="{36607169-EF26-EB11-447F-C232600757B5}"/>
              </a:ext>
            </a:extLst>
          </p:cNvPr>
          <p:cNvGraphicFramePr>
            <a:graphicFrameLocks noGrp="1"/>
          </p:cNvGraphicFramePr>
          <p:nvPr>
            <p:ph idx="1"/>
            <p:extLst>
              <p:ext uri="{D42A27DB-BD31-4B8C-83A1-F6EECF244321}">
                <p14:modId xmlns:p14="http://schemas.microsoft.com/office/powerpoint/2010/main" val="1592227524"/>
              </p:ext>
            </p:extLst>
          </p:nvPr>
        </p:nvGraphicFramePr>
        <p:xfrm>
          <a:off x="467544" y="806400"/>
          <a:ext cx="7992888" cy="3854700"/>
        </p:xfrm>
        <a:graphic>
          <a:graphicData uri="http://schemas.openxmlformats.org/drawingml/2006/table">
            <a:tbl>
              <a:tblPr firstRow="1" firstCol="1" bandRow="1">
                <a:tableStyleId>{5C22544A-7EE6-4342-B048-85BDC9FD1C3A}</a:tableStyleId>
              </a:tblPr>
              <a:tblGrid>
                <a:gridCol w="298800">
                  <a:extLst>
                    <a:ext uri="{9D8B030D-6E8A-4147-A177-3AD203B41FA5}">
                      <a16:colId xmlns:a16="http://schemas.microsoft.com/office/drawing/2014/main" val="1429582278"/>
                    </a:ext>
                  </a:extLst>
                </a:gridCol>
                <a:gridCol w="1861440">
                  <a:extLst>
                    <a:ext uri="{9D8B030D-6E8A-4147-A177-3AD203B41FA5}">
                      <a16:colId xmlns:a16="http://schemas.microsoft.com/office/drawing/2014/main" val="2279997476"/>
                    </a:ext>
                  </a:extLst>
                </a:gridCol>
                <a:gridCol w="5832648">
                  <a:extLst>
                    <a:ext uri="{9D8B030D-6E8A-4147-A177-3AD203B41FA5}">
                      <a16:colId xmlns:a16="http://schemas.microsoft.com/office/drawing/2014/main" val="2473354404"/>
                    </a:ext>
                  </a:extLst>
                </a:gridCol>
              </a:tblGrid>
              <a:tr h="270783">
                <a:tc>
                  <a:txBody>
                    <a:bodyPr/>
                    <a:lstStyle/>
                    <a:p>
                      <a:pPr>
                        <a:lnSpc>
                          <a:spcPct val="107000"/>
                        </a:lnSpc>
                        <a:spcAft>
                          <a:spcPts val="800"/>
                        </a:spcAft>
                      </a:pPr>
                      <a:r>
                        <a:rPr lang="nl-NL" sz="600">
                          <a:effectLst/>
                        </a:rPr>
                        <a:t> </a:t>
                      </a:r>
                      <a:endParaRPr lang="nl-NL" sz="6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tc>
                  <a:txBody>
                    <a:bodyPr/>
                    <a:lstStyle/>
                    <a:p>
                      <a:pPr>
                        <a:lnSpc>
                          <a:spcPct val="107000"/>
                        </a:lnSpc>
                        <a:spcAft>
                          <a:spcPts val="800"/>
                        </a:spcAft>
                      </a:pPr>
                      <a:r>
                        <a:rPr lang="nl-NL" sz="600">
                          <a:effectLst/>
                        </a:rPr>
                        <a:t>Carpoolplaats</a:t>
                      </a:r>
                      <a:endParaRPr lang="nl-NL" sz="6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tc>
                  <a:txBody>
                    <a:bodyPr/>
                    <a:lstStyle/>
                    <a:p>
                      <a:pPr>
                        <a:lnSpc>
                          <a:spcPct val="107000"/>
                        </a:lnSpc>
                      </a:pPr>
                      <a:endParaRPr lang="nl-NL" sz="600">
                        <a:effectLst/>
                        <a:latin typeface="Calibri" panose="020F0502020204030204" pitchFamily="34" charset="0"/>
                        <a:cs typeface="Arial" panose="020B0604020202020204" pitchFamily="34" charset="0"/>
                      </a:endParaRPr>
                    </a:p>
                  </a:txBody>
                  <a:tcPr marL="26061" marR="26061" marT="0" marB="0" anchor="b"/>
                </a:tc>
                <a:extLst>
                  <a:ext uri="{0D108BD9-81ED-4DB2-BD59-A6C34878D82A}">
                    <a16:rowId xmlns:a16="http://schemas.microsoft.com/office/drawing/2014/main" val="3734610335"/>
                  </a:ext>
                </a:extLst>
              </a:tr>
              <a:tr h="392542">
                <a:tc>
                  <a:txBody>
                    <a:bodyPr/>
                    <a:lstStyle/>
                    <a:p>
                      <a:pPr algn="r">
                        <a:lnSpc>
                          <a:spcPct val="107000"/>
                        </a:lnSpc>
                        <a:spcAft>
                          <a:spcPts val="800"/>
                        </a:spcAft>
                      </a:pPr>
                      <a:r>
                        <a:rPr lang="nl-NL" sz="600">
                          <a:effectLst/>
                        </a:rPr>
                        <a:t>1</a:t>
                      </a:r>
                      <a:endParaRPr lang="nl-NL" sz="6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tc>
                  <a:txBody>
                    <a:bodyPr/>
                    <a:lstStyle/>
                    <a:p>
                      <a:pPr algn="ctr">
                        <a:lnSpc>
                          <a:spcPct val="107000"/>
                        </a:lnSpc>
                        <a:spcAft>
                          <a:spcPts val="800"/>
                        </a:spcAft>
                      </a:pPr>
                      <a:r>
                        <a:rPr lang="nl-NL" sz="1000" dirty="0">
                          <a:effectLst/>
                        </a:rPr>
                        <a:t>N210 IJsselstein</a:t>
                      </a:r>
                      <a:endParaRPr lang="nl-NL" sz="1000" dirty="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ctr"/>
                </a:tc>
                <a:tc>
                  <a:txBody>
                    <a:bodyPr/>
                    <a:lstStyle/>
                    <a:p>
                      <a:pPr algn="just">
                        <a:lnSpc>
                          <a:spcPct val="100000"/>
                        </a:lnSpc>
                        <a:spcAft>
                          <a:spcPts val="800"/>
                        </a:spcAft>
                      </a:pPr>
                      <a:r>
                        <a:rPr lang="nl-NL" sz="1000" dirty="0">
                          <a:effectLst/>
                        </a:rPr>
                        <a:t>Past in bestemmingsplan; wel vergunning nodig; beperkingen vanwege defensieleiding, zie tekening voor perceel na grondruil (rood ingekleurd). </a:t>
                      </a:r>
                      <a:endParaRPr lang="nl-NL" sz="1000" dirty="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extLst>
                  <a:ext uri="{0D108BD9-81ED-4DB2-BD59-A6C34878D82A}">
                    <a16:rowId xmlns:a16="http://schemas.microsoft.com/office/drawing/2014/main" val="4091901908"/>
                  </a:ext>
                </a:extLst>
              </a:tr>
              <a:tr h="259736">
                <a:tc>
                  <a:txBody>
                    <a:bodyPr/>
                    <a:lstStyle/>
                    <a:p>
                      <a:pPr algn="r">
                        <a:lnSpc>
                          <a:spcPct val="107000"/>
                        </a:lnSpc>
                        <a:spcAft>
                          <a:spcPts val="800"/>
                        </a:spcAft>
                      </a:pPr>
                      <a:r>
                        <a:rPr lang="nl-NL" sz="600">
                          <a:effectLst/>
                        </a:rPr>
                        <a:t>2</a:t>
                      </a:r>
                      <a:endParaRPr lang="nl-NL" sz="6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tc>
                  <a:txBody>
                    <a:bodyPr/>
                    <a:lstStyle/>
                    <a:p>
                      <a:pPr algn="ctr">
                        <a:lnSpc>
                          <a:spcPct val="107000"/>
                        </a:lnSpc>
                        <a:spcAft>
                          <a:spcPts val="800"/>
                        </a:spcAft>
                      </a:pPr>
                      <a:r>
                        <a:rPr lang="nl-NL" sz="1000" dirty="0">
                          <a:effectLst/>
                        </a:rPr>
                        <a:t>N201-A2 Vinkeveen</a:t>
                      </a:r>
                      <a:endParaRPr lang="nl-NL" sz="1000" dirty="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ctr"/>
                </a:tc>
                <a:tc>
                  <a:txBody>
                    <a:bodyPr/>
                    <a:lstStyle/>
                    <a:p>
                      <a:pPr algn="just">
                        <a:lnSpc>
                          <a:spcPct val="100000"/>
                        </a:lnSpc>
                        <a:spcAft>
                          <a:spcPts val="800"/>
                        </a:spcAft>
                      </a:pPr>
                      <a:r>
                        <a:rPr lang="nl-NL" sz="1000" dirty="0">
                          <a:effectLst/>
                        </a:rPr>
                        <a:t>Past in bestemmingsplan; wel vergunning nodig; vergt mogelijk bomenkap.</a:t>
                      </a:r>
                      <a:endParaRPr lang="nl-NL" sz="1000" dirty="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extLst>
                  <a:ext uri="{0D108BD9-81ED-4DB2-BD59-A6C34878D82A}">
                    <a16:rowId xmlns:a16="http://schemas.microsoft.com/office/drawing/2014/main" val="2258021558"/>
                  </a:ext>
                </a:extLst>
              </a:tr>
              <a:tr h="321084">
                <a:tc>
                  <a:txBody>
                    <a:bodyPr/>
                    <a:lstStyle/>
                    <a:p>
                      <a:pPr algn="r">
                        <a:lnSpc>
                          <a:spcPct val="107000"/>
                        </a:lnSpc>
                        <a:spcAft>
                          <a:spcPts val="800"/>
                        </a:spcAft>
                      </a:pPr>
                      <a:r>
                        <a:rPr lang="nl-NL" sz="600">
                          <a:effectLst/>
                        </a:rPr>
                        <a:t>3</a:t>
                      </a:r>
                      <a:endParaRPr lang="nl-NL" sz="6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tc>
                  <a:txBody>
                    <a:bodyPr/>
                    <a:lstStyle/>
                    <a:p>
                      <a:pPr algn="ctr">
                        <a:lnSpc>
                          <a:spcPct val="107000"/>
                        </a:lnSpc>
                        <a:spcAft>
                          <a:spcPts val="800"/>
                        </a:spcAft>
                      </a:pPr>
                      <a:r>
                        <a:rPr lang="nl-NL" sz="1000" dirty="0">
                          <a:effectLst/>
                        </a:rPr>
                        <a:t>N419-A12 Harmelen</a:t>
                      </a:r>
                      <a:endParaRPr lang="nl-NL" sz="1000" dirty="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ctr"/>
                </a:tc>
                <a:tc>
                  <a:txBody>
                    <a:bodyPr/>
                    <a:lstStyle/>
                    <a:p>
                      <a:pPr algn="just">
                        <a:lnSpc>
                          <a:spcPct val="100000"/>
                        </a:lnSpc>
                        <a:spcAft>
                          <a:spcPts val="800"/>
                        </a:spcAft>
                      </a:pPr>
                      <a:r>
                        <a:rPr lang="nl-NL" sz="1000" dirty="0">
                          <a:effectLst/>
                        </a:rPr>
                        <a:t>Wijkt af van bestemmingsplan; met haalbaarheidsonderzoek kan worden nagegaan of de gemeente daar in mee gaat.</a:t>
                      </a:r>
                      <a:endParaRPr lang="nl-NL" sz="1000" dirty="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extLst>
                  <a:ext uri="{0D108BD9-81ED-4DB2-BD59-A6C34878D82A}">
                    <a16:rowId xmlns:a16="http://schemas.microsoft.com/office/drawing/2014/main" val="2898504164"/>
                  </a:ext>
                </a:extLst>
              </a:tr>
              <a:tr h="327198">
                <a:tc>
                  <a:txBody>
                    <a:bodyPr/>
                    <a:lstStyle/>
                    <a:p>
                      <a:pPr algn="r">
                        <a:lnSpc>
                          <a:spcPct val="107000"/>
                        </a:lnSpc>
                        <a:spcAft>
                          <a:spcPts val="800"/>
                        </a:spcAft>
                      </a:pPr>
                      <a:r>
                        <a:rPr lang="nl-NL" sz="600">
                          <a:effectLst/>
                        </a:rPr>
                        <a:t>4</a:t>
                      </a:r>
                      <a:endParaRPr lang="nl-NL" sz="6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tc>
                  <a:txBody>
                    <a:bodyPr/>
                    <a:lstStyle/>
                    <a:p>
                      <a:pPr algn="ctr">
                        <a:lnSpc>
                          <a:spcPct val="107000"/>
                        </a:lnSpc>
                        <a:spcAft>
                          <a:spcPts val="800"/>
                        </a:spcAft>
                      </a:pPr>
                      <a:r>
                        <a:rPr lang="nl-NL" sz="1000">
                          <a:effectLst/>
                        </a:rPr>
                        <a:t>N221-A1 Baarn</a:t>
                      </a:r>
                      <a:endParaRPr lang="nl-NL" sz="10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ctr"/>
                </a:tc>
                <a:tc>
                  <a:txBody>
                    <a:bodyPr/>
                    <a:lstStyle/>
                    <a:p>
                      <a:pPr algn="just">
                        <a:lnSpc>
                          <a:spcPct val="100000"/>
                        </a:lnSpc>
                        <a:spcAft>
                          <a:spcPts val="800"/>
                        </a:spcAft>
                      </a:pPr>
                      <a:r>
                        <a:rPr lang="nl-NL" sz="1000" dirty="0">
                          <a:effectLst/>
                        </a:rPr>
                        <a:t>Door de carports als parkeervoorziening te beschouwen, is vergunning binnen 5m hoogte mogelijk zonder bestemmingsplan wijziging. </a:t>
                      </a:r>
                      <a:endParaRPr lang="nl-NL" sz="1000" dirty="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extLst>
                  <a:ext uri="{0D108BD9-81ED-4DB2-BD59-A6C34878D82A}">
                    <a16:rowId xmlns:a16="http://schemas.microsoft.com/office/drawing/2014/main" val="3794674281"/>
                  </a:ext>
                </a:extLst>
              </a:tr>
              <a:tr h="392542">
                <a:tc>
                  <a:txBody>
                    <a:bodyPr/>
                    <a:lstStyle/>
                    <a:p>
                      <a:pPr algn="r">
                        <a:lnSpc>
                          <a:spcPct val="107000"/>
                        </a:lnSpc>
                        <a:spcAft>
                          <a:spcPts val="800"/>
                        </a:spcAft>
                      </a:pPr>
                      <a:r>
                        <a:rPr lang="nl-NL" sz="600">
                          <a:effectLst/>
                        </a:rPr>
                        <a:t>5</a:t>
                      </a:r>
                      <a:endParaRPr lang="nl-NL" sz="6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tc>
                  <a:txBody>
                    <a:bodyPr/>
                    <a:lstStyle/>
                    <a:p>
                      <a:pPr algn="ctr">
                        <a:lnSpc>
                          <a:spcPct val="107000"/>
                        </a:lnSpc>
                        <a:spcAft>
                          <a:spcPts val="800"/>
                        </a:spcAft>
                      </a:pPr>
                      <a:r>
                        <a:rPr lang="nl-NL" sz="1000">
                          <a:effectLst/>
                        </a:rPr>
                        <a:t>N204-A12 Woerden Noord</a:t>
                      </a:r>
                      <a:endParaRPr lang="nl-NL" sz="10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ctr"/>
                </a:tc>
                <a:tc>
                  <a:txBody>
                    <a:bodyPr/>
                    <a:lstStyle/>
                    <a:p>
                      <a:pPr algn="just">
                        <a:lnSpc>
                          <a:spcPct val="100000"/>
                        </a:lnSpc>
                        <a:spcAft>
                          <a:spcPts val="800"/>
                        </a:spcAft>
                      </a:pPr>
                      <a:r>
                        <a:rPr lang="nl-NL" sz="1000" dirty="0">
                          <a:effectLst/>
                        </a:rPr>
                        <a:t>Luifels zijn in strijd met bestemmingsplan; met haalbaarheidsonderzoek kan worden nagegaan of de gemeente daar in mee gaat. </a:t>
                      </a:r>
                      <a:endParaRPr lang="nl-NL" sz="1000" dirty="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extLst>
                  <a:ext uri="{0D108BD9-81ED-4DB2-BD59-A6C34878D82A}">
                    <a16:rowId xmlns:a16="http://schemas.microsoft.com/office/drawing/2014/main" val="3229715093"/>
                  </a:ext>
                </a:extLst>
              </a:tr>
              <a:tr h="629822">
                <a:tc>
                  <a:txBody>
                    <a:bodyPr/>
                    <a:lstStyle/>
                    <a:p>
                      <a:pPr algn="r">
                        <a:lnSpc>
                          <a:spcPct val="107000"/>
                        </a:lnSpc>
                        <a:spcAft>
                          <a:spcPts val="800"/>
                        </a:spcAft>
                      </a:pPr>
                      <a:r>
                        <a:rPr lang="nl-NL" sz="600">
                          <a:effectLst/>
                        </a:rPr>
                        <a:t>6</a:t>
                      </a:r>
                      <a:endParaRPr lang="nl-NL" sz="6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tc>
                  <a:txBody>
                    <a:bodyPr/>
                    <a:lstStyle/>
                    <a:p>
                      <a:pPr algn="ctr">
                        <a:lnSpc>
                          <a:spcPct val="107000"/>
                        </a:lnSpc>
                        <a:spcAft>
                          <a:spcPts val="800"/>
                        </a:spcAft>
                      </a:pPr>
                      <a:r>
                        <a:rPr lang="nl-NL" sz="1000">
                          <a:effectLst/>
                        </a:rPr>
                        <a:t>N204-A12 Linschoten</a:t>
                      </a:r>
                      <a:endParaRPr lang="nl-NL" sz="10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ctr"/>
                </a:tc>
                <a:tc>
                  <a:txBody>
                    <a:bodyPr/>
                    <a:lstStyle/>
                    <a:p>
                      <a:pPr algn="just">
                        <a:lnSpc>
                          <a:spcPct val="100000"/>
                        </a:lnSpc>
                        <a:spcAft>
                          <a:spcPts val="800"/>
                        </a:spcAft>
                      </a:pPr>
                      <a:r>
                        <a:rPr lang="nl-NL" sz="1000" dirty="0">
                          <a:effectLst/>
                        </a:rPr>
                        <a:t>Past niet in bestemmingsplan. Principe verzoek of vooroverleg gewenst ad 760,=-. Luifels vallen buiten de bestemming verkeer; er ligt een gasleiding onder de rijbaan: volgens bestemming leiding mag er niet gebouwd worden, maar als beheerder akkoord is kan gemeente afwijken. Bestemming hoogspanningsleiding, er mag niet gebouwd worden maar als netbeheerder akkoord is mag gemeente afwijken; bestemming archeologie 6.</a:t>
                      </a:r>
                      <a:endParaRPr lang="nl-NL" sz="1000" dirty="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extLst>
                  <a:ext uri="{0D108BD9-81ED-4DB2-BD59-A6C34878D82A}">
                    <a16:rowId xmlns:a16="http://schemas.microsoft.com/office/drawing/2014/main" val="660310050"/>
                  </a:ext>
                </a:extLst>
              </a:tr>
              <a:tr h="392542">
                <a:tc>
                  <a:txBody>
                    <a:bodyPr/>
                    <a:lstStyle/>
                    <a:p>
                      <a:pPr algn="r">
                        <a:lnSpc>
                          <a:spcPct val="107000"/>
                        </a:lnSpc>
                        <a:spcAft>
                          <a:spcPts val="800"/>
                        </a:spcAft>
                      </a:pPr>
                      <a:r>
                        <a:rPr lang="nl-NL" sz="600">
                          <a:effectLst/>
                        </a:rPr>
                        <a:t>7</a:t>
                      </a:r>
                      <a:endParaRPr lang="nl-NL" sz="6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tc>
                  <a:txBody>
                    <a:bodyPr/>
                    <a:lstStyle/>
                    <a:p>
                      <a:pPr algn="ctr">
                        <a:lnSpc>
                          <a:spcPct val="107000"/>
                        </a:lnSpc>
                        <a:spcAft>
                          <a:spcPts val="800"/>
                        </a:spcAft>
                      </a:pPr>
                      <a:r>
                        <a:rPr lang="nl-NL" sz="1000">
                          <a:effectLst/>
                        </a:rPr>
                        <a:t>N230-A2 Maarssenbroek</a:t>
                      </a:r>
                      <a:endParaRPr lang="nl-NL" sz="10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ctr"/>
                </a:tc>
                <a:tc>
                  <a:txBody>
                    <a:bodyPr/>
                    <a:lstStyle/>
                    <a:p>
                      <a:pPr algn="just">
                        <a:lnSpc>
                          <a:spcPct val="100000"/>
                        </a:lnSpc>
                        <a:spcAft>
                          <a:spcPts val="800"/>
                        </a:spcAft>
                      </a:pPr>
                      <a:r>
                        <a:rPr lang="nl-NL" sz="1000" dirty="0">
                          <a:effectLst/>
                        </a:rPr>
                        <a:t>Past in bestemmingsplan als max 3m hoog en kleiner dan 50m2; afwijking bestemmingsplan voor vergunning nodig; eerst ontwerp voorleggen aan welstandscommissie</a:t>
                      </a:r>
                      <a:endParaRPr lang="nl-NL" sz="1000" dirty="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extLst>
                  <a:ext uri="{0D108BD9-81ED-4DB2-BD59-A6C34878D82A}">
                    <a16:rowId xmlns:a16="http://schemas.microsoft.com/office/drawing/2014/main" val="2551358167"/>
                  </a:ext>
                </a:extLst>
              </a:tr>
              <a:tr h="314911">
                <a:tc>
                  <a:txBody>
                    <a:bodyPr/>
                    <a:lstStyle/>
                    <a:p>
                      <a:pPr algn="r">
                        <a:lnSpc>
                          <a:spcPct val="107000"/>
                        </a:lnSpc>
                        <a:spcAft>
                          <a:spcPts val="800"/>
                        </a:spcAft>
                      </a:pPr>
                      <a:r>
                        <a:rPr lang="nl-NL" sz="600">
                          <a:effectLst/>
                        </a:rPr>
                        <a:t>8</a:t>
                      </a:r>
                      <a:endParaRPr lang="nl-NL" sz="6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tc>
                  <a:txBody>
                    <a:bodyPr/>
                    <a:lstStyle/>
                    <a:p>
                      <a:pPr algn="ctr">
                        <a:lnSpc>
                          <a:spcPct val="107000"/>
                        </a:lnSpc>
                        <a:spcAft>
                          <a:spcPts val="800"/>
                        </a:spcAft>
                      </a:pPr>
                      <a:r>
                        <a:rPr lang="nl-NL" sz="1000">
                          <a:effectLst/>
                        </a:rPr>
                        <a:t>N414-A1 Eembrugge</a:t>
                      </a:r>
                      <a:endParaRPr lang="nl-NL" sz="10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ctr"/>
                </a:tc>
                <a:tc>
                  <a:txBody>
                    <a:bodyPr/>
                    <a:lstStyle/>
                    <a:p>
                      <a:pPr algn="just">
                        <a:lnSpc>
                          <a:spcPct val="100000"/>
                        </a:lnSpc>
                        <a:spcAft>
                          <a:spcPts val="800"/>
                        </a:spcAft>
                      </a:pPr>
                      <a:r>
                        <a:rPr lang="nl-NL" sz="1000" dirty="0">
                          <a:effectLst/>
                        </a:rPr>
                        <a:t>Eembrugge strijdig met bestemmingsplan; intern gemeente is gevraagd of randvoorwaarden ontwerp gedefinieerd kunnen worden. </a:t>
                      </a:r>
                      <a:endParaRPr lang="nl-NL" sz="1000" dirty="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extLst>
                  <a:ext uri="{0D108BD9-81ED-4DB2-BD59-A6C34878D82A}">
                    <a16:rowId xmlns:a16="http://schemas.microsoft.com/office/drawing/2014/main" val="2604355880"/>
                  </a:ext>
                </a:extLst>
              </a:tr>
              <a:tr h="392542">
                <a:tc>
                  <a:txBody>
                    <a:bodyPr/>
                    <a:lstStyle/>
                    <a:p>
                      <a:pPr algn="r">
                        <a:lnSpc>
                          <a:spcPct val="107000"/>
                        </a:lnSpc>
                        <a:spcAft>
                          <a:spcPts val="800"/>
                        </a:spcAft>
                      </a:pPr>
                      <a:r>
                        <a:rPr lang="nl-NL" sz="600">
                          <a:effectLst/>
                        </a:rPr>
                        <a:t>9</a:t>
                      </a:r>
                      <a:endParaRPr lang="nl-NL" sz="6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tc>
                  <a:txBody>
                    <a:bodyPr/>
                    <a:lstStyle/>
                    <a:p>
                      <a:pPr algn="ctr">
                        <a:lnSpc>
                          <a:spcPct val="107000"/>
                        </a:lnSpc>
                        <a:spcAft>
                          <a:spcPts val="800"/>
                        </a:spcAft>
                      </a:pPr>
                      <a:r>
                        <a:rPr lang="nl-NL" sz="1000">
                          <a:effectLst/>
                        </a:rPr>
                        <a:t>N401-A2 Breukelen</a:t>
                      </a:r>
                      <a:endParaRPr lang="nl-NL" sz="10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ctr"/>
                </a:tc>
                <a:tc>
                  <a:txBody>
                    <a:bodyPr/>
                    <a:lstStyle/>
                    <a:p>
                      <a:pPr algn="just">
                        <a:lnSpc>
                          <a:spcPct val="100000"/>
                        </a:lnSpc>
                        <a:spcAft>
                          <a:spcPts val="800"/>
                        </a:spcAft>
                      </a:pPr>
                      <a:r>
                        <a:rPr lang="nl-NL" sz="1000" dirty="0">
                          <a:effectLst/>
                        </a:rPr>
                        <a:t>Dubbelbestemming waterkering en hoogspanningsleiding;  </a:t>
                      </a:r>
                      <a:r>
                        <a:rPr lang="nl-NL" sz="1000" dirty="0" err="1">
                          <a:effectLst/>
                        </a:rPr>
                        <a:t>Tennet</a:t>
                      </a:r>
                      <a:r>
                        <a:rPr lang="nl-NL" sz="1000" dirty="0">
                          <a:effectLst/>
                        </a:rPr>
                        <a:t> heeft bedenkingen maar geeft alleen uitsluitsel o.b.v. een uitgewerkte tekening. </a:t>
                      </a:r>
                      <a:endParaRPr lang="nl-NL" sz="1000" dirty="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extLst>
                  <a:ext uri="{0D108BD9-81ED-4DB2-BD59-A6C34878D82A}">
                    <a16:rowId xmlns:a16="http://schemas.microsoft.com/office/drawing/2014/main" val="1441472584"/>
                  </a:ext>
                </a:extLst>
              </a:tr>
              <a:tr h="160998">
                <a:tc>
                  <a:txBody>
                    <a:bodyPr/>
                    <a:lstStyle/>
                    <a:p>
                      <a:pPr algn="r">
                        <a:lnSpc>
                          <a:spcPct val="107000"/>
                        </a:lnSpc>
                        <a:spcAft>
                          <a:spcPts val="800"/>
                        </a:spcAft>
                      </a:pPr>
                      <a:r>
                        <a:rPr lang="nl-NL" sz="600">
                          <a:effectLst/>
                        </a:rPr>
                        <a:t>10</a:t>
                      </a:r>
                      <a:endParaRPr lang="nl-NL" sz="60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tc>
                  <a:txBody>
                    <a:bodyPr/>
                    <a:lstStyle/>
                    <a:p>
                      <a:pPr algn="ctr">
                        <a:lnSpc>
                          <a:spcPct val="107000"/>
                        </a:lnSpc>
                        <a:spcAft>
                          <a:spcPts val="800"/>
                        </a:spcAft>
                      </a:pPr>
                      <a:r>
                        <a:rPr lang="nl-NL" sz="1000" dirty="0">
                          <a:effectLst/>
                        </a:rPr>
                        <a:t>N229 Cothen</a:t>
                      </a:r>
                      <a:endParaRPr lang="nl-NL" sz="1000" dirty="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ctr"/>
                </a:tc>
                <a:tc>
                  <a:txBody>
                    <a:bodyPr/>
                    <a:lstStyle/>
                    <a:p>
                      <a:pPr algn="just">
                        <a:lnSpc>
                          <a:spcPct val="100000"/>
                        </a:lnSpc>
                        <a:spcAft>
                          <a:spcPts val="800"/>
                        </a:spcAft>
                      </a:pPr>
                      <a:r>
                        <a:rPr lang="nl-NL" sz="1000" dirty="0">
                          <a:effectLst/>
                        </a:rPr>
                        <a:t>Past in bestemmingsplan; wel voldoen aan waarde archeologie 3.</a:t>
                      </a:r>
                      <a:endParaRPr lang="nl-NL" sz="1000" dirty="0">
                        <a:effectLst/>
                        <a:latin typeface="Calibri" panose="020F0502020204030204" pitchFamily="34" charset="0"/>
                        <a:ea typeface="Calibri" panose="020F0502020204030204" pitchFamily="34" charset="0"/>
                        <a:cs typeface="Arial" panose="020B0604020202020204" pitchFamily="34" charset="0"/>
                      </a:endParaRPr>
                    </a:p>
                  </a:txBody>
                  <a:tcPr marL="26061" marR="26061" marT="0" marB="0" anchor="b"/>
                </a:tc>
                <a:extLst>
                  <a:ext uri="{0D108BD9-81ED-4DB2-BD59-A6C34878D82A}">
                    <a16:rowId xmlns:a16="http://schemas.microsoft.com/office/drawing/2014/main" val="2037091133"/>
                  </a:ext>
                </a:extLst>
              </a:tr>
            </a:tbl>
          </a:graphicData>
        </a:graphic>
      </p:graphicFrame>
      <p:sp>
        <p:nvSpPr>
          <p:cNvPr id="3" name="Tijdelijke aanduiding voor datum 2">
            <a:extLst>
              <a:ext uri="{FF2B5EF4-FFF2-40B4-BE49-F238E27FC236}">
                <a16:creationId xmlns:a16="http://schemas.microsoft.com/office/drawing/2014/main" id="{A4BBAB4F-FCF0-345D-6200-0F874C528AB5}"/>
              </a:ext>
            </a:extLst>
          </p:cNvPr>
          <p:cNvSpPr>
            <a:spLocks noGrp="1"/>
          </p:cNvSpPr>
          <p:nvPr>
            <p:ph type="dt" sz="half" idx="10"/>
          </p:nvPr>
        </p:nvSpPr>
        <p:spPr/>
        <p:txBody>
          <a:bodyPr/>
          <a:lstStyle/>
          <a:p>
            <a:r>
              <a:rPr lang="nl-NL"/>
              <a:t>31-01-2023</a:t>
            </a:r>
          </a:p>
        </p:txBody>
      </p:sp>
      <p:sp>
        <p:nvSpPr>
          <p:cNvPr id="4" name="Tijdelijke aanduiding voor dianummer 3">
            <a:extLst>
              <a:ext uri="{FF2B5EF4-FFF2-40B4-BE49-F238E27FC236}">
                <a16:creationId xmlns:a16="http://schemas.microsoft.com/office/drawing/2014/main" id="{2653CBD3-6882-BD71-33EF-3180F2C25F18}"/>
              </a:ext>
            </a:extLst>
          </p:cNvPr>
          <p:cNvSpPr>
            <a:spLocks noGrp="1"/>
          </p:cNvSpPr>
          <p:nvPr>
            <p:ph type="sldNum" sz="quarter" idx="12"/>
          </p:nvPr>
        </p:nvSpPr>
        <p:spPr/>
        <p:txBody>
          <a:bodyPr/>
          <a:lstStyle/>
          <a:p>
            <a:fld id="{AC2620D6-3FD4-4D74-86CB-38375006AE5A}" type="slidenum">
              <a:rPr lang="nl-NL" smtClean="0"/>
              <a:t>15</a:t>
            </a:fld>
            <a:endParaRPr lang="nl-NL"/>
          </a:p>
        </p:txBody>
      </p:sp>
      <p:sp>
        <p:nvSpPr>
          <p:cNvPr id="5" name="Titel 4">
            <a:extLst>
              <a:ext uri="{FF2B5EF4-FFF2-40B4-BE49-F238E27FC236}">
                <a16:creationId xmlns:a16="http://schemas.microsoft.com/office/drawing/2014/main" id="{BA994C0E-B032-C510-B018-15E8C0457E83}"/>
              </a:ext>
            </a:extLst>
          </p:cNvPr>
          <p:cNvSpPr>
            <a:spLocks noGrp="1"/>
          </p:cNvSpPr>
          <p:nvPr>
            <p:ph type="title"/>
          </p:nvPr>
        </p:nvSpPr>
        <p:spPr/>
        <p:txBody>
          <a:bodyPr/>
          <a:lstStyle/>
          <a:p>
            <a:r>
              <a:rPr lang="nl-NL" dirty="0"/>
              <a:t>Solar Parking Provincie Utrecht</a:t>
            </a:r>
          </a:p>
        </p:txBody>
      </p:sp>
    </p:spTree>
    <p:extLst>
      <p:ext uri="{BB962C8B-B14F-4D97-AF65-F5344CB8AC3E}">
        <p14:creationId xmlns:p14="http://schemas.microsoft.com/office/powerpoint/2010/main" val="337531916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ijdelijke aanduiding voor inhoud 1">
            <a:extLst>
              <a:ext uri="{FF2B5EF4-FFF2-40B4-BE49-F238E27FC236}">
                <a16:creationId xmlns:a16="http://schemas.microsoft.com/office/drawing/2014/main" id="{B82B6822-8F72-3A77-3EC8-CD5F5D773321}"/>
              </a:ext>
            </a:extLst>
          </p:cNvPr>
          <p:cNvGraphicFramePr>
            <a:graphicFrameLocks noGrp="1"/>
          </p:cNvGraphicFramePr>
          <p:nvPr>
            <p:ph sz="half" idx="2"/>
            <p:extLst>
              <p:ext uri="{D42A27DB-BD31-4B8C-83A1-F6EECF244321}">
                <p14:modId xmlns:p14="http://schemas.microsoft.com/office/powerpoint/2010/main" val="2259203226"/>
              </p:ext>
            </p:extLst>
          </p:nvPr>
        </p:nvGraphicFramePr>
        <p:xfrm>
          <a:off x="1403648" y="987574"/>
          <a:ext cx="6408712" cy="3648187"/>
        </p:xfrm>
        <a:graphic>
          <a:graphicData uri="http://schemas.openxmlformats.org/drawingml/2006/table">
            <a:tbl>
              <a:tblPr firstRow="1" firstCol="1" bandRow="1">
                <a:tableStyleId>{5C22544A-7EE6-4342-B048-85BDC9FD1C3A}</a:tableStyleId>
              </a:tblPr>
              <a:tblGrid>
                <a:gridCol w="424029">
                  <a:extLst>
                    <a:ext uri="{9D8B030D-6E8A-4147-A177-3AD203B41FA5}">
                      <a16:colId xmlns:a16="http://schemas.microsoft.com/office/drawing/2014/main" val="4051849208"/>
                    </a:ext>
                  </a:extLst>
                </a:gridCol>
                <a:gridCol w="1788162">
                  <a:extLst>
                    <a:ext uri="{9D8B030D-6E8A-4147-A177-3AD203B41FA5}">
                      <a16:colId xmlns:a16="http://schemas.microsoft.com/office/drawing/2014/main" val="3680555383"/>
                    </a:ext>
                  </a:extLst>
                </a:gridCol>
                <a:gridCol w="1787407">
                  <a:extLst>
                    <a:ext uri="{9D8B030D-6E8A-4147-A177-3AD203B41FA5}">
                      <a16:colId xmlns:a16="http://schemas.microsoft.com/office/drawing/2014/main" val="630434293"/>
                    </a:ext>
                  </a:extLst>
                </a:gridCol>
                <a:gridCol w="1558658">
                  <a:extLst>
                    <a:ext uri="{9D8B030D-6E8A-4147-A177-3AD203B41FA5}">
                      <a16:colId xmlns:a16="http://schemas.microsoft.com/office/drawing/2014/main" val="3534945167"/>
                    </a:ext>
                  </a:extLst>
                </a:gridCol>
                <a:gridCol w="850456">
                  <a:extLst>
                    <a:ext uri="{9D8B030D-6E8A-4147-A177-3AD203B41FA5}">
                      <a16:colId xmlns:a16="http://schemas.microsoft.com/office/drawing/2014/main" val="2205140741"/>
                    </a:ext>
                  </a:extLst>
                </a:gridCol>
              </a:tblGrid>
              <a:tr h="441123">
                <a:tc>
                  <a:txBody>
                    <a:bodyPr/>
                    <a:lstStyle/>
                    <a:p>
                      <a:pPr fontAlgn="base" hangingPunct="0">
                        <a:lnSpc>
                          <a:spcPct val="115000"/>
                        </a:lnSpc>
                      </a:pPr>
                      <a:r>
                        <a:rPr lang="nl-NL" sz="800" spc="25" dirty="0">
                          <a:effectLst/>
                          <a:highlight>
                            <a:srgbClr val="D3D3D3"/>
                          </a:highlight>
                        </a:rPr>
                        <a:t> </a:t>
                      </a:r>
                      <a:endParaRPr lang="nl-NL" sz="8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1200" spc="25" dirty="0">
                          <a:effectLst/>
                          <a:highlight>
                            <a:srgbClr val="D3D3D3"/>
                          </a:highlight>
                        </a:rPr>
                        <a:t>gunningscriterium</a:t>
                      </a:r>
                      <a:endParaRPr lang="nl-NL" sz="12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1200" spc="25" dirty="0">
                          <a:effectLst/>
                          <a:highlight>
                            <a:srgbClr val="D3D3D3"/>
                          </a:highlight>
                        </a:rPr>
                        <a:t>beoordelingscijfer</a:t>
                      </a:r>
                      <a:endParaRPr lang="nl-NL" sz="12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1200" spc="25" dirty="0">
                          <a:effectLst/>
                          <a:highlight>
                            <a:srgbClr val="D3D3D3"/>
                          </a:highlight>
                        </a:rPr>
                        <a:t>Waardering in euro’s</a:t>
                      </a:r>
                      <a:r>
                        <a:rPr lang="nl-NL" sz="1200" spc="25" dirty="0">
                          <a:effectLst/>
                        </a:rPr>
                        <a:t> </a:t>
                      </a:r>
                    </a:p>
                    <a:p>
                      <a:pPr fontAlgn="base" hangingPunct="0">
                        <a:lnSpc>
                          <a:spcPct val="115000"/>
                        </a:lnSpc>
                      </a:pPr>
                      <a:r>
                        <a:rPr lang="nl-NL" sz="1200" spc="25" dirty="0">
                          <a:effectLst/>
                          <a:highlight>
                            <a:srgbClr val="D3D3D3"/>
                          </a:highlight>
                        </a:rPr>
                        <a:t>Cijfer x €,-</a:t>
                      </a:r>
                      <a:endParaRPr lang="nl-NL" sz="12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1200" spc="25" dirty="0">
                          <a:effectLst/>
                          <a:highlight>
                            <a:srgbClr val="D3D3D3"/>
                          </a:highlight>
                        </a:rPr>
                        <a:t>Score in  euro’s</a:t>
                      </a:r>
                      <a:r>
                        <a:rPr lang="nl-NL" sz="1200" spc="25" dirty="0">
                          <a:effectLst/>
                        </a:rPr>
                        <a:t> </a:t>
                      </a:r>
                      <a:endParaRPr lang="nl-NL" sz="12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extLst>
                  <a:ext uri="{0D108BD9-81ED-4DB2-BD59-A6C34878D82A}">
                    <a16:rowId xmlns:a16="http://schemas.microsoft.com/office/drawing/2014/main" val="3698307773"/>
                  </a:ext>
                </a:extLst>
              </a:tr>
              <a:tr h="296951">
                <a:tc>
                  <a:txBody>
                    <a:bodyPr/>
                    <a:lstStyle/>
                    <a:p>
                      <a:pPr fontAlgn="base" hangingPunct="0">
                        <a:lnSpc>
                          <a:spcPct val="115000"/>
                        </a:lnSpc>
                      </a:pPr>
                      <a:r>
                        <a:rPr lang="nl-NL" sz="800" spc="25">
                          <a:effectLst/>
                        </a:rPr>
                        <a:t>1</a:t>
                      </a:r>
                      <a:endParaRPr lang="nl-NL" sz="8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dirty="0">
                          <a:effectLst/>
                        </a:rPr>
                        <a:t>stappenplan</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1-5 afh van kwalitatieve beoordeling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Cijfer X € 100.000,-</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extLst>
                  <a:ext uri="{0D108BD9-81ED-4DB2-BD59-A6C34878D82A}">
                    <a16:rowId xmlns:a16="http://schemas.microsoft.com/office/drawing/2014/main" val="3319893289"/>
                  </a:ext>
                </a:extLst>
              </a:tr>
              <a:tr h="296951">
                <a:tc>
                  <a:txBody>
                    <a:bodyPr/>
                    <a:lstStyle/>
                    <a:p>
                      <a:pPr fontAlgn="base" hangingPunct="0">
                        <a:lnSpc>
                          <a:spcPct val="115000"/>
                        </a:lnSpc>
                      </a:pPr>
                      <a:r>
                        <a:rPr lang="nl-NL" sz="800" spc="25">
                          <a:effectLst/>
                        </a:rPr>
                        <a:t>2</a:t>
                      </a:r>
                      <a:endParaRPr lang="nl-NL" sz="8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dirty="0">
                          <a:effectLst/>
                        </a:rPr>
                        <a:t>Duurzaamheid schone lucht</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1-5 afh van kwalitatieve beoordeling</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Cijfer X € 50.000,-</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extLst>
                  <a:ext uri="{0D108BD9-81ED-4DB2-BD59-A6C34878D82A}">
                    <a16:rowId xmlns:a16="http://schemas.microsoft.com/office/drawing/2014/main" val="256546817"/>
                  </a:ext>
                </a:extLst>
              </a:tr>
              <a:tr h="296951">
                <a:tc>
                  <a:txBody>
                    <a:bodyPr/>
                    <a:lstStyle/>
                    <a:p>
                      <a:pPr fontAlgn="base" hangingPunct="0">
                        <a:lnSpc>
                          <a:spcPct val="115000"/>
                        </a:lnSpc>
                      </a:pPr>
                      <a:r>
                        <a:rPr lang="nl-NL" sz="800" spc="25">
                          <a:effectLst/>
                        </a:rPr>
                        <a:t>3</a:t>
                      </a:r>
                      <a:endParaRPr lang="nl-NL" sz="8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dirty="0">
                          <a:effectLst/>
                        </a:rPr>
                        <a:t>circulariteit</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1-5 afh van kwalitatieve beoordeling</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Cijfer X € 50.000,-</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extLst>
                  <a:ext uri="{0D108BD9-81ED-4DB2-BD59-A6C34878D82A}">
                    <a16:rowId xmlns:a16="http://schemas.microsoft.com/office/drawing/2014/main" val="1550236425"/>
                  </a:ext>
                </a:extLst>
              </a:tr>
              <a:tr h="290711">
                <a:tc>
                  <a:txBody>
                    <a:bodyPr/>
                    <a:lstStyle/>
                    <a:p>
                      <a:pPr fontAlgn="base" hangingPunct="0">
                        <a:lnSpc>
                          <a:spcPct val="115000"/>
                        </a:lnSpc>
                      </a:pPr>
                      <a:r>
                        <a:rPr lang="nl-NL" sz="800" spc="25">
                          <a:effectLst/>
                        </a:rPr>
                        <a:t>4</a:t>
                      </a:r>
                      <a:endParaRPr lang="nl-NL" sz="8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dirty="0">
                          <a:effectLst/>
                        </a:rPr>
                        <a:t>Extra laadpunten bij aanvang</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dirty="0">
                          <a:effectLst/>
                        </a:rPr>
                        <a:t>Aantal extra laadpunten totaal</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Aantal  X € 2500,-</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extLst>
                  <a:ext uri="{0D108BD9-81ED-4DB2-BD59-A6C34878D82A}">
                    <a16:rowId xmlns:a16="http://schemas.microsoft.com/office/drawing/2014/main" val="2356512136"/>
                  </a:ext>
                </a:extLst>
              </a:tr>
              <a:tr h="290711">
                <a:tc>
                  <a:txBody>
                    <a:bodyPr/>
                    <a:lstStyle/>
                    <a:p>
                      <a:pPr fontAlgn="base" hangingPunct="0">
                        <a:lnSpc>
                          <a:spcPct val="115000"/>
                        </a:lnSpc>
                      </a:pPr>
                      <a:r>
                        <a:rPr lang="nl-NL" sz="800" spc="25">
                          <a:effectLst/>
                        </a:rPr>
                        <a:t>5</a:t>
                      </a:r>
                      <a:endParaRPr lang="nl-NL" sz="8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Optie maximering tarief</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dirty="0">
                          <a:effectLst/>
                        </a:rPr>
                        <a:t>0= indien niet ; 1 indien wel </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Cijfer X € 200.000,-</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extLst>
                  <a:ext uri="{0D108BD9-81ED-4DB2-BD59-A6C34878D82A}">
                    <a16:rowId xmlns:a16="http://schemas.microsoft.com/office/drawing/2014/main" val="2367185789"/>
                  </a:ext>
                </a:extLst>
              </a:tr>
              <a:tr h="450574">
                <a:tc>
                  <a:txBody>
                    <a:bodyPr/>
                    <a:lstStyle/>
                    <a:p>
                      <a:pPr fontAlgn="base" hangingPunct="0">
                        <a:lnSpc>
                          <a:spcPct val="115000"/>
                        </a:lnSpc>
                      </a:pPr>
                      <a:r>
                        <a:rPr lang="nl-NL" sz="800" spc="25">
                          <a:effectLst/>
                        </a:rPr>
                        <a:t>6</a:t>
                      </a:r>
                      <a:endParaRPr lang="nl-NL" sz="8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Optie camera bewaking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dirty="0">
                          <a:effectLst/>
                        </a:rPr>
                        <a:t>0= indien niet ; 3 bij matig plan, 4 bij goed plan en 5 bij uitstekend plan</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Cijfer X Aantal carpoolplaatsen X € 5.000,-</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extLst>
                  <a:ext uri="{0D108BD9-81ED-4DB2-BD59-A6C34878D82A}">
                    <a16:rowId xmlns:a16="http://schemas.microsoft.com/office/drawing/2014/main" val="1877734983"/>
                  </a:ext>
                </a:extLst>
              </a:tr>
              <a:tr h="181656">
                <a:tc>
                  <a:txBody>
                    <a:bodyPr/>
                    <a:lstStyle/>
                    <a:p>
                      <a:pPr fontAlgn="base" hangingPunct="0">
                        <a:lnSpc>
                          <a:spcPct val="115000"/>
                        </a:lnSpc>
                      </a:pPr>
                      <a:r>
                        <a:rPr lang="nl-NL" sz="800" spc="25">
                          <a:effectLst/>
                        </a:rPr>
                        <a:t> </a:t>
                      </a:r>
                      <a:endParaRPr lang="nl-NL" sz="8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dirty="0">
                          <a:effectLst/>
                        </a:rPr>
                        <a:t> </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extLst>
                  <a:ext uri="{0D108BD9-81ED-4DB2-BD59-A6C34878D82A}">
                    <a16:rowId xmlns:a16="http://schemas.microsoft.com/office/drawing/2014/main" val="50455642"/>
                  </a:ext>
                </a:extLst>
              </a:tr>
              <a:tr h="450574">
                <a:tc>
                  <a:txBody>
                    <a:bodyPr/>
                    <a:lstStyle/>
                    <a:p>
                      <a:pPr fontAlgn="base" hangingPunct="0">
                        <a:lnSpc>
                          <a:spcPct val="115000"/>
                        </a:lnSpc>
                      </a:pPr>
                      <a:r>
                        <a:rPr lang="nl-NL" sz="800" spc="25">
                          <a:effectLst/>
                        </a:rPr>
                        <a:t>7 </a:t>
                      </a:r>
                      <a:endParaRPr lang="nl-NL" sz="8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50% lokaal eigenaarschap</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dirty="0">
                          <a:effectLst/>
                        </a:rPr>
                        <a:t>Ja of nee = </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dirty="0">
                          <a:effectLst/>
                        </a:rPr>
                        <a:t>€ 250.000,- als aan wens is voldaan</a:t>
                      </a:r>
                    </a:p>
                    <a:p>
                      <a:pPr fontAlgn="base" hangingPunct="0">
                        <a:lnSpc>
                          <a:spcPct val="115000"/>
                        </a:lnSpc>
                      </a:pPr>
                      <a:r>
                        <a:rPr lang="nl-NL" sz="900" spc="25" dirty="0">
                          <a:effectLst/>
                        </a:rPr>
                        <a:t> </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extLst>
                  <a:ext uri="{0D108BD9-81ED-4DB2-BD59-A6C34878D82A}">
                    <a16:rowId xmlns:a16="http://schemas.microsoft.com/office/drawing/2014/main" val="3064834744"/>
                  </a:ext>
                </a:extLst>
              </a:tr>
              <a:tr h="604198">
                <a:tc>
                  <a:txBody>
                    <a:bodyPr/>
                    <a:lstStyle/>
                    <a:p>
                      <a:pPr fontAlgn="base" hangingPunct="0">
                        <a:lnSpc>
                          <a:spcPct val="115000"/>
                        </a:lnSpc>
                      </a:pPr>
                      <a:r>
                        <a:rPr lang="nl-NL" sz="800" spc="25">
                          <a:effectLst/>
                        </a:rPr>
                        <a:t> Prijs</a:t>
                      </a:r>
                      <a:endParaRPr lang="nl-NL" sz="8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 Afdracht over 25 jaar van alle carpoolplaatsen/ zonnepanelen</a:t>
                      </a:r>
                    </a:p>
                    <a:p>
                      <a:pPr fontAlgn="base" hangingPunct="0">
                        <a:lnSpc>
                          <a:spcPct val="115000"/>
                        </a:lnSpc>
                      </a:pPr>
                      <a:r>
                        <a:rPr lang="nl-NL" sz="900" spc="25">
                          <a:effectLst/>
                        </a:rPr>
                        <a:t>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a:effectLst/>
                        </a:rPr>
                        <a:t>Afdracht € ,-  in 2024 ( pp 2024) ; totaal alle carpoolplaatsen</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dirty="0">
                          <a:effectLst/>
                        </a:rPr>
                        <a:t>IP= X 14,5 ( NCW over 25 jaar)</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tc>
                  <a:txBody>
                    <a:bodyPr/>
                    <a:lstStyle/>
                    <a:p>
                      <a:pPr fontAlgn="base" hangingPunct="0">
                        <a:lnSpc>
                          <a:spcPct val="115000"/>
                        </a:lnSpc>
                      </a:pPr>
                      <a:r>
                        <a:rPr lang="nl-NL" sz="900" spc="25" dirty="0">
                          <a:effectLst/>
                        </a:rPr>
                        <a:t> </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59685" marR="59685" marT="0" marB="0"/>
                </a:tc>
                <a:extLst>
                  <a:ext uri="{0D108BD9-81ED-4DB2-BD59-A6C34878D82A}">
                    <a16:rowId xmlns:a16="http://schemas.microsoft.com/office/drawing/2014/main" val="2372104430"/>
                  </a:ext>
                </a:extLst>
              </a:tr>
            </a:tbl>
          </a:graphicData>
        </a:graphic>
      </p:graphicFrame>
      <p:sp>
        <p:nvSpPr>
          <p:cNvPr id="4" name="Tijdelijke aanduiding voor datum 3">
            <a:extLst>
              <a:ext uri="{FF2B5EF4-FFF2-40B4-BE49-F238E27FC236}">
                <a16:creationId xmlns:a16="http://schemas.microsoft.com/office/drawing/2014/main" id="{0B737785-D113-EEBA-78EB-A50D597A9583}"/>
              </a:ext>
            </a:extLst>
          </p:cNvPr>
          <p:cNvSpPr>
            <a:spLocks noGrp="1"/>
          </p:cNvSpPr>
          <p:nvPr>
            <p:ph type="dt" sz="half" idx="10"/>
          </p:nvPr>
        </p:nvSpPr>
        <p:spPr/>
        <p:txBody>
          <a:bodyPr/>
          <a:lstStyle/>
          <a:p>
            <a:r>
              <a:rPr lang="nl-NL"/>
              <a:t>31-01-2023</a:t>
            </a:r>
          </a:p>
        </p:txBody>
      </p:sp>
      <p:sp>
        <p:nvSpPr>
          <p:cNvPr id="5" name="Tijdelijke aanduiding voor dianummer 4">
            <a:extLst>
              <a:ext uri="{FF2B5EF4-FFF2-40B4-BE49-F238E27FC236}">
                <a16:creationId xmlns:a16="http://schemas.microsoft.com/office/drawing/2014/main" id="{F3513438-A0EF-A4E9-6D92-789139A0B557}"/>
              </a:ext>
            </a:extLst>
          </p:cNvPr>
          <p:cNvSpPr>
            <a:spLocks noGrp="1"/>
          </p:cNvSpPr>
          <p:nvPr>
            <p:ph type="sldNum" sz="quarter" idx="12"/>
          </p:nvPr>
        </p:nvSpPr>
        <p:spPr/>
        <p:txBody>
          <a:bodyPr/>
          <a:lstStyle/>
          <a:p>
            <a:fld id="{AC2620D6-3FD4-4D74-86CB-38375006AE5A}" type="slidenum">
              <a:rPr lang="nl-NL" smtClean="0"/>
              <a:t>16</a:t>
            </a:fld>
            <a:endParaRPr lang="nl-NL"/>
          </a:p>
        </p:txBody>
      </p:sp>
      <p:sp>
        <p:nvSpPr>
          <p:cNvPr id="6" name="Titel 5">
            <a:extLst>
              <a:ext uri="{FF2B5EF4-FFF2-40B4-BE49-F238E27FC236}">
                <a16:creationId xmlns:a16="http://schemas.microsoft.com/office/drawing/2014/main" id="{F1B2A22B-D568-2D7C-1255-74647158033A}"/>
              </a:ext>
            </a:extLst>
          </p:cNvPr>
          <p:cNvSpPr>
            <a:spLocks noGrp="1"/>
          </p:cNvSpPr>
          <p:nvPr>
            <p:ph type="title"/>
          </p:nvPr>
        </p:nvSpPr>
        <p:spPr/>
        <p:txBody>
          <a:bodyPr/>
          <a:lstStyle/>
          <a:p>
            <a:r>
              <a:rPr lang="nl-NL" dirty="0"/>
              <a:t>Solar Parking Provincie Utrecht</a:t>
            </a:r>
          </a:p>
        </p:txBody>
      </p:sp>
    </p:spTree>
    <p:extLst>
      <p:ext uri="{BB962C8B-B14F-4D97-AF65-F5344CB8AC3E}">
        <p14:creationId xmlns:p14="http://schemas.microsoft.com/office/powerpoint/2010/main" val="263601880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3AF7E7E-9D7F-A0CB-D951-398E4845C1D5}"/>
              </a:ext>
            </a:extLst>
          </p:cNvPr>
          <p:cNvSpPr>
            <a:spLocks noGrp="1"/>
          </p:cNvSpPr>
          <p:nvPr>
            <p:ph sz="half" idx="2"/>
          </p:nvPr>
        </p:nvSpPr>
        <p:spPr>
          <a:xfrm>
            <a:off x="755576" y="1347614"/>
            <a:ext cx="7560840" cy="3240000"/>
          </a:xfrm>
        </p:spPr>
        <p:txBody>
          <a:bodyPr/>
          <a:lstStyle/>
          <a:p>
            <a:r>
              <a:rPr lang="nl-NL" dirty="0"/>
              <a:t>Zijn er opmerkingen of vragen? </a:t>
            </a:r>
          </a:p>
          <a:p>
            <a:endParaRPr lang="nl-NL" dirty="0"/>
          </a:p>
          <a:p>
            <a:pPr marL="0" indent="0" algn="ctr">
              <a:buNone/>
            </a:pPr>
            <a:endParaRPr lang="nl-NL" dirty="0"/>
          </a:p>
          <a:p>
            <a:pPr marL="0" indent="0" algn="ctr">
              <a:buNone/>
            </a:pPr>
            <a:endParaRPr lang="nl-NL" dirty="0"/>
          </a:p>
          <a:p>
            <a:pPr marL="0" indent="0" algn="ctr">
              <a:buNone/>
            </a:pPr>
            <a:r>
              <a:rPr lang="nl-NL" dirty="0"/>
              <a:t>Einde</a:t>
            </a:r>
          </a:p>
          <a:p>
            <a:endParaRPr lang="nl-NL" dirty="0"/>
          </a:p>
        </p:txBody>
      </p:sp>
      <p:sp>
        <p:nvSpPr>
          <p:cNvPr id="4" name="Tijdelijke aanduiding voor datum 3">
            <a:extLst>
              <a:ext uri="{FF2B5EF4-FFF2-40B4-BE49-F238E27FC236}">
                <a16:creationId xmlns:a16="http://schemas.microsoft.com/office/drawing/2014/main" id="{0B737785-D113-EEBA-78EB-A50D597A9583}"/>
              </a:ext>
            </a:extLst>
          </p:cNvPr>
          <p:cNvSpPr>
            <a:spLocks noGrp="1"/>
          </p:cNvSpPr>
          <p:nvPr>
            <p:ph type="dt" sz="half" idx="10"/>
          </p:nvPr>
        </p:nvSpPr>
        <p:spPr/>
        <p:txBody>
          <a:bodyPr/>
          <a:lstStyle/>
          <a:p>
            <a:r>
              <a:rPr lang="nl-NL"/>
              <a:t>31-01-2023</a:t>
            </a:r>
          </a:p>
        </p:txBody>
      </p:sp>
      <p:sp>
        <p:nvSpPr>
          <p:cNvPr id="5" name="Tijdelijke aanduiding voor dianummer 4">
            <a:extLst>
              <a:ext uri="{FF2B5EF4-FFF2-40B4-BE49-F238E27FC236}">
                <a16:creationId xmlns:a16="http://schemas.microsoft.com/office/drawing/2014/main" id="{F3513438-A0EF-A4E9-6D92-789139A0B557}"/>
              </a:ext>
            </a:extLst>
          </p:cNvPr>
          <p:cNvSpPr>
            <a:spLocks noGrp="1"/>
          </p:cNvSpPr>
          <p:nvPr>
            <p:ph type="sldNum" sz="quarter" idx="12"/>
          </p:nvPr>
        </p:nvSpPr>
        <p:spPr/>
        <p:txBody>
          <a:bodyPr/>
          <a:lstStyle/>
          <a:p>
            <a:fld id="{AC2620D6-3FD4-4D74-86CB-38375006AE5A}" type="slidenum">
              <a:rPr lang="nl-NL" smtClean="0"/>
              <a:t>17</a:t>
            </a:fld>
            <a:endParaRPr lang="nl-NL"/>
          </a:p>
        </p:txBody>
      </p:sp>
      <p:sp>
        <p:nvSpPr>
          <p:cNvPr id="6" name="Titel 5">
            <a:extLst>
              <a:ext uri="{FF2B5EF4-FFF2-40B4-BE49-F238E27FC236}">
                <a16:creationId xmlns:a16="http://schemas.microsoft.com/office/drawing/2014/main" id="{F1B2A22B-D568-2D7C-1255-74647158033A}"/>
              </a:ext>
            </a:extLst>
          </p:cNvPr>
          <p:cNvSpPr>
            <a:spLocks noGrp="1"/>
          </p:cNvSpPr>
          <p:nvPr>
            <p:ph type="title"/>
          </p:nvPr>
        </p:nvSpPr>
        <p:spPr/>
        <p:txBody>
          <a:bodyPr/>
          <a:lstStyle/>
          <a:p>
            <a:r>
              <a:rPr lang="nl-NL" dirty="0"/>
              <a:t>Solar Parking Provincie Utrecht</a:t>
            </a:r>
          </a:p>
        </p:txBody>
      </p:sp>
    </p:spTree>
    <p:extLst>
      <p:ext uri="{BB962C8B-B14F-4D97-AF65-F5344CB8AC3E}">
        <p14:creationId xmlns:p14="http://schemas.microsoft.com/office/powerpoint/2010/main" val="123617971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5BB59DE5-6ED7-45C5-BDC2-1AFAAD5F9B68}"/>
              </a:ext>
            </a:extLst>
          </p:cNvPr>
          <p:cNvSpPr>
            <a:spLocks noGrp="1"/>
          </p:cNvSpPr>
          <p:nvPr>
            <p:ph idx="1"/>
          </p:nvPr>
        </p:nvSpPr>
        <p:spPr/>
        <p:txBody>
          <a:bodyPr/>
          <a:lstStyle/>
          <a:p>
            <a:r>
              <a:rPr lang="nl-NL" sz="3200" dirty="0"/>
              <a:t>Programma</a:t>
            </a:r>
          </a:p>
          <a:p>
            <a:pPr lvl="1">
              <a:buFont typeface="Arial" panose="020B0604020202020204" pitchFamily="34" charset="0"/>
              <a:buChar char="•"/>
            </a:pPr>
            <a:r>
              <a:rPr lang="nl-NL" dirty="0"/>
              <a:t>Voorstel ronde</a:t>
            </a:r>
          </a:p>
          <a:p>
            <a:pPr lvl="1">
              <a:buFont typeface="Arial" panose="020B0604020202020204" pitchFamily="34" charset="0"/>
              <a:buChar char="•"/>
            </a:pPr>
            <a:r>
              <a:rPr lang="nl-NL" dirty="0"/>
              <a:t>Werkwijze </a:t>
            </a:r>
          </a:p>
          <a:p>
            <a:pPr lvl="1">
              <a:buFont typeface="Arial" panose="020B0604020202020204" pitchFamily="34" charset="0"/>
              <a:buChar char="•"/>
            </a:pPr>
            <a:r>
              <a:rPr lang="nl-NL" dirty="0"/>
              <a:t>Presentatie </a:t>
            </a:r>
          </a:p>
          <a:p>
            <a:pPr lvl="1">
              <a:buFont typeface="Arial" panose="020B0604020202020204" pitchFamily="34" charset="0"/>
              <a:buChar char="•"/>
            </a:pPr>
            <a:r>
              <a:rPr lang="nl-NL" dirty="0"/>
              <a:t>Vragen</a:t>
            </a:r>
          </a:p>
        </p:txBody>
      </p:sp>
      <p:sp>
        <p:nvSpPr>
          <p:cNvPr id="4" name="Tijdelijke aanduiding voor datum 3"/>
          <p:cNvSpPr>
            <a:spLocks noGrp="1"/>
          </p:cNvSpPr>
          <p:nvPr>
            <p:ph type="dt" sz="half" idx="10"/>
          </p:nvPr>
        </p:nvSpPr>
        <p:spPr>
          <a:xfrm>
            <a:off x="612000" y="4766400"/>
            <a:ext cx="2133600" cy="273844"/>
          </a:xfrm>
        </p:spPr>
        <p:txBody>
          <a:bodyPr/>
          <a:lstStyle/>
          <a:p>
            <a:r>
              <a:rPr lang="nl-NL"/>
              <a:t>31-01-2023</a:t>
            </a:r>
          </a:p>
        </p:txBody>
      </p:sp>
      <p:sp>
        <p:nvSpPr>
          <p:cNvPr id="5" name="Tijdelijke aanduiding voor dianummer 4"/>
          <p:cNvSpPr>
            <a:spLocks noGrp="1"/>
          </p:cNvSpPr>
          <p:nvPr>
            <p:ph type="sldNum" sz="quarter" idx="12"/>
          </p:nvPr>
        </p:nvSpPr>
        <p:spPr>
          <a:xfrm>
            <a:off x="6553200" y="4767263"/>
            <a:ext cx="2133600" cy="273844"/>
          </a:xfrm>
        </p:spPr>
        <p:txBody>
          <a:bodyPr/>
          <a:lstStyle/>
          <a:p>
            <a:fld id="{AC2620D6-3FD4-4D74-86CB-38375006AE5A}" type="slidenum">
              <a:rPr lang="nl-NL" smtClean="0"/>
              <a:t>2</a:t>
            </a:fld>
            <a:endParaRPr lang="nl-NL"/>
          </a:p>
        </p:txBody>
      </p:sp>
      <p:sp>
        <p:nvSpPr>
          <p:cNvPr id="6" name="titel">
            <a:extLst>
              <a:ext uri="{FF2B5EF4-FFF2-40B4-BE49-F238E27FC236}">
                <a16:creationId xmlns:a16="http://schemas.microsoft.com/office/drawing/2014/main" id="{A96B7D1B-96FF-4EB6-84D7-93F203EFC81A}"/>
              </a:ext>
            </a:extLst>
          </p:cNvPr>
          <p:cNvSpPr>
            <a:spLocks noGrp="1"/>
          </p:cNvSpPr>
          <p:nvPr>
            <p:ph type="title"/>
          </p:nvPr>
        </p:nvSpPr>
        <p:spPr/>
        <p:txBody>
          <a:bodyPr/>
          <a:lstStyle/>
          <a:p>
            <a:r>
              <a:rPr lang="nl-NL"/>
              <a:t>Solar Parking Provincie Utrecht</a:t>
            </a:r>
          </a:p>
        </p:txBody>
      </p:sp>
    </p:spTree>
    <p:extLst>
      <p:ext uri="{BB962C8B-B14F-4D97-AF65-F5344CB8AC3E}">
        <p14:creationId xmlns:p14="http://schemas.microsoft.com/office/powerpoint/2010/main" val="360491215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5BB59DE5-6ED7-45C5-BDC2-1AFAAD5F9B68}"/>
              </a:ext>
            </a:extLst>
          </p:cNvPr>
          <p:cNvSpPr>
            <a:spLocks noGrp="1"/>
          </p:cNvSpPr>
          <p:nvPr>
            <p:ph idx="1"/>
          </p:nvPr>
        </p:nvSpPr>
        <p:spPr>
          <a:xfrm>
            <a:off x="663660" y="1059582"/>
            <a:ext cx="8208000" cy="3240000"/>
          </a:xfrm>
        </p:spPr>
        <p:txBody>
          <a:bodyPr/>
          <a:lstStyle/>
          <a:p>
            <a:r>
              <a:rPr lang="nl-NL" sz="3200" dirty="0"/>
              <a:t>Werkwijze</a:t>
            </a:r>
          </a:p>
          <a:p>
            <a:pPr>
              <a:buFont typeface="Arial" panose="020B0604020202020204" pitchFamily="34" charset="0"/>
              <a:buChar char="•"/>
            </a:pPr>
            <a:r>
              <a:rPr lang="nl-NL" dirty="0"/>
              <a:t>Leidraad, </a:t>
            </a:r>
            <a:r>
              <a:rPr lang="nl-NL" dirty="0" err="1"/>
              <a:t>PvE</a:t>
            </a:r>
            <a:r>
              <a:rPr lang="nl-NL" dirty="0"/>
              <a:t> en </a:t>
            </a:r>
            <a:r>
              <a:rPr lang="nl-NL" dirty="0" err="1"/>
              <a:t>concept-overeenkomst</a:t>
            </a:r>
            <a:r>
              <a:rPr lang="nl-NL" dirty="0"/>
              <a:t> zijn bepalend</a:t>
            </a:r>
          </a:p>
          <a:p>
            <a:pPr>
              <a:buFont typeface="Arial" panose="020B0604020202020204" pitchFamily="34" charset="0"/>
              <a:buChar char="•"/>
            </a:pPr>
            <a:r>
              <a:rPr lang="nl-NL" dirty="0"/>
              <a:t>Presentatie geeft achtergrondinformatie en hoofdlijnen</a:t>
            </a:r>
          </a:p>
          <a:p>
            <a:pPr>
              <a:buFont typeface="Arial" panose="020B0604020202020204" pitchFamily="34" charset="0"/>
              <a:buChar char="•"/>
            </a:pPr>
            <a:r>
              <a:rPr lang="nl-NL" dirty="0"/>
              <a:t>Verduidelijkingsvragen na afloop </a:t>
            </a:r>
          </a:p>
          <a:p>
            <a:pPr>
              <a:buFont typeface="Arial" panose="020B0604020202020204" pitchFamily="34" charset="0"/>
              <a:buChar char="•"/>
            </a:pPr>
            <a:r>
              <a:rPr lang="nl-NL" dirty="0"/>
              <a:t>Vragen worden schriftelijk gesteld en in </a:t>
            </a:r>
            <a:r>
              <a:rPr lang="nl-NL" dirty="0" err="1"/>
              <a:t>NvI</a:t>
            </a:r>
            <a:r>
              <a:rPr lang="nl-NL" dirty="0"/>
              <a:t> beantwoord</a:t>
            </a:r>
          </a:p>
          <a:p>
            <a:pPr marL="0" indent="0"/>
            <a:r>
              <a:rPr lang="nl-NL" dirty="0"/>
              <a:t> </a:t>
            </a:r>
          </a:p>
        </p:txBody>
      </p:sp>
      <p:sp>
        <p:nvSpPr>
          <p:cNvPr id="4" name="Tijdelijke aanduiding voor datum 3"/>
          <p:cNvSpPr>
            <a:spLocks noGrp="1"/>
          </p:cNvSpPr>
          <p:nvPr>
            <p:ph type="dt" sz="half" idx="10"/>
          </p:nvPr>
        </p:nvSpPr>
        <p:spPr>
          <a:xfrm>
            <a:off x="612000" y="4766400"/>
            <a:ext cx="2133600" cy="273844"/>
          </a:xfrm>
        </p:spPr>
        <p:txBody>
          <a:bodyPr/>
          <a:lstStyle/>
          <a:p>
            <a:r>
              <a:rPr lang="nl-NL"/>
              <a:t>31-01-2023</a:t>
            </a:r>
          </a:p>
        </p:txBody>
      </p:sp>
      <p:sp>
        <p:nvSpPr>
          <p:cNvPr id="5" name="Tijdelijke aanduiding voor dianummer 4"/>
          <p:cNvSpPr>
            <a:spLocks noGrp="1"/>
          </p:cNvSpPr>
          <p:nvPr>
            <p:ph type="sldNum" sz="quarter" idx="12"/>
          </p:nvPr>
        </p:nvSpPr>
        <p:spPr>
          <a:xfrm>
            <a:off x="6553200" y="4767263"/>
            <a:ext cx="2133600" cy="273844"/>
          </a:xfrm>
        </p:spPr>
        <p:txBody>
          <a:bodyPr/>
          <a:lstStyle/>
          <a:p>
            <a:fld id="{AC2620D6-3FD4-4D74-86CB-38375006AE5A}" type="slidenum">
              <a:rPr lang="nl-NL" smtClean="0"/>
              <a:t>3</a:t>
            </a:fld>
            <a:endParaRPr lang="nl-NL"/>
          </a:p>
        </p:txBody>
      </p:sp>
      <p:sp>
        <p:nvSpPr>
          <p:cNvPr id="6" name="titel">
            <a:extLst>
              <a:ext uri="{FF2B5EF4-FFF2-40B4-BE49-F238E27FC236}">
                <a16:creationId xmlns:a16="http://schemas.microsoft.com/office/drawing/2014/main" id="{A96B7D1B-96FF-4EB6-84D7-93F203EFC81A}"/>
              </a:ext>
            </a:extLst>
          </p:cNvPr>
          <p:cNvSpPr>
            <a:spLocks noGrp="1"/>
          </p:cNvSpPr>
          <p:nvPr>
            <p:ph type="title"/>
          </p:nvPr>
        </p:nvSpPr>
        <p:spPr/>
        <p:txBody>
          <a:bodyPr/>
          <a:lstStyle/>
          <a:p>
            <a:r>
              <a:rPr lang="nl-NL" dirty="0"/>
              <a:t>Solar Parking Provincie Utrecht</a:t>
            </a:r>
          </a:p>
        </p:txBody>
      </p:sp>
    </p:spTree>
    <p:extLst>
      <p:ext uri="{BB962C8B-B14F-4D97-AF65-F5344CB8AC3E}">
        <p14:creationId xmlns:p14="http://schemas.microsoft.com/office/powerpoint/2010/main" val="232581947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C232BE7E-6560-6DBD-0BE6-4B76A066078D}"/>
              </a:ext>
            </a:extLst>
          </p:cNvPr>
          <p:cNvSpPr>
            <a:spLocks noGrp="1"/>
          </p:cNvSpPr>
          <p:nvPr>
            <p:ph idx="1"/>
          </p:nvPr>
        </p:nvSpPr>
        <p:spPr/>
        <p:txBody>
          <a:bodyPr/>
          <a:lstStyle/>
          <a:p>
            <a:r>
              <a:rPr lang="nl-NL" dirty="0"/>
              <a:t> </a:t>
            </a:r>
          </a:p>
        </p:txBody>
      </p:sp>
      <p:sp>
        <p:nvSpPr>
          <p:cNvPr id="3" name="Tijdelijke aanduiding voor datum 2">
            <a:extLst>
              <a:ext uri="{FF2B5EF4-FFF2-40B4-BE49-F238E27FC236}">
                <a16:creationId xmlns:a16="http://schemas.microsoft.com/office/drawing/2014/main" id="{545D21A1-90ED-8F77-D586-8A44CF0A0C10}"/>
              </a:ext>
            </a:extLst>
          </p:cNvPr>
          <p:cNvSpPr>
            <a:spLocks noGrp="1"/>
          </p:cNvSpPr>
          <p:nvPr>
            <p:ph type="dt" sz="half" idx="10"/>
          </p:nvPr>
        </p:nvSpPr>
        <p:spPr/>
        <p:txBody>
          <a:bodyPr/>
          <a:lstStyle/>
          <a:p>
            <a:r>
              <a:rPr lang="nl-NL"/>
              <a:t>31-01-2023</a:t>
            </a:r>
          </a:p>
        </p:txBody>
      </p:sp>
      <p:sp>
        <p:nvSpPr>
          <p:cNvPr id="4" name="Tijdelijke aanduiding voor dianummer 3">
            <a:extLst>
              <a:ext uri="{FF2B5EF4-FFF2-40B4-BE49-F238E27FC236}">
                <a16:creationId xmlns:a16="http://schemas.microsoft.com/office/drawing/2014/main" id="{7DED50EA-92C3-9214-E401-9C3777C73B1A}"/>
              </a:ext>
            </a:extLst>
          </p:cNvPr>
          <p:cNvSpPr>
            <a:spLocks noGrp="1"/>
          </p:cNvSpPr>
          <p:nvPr>
            <p:ph type="sldNum" sz="quarter" idx="12"/>
          </p:nvPr>
        </p:nvSpPr>
        <p:spPr/>
        <p:txBody>
          <a:bodyPr/>
          <a:lstStyle/>
          <a:p>
            <a:fld id="{AC2620D6-3FD4-4D74-86CB-38375006AE5A}" type="slidenum">
              <a:rPr lang="nl-NL" smtClean="0"/>
              <a:t>4</a:t>
            </a:fld>
            <a:endParaRPr lang="nl-NL"/>
          </a:p>
        </p:txBody>
      </p:sp>
      <p:sp>
        <p:nvSpPr>
          <p:cNvPr id="5" name="Titel 4">
            <a:extLst>
              <a:ext uri="{FF2B5EF4-FFF2-40B4-BE49-F238E27FC236}">
                <a16:creationId xmlns:a16="http://schemas.microsoft.com/office/drawing/2014/main" id="{9C431611-1717-10B7-3B76-EFA1E1D53061}"/>
              </a:ext>
            </a:extLst>
          </p:cNvPr>
          <p:cNvSpPr>
            <a:spLocks noGrp="1"/>
          </p:cNvSpPr>
          <p:nvPr>
            <p:ph type="title"/>
          </p:nvPr>
        </p:nvSpPr>
        <p:spPr/>
        <p:txBody>
          <a:bodyPr/>
          <a:lstStyle/>
          <a:p>
            <a:r>
              <a:rPr lang="nl-NL" dirty="0"/>
              <a:t>Solar Parking Provincie Utrecht</a:t>
            </a:r>
          </a:p>
        </p:txBody>
      </p:sp>
      <p:graphicFrame>
        <p:nvGraphicFramePr>
          <p:cNvPr id="6" name="Tabel 5">
            <a:extLst>
              <a:ext uri="{FF2B5EF4-FFF2-40B4-BE49-F238E27FC236}">
                <a16:creationId xmlns:a16="http://schemas.microsoft.com/office/drawing/2014/main" id="{D3543374-8400-AF99-CD27-11B6143C6CCA}"/>
              </a:ext>
            </a:extLst>
          </p:cNvPr>
          <p:cNvGraphicFramePr>
            <a:graphicFrameLocks noGrp="1"/>
          </p:cNvGraphicFramePr>
          <p:nvPr>
            <p:extLst>
              <p:ext uri="{D42A27DB-BD31-4B8C-83A1-F6EECF244321}">
                <p14:modId xmlns:p14="http://schemas.microsoft.com/office/powerpoint/2010/main" val="384275436"/>
              </p:ext>
            </p:extLst>
          </p:nvPr>
        </p:nvGraphicFramePr>
        <p:xfrm>
          <a:off x="971600" y="1275606"/>
          <a:ext cx="5760640" cy="3168352"/>
        </p:xfrm>
        <a:graphic>
          <a:graphicData uri="http://schemas.openxmlformats.org/drawingml/2006/table">
            <a:tbl>
              <a:tblPr firstRow="1" firstCol="1" bandRow="1"/>
              <a:tblGrid>
                <a:gridCol w="3475970">
                  <a:extLst>
                    <a:ext uri="{9D8B030D-6E8A-4147-A177-3AD203B41FA5}">
                      <a16:colId xmlns:a16="http://schemas.microsoft.com/office/drawing/2014/main" val="972621754"/>
                    </a:ext>
                  </a:extLst>
                </a:gridCol>
                <a:gridCol w="1428639">
                  <a:extLst>
                    <a:ext uri="{9D8B030D-6E8A-4147-A177-3AD203B41FA5}">
                      <a16:colId xmlns:a16="http://schemas.microsoft.com/office/drawing/2014/main" val="3822565054"/>
                    </a:ext>
                  </a:extLst>
                </a:gridCol>
                <a:gridCol w="856031">
                  <a:extLst>
                    <a:ext uri="{9D8B030D-6E8A-4147-A177-3AD203B41FA5}">
                      <a16:colId xmlns:a16="http://schemas.microsoft.com/office/drawing/2014/main" val="2511351834"/>
                    </a:ext>
                  </a:extLst>
                </a:gridCol>
              </a:tblGrid>
              <a:tr h="288032">
                <a:tc>
                  <a:txBody>
                    <a:bodyPr/>
                    <a:lstStyle/>
                    <a:p>
                      <a:pPr>
                        <a:lnSpc>
                          <a:spcPct val="115000"/>
                        </a:lnSpc>
                      </a:pPr>
                      <a:r>
                        <a:rPr lang="nl-NL" sz="800" b="1" spc="0" dirty="0">
                          <a:solidFill>
                            <a:srgbClr val="FFFFFF"/>
                          </a:solidFill>
                          <a:effectLst/>
                          <a:latin typeface="Corbel" panose="020B0503020204020204" pitchFamily="34" charset="0"/>
                          <a:ea typeface="Times New Roman" panose="02020603050405020304" pitchFamily="18" charset="0"/>
                          <a:cs typeface="Times New Roman" panose="02020603050405020304" pitchFamily="18" charset="0"/>
                        </a:rPr>
                        <a:t>Activiteit</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nSpc>
                          <a:spcPct val="115000"/>
                        </a:lnSpc>
                      </a:pPr>
                      <a:r>
                        <a:rPr lang="nl-NL" sz="800" b="1" spc="0">
                          <a:solidFill>
                            <a:srgbClr val="FFFFFF"/>
                          </a:solidFill>
                          <a:effectLst/>
                          <a:latin typeface="Corbel" panose="020B0503020204020204" pitchFamily="34" charset="0"/>
                          <a:ea typeface="Times New Roman" panose="02020603050405020304" pitchFamily="18" charset="0"/>
                          <a:cs typeface="Times New Roman" panose="02020603050405020304" pitchFamily="18" charset="0"/>
                        </a:rPr>
                        <a:t>Datum</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nSpc>
                          <a:spcPct val="115000"/>
                        </a:lnSpc>
                      </a:pPr>
                      <a:r>
                        <a:rPr lang="nl-NL" sz="800" b="1" spc="0">
                          <a:solidFill>
                            <a:srgbClr val="FFFFFF"/>
                          </a:solidFill>
                          <a:effectLst/>
                          <a:latin typeface="Corbel" panose="020B0503020204020204" pitchFamily="34" charset="0"/>
                          <a:ea typeface="Times New Roman" panose="02020603050405020304" pitchFamily="18" charset="0"/>
                          <a:cs typeface="Times New Roman" panose="02020603050405020304" pitchFamily="18" charset="0"/>
                        </a:rPr>
                        <a:t>Tijd (CET)</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3095895531"/>
                  </a:ext>
                </a:extLst>
              </a:tr>
              <a:tr h="288032">
                <a:tc>
                  <a:txBody>
                    <a:bodyPr/>
                    <a:lstStyle/>
                    <a:p>
                      <a:pPr>
                        <a:lnSpc>
                          <a:spcPct val="115000"/>
                        </a:lnSpc>
                      </a:pPr>
                      <a:r>
                        <a:rPr lang="nl-NL" sz="800" spc="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Publiceren aankondiging op TenderNed</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pPr>
                      <a:r>
                        <a:rPr lang="nl-NL" sz="800" spc="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13 januari 2023</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3935801895"/>
                  </a:ext>
                </a:extLst>
              </a:tr>
              <a:tr h="288032">
                <a:tc>
                  <a:txBody>
                    <a:bodyPr/>
                    <a:lstStyle/>
                    <a:p>
                      <a:pPr>
                        <a:lnSpc>
                          <a:spcPct val="115000"/>
                        </a:lnSpc>
                      </a:pPr>
                      <a:r>
                        <a:rPr lang="nl-NL" sz="800" spc="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Voorlichtingsbijeenkomst c.q. aanwijzing op locatie</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nl-NL" sz="800" spc="25">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31 januari 2023</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nl-NL" sz="800" spc="25">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10.00 uur</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0402975"/>
                  </a:ext>
                </a:extLst>
              </a:tr>
              <a:tr h="288032">
                <a:tc>
                  <a:txBody>
                    <a:bodyPr/>
                    <a:lstStyle/>
                    <a:p>
                      <a:pPr>
                        <a:lnSpc>
                          <a:spcPct val="115000"/>
                        </a:lnSpc>
                      </a:pPr>
                      <a:r>
                        <a:rPr lang="nl-NL" sz="800" spc="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Uiterste datum voor het stellen van vragen, &lt;1</a:t>
                      </a:r>
                      <a:r>
                        <a:rPr lang="nl-NL" sz="800" spc="0" baseline="300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e</a:t>
                      </a:r>
                      <a:r>
                        <a:rPr lang="nl-NL" sz="800" spc="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ronde&gt; </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pPr>
                      <a:r>
                        <a:rPr lang="nl-NL" sz="800" spc="25">
                          <a:effectLst/>
                          <a:latin typeface="Corbel" panose="020B0503020204020204" pitchFamily="34" charset="0"/>
                          <a:ea typeface="Times New Roman" panose="02020603050405020304" pitchFamily="18" charset="0"/>
                          <a:cs typeface="Times New Roman" panose="02020603050405020304" pitchFamily="18" charset="0"/>
                        </a:rPr>
                        <a:t>13 februari 2023</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3615945346"/>
                  </a:ext>
                </a:extLst>
              </a:tr>
              <a:tr h="288032">
                <a:tc>
                  <a:txBody>
                    <a:bodyPr/>
                    <a:lstStyle/>
                    <a:p>
                      <a:pPr>
                        <a:lnSpc>
                          <a:spcPct val="115000"/>
                        </a:lnSpc>
                      </a:pPr>
                      <a:r>
                        <a:rPr lang="nl-NL" sz="800" spc="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Publicatie Nota van inlichtingen, &lt;1</a:t>
                      </a:r>
                      <a:r>
                        <a:rPr lang="nl-NL" sz="800" spc="0" baseline="3000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e</a:t>
                      </a:r>
                      <a:r>
                        <a:rPr lang="nl-NL" sz="800" spc="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ronde&gt;</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pPr>
                      <a:r>
                        <a:rPr lang="nl-NL" sz="800" spc="25">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22 februari 2023</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3850903755"/>
                  </a:ext>
                </a:extLst>
              </a:tr>
              <a:tr h="288032">
                <a:tc>
                  <a:txBody>
                    <a:bodyPr/>
                    <a:lstStyle/>
                    <a:p>
                      <a:pPr>
                        <a:lnSpc>
                          <a:spcPct val="115000"/>
                        </a:lnSpc>
                      </a:pPr>
                      <a:r>
                        <a:rPr lang="nl-NL" sz="800" spc="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Uiterste datum voor het stellen van vragen, 2</a:t>
                      </a:r>
                      <a:r>
                        <a:rPr lang="nl-NL" sz="800" spc="0" baseline="300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e</a:t>
                      </a:r>
                      <a:r>
                        <a:rPr lang="nl-NL" sz="800" spc="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ronde</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pPr>
                      <a:r>
                        <a:rPr lang="nl-NL" sz="800" spc="25">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6 maart 2023</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1179003456"/>
                  </a:ext>
                </a:extLst>
              </a:tr>
              <a:tr h="288032">
                <a:tc>
                  <a:txBody>
                    <a:bodyPr/>
                    <a:lstStyle/>
                    <a:p>
                      <a:pPr>
                        <a:lnSpc>
                          <a:spcPct val="115000"/>
                        </a:lnSpc>
                      </a:pPr>
                      <a:r>
                        <a:rPr lang="nl-NL" sz="800" b="1" spc="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a:t>
                      </a:r>
                      <a:r>
                        <a:rPr lang="nl-NL" sz="800" spc="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Publicatie Nota van inlichtingen, 2</a:t>
                      </a:r>
                      <a:r>
                        <a:rPr lang="nl-NL" sz="800" spc="0" baseline="300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e</a:t>
                      </a:r>
                      <a:r>
                        <a:rPr lang="nl-NL" sz="800" spc="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ronde</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pPr>
                      <a:r>
                        <a:rPr lang="nl-NL" sz="800" spc="25">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15 maart 2023</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142010958"/>
                  </a:ext>
                </a:extLst>
              </a:tr>
              <a:tr h="288032">
                <a:tc>
                  <a:txBody>
                    <a:bodyPr/>
                    <a:lstStyle/>
                    <a:p>
                      <a:pPr>
                        <a:lnSpc>
                          <a:spcPct val="115000"/>
                        </a:lnSpc>
                      </a:pPr>
                      <a:r>
                        <a:rPr lang="nl-NL" sz="800" b="1" spc="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Sluiting termijn voor het indienen van een Inschrijving</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nl-NL" sz="800" b="1" spc="25">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29 maart 2023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nl-NL" sz="800" b="1" spc="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12:00 uur</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4526786"/>
                  </a:ext>
                </a:extLst>
              </a:tr>
              <a:tr h="288032">
                <a:tc>
                  <a:txBody>
                    <a:bodyPr/>
                    <a:lstStyle/>
                    <a:p>
                      <a:pPr>
                        <a:lnSpc>
                          <a:spcPct val="115000"/>
                        </a:lnSpc>
                      </a:pPr>
                      <a:r>
                        <a:rPr lang="nl-NL" sz="800" spc="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Mededeling Gunningsbeslissing, start bezwaartermijn</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pPr>
                      <a:r>
                        <a:rPr lang="nl-NL" sz="800" spc="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 12 april 2023</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1489734667"/>
                  </a:ext>
                </a:extLst>
              </a:tr>
              <a:tr h="288032">
                <a:tc>
                  <a:txBody>
                    <a:bodyPr/>
                    <a:lstStyle/>
                    <a:p>
                      <a:pPr>
                        <a:lnSpc>
                          <a:spcPct val="115000"/>
                        </a:lnSpc>
                      </a:pPr>
                      <a:r>
                        <a:rPr lang="nl-NL" sz="800" spc="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Definitieve gunning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pPr>
                      <a:r>
                        <a:rPr lang="nl-NL" sz="800" spc="25">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24 april 2023</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886746603"/>
                  </a:ext>
                </a:extLst>
              </a:tr>
              <a:tr h="288032">
                <a:tc>
                  <a:txBody>
                    <a:bodyPr/>
                    <a:lstStyle/>
                    <a:p>
                      <a:pPr>
                        <a:lnSpc>
                          <a:spcPct val="115000"/>
                        </a:lnSpc>
                      </a:pPr>
                      <a:r>
                        <a:rPr lang="nl-NL" sz="800" b="1" spc="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Ingangsdatum Overeenkomst</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pPr>
                      <a:r>
                        <a:rPr lang="nl-NL" sz="800" b="1" spc="25"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1 mei 2023</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440603735"/>
                  </a:ext>
                </a:extLst>
              </a:tr>
            </a:tbl>
          </a:graphicData>
        </a:graphic>
      </p:graphicFrame>
    </p:spTree>
    <p:extLst>
      <p:ext uri="{BB962C8B-B14F-4D97-AF65-F5344CB8AC3E}">
        <p14:creationId xmlns:p14="http://schemas.microsoft.com/office/powerpoint/2010/main" val="341069376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5BB59DE5-6ED7-45C5-BDC2-1AFAAD5F9B68}"/>
              </a:ext>
            </a:extLst>
          </p:cNvPr>
          <p:cNvSpPr>
            <a:spLocks noGrp="1"/>
          </p:cNvSpPr>
          <p:nvPr>
            <p:ph idx="1"/>
          </p:nvPr>
        </p:nvSpPr>
        <p:spPr/>
        <p:txBody>
          <a:bodyPr/>
          <a:lstStyle/>
          <a:p>
            <a:r>
              <a:rPr lang="nl-NL" dirty="0"/>
              <a:t>Beleid Provincie </a:t>
            </a:r>
          </a:p>
          <a:p>
            <a:pPr>
              <a:buFont typeface="Arial" panose="020B0604020202020204" pitchFamily="34" charset="0"/>
              <a:buChar char="•"/>
            </a:pPr>
            <a:r>
              <a:rPr lang="nl-NL" sz="1800" dirty="0">
                <a:effectLst/>
                <a:latin typeface="Corbel" panose="020B0503020204020204" pitchFamily="34" charset="0"/>
                <a:ea typeface="Calibri" panose="020F0502020204030204" pitchFamily="34" charset="0"/>
                <a:cs typeface="Calibri" panose="020F0502020204030204" pitchFamily="34" charset="0"/>
              </a:rPr>
              <a:t>verbeteren van de luchtkwaliteit </a:t>
            </a:r>
          </a:p>
          <a:p>
            <a:pPr>
              <a:buFont typeface="Arial" panose="020B0604020202020204" pitchFamily="34" charset="0"/>
              <a:buChar char="•"/>
            </a:pPr>
            <a:r>
              <a:rPr lang="nl-NL" sz="1800" dirty="0">
                <a:effectLst/>
                <a:latin typeface="Corbel" panose="020B0503020204020204" pitchFamily="34" charset="0"/>
                <a:ea typeface="Calibri" panose="020F0502020204030204" pitchFamily="34" charset="0"/>
                <a:cs typeface="Calibri" panose="020F0502020204030204" pitchFamily="34" charset="0"/>
              </a:rPr>
              <a:t>behalen van de klimaatdoelstellingen.</a:t>
            </a:r>
          </a:p>
          <a:p>
            <a:pPr marL="0" indent="0"/>
            <a:r>
              <a:rPr lang="nl-NL" sz="1800" dirty="0">
                <a:latin typeface="Corbel" panose="020B0503020204020204" pitchFamily="34" charset="0"/>
                <a:cs typeface="Calibri" panose="020F0502020204030204" pitchFamily="34" charset="0"/>
              </a:rPr>
              <a:t>Daarom werken aan energietransitie: </a:t>
            </a:r>
          </a:p>
          <a:p>
            <a:pPr marL="285750" indent="-285750">
              <a:buFont typeface="Arial" panose="020B0604020202020204" pitchFamily="34" charset="0"/>
              <a:buChar char="•"/>
            </a:pPr>
            <a:r>
              <a:rPr lang="nl-NL" sz="1800" dirty="0">
                <a:latin typeface="Corbel" panose="020B0503020204020204" pitchFamily="34" charset="0"/>
                <a:cs typeface="Calibri" panose="020F0502020204030204" pitchFamily="34" charset="0"/>
              </a:rPr>
              <a:t>Opwek zonne-energie op provinciale gebouwen en terreinen</a:t>
            </a:r>
          </a:p>
          <a:p>
            <a:pPr marL="285750" indent="-285750">
              <a:buFont typeface="Arial" panose="020B0604020202020204" pitchFamily="34" charset="0"/>
              <a:buChar char="•"/>
            </a:pPr>
            <a:r>
              <a:rPr lang="nl-NL" sz="1800" dirty="0">
                <a:latin typeface="Corbel" panose="020B0503020204020204" pitchFamily="34" charset="0"/>
                <a:cs typeface="Calibri" panose="020F0502020204030204" pitchFamily="34" charset="0"/>
              </a:rPr>
              <a:t>Stimuleren elektrisch rijden -&gt; voldoende laadmogelijkheden. </a:t>
            </a:r>
          </a:p>
          <a:p>
            <a:pPr marL="0" indent="0"/>
            <a:endParaRPr lang="nl-NL" sz="1800" dirty="0">
              <a:latin typeface="Corbel" panose="020B0503020204020204" pitchFamily="34" charset="0"/>
              <a:cs typeface="Calibri" panose="020F0502020204030204" pitchFamily="34" charset="0"/>
            </a:endParaRPr>
          </a:p>
          <a:p>
            <a:pPr marL="0" indent="0"/>
            <a:r>
              <a:rPr lang="nl-NL" sz="1800" dirty="0">
                <a:latin typeface="Corbel" panose="020B0503020204020204" pitchFamily="34" charset="0"/>
                <a:cs typeface="Calibri" panose="020F0502020204030204" pitchFamily="34" charset="0"/>
              </a:rPr>
              <a:t>Vooronderzoek naar zonnepanelen op carpoolplaatsen</a:t>
            </a:r>
            <a:endParaRPr lang="nl-NL" dirty="0"/>
          </a:p>
        </p:txBody>
      </p:sp>
      <p:sp>
        <p:nvSpPr>
          <p:cNvPr id="4" name="Tijdelijke aanduiding voor datum 3"/>
          <p:cNvSpPr>
            <a:spLocks noGrp="1"/>
          </p:cNvSpPr>
          <p:nvPr>
            <p:ph type="dt" sz="half" idx="10"/>
          </p:nvPr>
        </p:nvSpPr>
        <p:spPr>
          <a:xfrm>
            <a:off x="612000" y="4766400"/>
            <a:ext cx="2133600" cy="273844"/>
          </a:xfrm>
        </p:spPr>
        <p:txBody>
          <a:bodyPr/>
          <a:lstStyle/>
          <a:p>
            <a:r>
              <a:rPr lang="nl-NL"/>
              <a:t>31-01-2023</a:t>
            </a:r>
          </a:p>
        </p:txBody>
      </p:sp>
      <p:sp>
        <p:nvSpPr>
          <p:cNvPr id="5" name="Tijdelijke aanduiding voor dianummer 4"/>
          <p:cNvSpPr>
            <a:spLocks noGrp="1"/>
          </p:cNvSpPr>
          <p:nvPr>
            <p:ph type="sldNum" sz="quarter" idx="12"/>
          </p:nvPr>
        </p:nvSpPr>
        <p:spPr>
          <a:xfrm>
            <a:off x="6553200" y="4767263"/>
            <a:ext cx="2133600" cy="273844"/>
          </a:xfrm>
        </p:spPr>
        <p:txBody>
          <a:bodyPr/>
          <a:lstStyle/>
          <a:p>
            <a:fld id="{AC2620D6-3FD4-4D74-86CB-38375006AE5A}" type="slidenum">
              <a:rPr lang="nl-NL" smtClean="0"/>
              <a:t>5</a:t>
            </a:fld>
            <a:endParaRPr lang="nl-NL"/>
          </a:p>
        </p:txBody>
      </p:sp>
      <p:sp>
        <p:nvSpPr>
          <p:cNvPr id="6" name="titel">
            <a:extLst>
              <a:ext uri="{FF2B5EF4-FFF2-40B4-BE49-F238E27FC236}">
                <a16:creationId xmlns:a16="http://schemas.microsoft.com/office/drawing/2014/main" id="{A96B7D1B-96FF-4EB6-84D7-93F203EFC81A}"/>
              </a:ext>
            </a:extLst>
          </p:cNvPr>
          <p:cNvSpPr>
            <a:spLocks noGrp="1"/>
          </p:cNvSpPr>
          <p:nvPr>
            <p:ph type="title"/>
          </p:nvPr>
        </p:nvSpPr>
        <p:spPr/>
        <p:txBody>
          <a:bodyPr/>
          <a:lstStyle/>
          <a:p>
            <a:r>
              <a:rPr lang="nl-NL"/>
              <a:t>Solar Parking Provincie Utrecht</a:t>
            </a:r>
          </a:p>
        </p:txBody>
      </p:sp>
    </p:spTree>
    <p:extLst>
      <p:ext uri="{BB962C8B-B14F-4D97-AF65-F5344CB8AC3E}">
        <p14:creationId xmlns:p14="http://schemas.microsoft.com/office/powerpoint/2010/main" val="277019016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5BB59DE5-6ED7-45C5-BDC2-1AFAAD5F9B68}"/>
              </a:ext>
            </a:extLst>
          </p:cNvPr>
          <p:cNvSpPr>
            <a:spLocks noGrp="1"/>
          </p:cNvSpPr>
          <p:nvPr>
            <p:ph idx="1"/>
          </p:nvPr>
        </p:nvSpPr>
        <p:spPr/>
        <p:txBody>
          <a:bodyPr/>
          <a:lstStyle/>
          <a:p>
            <a:r>
              <a:rPr lang="nl-NL" dirty="0"/>
              <a:t>Vooronderzoek: </a:t>
            </a:r>
          </a:p>
          <a:p>
            <a:pPr>
              <a:buFont typeface="Arial" panose="020B0604020202020204" pitchFamily="34" charset="0"/>
              <a:buChar char="•"/>
            </a:pPr>
            <a:r>
              <a:rPr lang="nl-NL" dirty="0"/>
              <a:t>Voorafgaand aan stijging prijzen energie en grondstoffen</a:t>
            </a:r>
          </a:p>
          <a:p>
            <a:pPr>
              <a:buFont typeface="Arial" panose="020B0604020202020204" pitchFamily="34" charset="0"/>
              <a:buChar char="•"/>
            </a:pPr>
            <a:r>
              <a:rPr lang="nl-NL" dirty="0"/>
              <a:t>Baarn, Eembrugge, Vinkeveen/Loenersloot, Breukelen -&gt; rendement vergelijkbaar </a:t>
            </a:r>
          </a:p>
          <a:p>
            <a:pPr>
              <a:buFont typeface="Arial" panose="020B0604020202020204" pitchFamily="34" charset="0"/>
              <a:buChar char="•"/>
            </a:pPr>
            <a:r>
              <a:rPr lang="nl-NL" dirty="0"/>
              <a:t>Laagspanning is rendabeler dan </a:t>
            </a:r>
            <a:r>
              <a:rPr lang="nl-NL" dirty="0" err="1"/>
              <a:t>middenspanning</a:t>
            </a:r>
            <a:r>
              <a:rPr lang="nl-NL" dirty="0"/>
              <a:t> (max. 170 KWP)</a:t>
            </a:r>
          </a:p>
          <a:p>
            <a:pPr>
              <a:buFont typeface="Arial" panose="020B0604020202020204" pitchFamily="34" charset="0"/>
              <a:buChar char="•"/>
            </a:pPr>
            <a:r>
              <a:rPr lang="nl-NL" dirty="0"/>
              <a:t>Terugverdientijd is korter indien gecombineerd met (slim) EV laden</a:t>
            </a:r>
          </a:p>
          <a:p>
            <a:pPr>
              <a:buFont typeface="Arial" panose="020B0604020202020204" pitchFamily="34" charset="0"/>
              <a:buChar char="•"/>
            </a:pPr>
            <a:r>
              <a:rPr lang="nl-NL" dirty="0"/>
              <a:t>SDE+ subsidie</a:t>
            </a:r>
          </a:p>
          <a:p>
            <a:pPr>
              <a:buFont typeface="Arial" panose="020B0604020202020204" pitchFamily="34" charset="0"/>
              <a:buChar char="•"/>
            </a:pPr>
            <a:r>
              <a:rPr lang="nl-NL" dirty="0"/>
              <a:t>Lange terugverdientijd-&gt; 25 jaar   +  mogelijk 2x 5 </a:t>
            </a:r>
            <a:r>
              <a:rPr lang="nl-NL" dirty="0" err="1"/>
              <a:t>jr</a:t>
            </a:r>
            <a:endParaRPr lang="nl-NL" dirty="0"/>
          </a:p>
          <a:p>
            <a:pPr>
              <a:buFont typeface="Arial" panose="020B0604020202020204" pitchFamily="34" charset="0"/>
              <a:buChar char="•"/>
            </a:pPr>
            <a:endParaRPr lang="nl-NL" dirty="0"/>
          </a:p>
        </p:txBody>
      </p:sp>
      <p:sp>
        <p:nvSpPr>
          <p:cNvPr id="4" name="Tijdelijke aanduiding voor datum 3"/>
          <p:cNvSpPr>
            <a:spLocks noGrp="1"/>
          </p:cNvSpPr>
          <p:nvPr>
            <p:ph type="dt" sz="half" idx="10"/>
          </p:nvPr>
        </p:nvSpPr>
        <p:spPr>
          <a:xfrm>
            <a:off x="612000" y="4766400"/>
            <a:ext cx="2133600" cy="273844"/>
          </a:xfrm>
        </p:spPr>
        <p:txBody>
          <a:bodyPr/>
          <a:lstStyle/>
          <a:p>
            <a:r>
              <a:rPr lang="nl-NL"/>
              <a:t>31-01-2023</a:t>
            </a:r>
          </a:p>
        </p:txBody>
      </p:sp>
      <p:sp>
        <p:nvSpPr>
          <p:cNvPr id="5" name="Tijdelijke aanduiding voor dianummer 4"/>
          <p:cNvSpPr>
            <a:spLocks noGrp="1"/>
          </p:cNvSpPr>
          <p:nvPr>
            <p:ph type="sldNum" sz="quarter" idx="12"/>
          </p:nvPr>
        </p:nvSpPr>
        <p:spPr>
          <a:xfrm>
            <a:off x="6553200" y="4767263"/>
            <a:ext cx="2133600" cy="273844"/>
          </a:xfrm>
        </p:spPr>
        <p:txBody>
          <a:bodyPr/>
          <a:lstStyle/>
          <a:p>
            <a:fld id="{AC2620D6-3FD4-4D74-86CB-38375006AE5A}" type="slidenum">
              <a:rPr lang="nl-NL" smtClean="0"/>
              <a:t>6</a:t>
            </a:fld>
            <a:endParaRPr lang="nl-NL"/>
          </a:p>
        </p:txBody>
      </p:sp>
      <p:sp>
        <p:nvSpPr>
          <p:cNvPr id="6" name="titel">
            <a:extLst>
              <a:ext uri="{FF2B5EF4-FFF2-40B4-BE49-F238E27FC236}">
                <a16:creationId xmlns:a16="http://schemas.microsoft.com/office/drawing/2014/main" id="{A96B7D1B-96FF-4EB6-84D7-93F203EFC81A}"/>
              </a:ext>
            </a:extLst>
          </p:cNvPr>
          <p:cNvSpPr>
            <a:spLocks noGrp="1"/>
          </p:cNvSpPr>
          <p:nvPr>
            <p:ph type="title"/>
          </p:nvPr>
        </p:nvSpPr>
        <p:spPr/>
        <p:txBody>
          <a:bodyPr/>
          <a:lstStyle/>
          <a:p>
            <a:r>
              <a:rPr lang="nl-NL"/>
              <a:t>Solar Parking Provincie Utrecht</a:t>
            </a:r>
          </a:p>
        </p:txBody>
      </p:sp>
    </p:spTree>
    <p:extLst>
      <p:ext uri="{BB962C8B-B14F-4D97-AF65-F5344CB8AC3E}">
        <p14:creationId xmlns:p14="http://schemas.microsoft.com/office/powerpoint/2010/main" val="141170868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5BB59DE5-6ED7-45C5-BDC2-1AFAAD5F9B68}"/>
              </a:ext>
            </a:extLst>
          </p:cNvPr>
          <p:cNvSpPr>
            <a:spLocks noGrp="1"/>
          </p:cNvSpPr>
          <p:nvPr>
            <p:ph idx="1"/>
          </p:nvPr>
        </p:nvSpPr>
        <p:spPr/>
        <p:txBody>
          <a:bodyPr/>
          <a:lstStyle/>
          <a:p>
            <a:r>
              <a:rPr lang="nl-NL" dirty="0"/>
              <a:t>Slim laden </a:t>
            </a:r>
          </a:p>
          <a:p>
            <a:endParaRPr lang="nl-NL" dirty="0"/>
          </a:p>
          <a:p>
            <a:endParaRPr lang="nl-NL" dirty="0"/>
          </a:p>
        </p:txBody>
      </p:sp>
      <p:sp>
        <p:nvSpPr>
          <p:cNvPr id="4" name="Tijdelijke aanduiding voor datum 3"/>
          <p:cNvSpPr>
            <a:spLocks noGrp="1"/>
          </p:cNvSpPr>
          <p:nvPr>
            <p:ph type="dt" sz="half" idx="10"/>
          </p:nvPr>
        </p:nvSpPr>
        <p:spPr>
          <a:xfrm>
            <a:off x="612000" y="4766400"/>
            <a:ext cx="2133600" cy="273844"/>
          </a:xfrm>
        </p:spPr>
        <p:txBody>
          <a:bodyPr/>
          <a:lstStyle/>
          <a:p>
            <a:r>
              <a:rPr lang="nl-NL"/>
              <a:t>31-01-2023</a:t>
            </a:r>
          </a:p>
        </p:txBody>
      </p:sp>
      <p:sp>
        <p:nvSpPr>
          <p:cNvPr id="5" name="Tijdelijke aanduiding voor dianummer 4"/>
          <p:cNvSpPr>
            <a:spLocks noGrp="1"/>
          </p:cNvSpPr>
          <p:nvPr>
            <p:ph type="sldNum" sz="quarter" idx="12"/>
          </p:nvPr>
        </p:nvSpPr>
        <p:spPr>
          <a:xfrm>
            <a:off x="6553200" y="4767263"/>
            <a:ext cx="2133600" cy="273844"/>
          </a:xfrm>
        </p:spPr>
        <p:txBody>
          <a:bodyPr/>
          <a:lstStyle/>
          <a:p>
            <a:fld id="{AC2620D6-3FD4-4D74-86CB-38375006AE5A}" type="slidenum">
              <a:rPr lang="nl-NL" smtClean="0"/>
              <a:t>7</a:t>
            </a:fld>
            <a:endParaRPr lang="nl-NL"/>
          </a:p>
        </p:txBody>
      </p:sp>
      <p:sp>
        <p:nvSpPr>
          <p:cNvPr id="6" name="titel">
            <a:extLst>
              <a:ext uri="{FF2B5EF4-FFF2-40B4-BE49-F238E27FC236}">
                <a16:creationId xmlns:a16="http://schemas.microsoft.com/office/drawing/2014/main" id="{A96B7D1B-96FF-4EB6-84D7-93F203EFC81A}"/>
              </a:ext>
            </a:extLst>
          </p:cNvPr>
          <p:cNvSpPr>
            <a:spLocks noGrp="1"/>
          </p:cNvSpPr>
          <p:nvPr>
            <p:ph type="title"/>
          </p:nvPr>
        </p:nvSpPr>
        <p:spPr/>
        <p:txBody>
          <a:bodyPr/>
          <a:lstStyle/>
          <a:p>
            <a:r>
              <a:rPr lang="nl-NL" dirty="0"/>
              <a:t>Solar Parking Provincie Utrecht</a:t>
            </a:r>
          </a:p>
        </p:txBody>
      </p:sp>
      <p:pic>
        <p:nvPicPr>
          <p:cNvPr id="3" name="Afbeelding 2">
            <a:extLst>
              <a:ext uri="{FF2B5EF4-FFF2-40B4-BE49-F238E27FC236}">
                <a16:creationId xmlns:a16="http://schemas.microsoft.com/office/drawing/2014/main" id="{190A8246-FC12-F439-6DC0-7FEB427CFC3A}"/>
              </a:ext>
            </a:extLst>
          </p:cNvPr>
          <p:cNvPicPr>
            <a:picLocks noChangeAspect="1"/>
          </p:cNvPicPr>
          <p:nvPr/>
        </p:nvPicPr>
        <p:blipFill>
          <a:blip r:embed="rId3"/>
          <a:stretch>
            <a:fillRect/>
          </a:stretch>
        </p:blipFill>
        <p:spPr>
          <a:xfrm>
            <a:off x="4427434" y="2211710"/>
            <a:ext cx="4071361" cy="2324274"/>
          </a:xfrm>
          <a:prstGeom prst="rect">
            <a:avLst/>
          </a:prstGeom>
        </p:spPr>
      </p:pic>
      <p:pic>
        <p:nvPicPr>
          <p:cNvPr id="9" name="Afbeelding 8">
            <a:extLst>
              <a:ext uri="{FF2B5EF4-FFF2-40B4-BE49-F238E27FC236}">
                <a16:creationId xmlns:a16="http://schemas.microsoft.com/office/drawing/2014/main" id="{3B5E1E6B-A452-31CC-D9A8-6A59E014DECC}"/>
              </a:ext>
            </a:extLst>
          </p:cNvPr>
          <p:cNvPicPr>
            <a:picLocks noChangeAspect="1"/>
          </p:cNvPicPr>
          <p:nvPr/>
        </p:nvPicPr>
        <p:blipFill>
          <a:blip r:embed="rId4"/>
          <a:stretch>
            <a:fillRect/>
          </a:stretch>
        </p:blipFill>
        <p:spPr>
          <a:xfrm>
            <a:off x="560350" y="2166785"/>
            <a:ext cx="3900289" cy="1460382"/>
          </a:xfrm>
          <a:prstGeom prst="rect">
            <a:avLst/>
          </a:prstGeom>
        </p:spPr>
      </p:pic>
    </p:spTree>
    <p:extLst>
      <p:ext uri="{BB962C8B-B14F-4D97-AF65-F5344CB8AC3E}">
        <p14:creationId xmlns:p14="http://schemas.microsoft.com/office/powerpoint/2010/main" val="334801867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a:xfrm>
            <a:off x="612000" y="4766400"/>
            <a:ext cx="2133600" cy="273844"/>
          </a:xfrm>
        </p:spPr>
        <p:txBody>
          <a:bodyPr/>
          <a:lstStyle/>
          <a:p>
            <a:r>
              <a:rPr lang="nl-NL"/>
              <a:t>31-01-2023</a:t>
            </a:r>
          </a:p>
        </p:txBody>
      </p:sp>
      <p:sp>
        <p:nvSpPr>
          <p:cNvPr id="5" name="Tijdelijke aanduiding voor dianummer 4"/>
          <p:cNvSpPr>
            <a:spLocks noGrp="1"/>
          </p:cNvSpPr>
          <p:nvPr>
            <p:ph type="sldNum" sz="quarter" idx="12"/>
          </p:nvPr>
        </p:nvSpPr>
        <p:spPr>
          <a:xfrm>
            <a:off x="6553200" y="4767263"/>
            <a:ext cx="2133600" cy="273844"/>
          </a:xfrm>
        </p:spPr>
        <p:txBody>
          <a:bodyPr/>
          <a:lstStyle/>
          <a:p>
            <a:fld id="{AC2620D6-3FD4-4D74-86CB-38375006AE5A}" type="slidenum">
              <a:rPr lang="nl-NL" smtClean="0"/>
              <a:t>8</a:t>
            </a:fld>
            <a:endParaRPr lang="nl-NL"/>
          </a:p>
        </p:txBody>
      </p:sp>
      <p:sp>
        <p:nvSpPr>
          <p:cNvPr id="6" name="titel">
            <a:extLst>
              <a:ext uri="{FF2B5EF4-FFF2-40B4-BE49-F238E27FC236}">
                <a16:creationId xmlns:a16="http://schemas.microsoft.com/office/drawing/2014/main" id="{A96B7D1B-96FF-4EB6-84D7-93F203EFC81A}"/>
              </a:ext>
            </a:extLst>
          </p:cNvPr>
          <p:cNvSpPr>
            <a:spLocks noGrp="1"/>
          </p:cNvSpPr>
          <p:nvPr>
            <p:ph type="title"/>
          </p:nvPr>
        </p:nvSpPr>
        <p:spPr/>
        <p:txBody>
          <a:bodyPr/>
          <a:lstStyle/>
          <a:p>
            <a:r>
              <a:rPr lang="nl-NL"/>
              <a:t>Solar Parking Provincie Utrecht</a:t>
            </a:r>
          </a:p>
        </p:txBody>
      </p:sp>
      <p:pic>
        <p:nvPicPr>
          <p:cNvPr id="11" name="Tijdelijke aanduiding voor inhoud 10">
            <a:extLst>
              <a:ext uri="{FF2B5EF4-FFF2-40B4-BE49-F238E27FC236}">
                <a16:creationId xmlns:a16="http://schemas.microsoft.com/office/drawing/2014/main" id="{879C49A3-C457-DD97-6AC2-672B82552D22}"/>
              </a:ext>
            </a:extLst>
          </p:cNvPr>
          <p:cNvPicPr>
            <a:picLocks noGrp="1" noChangeAspect="1"/>
          </p:cNvPicPr>
          <p:nvPr>
            <p:ph idx="1"/>
          </p:nvPr>
        </p:nvPicPr>
        <p:blipFill>
          <a:blip r:embed="rId3"/>
          <a:stretch>
            <a:fillRect/>
          </a:stretch>
        </p:blipFill>
        <p:spPr>
          <a:xfrm>
            <a:off x="2094392" y="1439863"/>
            <a:ext cx="5244140" cy="3240087"/>
          </a:xfrm>
        </p:spPr>
      </p:pic>
    </p:spTree>
    <p:extLst>
      <p:ext uri="{BB962C8B-B14F-4D97-AF65-F5344CB8AC3E}">
        <p14:creationId xmlns:p14="http://schemas.microsoft.com/office/powerpoint/2010/main" val="129660919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5BB59DE5-6ED7-45C5-BDC2-1AFAAD5F9B68}"/>
              </a:ext>
            </a:extLst>
          </p:cNvPr>
          <p:cNvSpPr>
            <a:spLocks noGrp="1"/>
          </p:cNvSpPr>
          <p:nvPr>
            <p:ph idx="1"/>
          </p:nvPr>
        </p:nvSpPr>
        <p:spPr/>
        <p:txBody>
          <a:bodyPr/>
          <a:lstStyle/>
          <a:p>
            <a:r>
              <a:rPr lang="nl-NL" dirty="0"/>
              <a:t>Carpoolplaatsen </a:t>
            </a:r>
          </a:p>
          <a:p>
            <a:pPr>
              <a:buFont typeface="Arial" panose="020B0604020202020204" pitchFamily="34" charset="0"/>
              <a:buChar char="•"/>
            </a:pPr>
            <a:r>
              <a:rPr lang="nl-NL" dirty="0"/>
              <a:t>In de provincie Utrecht : 27 </a:t>
            </a:r>
            <a:r>
              <a:rPr lang="nl-NL" dirty="0" err="1"/>
              <a:t>wv</a:t>
            </a:r>
            <a:r>
              <a:rPr lang="nl-NL" dirty="0"/>
              <a:t> 12 eigendom </a:t>
            </a:r>
            <a:r>
              <a:rPr lang="nl-NL" dirty="0" err="1"/>
              <a:t>Prov</a:t>
            </a:r>
            <a:r>
              <a:rPr lang="nl-NL" dirty="0"/>
              <a:t> </a:t>
            </a:r>
            <a:r>
              <a:rPr lang="nl-NL" dirty="0" err="1"/>
              <a:t>Utr</a:t>
            </a:r>
            <a:r>
              <a:rPr lang="nl-NL" dirty="0"/>
              <a:t>.</a:t>
            </a:r>
          </a:p>
          <a:p>
            <a:pPr>
              <a:buFont typeface="Arial" panose="020B0604020202020204" pitchFamily="34" charset="0"/>
              <a:buChar char="•"/>
            </a:pPr>
            <a:endParaRPr lang="nl-NL" dirty="0"/>
          </a:p>
        </p:txBody>
      </p:sp>
      <p:sp>
        <p:nvSpPr>
          <p:cNvPr id="4" name="Tijdelijke aanduiding voor datum 3"/>
          <p:cNvSpPr>
            <a:spLocks noGrp="1"/>
          </p:cNvSpPr>
          <p:nvPr>
            <p:ph type="dt" sz="half" idx="10"/>
          </p:nvPr>
        </p:nvSpPr>
        <p:spPr>
          <a:xfrm>
            <a:off x="612000" y="4766400"/>
            <a:ext cx="2133600" cy="273844"/>
          </a:xfrm>
        </p:spPr>
        <p:txBody>
          <a:bodyPr/>
          <a:lstStyle/>
          <a:p>
            <a:r>
              <a:rPr lang="nl-NL"/>
              <a:t>31-01-2023</a:t>
            </a:r>
          </a:p>
        </p:txBody>
      </p:sp>
      <p:sp>
        <p:nvSpPr>
          <p:cNvPr id="5" name="Tijdelijke aanduiding voor dianummer 4"/>
          <p:cNvSpPr>
            <a:spLocks noGrp="1"/>
          </p:cNvSpPr>
          <p:nvPr>
            <p:ph type="sldNum" sz="quarter" idx="12"/>
          </p:nvPr>
        </p:nvSpPr>
        <p:spPr>
          <a:xfrm>
            <a:off x="6553200" y="4767263"/>
            <a:ext cx="2133600" cy="273844"/>
          </a:xfrm>
        </p:spPr>
        <p:txBody>
          <a:bodyPr/>
          <a:lstStyle/>
          <a:p>
            <a:fld id="{AC2620D6-3FD4-4D74-86CB-38375006AE5A}" type="slidenum">
              <a:rPr lang="nl-NL" smtClean="0"/>
              <a:t>9</a:t>
            </a:fld>
            <a:endParaRPr lang="nl-NL"/>
          </a:p>
        </p:txBody>
      </p:sp>
      <p:sp>
        <p:nvSpPr>
          <p:cNvPr id="6" name="titel">
            <a:extLst>
              <a:ext uri="{FF2B5EF4-FFF2-40B4-BE49-F238E27FC236}">
                <a16:creationId xmlns:a16="http://schemas.microsoft.com/office/drawing/2014/main" id="{A96B7D1B-96FF-4EB6-84D7-93F203EFC81A}"/>
              </a:ext>
            </a:extLst>
          </p:cNvPr>
          <p:cNvSpPr>
            <a:spLocks noGrp="1"/>
          </p:cNvSpPr>
          <p:nvPr>
            <p:ph type="title"/>
          </p:nvPr>
        </p:nvSpPr>
        <p:spPr/>
        <p:txBody>
          <a:bodyPr/>
          <a:lstStyle/>
          <a:p>
            <a:r>
              <a:rPr lang="nl-NL"/>
              <a:t>Solar Parking Provincie Utrecht</a:t>
            </a:r>
          </a:p>
        </p:txBody>
      </p:sp>
      <p:graphicFrame>
        <p:nvGraphicFramePr>
          <p:cNvPr id="2" name="Grafiek 1">
            <a:extLst>
              <a:ext uri="{FF2B5EF4-FFF2-40B4-BE49-F238E27FC236}">
                <a16:creationId xmlns:a16="http://schemas.microsoft.com/office/drawing/2014/main" id="{A43EDE99-9B4B-4CF0-8DD1-9607F750B2C0}"/>
              </a:ext>
            </a:extLst>
          </p:cNvPr>
          <p:cNvGraphicFramePr>
            <a:graphicFrameLocks/>
          </p:cNvGraphicFramePr>
          <p:nvPr>
            <p:extLst>
              <p:ext uri="{D42A27DB-BD31-4B8C-83A1-F6EECF244321}">
                <p14:modId xmlns:p14="http://schemas.microsoft.com/office/powerpoint/2010/main" val="1418249598"/>
              </p:ext>
            </p:extLst>
          </p:nvPr>
        </p:nvGraphicFramePr>
        <p:xfrm>
          <a:off x="3563887" y="2283718"/>
          <a:ext cx="3742333" cy="23529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4677790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3.9600.0"/>
  <p:tag name="AS_RELEASE_DATE" val="2015.07.22"/>
  <p:tag name="AS_TITLE" val="Aspose.Slides for .NET 4.0 Client Profile"/>
  <p:tag name="AS_VERSION" val="15.6.0.0"/>
  <p:tag name="CARMA DOCSYS~XML" val="&lt;?xml version=&quot;1.0&quot;?&gt;&lt;data customer=&quot;&quot; profile=&quot;ProvincieUtrecht&quot; model=&quot;$/Powerpoint/ds-powerpoint.xml&quot; country-code=&quot;31&quot; outputformat=&quot;pptx&quot;&gt;&lt;presentatie template=&quot;ds-powerpoint.potx&quot; id=&quot;a8cdc95743c3441bafbe66162408f51b&quot; version=&quot;1.0&quot; lcid=&quot;1043&quot; xmlns:dso=&quot;http://docsys.online/datadoc&quot;&gt;&lt;PAPER /&gt;&lt;titel value=&quot;Concessie Solar Parking Provincie Utrecht&quot; formatted-value=&quot;Concessie Solar Parking Provincie Utrecht&quot; dso:modify-order=&quot;14&quot; /&gt;&lt;titel_condition value=&quot;Presentatie&quot; formatted-value=&quot;Presentatie&quot; /&gt;&lt;subtitel value=&quot;Voorlichting Uitvraag &amp;#xA;31 januari 2023 &quot; formatted-value=&quot;Voorlichting Uitvraag &amp;#xA;31 januari 2023 &quot; dso:modify-order=&quot;15&quot; /&gt;&lt;datum value=&quot;2023-01-31T00:00:00&quot; formatted-value=&quot;31-01-2023&quot; dso:modify-order=&quot;17&quot; /&gt;&lt;slide_1 value=&quot;Solar Parking Provincie Utrecht&quot; formatted-value=&quot;Solar Parking Provincie Utrecht&quot; dso:modify-order=&quot;16&quot; /&gt;&lt;bedrijf /&gt;&lt;Title value=&quot;Concessie Solar Parking Provincie Utrecht&quot; formatted-value=&quot;Concessie Solar Parking Provincie Utrecht&quot; /&gt;&lt;Subject value=&quot;Voorlichting Uitvraag &amp;#xA;31 januari 2023 &quot; formatted-value=&quot;Voorlichting Uitvraag &amp;#xA;31 januari 2023 &quot; /&gt;&lt;Author value=&quot;&quot; formatted-value=&quot;&quot; /&gt;&lt;Company value=&quot;&quot; formatted-value=&quot;&quot; /&gt;&lt;Bewaartermijnen value=&quot;&quot; dso:modify-order=&quot;0&quot; /&gt;&lt;Documentsoort value=&quot;&quot; dso:modify-order=&quot;1&quot; /&gt;&lt;Doelenboom value=&quot;&quot; dso:modify-order=&quot;2&quot; /&gt;&lt;Domeinen value=&quot;&quot; dso:modify-order=&quot;3&quot; /&gt;&lt;Dossierstatus value=&quot;&quot; dso:modify-order=&quot;4&quot; /&gt;&lt;Eindverantwoordelijke_proceseigenaar value=&quot;&quot; dso:modify-order=&quot;5&quot; /&gt;&lt;Proceseigenaar value=&quot;&quot; dso:modify-order=&quot;6&quot; /&gt;&lt;Resultaat value=&quot;&quot; dso:modify-order=&quot;7&quot; /&gt;&lt;Thema value=&quot;&quot; dso:modify-order=&quot;8&quot; /&gt;&lt;Vertrouwelijkheid value=&quot;&quot; dso:modify-order=&quot;9&quot; /&gt;&lt;Waardering value=&quot;&quot; dso:modify-order=&quot;10&quot; /&gt;&lt;WBS value=&quot;&quot; dso:modify-order=&quot;11&quot; /&gt;&lt;Werkingsgebied_dossier value=&quot;&quot; dso:modify-order=&quot;12&quot; /&gt;&lt;Werkproces value=&quot;&quot; dso:modify-order=&quot;13&quot; /&gt;&lt;BewaartermijnenData /&gt;&lt;DocumentsoortData /&gt;&lt;DoelenboomData /&gt;&lt;DomeinenData /&gt;&lt;DossierstatusData /&gt;&lt;Eindverantwoordelijke_proceseigenaarData /&gt;&lt;ProceseigenaarData /&gt;&lt;ResultaatData /&gt;&lt;ThemaData /&gt;&lt;VertrouwelijkheidData /&gt;&lt;WaarderingData /&gt;&lt;WBSData /&gt;&lt;Werkingsgebied_dossierData /&gt;&lt;WerkprocesData /&gt;&lt;metadatafields&gt;&lt;metadata&gt;&lt;PUDocumenttype&gt;nvt&lt;/PUDocumenttype&gt;&lt;/metadata&gt;&lt;/metadatafields&gt;&lt;ManagedMetaDataFields&gt;&lt;termsets /&gt;&lt;/ManagedMetaDataFields&gt;&lt;sharepointData&gt;&lt;sharepointExportData xmlns:msxsl=&quot;urn:schemas-microsoft-com:xslt&quot;&gt;&lt;metadata&gt;&lt;PUDocumenttype&gt;nvt&lt;/PUDocumenttype&gt;&lt;/metadata&gt;&lt;/sharepointExportData&gt;&lt;/sharepointData&gt;&lt;site /&gt;&lt;Project-book value=&quot;&quot; formatted-value=&quot;&quot; /&gt;&lt;spreker /&gt;&lt;domein_opgave /&gt;&lt;Documenttype /&gt;&lt;/presentatie&gt;&lt;/data&gt;"/>
</p:tagLst>
</file>

<file path=ppt/theme/theme1.xml><?xml version="1.0" encoding="utf-8"?>
<a:theme xmlns:a="http://schemas.openxmlformats.org/drawingml/2006/main" name="Leeg">
  <a:themeElements>
    <a:clrScheme name="Provincie Utrecht">
      <a:dk1>
        <a:sysClr val="windowText" lastClr="000000"/>
      </a:dk1>
      <a:lt1>
        <a:sysClr val="window" lastClr="FFFFFF"/>
      </a:lt1>
      <a:dk2>
        <a:srgbClr val="44546A"/>
      </a:dk2>
      <a:lt2>
        <a:srgbClr val="E7E6E6"/>
      </a:lt2>
      <a:accent1>
        <a:srgbClr val="E5352C"/>
      </a:accent1>
      <a:accent2>
        <a:srgbClr val="0098D4"/>
      </a:accent2>
      <a:accent3>
        <a:srgbClr val="83B81A"/>
      </a:accent3>
      <a:accent4>
        <a:srgbClr val="F39910"/>
      </a:accent4>
      <a:accent5>
        <a:srgbClr val="000000"/>
      </a:accent5>
      <a:accent6>
        <a:srgbClr val="000000"/>
      </a:accent6>
      <a:hlink>
        <a:srgbClr val="000000"/>
      </a:hlink>
      <a:folHlink>
        <a:srgbClr val="000000"/>
      </a:folHlink>
    </a:clrScheme>
    <a:fontScheme name="Kantoor">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extrusionClr>
              <a:prstClr val="black"/>
            </a:extrusionClr>
            <a:contourClr>
              <a:prstClr val="black"/>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extLst>
    <a:ext uri="{05A4C25C-085E-4340-85A3-A5531E510DB2}">
      <thm15:themeFamily xmlns:thm15="http://schemas.microsoft.com/office/thememl/2012/main" name="ds-powerpoint.potx" id="{161B0DBB-6018-4FF4-A3D8-4CC4ABFCAC8A}" vid="{9C78DBEB-A7A5-4141-A4F6-947B8BC859F6}"/>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extrusionClr>
              <a:prstClr val="black"/>
            </a:extrusionClr>
            <a:contourClr>
              <a:prstClr val="black"/>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6EAF1542916C346A7DB99974BA732E8" ma:contentTypeVersion="6" ma:contentTypeDescription="Create a new document." ma:contentTypeScope="" ma:versionID="44cd7bae4b60daed2f06805753db5040">
  <xsd:schema xmlns:xsd="http://www.w3.org/2001/XMLSchema" xmlns:xs="http://www.w3.org/2001/XMLSchema" xmlns:p="http://schemas.microsoft.com/office/2006/metadata/properties" xmlns:ns2="038c5155-f5bf-4284-8516-0f836f46fb3a" targetNamespace="http://schemas.microsoft.com/office/2006/metadata/properties" ma:root="true" ma:fieldsID="b29f22d219f5d50f50a2ea9df7180746" ns2:_="">
    <xsd:import namespace="038c5155-f5bf-4284-8516-0f836f46fb3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8c5155-f5bf-4284-8516-0f836f46fb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B1CD726-FEE5-4C9D-83BB-26FE2CB2FADA}">
  <ds:schemaRefs>
    <ds:schemaRef ds:uri="http://schemas.microsoft.com/sharepoint/v3/contenttype/forms"/>
  </ds:schemaRefs>
</ds:datastoreItem>
</file>

<file path=customXml/itemProps2.xml><?xml version="1.0" encoding="utf-8"?>
<ds:datastoreItem xmlns:ds="http://schemas.openxmlformats.org/officeDocument/2006/customXml" ds:itemID="{03E5E929-F8D1-4B7B-A729-54B1290F0A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8c5155-f5bf-4284-8516-0f836f46fb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48D2251-A9E0-4C02-989D-D93E9DDC08E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503</TotalTime>
  <Words>968</Words>
  <Application>Microsoft Office PowerPoint</Application>
  <PresentationFormat>Diavoorstelling (16:9)</PresentationFormat>
  <Paragraphs>227</Paragraphs>
  <Slides>17</Slides>
  <Notes>7</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17</vt:i4>
      </vt:variant>
    </vt:vector>
  </HeadingPairs>
  <TitlesOfParts>
    <vt:vector size="22" baseType="lpstr">
      <vt:lpstr>Arial</vt:lpstr>
      <vt:lpstr>Calibri</vt:lpstr>
      <vt:lpstr>Corbel</vt:lpstr>
      <vt:lpstr>Verdana</vt:lpstr>
      <vt:lpstr>Leeg</vt:lpstr>
      <vt:lpstr>Concessie Solar Parking Provincie Utrecht</vt:lpstr>
      <vt:lpstr>Solar Parking Provincie Utrecht</vt:lpstr>
      <vt:lpstr>Solar Parking Provincie Utrecht</vt:lpstr>
      <vt:lpstr>Solar Parking Provincie Utrecht</vt:lpstr>
      <vt:lpstr>Solar Parking Provincie Utrecht</vt:lpstr>
      <vt:lpstr>Solar Parking Provincie Utrecht</vt:lpstr>
      <vt:lpstr>Solar Parking Provincie Utrecht</vt:lpstr>
      <vt:lpstr>Solar Parking Provincie Utrecht</vt:lpstr>
      <vt:lpstr>Solar Parking Provincie Utrecht</vt:lpstr>
      <vt:lpstr>Solar Parking Provincie Utrecht</vt:lpstr>
      <vt:lpstr>Solar Parking Provincie Utrecht</vt:lpstr>
      <vt:lpstr>Solar Parking Provincie Utrecht</vt:lpstr>
      <vt:lpstr>Solar Parking Provincie Utrecht</vt:lpstr>
      <vt:lpstr>Solar Parking Provincie Utrecht</vt:lpstr>
      <vt:lpstr>Solar Parking Provincie Utrecht</vt:lpstr>
      <vt:lpstr>Solar Parking Provincie Utrecht</vt:lpstr>
      <vt:lpstr>Solar Parking Provincie Utrecht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Concessie Solar Parking Provincie Utrecht</dc:title>
  <dc:subject>Voorlichting Uitvraag 
31 januari 2023 </dc:subject>
  <cp:lastModifiedBy>Doornekamp, Sjaak</cp:lastModifiedBy>
  <cp:revision>47</cp:revision>
  <dcterms:created xsi:type="dcterms:W3CDTF">2023-01-17T11:52:05Z</dcterms:created>
  <dcterms:modified xsi:type="dcterms:W3CDTF">2023-01-31T09:43:48Z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b61f51eb-d1f1-45de-864f-0ade191407d2</vt:lpwstr>
  </property>
  <property fmtid="{D5CDD505-2E9C-101B-9397-08002B2CF9AE}" pid="3" name="bee6bab28bc347dea223a27ae484b55c0">
    <vt:lpwstr>BDV Henk Heijnemans (Rob Sijm) - Concernmanager Bedrijfsvoering|89c0540d-8588-4a1f-b258-b707f9c3a29d</vt:lpwstr>
  </property>
  <property fmtid="{D5CDD505-2E9C-101B-9397-08002B2CF9AE}" pid="4" name="c69891f5b6724842a1992b729e890d0f0">
    <vt:lpwstr/>
  </property>
  <property fmtid="{D5CDD505-2E9C-101B-9397-08002B2CF9AE}" pid="5" name="ContentTypeId">
    <vt:lpwstr>0x01010006EAF1542916C346A7DB99974BA732E8</vt:lpwstr>
  </property>
  <property fmtid="{D5CDD505-2E9C-101B-9397-08002B2CF9AE}" pid="6" name="d48145a825f34c759bf35e0f0f98a24d0">
    <vt:lpwstr>Utrecht|ddf86f93-2e97-4075-96ae-bd71b4c1dc6a</vt:lpwstr>
  </property>
  <property fmtid="{D5CDD505-2E9C-101B-9397-08002B2CF9AE}" pid="7" name="d6579817e59147ae85edfd3136814cae0">
    <vt:lpwstr>Nog nader in te vullen|e20950c1-e059-4dd1-8571-f80d57af7540</vt:lpwstr>
  </property>
  <property fmtid="{D5CDD505-2E9C-101B-9397-08002B2CF9AE}" pid="8" name="dc87032591014caf9b8c2411992032580">
    <vt:lpwstr>Verbeteren archivering en informatiebeheer|7b9ed8dc-550f-4af7-a010-cec062af0a60</vt:lpwstr>
  </property>
  <property fmtid="{D5CDD505-2E9C-101B-9397-08002B2CF9AE}" pid="9" name="e28028357a134c8cba3ce1e424d812740">
    <vt:lpwstr>Bedrijfsinrichting en organisatieontwikkeling|513425d8-5035-4b83-9170-24781865820e</vt:lpwstr>
  </property>
  <property fmtid="{D5CDD505-2E9C-101B-9397-08002B2CF9AE}" pid="10" name="ecddcceb7a3944bcb5df119ed71fb2810">
    <vt:lpwstr>Bewaren|4570fb31-860c-44f7-be36-40938139c6a7</vt:lpwstr>
  </property>
  <property fmtid="{D5CDD505-2E9C-101B-9397-08002B2CF9AE}" pid="11" name="kb23fa795b9743b8adae1149359e24fa0">
    <vt:lpwstr>TL BDV-IEA Charley Frigge (Anton Grootendorst), Teamleider Informatievoorziening ＆ automatisering|5382f074-cc2a-4cef-b4db-0e9f1a2ed478</vt:lpwstr>
  </property>
  <property fmtid="{D5CDD505-2E9C-101B-9397-08002B2CF9AE}" pid="12" name="n35da69e1c1047dea46f4e43c827e5fd0">
    <vt:lpwstr>10 jaar|b084b7cc-e10e-4cec-bcab-d34ef107cbe9</vt:lpwstr>
  </property>
  <property fmtid="{D5CDD505-2E9C-101B-9397-08002B2CF9AE}" pid="13" name="PUBewaartermijn">
    <vt:lpwstr>6;#10 jaar|b084b7cc-e10e-4cec-bcab-d34ef107cbe9</vt:lpwstr>
  </property>
  <property fmtid="{D5CDD505-2E9C-101B-9397-08002B2CF9AE}" pid="14" name="PUDocumentTrefwoorden">
    <vt:lpwstr/>
  </property>
  <property fmtid="{D5CDD505-2E9C-101B-9397-08002B2CF9AE}" pid="15" name="PUDoelenboom">
    <vt:lpwstr>7;#Verbeteren archivering en informatiebeheer|7b9ed8dc-550f-4af7-a010-cec062af0a60</vt:lpwstr>
  </property>
  <property fmtid="{D5CDD505-2E9C-101B-9397-08002B2CF9AE}" pid="16" name="PUEindverantwoordelijkeProceseigenaar">
    <vt:lpwstr>8;#BDV Henk Heijnemans (Rob Sijm) - Concernmanager Bedrijfsvoering|89c0540d-8588-4a1f-b258-b707f9c3a29d</vt:lpwstr>
  </property>
  <property fmtid="{D5CDD505-2E9C-101B-9397-08002B2CF9AE}" pid="17" name="PUProceseigenaar">
    <vt:lpwstr>4;#TL BDV-IEA Charley Frigge (Anton Grootendorst), Teamleider Informatievoorziening ＆ automatisering|5382f074-cc2a-4cef-b4db-0e9f1a2ed478</vt:lpwstr>
  </property>
  <property fmtid="{D5CDD505-2E9C-101B-9397-08002B2CF9AE}" pid="18" name="PUThema">
    <vt:lpwstr>2;#Bedrijfsinrichting en organisatieontwikkeling|513425d8-5035-4b83-9170-24781865820e</vt:lpwstr>
  </property>
  <property fmtid="{D5CDD505-2E9C-101B-9397-08002B2CF9AE}" pid="19" name="PUWaardering">
    <vt:lpwstr>5;#Bewaren|4570fb31-860c-44f7-be36-40938139c6a7</vt:lpwstr>
  </property>
  <property fmtid="{D5CDD505-2E9C-101B-9397-08002B2CF9AE}" pid="20" name="PUWerkingsgebiedDossier">
    <vt:lpwstr>1;#Utrecht|ddf86f93-2e97-4075-96ae-bd71b4c1dc6a</vt:lpwstr>
  </property>
  <property fmtid="{D5CDD505-2E9C-101B-9397-08002B2CF9AE}" pid="21" name="PUWerkproces">
    <vt:lpwstr>3;#Nog nader in te vullen|e20950c1-e059-4dd1-8571-f80d57af7540</vt:lpwstr>
  </property>
  <property fmtid="{D5CDD505-2E9C-101B-9397-08002B2CF9AE}" pid="22" name="_AdHocReviewCycleID">
    <vt:i4>-2102186793</vt:i4>
  </property>
  <property fmtid="{D5CDD505-2E9C-101B-9397-08002B2CF9AE}" pid="23" name="_NewReviewCycle">
    <vt:lpwstr/>
  </property>
  <property fmtid="{D5CDD505-2E9C-101B-9397-08002B2CF9AE}" pid="24" name="_EmailSubject">
    <vt:lpwstr>definitieve presentatie Solar parking en Rapport Goudappel</vt:lpwstr>
  </property>
  <property fmtid="{D5CDD505-2E9C-101B-9397-08002B2CF9AE}" pid="25" name="_AuthorEmail">
    <vt:lpwstr>sjaak.doornekamp@provincie-utrecht.nl</vt:lpwstr>
  </property>
  <property fmtid="{D5CDD505-2E9C-101B-9397-08002B2CF9AE}" pid="26" name="_AuthorEmailDisplayName">
    <vt:lpwstr>Doornekamp, Sjaak</vt:lpwstr>
  </property>
</Properties>
</file>