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73" r:id="rId6"/>
    <p:sldId id="274" r:id="rId7"/>
    <p:sldId id="257" r:id="rId8"/>
    <p:sldId id="275" r:id="rId9"/>
    <p:sldId id="276" r:id="rId10"/>
    <p:sldId id="265" r:id="rId11"/>
    <p:sldId id="277" r:id="rId12"/>
    <p:sldId id="264" r:id="rId13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73" d="100"/>
          <a:sy n="73" d="100"/>
        </p:scale>
        <p:origin x="72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727A9-F858-4EC2-9272-EF5B0DEB1829}" type="datetimeFigureOut">
              <a:rPr lang="nl-NL" smtClean="0"/>
              <a:t>12-1-2023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71F76-3133-4E93-8463-2FA22E35E84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90106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727A9-F858-4EC2-9272-EF5B0DEB1829}" type="datetimeFigureOut">
              <a:rPr lang="nl-NL" smtClean="0"/>
              <a:t>12-1-2023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71F76-3133-4E93-8463-2FA22E35E84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27882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727A9-F858-4EC2-9272-EF5B0DEB1829}" type="datetimeFigureOut">
              <a:rPr lang="nl-NL" smtClean="0"/>
              <a:t>12-1-2023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71F76-3133-4E93-8463-2FA22E35E84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55348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727A9-F858-4EC2-9272-EF5B0DEB1829}" type="datetimeFigureOut">
              <a:rPr lang="nl-NL" smtClean="0"/>
              <a:t>12-1-2023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71F76-3133-4E93-8463-2FA22E35E84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11555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727A9-F858-4EC2-9272-EF5B0DEB1829}" type="datetimeFigureOut">
              <a:rPr lang="nl-NL" smtClean="0"/>
              <a:t>12-1-2023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71F76-3133-4E93-8463-2FA22E35E84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921250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727A9-F858-4EC2-9272-EF5B0DEB1829}" type="datetimeFigureOut">
              <a:rPr lang="nl-NL" smtClean="0"/>
              <a:t>12-1-2023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71F76-3133-4E93-8463-2FA22E35E84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08746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727A9-F858-4EC2-9272-EF5B0DEB1829}" type="datetimeFigureOut">
              <a:rPr lang="nl-NL" smtClean="0"/>
              <a:t>12-1-2023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71F76-3133-4E93-8463-2FA22E35E84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30226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727A9-F858-4EC2-9272-EF5B0DEB1829}" type="datetimeFigureOut">
              <a:rPr lang="nl-NL" smtClean="0"/>
              <a:t>12-1-2023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71F76-3133-4E93-8463-2FA22E35E84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84150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727A9-F858-4EC2-9272-EF5B0DEB1829}" type="datetimeFigureOut">
              <a:rPr lang="nl-NL" smtClean="0"/>
              <a:t>12-1-2023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71F76-3133-4E93-8463-2FA22E35E84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25001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727A9-F858-4EC2-9272-EF5B0DEB1829}" type="datetimeFigureOut">
              <a:rPr lang="nl-NL" smtClean="0"/>
              <a:t>12-1-2023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71F76-3133-4E93-8463-2FA22E35E84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53228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727A9-F858-4EC2-9272-EF5B0DEB1829}" type="datetimeFigureOut">
              <a:rPr lang="nl-NL" smtClean="0"/>
              <a:t>12-1-2023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71F76-3133-4E93-8463-2FA22E35E84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9204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6727A9-F858-4EC2-9272-EF5B0DEB1829}" type="datetimeFigureOut">
              <a:rPr lang="nl-NL" smtClean="0"/>
              <a:t>12-1-2023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D71F76-3133-4E93-8463-2FA22E35E84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4663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https://bic-bv.nl/wp-content/uploads/2017/12/Official_Logo_BiC_Red_Png200px.pn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hyperlink" Target="http://www.schoolvinden.nu/" TargetMode="External"/><Relationship Id="rId4" Type="http://schemas.openxmlformats.org/officeDocument/2006/relationships/hyperlink" Target="http://www.lmc-vo.nl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https://bic-bv.nl/wp-content/uploads/2017/12/Official_Logo_BiC_Red_Png200px.p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Digitale kennismaking</a:t>
            </a:r>
            <a:endParaRPr lang="nl-NL" dirty="0"/>
          </a:p>
        </p:txBody>
      </p:sp>
      <p:sp>
        <p:nvSpPr>
          <p:cNvPr id="5" name="Ondertitel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smtClean="0"/>
              <a:t>Aanbesteding glasvezel</a:t>
            </a:r>
          </a:p>
          <a:p>
            <a:r>
              <a:rPr lang="nl-NL" dirty="0" smtClean="0"/>
              <a:t>Donderdag 12 januari 2023</a:t>
            </a:r>
            <a:endParaRPr lang="nl-NL" dirty="0"/>
          </a:p>
        </p:txBody>
      </p:sp>
      <p:grpSp>
        <p:nvGrpSpPr>
          <p:cNvPr id="6" name="Groep 5"/>
          <p:cNvGrpSpPr/>
          <p:nvPr/>
        </p:nvGrpSpPr>
        <p:grpSpPr>
          <a:xfrm>
            <a:off x="0" y="5545602"/>
            <a:ext cx="12192000" cy="1312398"/>
            <a:chOff x="0" y="5545602"/>
            <a:chExt cx="12192000" cy="1312398"/>
          </a:xfrm>
        </p:grpSpPr>
        <p:sp>
          <p:nvSpPr>
            <p:cNvPr id="7" name="Rechthoek 6"/>
            <p:cNvSpPr/>
            <p:nvPr/>
          </p:nvSpPr>
          <p:spPr>
            <a:xfrm>
              <a:off x="0" y="6251275"/>
              <a:ext cx="12192000" cy="606725"/>
            </a:xfrm>
            <a:prstGeom prst="rect">
              <a:avLst/>
            </a:prstGeom>
            <a:solidFill>
              <a:srgbClr val="008E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8" name="Afbeelding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10506" y="5545602"/>
              <a:ext cx="2683817" cy="924568"/>
            </a:xfrm>
            <a:prstGeom prst="rect">
              <a:avLst/>
            </a:prstGeom>
            <a:ln>
              <a:noFill/>
            </a:ln>
          </p:spPr>
        </p:pic>
      </p:grpSp>
      <p:pic>
        <p:nvPicPr>
          <p:cNvPr id="9" name="Afbeelding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009" y="567510"/>
            <a:ext cx="3266803" cy="1298485"/>
          </a:xfrm>
          <a:prstGeom prst="rect">
            <a:avLst/>
          </a:prstGeom>
        </p:spPr>
      </p:pic>
      <p:pic>
        <p:nvPicPr>
          <p:cNvPr id="1026" name="Picture 2" descr="https://bic-bv.nl/wp-content/uploads/2017/12/Official_Logo_BiC_Red_Png200px.png"/>
          <p:cNvPicPr>
            <a:picLocks noChangeAspect="1" noChangeArrowheads="1"/>
          </p:cNvPicPr>
          <p:nvPr/>
        </p:nvPicPr>
        <p:blipFill>
          <a:blip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359" y="730977"/>
            <a:ext cx="200977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1585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reating a Productive Meeting Agenda | Virtual Meeting Manageme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312" y="1781259"/>
            <a:ext cx="5711687" cy="447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ep 1"/>
          <p:cNvGrpSpPr/>
          <p:nvPr/>
        </p:nvGrpSpPr>
        <p:grpSpPr>
          <a:xfrm>
            <a:off x="0" y="5545602"/>
            <a:ext cx="12192000" cy="1312398"/>
            <a:chOff x="0" y="5545602"/>
            <a:chExt cx="12192000" cy="1312398"/>
          </a:xfrm>
        </p:grpSpPr>
        <p:sp>
          <p:nvSpPr>
            <p:cNvPr id="3" name="Rechthoek 2"/>
            <p:cNvSpPr/>
            <p:nvPr/>
          </p:nvSpPr>
          <p:spPr>
            <a:xfrm>
              <a:off x="0" y="6251275"/>
              <a:ext cx="12192000" cy="606725"/>
            </a:xfrm>
            <a:prstGeom prst="rect">
              <a:avLst/>
            </a:prstGeom>
            <a:solidFill>
              <a:srgbClr val="008E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4" name="Afbeelding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10506" y="5545602"/>
              <a:ext cx="2683817" cy="92456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chemeClr val="accent1">
                    <a:lumMod val="50000"/>
                  </a:schemeClr>
                </a:solidFill>
              </a:rPr>
              <a:t>Agenda</a:t>
            </a:r>
            <a:endParaRPr lang="nl-NL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ekstvak 5"/>
          <p:cNvSpPr txBox="1"/>
          <p:nvPr/>
        </p:nvSpPr>
        <p:spPr>
          <a:xfrm>
            <a:off x="838201" y="2207622"/>
            <a:ext cx="10515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 smtClean="0"/>
              <a:t>Voorstellen</a:t>
            </a:r>
            <a:endParaRPr lang="nl-NL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 smtClean="0"/>
              <a:t>De organisatie LMC Voortgezet Onderwijs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 smtClean="0"/>
              <a:t>De afdeling Digitale zaken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 smtClean="0"/>
              <a:t>Aanleiding tot de aanbesteding.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 smtClean="0"/>
              <a:t>Toelichting aanbesteding</a:t>
            </a:r>
            <a:endParaRPr lang="nl-NL" sz="2000" dirty="0" smtClean="0"/>
          </a:p>
        </p:txBody>
      </p:sp>
    </p:spTree>
    <p:extLst>
      <p:ext uri="{BB962C8B-B14F-4D97-AF65-F5344CB8AC3E}">
        <p14:creationId xmlns:p14="http://schemas.microsoft.com/office/powerpoint/2010/main" val="3295734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Rondje voorstellen - Genomineerden MatchQ CC Manager Award 2015 |  CustomerFirs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8624" y="3088974"/>
            <a:ext cx="5619750" cy="3162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ep 1"/>
          <p:cNvGrpSpPr/>
          <p:nvPr/>
        </p:nvGrpSpPr>
        <p:grpSpPr>
          <a:xfrm>
            <a:off x="0" y="5545602"/>
            <a:ext cx="12192000" cy="1312398"/>
            <a:chOff x="0" y="5545602"/>
            <a:chExt cx="12192000" cy="1312398"/>
          </a:xfrm>
        </p:grpSpPr>
        <p:sp>
          <p:nvSpPr>
            <p:cNvPr id="3" name="Rechthoek 2"/>
            <p:cNvSpPr/>
            <p:nvPr/>
          </p:nvSpPr>
          <p:spPr>
            <a:xfrm>
              <a:off x="0" y="6251275"/>
              <a:ext cx="12192000" cy="606725"/>
            </a:xfrm>
            <a:prstGeom prst="rect">
              <a:avLst/>
            </a:prstGeom>
            <a:solidFill>
              <a:srgbClr val="008E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4" name="Afbeelding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10506" y="5545602"/>
              <a:ext cx="2683817" cy="92456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chemeClr val="accent1">
                    <a:lumMod val="50000"/>
                  </a:schemeClr>
                </a:solidFill>
              </a:rPr>
              <a:t>Voorstellen</a:t>
            </a:r>
            <a:endParaRPr lang="nl-NL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ekstvak 5"/>
          <p:cNvSpPr txBox="1"/>
          <p:nvPr/>
        </p:nvSpPr>
        <p:spPr>
          <a:xfrm>
            <a:off x="838201" y="2207622"/>
            <a:ext cx="10515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 smtClean="0"/>
              <a:t>Diana Hirdes, </a:t>
            </a:r>
            <a:r>
              <a:rPr lang="nl-NL" sz="2000" dirty="0" smtClean="0"/>
              <a:t>Inkoop LMC-VO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 smtClean="0"/>
              <a:t>Gertjan van Weelden</a:t>
            </a:r>
            <a:r>
              <a:rPr lang="nl-NL" sz="2000" dirty="0" smtClean="0"/>
              <a:t>, </a:t>
            </a:r>
            <a:r>
              <a:rPr lang="nl-NL" sz="2000" dirty="0"/>
              <a:t>IT Architect </a:t>
            </a:r>
            <a:r>
              <a:rPr lang="nl-NL" sz="2000" dirty="0" smtClean="0"/>
              <a:t>LMC-VO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 smtClean="0"/>
              <a:t>Rob Bennink, </a:t>
            </a:r>
            <a:r>
              <a:rPr lang="nl-NL" sz="2000" dirty="0"/>
              <a:t>Inkoopadviesbureau </a:t>
            </a:r>
            <a:r>
              <a:rPr lang="nl-NL" sz="2000" dirty="0" err="1"/>
              <a:t>BiC</a:t>
            </a:r>
            <a:endParaRPr lang="nl-NL" sz="2400" dirty="0" smtClean="0"/>
          </a:p>
        </p:txBody>
      </p:sp>
    </p:spTree>
    <p:extLst>
      <p:ext uri="{BB962C8B-B14F-4D97-AF65-F5344CB8AC3E}">
        <p14:creationId xmlns:p14="http://schemas.microsoft.com/office/powerpoint/2010/main" val="348160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ep 1"/>
          <p:cNvGrpSpPr/>
          <p:nvPr/>
        </p:nvGrpSpPr>
        <p:grpSpPr>
          <a:xfrm>
            <a:off x="0" y="5545602"/>
            <a:ext cx="12192000" cy="1312398"/>
            <a:chOff x="0" y="5545602"/>
            <a:chExt cx="12192000" cy="1312398"/>
          </a:xfrm>
        </p:grpSpPr>
        <p:sp>
          <p:nvSpPr>
            <p:cNvPr id="3" name="Rechthoek 2"/>
            <p:cNvSpPr/>
            <p:nvPr/>
          </p:nvSpPr>
          <p:spPr>
            <a:xfrm>
              <a:off x="0" y="6251275"/>
              <a:ext cx="12192000" cy="606725"/>
            </a:xfrm>
            <a:prstGeom prst="rect">
              <a:avLst/>
            </a:prstGeom>
            <a:solidFill>
              <a:srgbClr val="008E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4" name="Afbeelding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10506" y="5545602"/>
              <a:ext cx="2683817" cy="92456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chemeClr val="accent1">
                    <a:lumMod val="50000"/>
                  </a:schemeClr>
                </a:solidFill>
              </a:rPr>
              <a:t>LMC Voortgezet Onderwijs</a:t>
            </a:r>
            <a:endParaRPr lang="nl-NL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353" y="1915723"/>
            <a:ext cx="10593186" cy="2658305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838200" y="1269687"/>
            <a:ext cx="1051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 smtClean="0">
                <a:solidFill>
                  <a:schemeClr val="accent1">
                    <a:lumMod val="75000"/>
                  </a:schemeClr>
                </a:solidFill>
              </a:rPr>
              <a:t>Kenmerken</a:t>
            </a:r>
            <a:endParaRPr lang="nl-NL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880353" y="5426765"/>
            <a:ext cx="5957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Meer informatie op </a:t>
            </a:r>
            <a:r>
              <a:rPr lang="nl-NL" dirty="0" smtClean="0">
                <a:hlinkClick r:id="rId4"/>
              </a:rPr>
              <a:t>www.lmc-vo.nl</a:t>
            </a:r>
            <a:r>
              <a:rPr lang="nl-NL" dirty="0" smtClean="0"/>
              <a:t>  en </a:t>
            </a:r>
            <a:r>
              <a:rPr lang="nl-NL" dirty="0" smtClean="0">
                <a:hlinkClick r:id="rId5"/>
              </a:rPr>
              <a:t>www.schoolvinden.nu</a:t>
            </a:r>
            <a:r>
              <a:rPr lang="nl-NL" dirty="0" smtClean="0"/>
              <a:t> </a:t>
            </a:r>
            <a:endParaRPr lang="nl-NL" dirty="0"/>
          </a:p>
        </p:txBody>
      </p:sp>
      <p:pic>
        <p:nvPicPr>
          <p:cNvPr id="6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353" y="1915723"/>
            <a:ext cx="10593186" cy="2658305"/>
          </a:xfrm>
          <a:prstGeom prst="rect">
            <a:avLst/>
          </a:prstGeom>
        </p:spPr>
      </p:pic>
      <p:sp>
        <p:nvSpPr>
          <p:cNvPr id="9" name="Tekstvak 9"/>
          <p:cNvSpPr txBox="1"/>
          <p:nvPr/>
        </p:nvSpPr>
        <p:spPr>
          <a:xfrm>
            <a:off x="838200" y="1269687"/>
            <a:ext cx="1051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 smtClean="0">
                <a:solidFill>
                  <a:schemeClr val="accent1">
                    <a:lumMod val="75000"/>
                  </a:schemeClr>
                </a:solidFill>
              </a:rPr>
              <a:t>Kenmerken</a:t>
            </a:r>
            <a:endParaRPr lang="nl-NL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Tekstvak 7"/>
          <p:cNvSpPr txBox="1"/>
          <p:nvPr/>
        </p:nvSpPr>
        <p:spPr>
          <a:xfrm>
            <a:off x="880353" y="5426765"/>
            <a:ext cx="5957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Meer informatie op </a:t>
            </a:r>
            <a:r>
              <a:rPr lang="nl-NL" dirty="0" smtClean="0">
                <a:hlinkClick r:id="rId4"/>
              </a:rPr>
              <a:t>www.lmc-vo.nl</a:t>
            </a:r>
            <a:r>
              <a:rPr lang="nl-NL" dirty="0" smtClean="0"/>
              <a:t>  en </a:t>
            </a:r>
            <a:r>
              <a:rPr lang="nl-NL" dirty="0" smtClean="0">
                <a:hlinkClick r:id="rId5"/>
              </a:rPr>
              <a:t>www.schoolvinden.nu</a:t>
            </a:r>
            <a:r>
              <a:rPr lang="nl-NL" dirty="0" smtClean="0"/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91609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lider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74" r="28405"/>
          <a:stretch/>
        </p:blipFill>
        <p:spPr bwMode="auto">
          <a:xfrm>
            <a:off x="5456583" y="1630078"/>
            <a:ext cx="6735416" cy="3810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ep 1"/>
          <p:cNvGrpSpPr/>
          <p:nvPr/>
        </p:nvGrpSpPr>
        <p:grpSpPr>
          <a:xfrm>
            <a:off x="0" y="5545602"/>
            <a:ext cx="12192000" cy="1312398"/>
            <a:chOff x="0" y="5545602"/>
            <a:chExt cx="12192000" cy="1312398"/>
          </a:xfrm>
        </p:grpSpPr>
        <p:sp>
          <p:nvSpPr>
            <p:cNvPr id="3" name="Rechthoek 2"/>
            <p:cNvSpPr/>
            <p:nvPr/>
          </p:nvSpPr>
          <p:spPr>
            <a:xfrm>
              <a:off x="0" y="6251275"/>
              <a:ext cx="12192000" cy="606725"/>
            </a:xfrm>
            <a:prstGeom prst="rect">
              <a:avLst/>
            </a:prstGeom>
            <a:solidFill>
              <a:srgbClr val="008E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4" name="Afbeelding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10506" y="5545602"/>
              <a:ext cx="2683817" cy="92456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chemeClr val="accent1">
                    <a:lumMod val="50000"/>
                  </a:schemeClr>
                </a:solidFill>
              </a:rPr>
              <a:t>LMC Voortgezet Onderwijs</a:t>
            </a:r>
            <a:endParaRPr lang="nl-NL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838200" y="1269687"/>
            <a:ext cx="1051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 smtClean="0">
                <a:solidFill>
                  <a:schemeClr val="accent1">
                    <a:lumMod val="75000"/>
                  </a:schemeClr>
                </a:solidFill>
              </a:rPr>
              <a:t>Getallen</a:t>
            </a:r>
            <a:endParaRPr lang="nl-NL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838201" y="2207622"/>
            <a:ext cx="10515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 smtClean="0"/>
              <a:t>ca 8600 leerlingen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 smtClean="0"/>
              <a:t>ca 1200 medewerkers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 smtClean="0"/>
              <a:t>23 Scholen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 smtClean="0"/>
              <a:t>Locaties/gebouwen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l-NL" sz="2400" dirty="0" smtClean="0"/>
              <a:t>25 schoollocaties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l-NL" sz="2400" dirty="0" smtClean="0"/>
              <a:t>2 locaties OPDC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l-NL" sz="2400" dirty="0" smtClean="0"/>
              <a:t>Stafbureau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l-NL" sz="2400" dirty="0" smtClean="0"/>
              <a:t>Extern datacenter</a:t>
            </a:r>
            <a:endParaRPr lang="nl-NL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 smtClean="0"/>
              <a:t>Alle locaties liggen in Rotterdam</a:t>
            </a:r>
          </a:p>
        </p:txBody>
      </p:sp>
    </p:spTree>
    <p:extLst>
      <p:ext uri="{BB962C8B-B14F-4D97-AF65-F5344CB8AC3E}">
        <p14:creationId xmlns:p14="http://schemas.microsoft.com/office/powerpoint/2010/main" val="169515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ep 1"/>
          <p:cNvGrpSpPr/>
          <p:nvPr/>
        </p:nvGrpSpPr>
        <p:grpSpPr>
          <a:xfrm>
            <a:off x="0" y="5545602"/>
            <a:ext cx="12192000" cy="1312398"/>
            <a:chOff x="0" y="5545602"/>
            <a:chExt cx="12192000" cy="1312398"/>
          </a:xfrm>
        </p:grpSpPr>
        <p:sp>
          <p:nvSpPr>
            <p:cNvPr id="3" name="Rechthoek 2"/>
            <p:cNvSpPr/>
            <p:nvPr/>
          </p:nvSpPr>
          <p:spPr>
            <a:xfrm>
              <a:off x="0" y="6251275"/>
              <a:ext cx="12192000" cy="606725"/>
            </a:xfrm>
            <a:prstGeom prst="rect">
              <a:avLst/>
            </a:prstGeom>
            <a:solidFill>
              <a:srgbClr val="008E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4" name="Afbeelding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10506" y="5545602"/>
              <a:ext cx="2683817" cy="92456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chemeClr val="accent1">
                    <a:lumMod val="50000"/>
                  </a:schemeClr>
                </a:solidFill>
              </a:rPr>
              <a:t>ICT organisatie</a:t>
            </a:r>
            <a:endParaRPr lang="nl-NL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ekstvak 5"/>
          <p:cNvSpPr txBox="1"/>
          <p:nvPr/>
        </p:nvSpPr>
        <p:spPr>
          <a:xfrm>
            <a:off x="838201" y="2207622"/>
            <a:ext cx="105156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 smtClean="0"/>
              <a:t>Technisch beheer is gecentraliseerd;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 smtClean="0"/>
              <a:t>Uitvoering volledig in eigen beheer;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 smtClean="0"/>
              <a:t>Personele omvang: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l-NL" sz="2400" dirty="0" smtClean="0"/>
              <a:t>Management en Architectuur 2 fte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l-NL" sz="2400" dirty="0" smtClean="0"/>
              <a:t>Technisch beheer en coördinatie 4 fte (</a:t>
            </a:r>
            <a:r>
              <a:rPr lang="nl-NL" sz="2400" dirty="0" err="1" smtClean="0"/>
              <a:t>bovenschools</a:t>
            </a:r>
            <a:r>
              <a:rPr lang="nl-NL" sz="2400" dirty="0" smtClean="0"/>
              <a:t>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l-NL" sz="2400" dirty="0" smtClean="0"/>
              <a:t>Werkplekbeheer en –ondersteuning 8 fte (op locatie)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400" dirty="0" smtClean="0"/>
          </a:p>
        </p:txBody>
      </p:sp>
      <p:sp>
        <p:nvSpPr>
          <p:cNvPr id="9" name="Tekstvak 8"/>
          <p:cNvSpPr txBox="1"/>
          <p:nvPr/>
        </p:nvSpPr>
        <p:spPr>
          <a:xfrm>
            <a:off x="838200" y="1269687"/>
            <a:ext cx="1051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 smtClean="0">
                <a:solidFill>
                  <a:schemeClr val="accent1">
                    <a:lumMod val="75000"/>
                  </a:schemeClr>
                </a:solidFill>
              </a:rPr>
              <a:t>Stafafdeling Digitale Zaken (DZ)</a:t>
            </a:r>
            <a:endParaRPr lang="nl-NL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409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ep 1"/>
          <p:cNvGrpSpPr/>
          <p:nvPr/>
        </p:nvGrpSpPr>
        <p:grpSpPr>
          <a:xfrm>
            <a:off x="0" y="5545602"/>
            <a:ext cx="12192000" cy="1312398"/>
            <a:chOff x="0" y="5545602"/>
            <a:chExt cx="12192000" cy="1312398"/>
          </a:xfrm>
        </p:grpSpPr>
        <p:sp>
          <p:nvSpPr>
            <p:cNvPr id="3" name="Rechthoek 2"/>
            <p:cNvSpPr/>
            <p:nvPr/>
          </p:nvSpPr>
          <p:spPr>
            <a:xfrm>
              <a:off x="0" y="6251275"/>
              <a:ext cx="12192000" cy="606725"/>
            </a:xfrm>
            <a:prstGeom prst="rect">
              <a:avLst/>
            </a:prstGeom>
            <a:solidFill>
              <a:srgbClr val="008E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4" name="Afbeelding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10506" y="5545602"/>
              <a:ext cx="2683817" cy="92456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chemeClr val="accent1">
                    <a:lumMod val="50000"/>
                  </a:schemeClr>
                </a:solidFill>
              </a:rPr>
              <a:t>Aanbesteding glasvezel</a:t>
            </a:r>
            <a:endParaRPr lang="nl-NL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ekstvak 5"/>
          <p:cNvSpPr txBox="1"/>
          <p:nvPr/>
        </p:nvSpPr>
        <p:spPr>
          <a:xfrm>
            <a:off x="838200" y="2207622"/>
            <a:ext cx="10515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 smtClean="0"/>
              <a:t>Huidige contract loopt 2023 af;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 smtClean="0"/>
              <a:t>Handhaven één generieke infrastructuur voor alle locaties;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l-NL" sz="2400" dirty="0" smtClean="0"/>
              <a:t>Het netwerk wordt beheerd als één grote campus.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l-NL" sz="2400" dirty="0" smtClean="0"/>
              <a:t>Niveau IT diensten niet afhankelijk van de omvang van een locatie.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 smtClean="0"/>
              <a:t>Wel een aanpassing in het ontwerp;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l-NL" sz="2400" dirty="0" smtClean="0"/>
              <a:t>Connectiviteit is tegenwoordig een vereiste om de school te kunnen ‘draaien’.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l-NL" sz="2400" dirty="0" smtClean="0"/>
              <a:t>Huidige </a:t>
            </a:r>
            <a:r>
              <a:rPr lang="nl-NL" sz="2400" dirty="0" err="1" smtClean="0"/>
              <a:t>POP’s</a:t>
            </a:r>
            <a:r>
              <a:rPr lang="nl-NL" sz="2400" dirty="0" smtClean="0"/>
              <a:t> in het netwerk vormen een single point of failure.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nl-NL" sz="2400" dirty="0" smtClean="0"/>
          </a:p>
        </p:txBody>
      </p:sp>
      <p:sp>
        <p:nvSpPr>
          <p:cNvPr id="9" name="Tekstvak 8"/>
          <p:cNvSpPr txBox="1"/>
          <p:nvPr/>
        </p:nvSpPr>
        <p:spPr>
          <a:xfrm>
            <a:off x="838200" y="1269687"/>
            <a:ext cx="1051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 smtClean="0">
                <a:solidFill>
                  <a:schemeClr val="accent1">
                    <a:lumMod val="75000"/>
                  </a:schemeClr>
                </a:solidFill>
              </a:rPr>
              <a:t>Aanleiding en uitgangspunten</a:t>
            </a:r>
            <a:endParaRPr lang="nl-NL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207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ep 1"/>
          <p:cNvGrpSpPr/>
          <p:nvPr/>
        </p:nvGrpSpPr>
        <p:grpSpPr>
          <a:xfrm>
            <a:off x="0" y="5545602"/>
            <a:ext cx="12192000" cy="1312398"/>
            <a:chOff x="0" y="5545602"/>
            <a:chExt cx="12192000" cy="1312398"/>
          </a:xfrm>
        </p:grpSpPr>
        <p:sp>
          <p:nvSpPr>
            <p:cNvPr id="3" name="Rechthoek 2"/>
            <p:cNvSpPr/>
            <p:nvPr/>
          </p:nvSpPr>
          <p:spPr>
            <a:xfrm>
              <a:off x="0" y="6251275"/>
              <a:ext cx="12192000" cy="606725"/>
            </a:xfrm>
            <a:prstGeom prst="rect">
              <a:avLst/>
            </a:prstGeom>
            <a:solidFill>
              <a:srgbClr val="008E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4" name="Afbeelding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10506" y="5545602"/>
              <a:ext cx="2683817" cy="92456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chemeClr val="accent1">
                    <a:lumMod val="50000"/>
                  </a:schemeClr>
                </a:solidFill>
              </a:rPr>
              <a:t>Aanbesteding glasvezel</a:t>
            </a:r>
            <a:endParaRPr lang="nl-NL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ekstvak 5"/>
          <p:cNvSpPr txBox="1"/>
          <p:nvPr/>
        </p:nvSpPr>
        <p:spPr>
          <a:xfrm>
            <a:off x="838200" y="2207622"/>
            <a:ext cx="1051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 smtClean="0"/>
              <a:t>Toelichting door </a:t>
            </a:r>
            <a:r>
              <a:rPr lang="nl-NL" sz="2400" dirty="0" err="1" smtClean="0"/>
              <a:t>BiC</a:t>
            </a:r>
            <a:endParaRPr lang="nl-NL" sz="2400" dirty="0" smtClean="0"/>
          </a:p>
        </p:txBody>
      </p:sp>
      <p:sp>
        <p:nvSpPr>
          <p:cNvPr id="9" name="Tekstvak 8"/>
          <p:cNvSpPr txBox="1"/>
          <p:nvPr/>
        </p:nvSpPr>
        <p:spPr>
          <a:xfrm>
            <a:off x="838200" y="1269687"/>
            <a:ext cx="1051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 smtClean="0">
                <a:solidFill>
                  <a:schemeClr val="accent1">
                    <a:lumMod val="75000"/>
                  </a:schemeClr>
                </a:solidFill>
              </a:rPr>
              <a:t>Achtergrond</a:t>
            </a:r>
            <a:endParaRPr lang="nl-NL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387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ep 1"/>
          <p:cNvGrpSpPr/>
          <p:nvPr/>
        </p:nvGrpSpPr>
        <p:grpSpPr>
          <a:xfrm>
            <a:off x="0" y="5545602"/>
            <a:ext cx="12192000" cy="1312398"/>
            <a:chOff x="0" y="5545602"/>
            <a:chExt cx="12192000" cy="1312398"/>
          </a:xfrm>
        </p:grpSpPr>
        <p:sp>
          <p:nvSpPr>
            <p:cNvPr id="3" name="Rechthoek 2"/>
            <p:cNvSpPr/>
            <p:nvPr/>
          </p:nvSpPr>
          <p:spPr>
            <a:xfrm>
              <a:off x="0" y="6251275"/>
              <a:ext cx="12192000" cy="606725"/>
            </a:xfrm>
            <a:prstGeom prst="rect">
              <a:avLst/>
            </a:prstGeom>
            <a:solidFill>
              <a:srgbClr val="008E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4" name="Afbeelding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10506" y="5545602"/>
              <a:ext cx="2683817" cy="92456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838200" y="228529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nl-NL" sz="6000" b="1" dirty="0" smtClean="0"/>
              <a:t>Vragen?</a:t>
            </a:r>
            <a:endParaRPr lang="nl-NL" sz="6000" b="1" dirty="0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2598" y="625876"/>
            <a:ext cx="3266803" cy="1298485"/>
          </a:xfrm>
          <a:prstGeom prst="rect">
            <a:avLst/>
          </a:prstGeom>
        </p:spPr>
      </p:pic>
      <p:pic>
        <p:nvPicPr>
          <p:cNvPr id="9" name="Picture 2" descr="https://bic-bv.nl/wp-content/uploads/2017/12/Official_Logo_BiC_Red_Png200px.png"/>
          <p:cNvPicPr>
            <a:picLocks noChangeAspect="1" noChangeArrowheads="1"/>
          </p:cNvPicPr>
          <p:nvPr/>
        </p:nvPicPr>
        <p:blipFill>
          <a:blip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1111" y="4441114"/>
            <a:ext cx="200977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884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50E81E40954124CAEC698274717C57F" ma:contentTypeVersion="11" ma:contentTypeDescription="Een nieuw document maken." ma:contentTypeScope="" ma:versionID="7c2d6b9c3b12a5a27a360fca535a8b1e">
  <xsd:schema xmlns:xsd="http://www.w3.org/2001/XMLSchema" xmlns:xs="http://www.w3.org/2001/XMLSchema" xmlns:p="http://schemas.microsoft.com/office/2006/metadata/properties" xmlns:ns3="1bb4d9a3-653c-4b70-a1aa-2f3ba7ea9412" xmlns:ns4="d5244d31-4234-4ea7-a2b6-2900a4758c4c" targetNamespace="http://schemas.microsoft.com/office/2006/metadata/properties" ma:root="true" ma:fieldsID="13d2eb99a586068146b8d4d315cb449a" ns3:_="" ns4:_="">
    <xsd:import namespace="1bb4d9a3-653c-4b70-a1aa-2f3ba7ea9412"/>
    <xsd:import namespace="d5244d31-4234-4ea7-a2b6-2900a4758c4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bb4d9a3-653c-4b70-a1aa-2f3ba7ea941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244d31-4234-4ea7-a2b6-2900a4758c4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Hint-hash delen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BEDF050-60D8-4EEC-B98F-DAB237E5008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BF7B2D6-E9C4-45F0-83CB-EAA2C03934FF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1bb4d9a3-653c-4b70-a1aa-2f3ba7ea9412"/>
    <ds:schemaRef ds:uri="http://purl.org/dc/dcmitype/"/>
    <ds:schemaRef ds:uri="d5244d31-4234-4ea7-a2b6-2900a4758c4c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57E02428-3585-408A-9965-834DC826BCD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bb4d9a3-653c-4b70-a1aa-2f3ba7ea9412"/>
    <ds:schemaRef ds:uri="d5244d31-4234-4ea7-a2b6-2900a4758c4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1459</TotalTime>
  <Words>213</Words>
  <Application>Microsoft Office PowerPoint</Application>
  <PresentationFormat>Breedbeeld</PresentationFormat>
  <Paragraphs>50</Paragraphs>
  <Slides>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Kantoorthema</vt:lpstr>
      <vt:lpstr>Digitale kennismaking</vt:lpstr>
      <vt:lpstr>Agenda</vt:lpstr>
      <vt:lpstr>Voorstellen</vt:lpstr>
      <vt:lpstr>LMC Voortgezet Onderwijs</vt:lpstr>
      <vt:lpstr>LMC Voortgezet Onderwijs</vt:lpstr>
      <vt:lpstr>ICT organisatie</vt:lpstr>
      <vt:lpstr>Aanbesteding glasvezel</vt:lpstr>
      <vt:lpstr>Aanbesteding glasvezel</vt:lpstr>
      <vt:lpstr>Vragen?</vt:lpstr>
    </vt:vector>
  </TitlesOfParts>
  <Company>LMC Voortgezet Onderwijs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Toelichting ICT beher</dc:title>
  <dc:creator>Gertjan Weelden, van</dc:creator>
  <cp:lastModifiedBy>Gertjan Weelden, van</cp:lastModifiedBy>
  <cp:revision>37</cp:revision>
  <dcterms:created xsi:type="dcterms:W3CDTF">2022-12-13T13:39:45Z</dcterms:created>
  <dcterms:modified xsi:type="dcterms:W3CDTF">2023-01-13T07:35:05Z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0x010100050E81E40954124CAEC698274717C57F</vt:lpwstr>
  </property>
</Properties>
</file>