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7" r:id="rId3"/>
    <p:sldId id="313" r:id="rId4"/>
    <p:sldId id="336" r:id="rId5"/>
    <p:sldId id="334" r:id="rId6"/>
    <p:sldId id="33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222"/>
    <a:srgbClr val="C8A00A"/>
    <a:srgbClr val="5A5A5A"/>
    <a:srgbClr val="008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/>
    <p:restoredTop sz="96405"/>
  </p:normalViewPr>
  <p:slideViewPr>
    <p:cSldViewPr snapToGrid="0" snapToObjects="1" showGuides="1">
      <p:cViewPr varScale="1">
        <p:scale>
          <a:sx n="85" d="100"/>
          <a:sy n="85" d="100"/>
        </p:scale>
        <p:origin x="6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rgbClr val="C8A00A"/>
          </a:solidFill>
          <a:ln>
            <a:solidFill>
              <a:srgbClr val="C8A00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535" y="1020431"/>
            <a:ext cx="11128206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rgbClr val="B2222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534" y="2495445"/>
            <a:ext cx="1112820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0868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rgbClr val="B22222"/>
          </a:solidFill>
          <a:ln>
            <a:solidFill>
              <a:srgbClr val="B222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>
            <a:lvl1pPr>
              <a:defRPr>
                <a:solidFill>
                  <a:srgbClr val="B2222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B222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rgbClr val="B222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B2222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2222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rgbClr val="B222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983" y="2228003"/>
            <a:ext cx="366288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83138" y="2228003"/>
            <a:ext cx="3662879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B2222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2222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02A0239-EA62-4347-9999-D51FB606177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62580" y="2228002"/>
            <a:ext cx="366288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35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3600"/>
            <a:ext cx="3703320" cy="97200"/>
          </a:xfrm>
          <a:prstGeom prst="rect">
            <a:avLst/>
          </a:prstGeom>
          <a:solidFill>
            <a:srgbClr val="B22222"/>
          </a:solidFill>
          <a:ln>
            <a:solidFill>
              <a:srgbClr val="B222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7200"/>
          </a:xfrm>
          <a:prstGeom prst="rect">
            <a:avLst/>
          </a:prstGeom>
          <a:solidFill>
            <a:srgbClr val="008686"/>
          </a:solidFill>
          <a:ln>
            <a:solidFill>
              <a:srgbClr val="00868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3600"/>
            <a:ext cx="3703320" cy="97200"/>
          </a:xfrm>
          <a:prstGeom prst="rect">
            <a:avLst/>
          </a:prstGeom>
          <a:solidFill>
            <a:srgbClr val="C8A00A"/>
          </a:solidFill>
          <a:ln>
            <a:solidFill>
              <a:srgbClr val="C8A00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B2222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C8A00A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008686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5A5A5A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5A5A5A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rcell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BCD337-EDAC-E844-A4B2-DD03A9638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0" i="0" dirty="0">
                <a:effectLst/>
                <a:latin typeface="arial" panose="020B0604020202020204" pitchFamily="34" charset="0"/>
              </a:rPr>
              <a:t>Startbijeenkomst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E700A8-F03C-5443-BDB7-C7E9431B18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15 mei 2023 </a:t>
            </a:r>
          </a:p>
        </p:txBody>
      </p:sp>
    </p:spTree>
    <p:extLst>
      <p:ext uri="{BB962C8B-B14F-4D97-AF65-F5344CB8AC3E}">
        <p14:creationId xmlns:p14="http://schemas.microsoft.com/office/powerpoint/2010/main" val="291979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6F951-35CA-0C23-E822-7F8A8E2A2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Welkom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9496DB4-12AF-0F51-C448-2EBAD2B79AFE}"/>
              </a:ext>
            </a:extLst>
          </p:cNvPr>
          <p:cNvSpPr txBox="1"/>
          <p:nvPr/>
        </p:nvSpPr>
        <p:spPr>
          <a:xfrm>
            <a:off x="3340249" y="2670828"/>
            <a:ext cx="6099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i="1" dirty="0">
                <a:solidFill>
                  <a:srgbClr val="C00000"/>
                </a:solidFill>
              </a:rPr>
              <a:t>Alle informatie in deze presentatie is in concept en kan veranderen tot en met de laatste nota van inlichtingen tijdens het inkooptraject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018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6F951-35CA-0C23-E822-7F8A8E2A2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BA1976-AB1B-D17F-9992-08B875A6B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sz="2800" b="1" dirty="0"/>
              <a:t>Maandag 15 mei van 15.00 tot 17.00 uur</a:t>
            </a:r>
            <a:endParaRPr lang="nl-NL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nl-NL" dirty="0"/>
              <a:t>Terugblik afgelopen marktconsultaties</a:t>
            </a:r>
          </a:p>
          <a:p>
            <a:pPr>
              <a:buFontTx/>
              <a:buChar char="-"/>
            </a:pPr>
            <a:r>
              <a:rPr lang="nl-NL" dirty="0"/>
              <a:t>Planning inkoopprocedure (zie publicatie </a:t>
            </a:r>
            <a:r>
              <a:rPr lang="nl-NL" dirty="0" err="1"/>
              <a:t>TenderNed</a:t>
            </a:r>
            <a:r>
              <a:rPr lang="nl-NL" dirty="0"/>
              <a:t> 21 april 2023)</a:t>
            </a:r>
          </a:p>
          <a:p>
            <a:pPr>
              <a:buFontTx/>
              <a:buChar char="-"/>
            </a:pPr>
            <a:r>
              <a:rPr lang="nl-NL" dirty="0"/>
              <a:t>Communicatie (</a:t>
            </a:r>
            <a:r>
              <a:rPr lang="nl-NL" dirty="0" err="1"/>
              <a:t>Mercell</a:t>
            </a:r>
            <a:r>
              <a:rPr lang="nl-NL" dirty="0"/>
              <a:t>)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601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54E85-C2C5-1148-3C52-E1A220D0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marktconsultaties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7F3D33-4B14-65E5-D905-7E321E13C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25133"/>
            <a:ext cx="11029615" cy="3776133"/>
          </a:xfrm>
        </p:spPr>
        <p:txBody>
          <a:bodyPr>
            <a:normAutofit fontScale="32500" lnSpcReduction="20000"/>
          </a:bodyPr>
          <a:lstStyle/>
          <a:p>
            <a:r>
              <a:rPr lang="nl-NL" sz="2800" b="1" dirty="0"/>
              <a:t>Indexeringsmethodiek</a:t>
            </a:r>
            <a:br>
              <a:rPr lang="nl-NL" sz="2800" b="1" dirty="0"/>
            </a:br>
            <a:r>
              <a:rPr lang="nl-NL" sz="2800" dirty="0"/>
              <a:t>Eventuele tussentijdse loonsverhogingen voor 2023 en 2024 zullen door de gemeente nog voor 31/12/2023 worden verwerkt in het tarief, waarbij niet de garantie geldt dat de volledige loonsverhoging 1-op-1 wordt overgenomen. </a:t>
            </a:r>
            <a:br>
              <a:rPr lang="nl-NL" sz="2800" dirty="0"/>
            </a:br>
            <a:br>
              <a:rPr lang="nl-NL" sz="2800" dirty="0"/>
            </a:br>
            <a:r>
              <a:rPr lang="nl-NL" sz="2800" dirty="0"/>
              <a:t>De jaarlijkse indexatie (bijvoorbeeld: naar 2025) geschiedt op basis van 100% van de OVA-index 2025.</a:t>
            </a:r>
            <a:br>
              <a:rPr lang="nl-NL" sz="2800" dirty="0"/>
            </a:br>
            <a:endParaRPr lang="nl-NL" sz="2800" dirty="0"/>
          </a:p>
          <a:p>
            <a:r>
              <a:rPr lang="nl-NL" sz="2800" b="1" dirty="0"/>
              <a:t>Inzetmix</a:t>
            </a:r>
            <a:br>
              <a:rPr lang="nl-NL" sz="2800" b="1" dirty="0"/>
            </a:br>
            <a:r>
              <a:rPr lang="nl-NL" sz="2800" dirty="0"/>
              <a:t>Betreft een gewogen gemiddelde. </a:t>
            </a:r>
            <a:br>
              <a:rPr lang="nl-NL" sz="2800" dirty="0"/>
            </a:br>
            <a:endParaRPr lang="nl-NL" sz="2800" b="1" dirty="0"/>
          </a:p>
          <a:p>
            <a:r>
              <a:rPr lang="nl-NL" sz="2800" b="1" dirty="0"/>
              <a:t>Ziekteverzuim </a:t>
            </a:r>
            <a:br>
              <a:rPr lang="nl-NL" sz="2800" b="1" dirty="0"/>
            </a:br>
            <a:r>
              <a:rPr lang="nl-NL" sz="2800" dirty="0"/>
              <a:t>Gewogen gemiddelde 8,7% (coronajaar) norm is op 8% gesteld. </a:t>
            </a:r>
            <a:br>
              <a:rPr lang="nl-NL" sz="2800" dirty="0"/>
            </a:br>
            <a:endParaRPr lang="nl-NL" sz="2800" dirty="0"/>
          </a:p>
          <a:p>
            <a:r>
              <a:rPr lang="nl-NL" sz="2800" b="1" dirty="0"/>
              <a:t>Overhead</a:t>
            </a:r>
            <a:br>
              <a:rPr lang="nl-NL" sz="2800" b="1" dirty="0"/>
            </a:br>
            <a:r>
              <a:rPr lang="nl-NL" sz="2800" dirty="0"/>
              <a:t>Gewogen gemiddelde is nu 15,99% in plaats van 14,74%.</a:t>
            </a:r>
            <a:br>
              <a:rPr lang="nl-NL" sz="2800" dirty="0"/>
            </a:br>
            <a:endParaRPr lang="nl-NL" sz="2800" dirty="0"/>
          </a:p>
          <a:p>
            <a:r>
              <a:rPr lang="nl-NL" sz="2800" b="1" dirty="0"/>
              <a:t>Tarief 2024</a:t>
            </a:r>
            <a:br>
              <a:rPr lang="nl-NL" sz="2800" dirty="0"/>
            </a:br>
            <a:r>
              <a:rPr lang="nl-NL" sz="2800" dirty="0"/>
              <a:t>Op basis van boven genoemde </a:t>
            </a:r>
            <a:r>
              <a:rPr lang="nl-NL" sz="3200" dirty="0"/>
              <a:t>variabelen </a:t>
            </a: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</a:t>
            </a:r>
            <a:r>
              <a:rPr lang="nl-NL" sz="3200" dirty="0"/>
              <a:t>36,35 per uur prijspeil 2024</a:t>
            </a:r>
            <a:br>
              <a:rPr lang="nl-NL" sz="2800" dirty="0"/>
            </a:br>
            <a:endParaRPr lang="nl-NL" sz="2800" b="1" dirty="0"/>
          </a:p>
          <a:p>
            <a:r>
              <a:rPr lang="nl-NL" sz="2800" b="1" dirty="0"/>
              <a:t>Samenstellingsverklaring</a:t>
            </a:r>
            <a:br>
              <a:rPr lang="nl-NL" sz="2800" dirty="0"/>
            </a:br>
            <a:r>
              <a:rPr lang="nl-NL" sz="2800" dirty="0"/>
              <a:t>We willen de inkoop voor de Huishoudelijke Ondersteuning en de Ambulante Jeugd en </a:t>
            </a:r>
            <a:r>
              <a:rPr lang="nl-NL" sz="2800" dirty="0" err="1"/>
              <a:t>Wmo</a:t>
            </a:r>
            <a:r>
              <a:rPr lang="nl-NL" sz="2800" dirty="0"/>
              <a:t> zo proportioneel mogelijk insteken. Dat betekent dat we alleen van </a:t>
            </a:r>
            <a:r>
              <a:rPr lang="nl-NL" sz="2800" b="1" dirty="0"/>
              <a:t>jaarrekening plichtige ondernemingen </a:t>
            </a:r>
            <a:r>
              <a:rPr lang="nl-NL" sz="2800" dirty="0"/>
              <a:t>een </a:t>
            </a:r>
            <a:r>
              <a:rPr lang="nl-NL" sz="2800" b="1" dirty="0"/>
              <a:t>controle verklaring </a:t>
            </a:r>
            <a:r>
              <a:rPr lang="nl-NL" sz="2800" dirty="0"/>
              <a:t>vereisen, conform voorschrift 3.5 E Gids Proportionaliteit. Daarmee is ook bedoeld dat ook </a:t>
            </a:r>
            <a:r>
              <a:rPr lang="nl-NL" sz="2800" b="1" dirty="0"/>
              <a:t>kleine ondernemingen </a:t>
            </a:r>
            <a:r>
              <a:rPr lang="nl-NL" sz="2800" dirty="0"/>
              <a:t>die op grond van art. 2:396 BW zijn </a:t>
            </a:r>
            <a:r>
              <a:rPr lang="nl-NL" sz="2800" b="1" dirty="0"/>
              <a:t>vrijgesteld van de controleverplichting </a:t>
            </a:r>
            <a:r>
              <a:rPr lang="nl-NL" sz="2800" dirty="0"/>
              <a:t>kunnen volstaan met een </a:t>
            </a:r>
            <a:r>
              <a:rPr lang="nl-NL" sz="2800" b="1" dirty="0"/>
              <a:t>beoordelingsverklaring</a:t>
            </a:r>
            <a:r>
              <a:rPr lang="nl-NL" sz="2800" dirty="0"/>
              <a:t> </a:t>
            </a:r>
            <a:r>
              <a:rPr lang="nl-NL" sz="2800" b="1" dirty="0"/>
              <a:t>of een samenstellingsverklaring.</a:t>
            </a:r>
            <a:br>
              <a:rPr lang="nl-NL" sz="2800" dirty="0"/>
            </a:br>
            <a:r>
              <a:rPr lang="nl-NL" sz="2800" dirty="0"/>
              <a:t>De Gemeente Almelo geeft inschrijvers de gelegenheid om de verklaringen pas bij de voorlopige gunning in te dienen.</a:t>
            </a:r>
            <a:br>
              <a:rPr lang="nl-NL" sz="2800" dirty="0"/>
            </a:br>
            <a:endParaRPr lang="nl-NL" sz="2800" dirty="0"/>
          </a:p>
          <a:p>
            <a:r>
              <a:rPr lang="nl-NL" sz="2800" b="1" dirty="0"/>
              <a:t>Vragen?</a:t>
            </a:r>
          </a:p>
          <a:p>
            <a:endParaRPr lang="nl-NL" sz="28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496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48587-81E2-0A71-69B5-7B14254DC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Planning inkoopprocedure</a:t>
            </a:r>
          </a:p>
        </p:txBody>
      </p:sp>
      <p:pic>
        <p:nvPicPr>
          <p:cNvPr id="8" name="Tijdelijke aanduiding voor inhoud 7">
            <a:extLst>
              <a:ext uri="{FF2B5EF4-FFF2-40B4-BE49-F238E27FC236}">
                <a16:creationId xmlns:a16="http://schemas.microsoft.com/office/drawing/2014/main" id="{32C12C3D-8AFE-D585-8299-12569C907F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3123" y="2181225"/>
            <a:ext cx="6320854" cy="412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305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EA24E-EA77-EEFF-5E67-F85A3864C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Alle Communicatie verloopt via </a:t>
            </a:r>
            <a:r>
              <a:rPr lang="nl-NL" dirty="0" err="1"/>
              <a:t>mercell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90F96B-726E-9ADB-CE79-1B0AF02CA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Hulp bij </a:t>
            </a:r>
            <a:r>
              <a:rPr lang="nl-NL" dirty="0" err="1"/>
              <a:t>Mercell</a:t>
            </a:r>
            <a:r>
              <a:rPr lang="nl-NL" dirty="0"/>
              <a:t>, dan kunt u contact opnemen met </a:t>
            </a:r>
            <a:r>
              <a:rPr lang="nl-NL" dirty="0" err="1"/>
              <a:t>Mercell</a:t>
            </a:r>
            <a:r>
              <a:rPr lang="nl-NL" dirty="0"/>
              <a:t> via: </a:t>
            </a:r>
            <a:r>
              <a:rPr lang="nl-NL" dirty="0">
                <a:hlinkClick r:id="rId2"/>
              </a:rPr>
              <a:t>www.mercell.nl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690380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cianova" id="{646FA519-AB78-144D-94B7-CB9E3DEE267D}" vid="{FD2012C0-10C9-B74F-9602-1053916540C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4940</TotalTime>
  <Words>288</Words>
  <Application>Microsoft Office PowerPoint</Application>
  <PresentationFormat>Breedbeeld</PresentationFormat>
  <Paragraphs>25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Wingdings 2</vt:lpstr>
      <vt:lpstr>Dividend</vt:lpstr>
      <vt:lpstr>Startbijeenkomst</vt:lpstr>
      <vt:lpstr>Welkom</vt:lpstr>
      <vt:lpstr>agenda</vt:lpstr>
      <vt:lpstr>Terugblik marktconsultaties</vt:lpstr>
      <vt:lpstr>Planning inkoopprocedure</vt:lpstr>
      <vt:lpstr>Alle Communicatie verloopt via mercell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 van Renen</dc:creator>
  <cp:lastModifiedBy>Schutten, Marcella</cp:lastModifiedBy>
  <cp:revision>48</cp:revision>
  <dcterms:created xsi:type="dcterms:W3CDTF">2022-03-07T18:50:47Z</dcterms:created>
  <dcterms:modified xsi:type="dcterms:W3CDTF">2023-06-26T20:32:02Z</dcterms:modified>
</cp:coreProperties>
</file>