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7" r:id="rId6"/>
    <p:sldId id="260" r:id="rId7"/>
    <p:sldId id="265" r:id="rId8"/>
    <p:sldId id="266" r:id="rId9"/>
    <p:sldId id="262" r:id="rId10"/>
    <p:sldId id="261" r:id="rId11"/>
    <p:sldId id="264" r:id="rId12"/>
    <p:sldId id="263" r:id="rId1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07"/>
  </p:normalViewPr>
  <p:slideViewPr>
    <p:cSldViewPr snapToGrid="0" snapToObjects="1">
      <p:cViewPr varScale="1">
        <p:scale>
          <a:sx n="90" d="100"/>
          <a:sy n="90" d="100"/>
        </p:scale>
        <p:origin x="232" y="5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CECEDD-B401-FCBB-708A-5C3395C054B4}"/>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BB901AB4-850A-8919-4772-0596484D66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DFEA477B-67A0-261D-3024-CE67E910B0B7}"/>
              </a:ext>
            </a:extLst>
          </p:cNvPr>
          <p:cNvSpPr>
            <a:spLocks noGrp="1"/>
          </p:cNvSpPr>
          <p:nvPr>
            <p:ph type="dt" sz="half" idx="10"/>
          </p:nvPr>
        </p:nvSpPr>
        <p:spPr/>
        <p:txBody>
          <a:bodyPr/>
          <a:lstStyle/>
          <a:p>
            <a:fld id="{820C9387-51C0-414D-A2EC-CA87CF399727}" type="datetimeFigureOut">
              <a:rPr lang="nl-NL" smtClean="0"/>
              <a:t>15-06-2022</a:t>
            </a:fld>
            <a:endParaRPr lang="nl-NL"/>
          </a:p>
        </p:txBody>
      </p:sp>
      <p:sp>
        <p:nvSpPr>
          <p:cNvPr id="5" name="Tijdelijke aanduiding voor voettekst 4">
            <a:extLst>
              <a:ext uri="{FF2B5EF4-FFF2-40B4-BE49-F238E27FC236}">
                <a16:creationId xmlns:a16="http://schemas.microsoft.com/office/drawing/2014/main" id="{8ED3C67F-F651-A9A2-7EE0-B89FC8B8DE7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11A6128-6849-A0A3-F0B5-464B41356376}"/>
              </a:ext>
            </a:extLst>
          </p:cNvPr>
          <p:cNvSpPr>
            <a:spLocks noGrp="1"/>
          </p:cNvSpPr>
          <p:nvPr>
            <p:ph type="sldNum" sz="quarter" idx="12"/>
          </p:nvPr>
        </p:nvSpPr>
        <p:spPr/>
        <p:txBody>
          <a:bodyPr/>
          <a:lstStyle/>
          <a:p>
            <a:fld id="{119C8E11-15AF-974D-A398-3C49600B163C}" type="slidenum">
              <a:rPr lang="nl-NL" smtClean="0"/>
              <a:t>‹nr.›</a:t>
            </a:fld>
            <a:endParaRPr lang="nl-NL"/>
          </a:p>
        </p:txBody>
      </p:sp>
    </p:spTree>
    <p:extLst>
      <p:ext uri="{BB962C8B-B14F-4D97-AF65-F5344CB8AC3E}">
        <p14:creationId xmlns:p14="http://schemas.microsoft.com/office/powerpoint/2010/main" val="778941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B09570-434F-DCF5-274C-AFD9D6D1909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EC8F02B9-FD96-808A-E34F-84538635E92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56F5336-4C92-0FCA-B7A0-4A765F325FE3}"/>
              </a:ext>
            </a:extLst>
          </p:cNvPr>
          <p:cNvSpPr>
            <a:spLocks noGrp="1"/>
          </p:cNvSpPr>
          <p:nvPr>
            <p:ph type="dt" sz="half" idx="10"/>
          </p:nvPr>
        </p:nvSpPr>
        <p:spPr/>
        <p:txBody>
          <a:bodyPr/>
          <a:lstStyle/>
          <a:p>
            <a:fld id="{820C9387-51C0-414D-A2EC-CA87CF399727}" type="datetimeFigureOut">
              <a:rPr lang="nl-NL" smtClean="0"/>
              <a:t>15-06-2022</a:t>
            </a:fld>
            <a:endParaRPr lang="nl-NL"/>
          </a:p>
        </p:txBody>
      </p:sp>
      <p:sp>
        <p:nvSpPr>
          <p:cNvPr id="5" name="Tijdelijke aanduiding voor voettekst 4">
            <a:extLst>
              <a:ext uri="{FF2B5EF4-FFF2-40B4-BE49-F238E27FC236}">
                <a16:creationId xmlns:a16="http://schemas.microsoft.com/office/drawing/2014/main" id="{B57095AE-CC90-545B-8021-6D3B422A40E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FBC4F5F-B282-EB51-6C56-C902CE0AD494}"/>
              </a:ext>
            </a:extLst>
          </p:cNvPr>
          <p:cNvSpPr>
            <a:spLocks noGrp="1"/>
          </p:cNvSpPr>
          <p:nvPr>
            <p:ph type="sldNum" sz="quarter" idx="12"/>
          </p:nvPr>
        </p:nvSpPr>
        <p:spPr/>
        <p:txBody>
          <a:bodyPr/>
          <a:lstStyle/>
          <a:p>
            <a:fld id="{119C8E11-15AF-974D-A398-3C49600B163C}" type="slidenum">
              <a:rPr lang="nl-NL" smtClean="0"/>
              <a:t>‹nr.›</a:t>
            </a:fld>
            <a:endParaRPr lang="nl-NL"/>
          </a:p>
        </p:txBody>
      </p:sp>
    </p:spTree>
    <p:extLst>
      <p:ext uri="{BB962C8B-B14F-4D97-AF65-F5344CB8AC3E}">
        <p14:creationId xmlns:p14="http://schemas.microsoft.com/office/powerpoint/2010/main" val="155831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35D56063-50E3-29EA-D9E3-2F928DDB378B}"/>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CCD8A4CE-5795-9A93-44AF-F20CFDC481E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79258CB-7C5A-1737-4FAF-B1DB871A9566}"/>
              </a:ext>
            </a:extLst>
          </p:cNvPr>
          <p:cNvSpPr>
            <a:spLocks noGrp="1"/>
          </p:cNvSpPr>
          <p:nvPr>
            <p:ph type="dt" sz="half" idx="10"/>
          </p:nvPr>
        </p:nvSpPr>
        <p:spPr/>
        <p:txBody>
          <a:bodyPr/>
          <a:lstStyle/>
          <a:p>
            <a:fld id="{820C9387-51C0-414D-A2EC-CA87CF399727}" type="datetimeFigureOut">
              <a:rPr lang="nl-NL" smtClean="0"/>
              <a:t>15-06-2022</a:t>
            </a:fld>
            <a:endParaRPr lang="nl-NL"/>
          </a:p>
        </p:txBody>
      </p:sp>
      <p:sp>
        <p:nvSpPr>
          <p:cNvPr id="5" name="Tijdelijke aanduiding voor voettekst 4">
            <a:extLst>
              <a:ext uri="{FF2B5EF4-FFF2-40B4-BE49-F238E27FC236}">
                <a16:creationId xmlns:a16="http://schemas.microsoft.com/office/drawing/2014/main" id="{C96E9609-CA2A-E3CC-6E7C-0786AE02BE1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4E9110B-2BD2-9CDE-1DED-9476E9AEB9DD}"/>
              </a:ext>
            </a:extLst>
          </p:cNvPr>
          <p:cNvSpPr>
            <a:spLocks noGrp="1"/>
          </p:cNvSpPr>
          <p:nvPr>
            <p:ph type="sldNum" sz="quarter" idx="12"/>
          </p:nvPr>
        </p:nvSpPr>
        <p:spPr/>
        <p:txBody>
          <a:bodyPr/>
          <a:lstStyle/>
          <a:p>
            <a:fld id="{119C8E11-15AF-974D-A398-3C49600B163C}" type="slidenum">
              <a:rPr lang="nl-NL" smtClean="0"/>
              <a:t>‹nr.›</a:t>
            </a:fld>
            <a:endParaRPr lang="nl-NL"/>
          </a:p>
        </p:txBody>
      </p:sp>
    </p:spTree>
    <p:extLst>
      <p:ext uri="{BB962C8B-B14F-4D97-AF65-F5344CB8AC3E}">
        <p14:creationId xmlns:p14="http://schemas.microsoft.com/office/powerpoint/2010/main" val="4130469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753DF9-43A2-8346-675F-CA15B71629B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22BA78B-49F4-6436-81A3-0490745A202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2F18C93-EAFF-C57A-B2D7-D6F9F0A27478}"/>
              </a:ext>
            </a:extLst>
          </p:cNvPr>
          <p:cNvSpPr>
            <a:spLocks noGrp="1"/>
          </p:cNvSpPr>
          <p:nvPr>
            <p:ph type="dt" sz="half" idx="10"/>
          </p:nvPr>
        </p:nvSpPr>
        <p:spPr/>
        <p:txBody>
          <a:bodyPr/>
          <a:lstStyle/>
          <a:p>
            <a:fld id="{820C9387-51C0-414D-A2EC-CA87CF399727}" type="datetimeFigureOut">
              <a:rPr lang="nl-NL" smtClean="0"/>
              <a:t>15-06-2022</a:t>
            </a:fld>
            <a:endParaRPr lang="nl-NL"/>
          </a:p>
        </p:txBody>
      </p:sp>
      <p:sp>
        <p:nvSpPr>
          <p:cNvPr id="5" name="Tijdelijke aanduiding voor voettekst 4">
            <a:extLst>
              <a:ext uri="{FF2B5EF4-FFF2-40B4-BE49-F238E27FC236}">
                <a16:creationId xmlns:a16="http://schemas.microsoft.com/office/drawing/2014/main" id="{0DA4B7C0-23F3-4059-BFBA-DAD74746973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4AAC528-E7D2-4047-807B-3A356CB3893C}"/>
              </a:ext>
            </a:extLst>
          </p:cNvPr>
          <p:cNvSpPr>
            <a:spLocks noGrp="1"/>
          </p:cNvSpPr>
          <p:nvPr>
            <p:ph type="sldNum" sz="quarter" idx="12"/>
          </p:nvPr>
        </p:nvSpPr>
        <p:spPr/>
        <p:txBody>
          <a:bodyPr/>
          <a:lstStyle/>
          <a:p>
            <a:fld id="{119C8E11-15AF-974D-A398-3C49600B163C}" type="slidenum">
              <a:rPr lang="nl-NL" smtClean="0"/>
              <a:t>‹nr.›</a:t>
            </a:fld>
            <a:endParaRPr lang="nl-NL"/>
          </a:p>
        </p:txBody>
      </p:sp>
    </p:spTree>
    <p:extLst>
      <p:ext uri="{BB962C8B-B14F-4D97-AF65-F5344CB8AC3E}">
        <p14:creationId xmlns:p14="http://schemas.microsoft.com/office/powerpoint/2010/main" val="72015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4591BD-CFFB-78A7-37EA-BB08F1AFCE70}"/>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FE1B2324-045B-439C-2FBD-FFC452CDD4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BF4DF20-44F3-2645-C628-97630E589752}"/>
              </a:ext>
            </a:extLst>
          </p:cNvPr>
          <p:cNvSpPr>
            <a:spLocks noGrp="1"/>
          </p:cNvSpPr>
          <p:nvPr>
            <p:ph type="dt" sz="half" idx="10"/>
          </p:nvPr>
        </p:nvSpPr>
        <p:spPr/>
        <p:txBody>
          <a:bodyPr/>
          <a:lstStyle/>
          <a:p>
            <a:fld id="{820C9387-51C0-414D-A2EC-CA87CF399727}" type="datetimeFigureOut">
              <a:rPr lang="nl-NL" smtClean="0"/>
              <a:t>15-06-2022</a:t>
            </a:fld>
            <a:endParaRPr lang="nl-NL"/>
          </a:p>
        </p:txBody>
      </p:sp>
      <p:sp>
        <p:nvSpPr>
          <p:cNvPr id="5" name="Tijdelijke aanduiding voor voettekst 4">
            <a:extLst>
              <a:ext uri="{FF2B5EF4-FFF2-40B4-BE49-F238E27FC236}">
                <a16:creationId xmlns:a16="http://schemas.microsoft.com/office/drawing/2014/main" id="{35D404BA-5760-22CA-0F20-00B870E655E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03AFB27-7FB2-70C2-C863-AC84608BF1BC}"/>
              </a:ext>
            </a:extLst>
          </p:cNvPr>
          <p:cNvSpPr>
            <a:spLocks noGrp="1"/>
          </p:cNvSpPr>
          <p:nvPr>
            <p:ph type="sldNum" sz="quarter" idx="12"/>
          </p:nvPr>
        </p:nvSpPr>
        <p:spPr/>
        <p:txBody>
          <a:bodyPr/>
          <a:lstStyle/>
          <a:p>
            <a:fld id="{119C8E11-15AF-974D-A398-3C49600B163C}" type="slidenum">
              <a:rPr lang="nl-NL" smtClean="0"/>
              <a:t>‹nr.›</a:t>
            </a:fld>
            <a:endParaRPr lang="nl-NL"/>
          </a:p>
        </p:txBody>
      </p:sp>
    </p:spTree>
    <p:extLst>
      <p:ext uri="{BB962C8B-B14F-4D97-AF65-F5344CB8AC3E}">
        <p14:creationId xmlns:p14="http://schemas.microsoft.com/office/powerpoint/2010/main" val="2070738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2AB0EF-EAC1-B28F-DE82-3D8103F0F5D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0AEAD17-6964-734F-0F91-F0A442A87716}"/>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A25D9221-483F-8806-A43C-A4A22EA5239C}"/>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7D04E849-EBC8-DF1E-C663-181D47EFBDCE}"/>
              </a:ext>
            </a:extLst>
          </p:cNvPr>
          <p:cNvSpPr>
            <a:spLocks noGrp="1"/>
          </p:cNvSpPr>
          <p:nvPr>
            <p:ph type="dt" sz="half" idx="10"/>
          </p:nvPr>
        </p:nvSpPr>
        <p:spPr/>
        <p:txBody>
          <a:bodyPr/>
          <a:lstStyle/>
          <a:p>
            <a:fld id="{820C9387-51C0-414D-A2EC-CA87CF399727}" type="datetimeFigureOut">
              <a:rPr lang="nl-NL" smtClean="0"/>
              <a:t>15-06-2022</a:t>
            </a:fld>
            <a:endParaRPr lang="nl-NL"/>
          </a:p>
        </p:txBody>
      </p:sp>
      <p:sp>
        <p:nvSpPr>
          <p:cNvPr id="6" name="Tijdelijke aanduiding voor voettekst 5">
            <a:extLst>
              <a:ext uri="{FF2B5EF4-FFF2-40B4-BE49-F238E27FC236}">
                <a16:creationId xmlns:a16="http://schemas.microsoft.com/office/drawing/2014/main" id="{0AE3F0C5-9BEF-C048-9FE4-D8ACF42200E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741C585-E6C1-E37D-91D0-7D880EB07B9C}"/>
              </a:ext>
            </a:extLst>
          </p:cNvPr>
          <p:cNvSpPr>
            <a:spLocks noGrp="1"/>
          </p:cNvSpPr>
          <p:nvPr>
            <p:ph type="sldNum" sz="quarter" idx="12"/>
          </p:nvPr>
        </p:nvSpPr>
        <p:spPr/>
        <p:txBody>
          <a:bodyPr/>
          <a:lstStyle/>
          <a:p>
            <a:fld id="{119C8E11-15AF-974D-A398-3C49600B163C}" type="slidenum">
              <a:rPr lang="nl-NL" smtClean="0"/>
              <a:t>‹nr.›</a:t>
            </a:fld>
            <a:endParaRPr lang="nl-NL"/>
          </a:p>
        </p:txBody>
      </p:sp>
    </p:spTree>
    <p:extLst>
      <p:ext uri="{BB962C8B-B14F-4D97-AF65-F5344CB8AC3E}">
        <p14:creationId xmlns:p14="http://schemas.microsoft.com/office/powerpoint/2010/main" val="4225858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1FDD34-2211-3085-EABB-AD9FA3997267}"/>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C890C5D1-257B-0102-C6D3-242801DDB5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55DFC39B-FCD8-2203-FF31-81508AB1E29B}"/>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FF820F4E-6600-67A9-73E3-9829736EE4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3C510ADB-3FF9-275B-A7E2-9E7EBFD4DF10}"/>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735D05F7-4546-D452-79DD-B0187B5013DF}"/>
              </a:ext>
            </a:extLst>
          </p:cNvPr>
          <p:cNvSpPr>
            <a:spLocks noGrp="1"/>
          </p:cNvSpPr>
          <p:nvPr>
            <p:ph type="dt" sz="half" idx="10"/>
          </p:nvPr>
        </p:nvSpPr>
        <p:spPr/>
        <p:txBody>
          <a:bodyPr/>
          <a:lstStyle/>
          <a:p>
            <a:fld id="{820C9387-51C0-414D-A2EC-CA87CF399727}" type="datetimeFigureOut">
              <a:rPr lang="nl-NL" smtClean="0"/>
              <a:t>15-06-2022</a:t>
            </a:fld>
            <a:endParaRPr lang="nl-NL"/>
          </a:p>
        </p:txBody>
      </p:sp>
      <p:sp>
        <p:nvSpPr>
          <p:cNvPr id="8" name="Tijdelijke aanduiding voor voettekst 7">
            <a:extLst>
              <a:ext uri="{FF2B5EF4-FFF2-40B4-BE49-F238E27FC236}">
                <a16:creationId xmlns:a16="http://schemas.microsoft.com/office/drawing/2014/main" id="{0DB8DEE2-5D89-2BEE-9966-BE167AD1AD2B}"/>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BF522644-CF89-A0C6-D139-4C2FA7AAC76A}"/>
              </a:ext>
            </a:extLst>
          </p:cNvPr>
          <p:cNvSpPr>
            <a:spLocks noGrp="1"/>
          </p:cNvSpPr>
          <p:nvPr>
            <p:ph type="sldNum" sz="quarter" idx="12"/>
          </p:nvPr>
        </p:nvSpPr>
        <p:spPr/>
        <p:txBody>
          <a:bodyPr/>
          <a:lstStyle/>
          <a:p>
            <a:fld id="{119C8E11-15AF-974D-A398-3C49600B163C}" type="slidenum">
              <a:rPr lang="nl-NL" smtClean="0"/>
              <a:t>‹nr.›</a:t>
            </a:fld>
            <a:endParaRPr lang="nl-NL"/>
          </a:p>
        </p:txBody>
      </p:sp>
    </p:spTree>
    <p:extLst>
      <p:ext uri="{BB962C8B-B14F-4D97-AF65-F5344CB8AC3E}">
        <p14:creationId xmlns:p14="http://schemas.microsoft.com/office/powerpoint/2010/main" val="148380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40C21A-8B88-9DF1-9242-A71E4318599D}"/>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B0F35CA7-B5FA-B1AB-11B1-CF30EBE3A90D}"/>
              </a:ext>
            </a:extLst>
          </p:cNvPr>
          <p:cNvSpPr>
            <a:spLocks noGrp="1"/>
          </p:cNvSpPr>
          <p:nvPr>
            <p:ph type="dt" sz="half" idx="10"/>
          </p:nvPr>
        </p:nvSpPr>
        <p:spPr/>
        <p:txBody>
          <a:bodyPr/>
          <a:lstStyle/>
          <a:p>
            <a:fld id="{820C9387-51C0-414D-A2EC-CA87CF399727}" type="datetimeFigureOut">
              <a:rPr lang="nl-NL" smtClean="0"/>
              <a:t>15-06-2022</a:t>
            </a:fld>
            <a:endParaRPr lang="nl-NL"/>
          </a:p>
        </p:txBody>
      </p:sp>
      <p:sp>
        <p:nvSpPr>
          <p:cNvPr id="4" name="Tijdelijke aanduiding voor voettekst 3">
            <a:extLst>
              <a:ext uri="{FF2B5EF4-FFF2-40B4-BE49-F238E27FC236}">
                <a16:creationId xmlns:a16="http://schemas.microsoft.com/office/drawing/2014/main" id="{C7EFD69A-593E-A51D-ADC4-9512F9CEEDEC}"/>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07082883-FDFD-C8F2-FE37-798C959B63DE}"/>
              </a:ext>
            </a:extLst>
          </p:cNvPr>
          <p:cNvSpPr>
            <a:spLocks noGrp="1"/>
          </p:cNvSpPr>
          <p:nvPr>
            <p:ph type="sldNum" sz="quarter" idx="12"/>
          </p:nvPr>
        </p:nvSpPr>
        <p:spPr/>
        <p:txBody>
          <a:bodyPr/>
          <a:lstStyle/>
          <a:p>
            <a:fld id="{119C8E11-15AF-974D-A398-3C49600B163C}" type="slidenum">
              <a:rPr lang="nl-NL" smtClean="0"/>
              <a:t>‹nr.›</a:t>
            </a:fld>
            <a:endParaRPr lang="nl-NL"/>
          </a:p>
        </p:txBody>
      </p:sp>
    </p:spTree>
    <p:extLst>
      <p:ext uri="{BB962C8B-B14F-4D97-AF65-F5344CB8AC3E}">
        <p14:creationId xmlns:p14="http://schemas.microsoft.com/office/powerpoint/2010/main" val="2375459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8DFC64F8-DF0A-0D2B-55BC-6D613778881E}"/>
              </a:ext>
            </a:extLst>
          </p:cNvPr>
          <p:cNvSpPr>
            <a:spLocks noGrp="1"/>
          </p:cNvSpPr>
          <p:nvPr>
            <p:ph type="dt" sz="half" idx="10"/>
          </p:nvPr>
        </p:nvSpPr>
        <p:spPr/>
        <p:txBody>
          <a:bodyPr/>
          <a:lstStyle/>
          <a:p>
            <a:fld id="{820C9387-51C0-414D-A2EC-CA87CF399727}" type="datetimeFigureOut">
              <a:rPr lang="nl-NL" smtClean="0"/>
              <a:t>15-06-2022</a:t>
            </a:fld>
            <a:endParaRPr lang="nl-NL"/>
          </a:p>
        </p:txBody>
      </p:sp>
      <p:sp>
        <p:nvSpPr>
          <p:cNvPr id="3" name="Tijdelijke aanduiding voor voettekst 2">
            <a:extLst>
              <a:ext uri="{FF2B5EF4-FFF2-40B4-BE49-F238E27FC236}">
                <a16:creationId xmlns:a16="http://schemas.microsoft.com/office/drawing/2014/main" id="{03CEA9A9-7B9F-F8DD-653C-9E7C8B7CA096}"/>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10A851D8-C5E6-5FD2-D9A6-62A57B9F85DB}"/>
              </a:ext>
            </a:extLst>
          </p:cNvPr>
          <p:cNvSpPr>
            <a:spLocks noGrp="1"/>
          </p:cNvSpPr>
          <p:nvPr>
            <p:ph type="sldNum" sz="quarter" idx="12"/>
          </p:nvPr>
        </p:nvSpPr>
        <p:spPr/>
        <p:txBody>
          <a:bodyPr/>
          <a:lstStyle/>
          <a:p>
            <a:fld id="{119C8E11-15AF-974D-A398-3C49600B163C}" type="slidenum">
              <a:rPr lang="nl-NL" smtClean="0"/>
              <a:t>‹nr.›</a:t>
            </a:fld>
            <a:endParaRPr lang="nl-NL"/>
          </a:p>
        </p:txBody>
      </p:sp>
    </p:spTree>
    <p:extLst>
      <p:ext uri="{BB962C8B-B14F-4D97-AF65-F5344CB8AC3E}">
        <p14:creationId xmlns:p14="http://schemas.microsoft.com/office/powerpoint/2010/main" val="1471850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808B68-BCC6-B426-49BD-D4526BEF211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A74CA989-AF49-1E1B-FE64-6A84E8EC00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C6AC8C7D-DAD9-681A-4915-FBF6A1236B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4D17ABE-E7FB-F5A0-E91A-B5E0B5F45678}"/>
              </a:ext>
            </a:extLst>
          </p:cNvPr>
          <p:cNvSpPr>
            <a:spLocks noGrp="1"/>
          </p:cNvSpPr>
          <p:nvPr>
            <p:ph type="dt" sz="half" idx="10"/>
          </p:nvPr>
        </p:nvSpPr>
        <p:spPr/>
        <p:txBody>
          <a:bodyPr/>
          <a:lstStyle/>
          <a:p>
            <a:fld id="{820C9387-51C0-414D-A2EC-CA87CF399727}" type="datetimeFigureOut">
              <a:rPr lang="nl-NL" smtClean="0"/>
              <a:t>15-06-2022</a:t>
            </a:fld>
            <a:endParaRPr lang="nl-NL"/>
          </a:p>
        </p:txBody>
      </p:sp>
      <p:sp>
        <p:nvSpPr>
          <p:cNvPr id="6" name="Tijdelijke aanduiding voor voettekst 5">
            <a:extLst>
              <a:ext uri="{FF2B5EF4-FFF2-40B4-BE49-F238E27FC236}">
                <a16:creationId xmlns:a16="http://schemas.microsoft.com/office/drawing/2014/main" id="{6E19CB67-26DF-9E1D-1402-111A2D6704E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94981D7-6797-DEC6-606F-4ED6F3401B8C}"/>
              </a:ext>
            </a:extLst>
          </p:cNvPr>
          <p:cNvSpPr>
            <a:spLocks noGrp="1"/>
          </p:cNvSpPr>
          <p:nvPr>
            <p:ph type="sldNum" sz="quarter" idx="12"/>
          </p:nvPr>
        </p:nvSpPr>
        <p:spPr/>
        <p:txBody>
          <a:bodyPr/>
          <a:lstStyle/>
          <a:p>
            <a:fld id="{119C8E11-15AF-974D-A398-3C49600B163C}" type="slidenum">
              <a:rPr lang="nl-NL" smtClean="0"/>
              <a:t>‹nr.›</a:t>
            </a:fld>
            <a:endParaRPr lang="nl-NL"/>
          </a:p>
        </p:txBody>
      </p:sp>
    </p:spTree>
    <p:extLst>
      <p:ext uri="{BB962C8B-B14F-4D97-AF65-F5344CB8AC3E}">
        <p14:creationId xmlns:p14="http://schemas.microsoft.com/office/powerpoint/2010/main" val="3664671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4B21A6-A9E2-5651-A413-0A74A5B8FFC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84A99C11-976E-1204-F8B4-3FDB1EFAC4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1AFAFE1F-EE2F-D4E6-8A1D-71EC1EC4EA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E95D8AD-6373-D272-F463-38325FA0976C}"/>
              </a:ext>
            </a:extLst>
          </p:cNvPr>
          <p:cNvSpPr>
            <a:spLocks noGrp="1"/>
          </p:cNvSpPr>
          <p:nvPr>
            <p:ph type="dt" sz="half" idx="10"/>
          </p:nvPr>
        </p:nvSpPr>
        <p:spPr/>
        <p:txBody>
          <a:bodyPr/>
          <a:lstStyle/>
          <a:p>
            <a:fld id="{820C9387-51C0-414D-A2EC-CA87CF399727}" type="datetimeFigureOut">
              <a:rPr lang="nl-NL" smtClean="0"/>
              <a:t>15-06-2022</a:t>
            </a:fld>
            <a:endParaRPr lang="nl-NL"/>
          </a:p>
        </p:txBody>
      </p:sp>
      <p:sp>
        <p:nvSpPr>
          <p:cNvPr id="6" name="Tijdelijke aanduiding voor voettekst 5">
            <a:extLst>
              <a:ext uri="{FF2B5EF4-FFF2-40B4-BE49-F238E27FC236}">
                <a16:creationId xmlns:a16="http://schemas.microsoft.com/office/drawing/2014/main" id="{EB8D1FDA-A0CF-B14B-5693-9DAE2594928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8D69FB2-C952-888B-732C-4A0D7F0AFDF3}"/>
              </a:ext>
            </a:extLst>
          </p:cNvPr>
          <p:cNvSpPr>
            <a:spLocks noGrp="1"/>
          </p:cNvSpPr>
          <p:nvPr>
            <p:ph type="sldNum" sz="quarter" idx="12"/>
          </p:nvPr>
        </p:nvSpPr>
        <p:spPr/>
        <p:txBody>
          <a:bodyPr/>
          <a:lstStyle/>
          <a:p>
            <a:fld id="{119C8E11-15AF-974D-A398-3C49600B163C}" type="slidenum">
              <a:rPr lang="nl-NL" smtClean="0"/>
              <a:t>‹nr.›</a:t>
            </a:fld>
            <a:endParaRPr lang="nl-NL"/>
          </a:p>
        </p:txBody>
      </p:sp>
    </p:spTree>
    <p:extLst>
      <p:ext uri="{BB962C8B-B14F-4D97-AF65-F5344CB8AC3E}">
        <p14:creationId xmlns:p14="http://schemas.microsoft.com/office/powerpoint/2010/main" val="3836292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78670A6A-A838-07C9-6F38-67ED21AD42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CFE9B251-1A54-5C15-6850-831B1F106A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865D800-7F21-7530-4AEE-50DDDD0FA1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0C9387-51C0-414D-A2EC-CA87CF399727}" type="datetimeFigureOut">
              <a:rPr lang="nl-NL" smtClean="0"/>
              <a:t>15-06-2022</a:t>
            </a:fld>
            <a:endParaRPr lang="nl-NL"/>
          </a:p>
        </p:txBody>
      </p:sp>
      <p:sp>
        <p:nvSpPr>
          <p:cNvPr id="5" name="Tijdelijke aanduiding voor voettekst 4">
            <a:extLst>
              <a:ext uri="{FF2B5EF4-FFF2-40B4-BE49-F238E27FC236}">
                <a16:creationId xmlns:a16="http://schemas.microsoft.com/office/drawing/2014/main" id="{C9C8DAFE-6A11-F4CC-BF53-D0CD80F9B7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958890CF-A1B7-25C6-7369-CD6890A2B7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C8E11-15AF-974D-A398-3C49600B163C}" type="slidenum">
              <a:rPr lang="nl-NL" smtClean="0"/>
              <a:t>‹nr.›</a:t>
            </a:fld>
            <a:endParaRPr lang="nl-NL"/>
          </a:p>
        </p:txBody>
      </p:sp>
    </p:spTree>
    <p:extLst>
      <p:ext uri="{BB962C8B-B14F-4D97-AF65-F5344CB8AC3E}">
        <p14:creationId xmlns:p14="http://schemas.microsoft.com/office/powerpoint/2010/main" val="40631582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B4A6CE-9D30-A6D6-7228-EE4FFBEDBA79}"/>
              </a:ext>
            </a:extLst>
          </p:cNvPr>
          <p:cNvSpPr>
            <a:spLocks noGrp="1"/>
          </p:cNvSpPr>
          <p:nvPr>
            <p:ph type="ctrTitle"/>
          </p:nvPr>
        </p:nvSpPr>
        <p:spPr/>
        <p:txBody>
          <a:bodyPr>
            <a:normAutofit fontScale="90000"/>
          </a:bodyPr>
          <a:lstStyle/>
          <a:p>
            <a:r>
              <a:rPr lang="nl-NL" dirty="0">
                <a:solidFill>
                  <a:schemeClr val="accent2"/>
                </a:solidFill>
              </a:rPr>
              <a:t>Afsluitende bijeenkomst dialoogtafels ronde 1</a:t>
            </a:r>
            <a:br>
              <a:rPr lang="nl-NL" dirty="0">
                <a:solidFill>
                  <a:schemeClr val="accent2"/>
                </a:solidFill>
              </a:rPr>
            </a:br>
            <a:r>
              <a:rPr lang="nl-NL" dirty="0">
                <a:solidFill>
                  <a:schemeClr val="accent2"/>
                </a:solidFill>
              </a:rPr>
              <a:t>Daginvulling jeugd</a:t>
            </a:r>
          </a:p>
        </p:txBody>
      </p:sp>
      <p:sp>
        <p:nvSpPr>
          <p:cNvPr id="3" name="Ondertitel 2">
            <a:extLst>
              <a:ext uri="{FF2B5EF4-FFF2-40B4-BE49-F238E27FC236}">
                <a16:creationId xmlns:a16="http://schemas.microsoft.com/office/drawing/2014/main" id="{107106A1-FF1F-35F7-D2FD-951B88D3CBFA}"/>
              </a:ext>
            </a:extLst>
          </p:cNvPr>
          <p:cNvSpPr>
            <a:spLocks noGrp="1"/>
          </p:cNvSpPr>
          <p:nvPr>
            <p:ph type="subTitle" idx="1"/>
          </p:nvPr>
        </p:nvSpPr>
        <p:spPr/>
        <p:txBody>
          <a:bodyPr/>
          <a:lstStyle/>
          <a:p>
            <a:r>
              <a:rPr lang="nl-NL" dirty="0"/>
              <a:t>16 juni 2022</a:t>
            </a:r>
          </a:p>
        </p:txBody>
      </p:sp>
      <p:pic>
        <p:nvPicPr>
          <p:cNvPr id="5" name="Afbeelding 4" descr="Afbeeldingsresultaat voor gemeente brielle">
            <a:extLst>
              <a:ext uri="{FF2B5EF4-FFF2-40B4-BE49-F238E27FC236}">
                <a16:creationId xmlns:a16="http://schemas.microsoft.com/office/drawing/2014/main" id="{FC98F6CE-007C-0BB5-42EF-94D375F54F9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3417" y="5350827"/>
            <a:ext cx="2501265" cy="548640"/>
          </a:xfrm>
          <a:prstGeom prst="rect">
            <a:avLst/>
          </a:prstGeom>
          <a:noFill/>
          <a:ln>
            <a:noFill/>
          </a:ln>
        </p:spPr>
      </p:pic>
      <p:pic>
        <p:nvPicPr>
          <p:cNvPr id="6" name="Afbeelding 5">
            <a:extLst>
              <a:ext uri="{FF2B5EF4-FFF2-40B4-BE49-F238E27FC236}">
                <a16:creationId xmlns:a16="http://schemas.microsoft.com/office/drawing/2014/main" id="{A1CB05AB-8174-AB4C-63EE-5BD68495DF6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42747" y="5208905"/>
            <a:ext cx="2306955" cy="666750"/>
          </a:xfrm>
          <a:prstGeom prst="rect">
            <a:avLst/>
          </a:prstGeom>
          <a:noFill/>
          <a:ln>
            <a:noFill/>
          </a:ln>
        </p:spPr>
      </p:pic>
      <p:pic>
        <p:nvPicPr>
          <p:cNvPr id="7" name="Afbeelding 6" descr="/var/folders/ny/7fv4d2y11rd2cw0k988f07180000gn/T/com.microsoft.Word/Content.MSO/6FB6ECC0.tmp">
            <a:extLst>
              <a:ext uri="{FF2B5EF4-FFF2-40B4-BE49-F238E27FC236}">
                <a16:creationId xmlns:a16="http://schemas.microsoft.com/office/drawing/2014/main" id="{0441A0D0-4DA7-9CD5-5461-6819FD0AA69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75088" y="4851717"/>
            <a:ext cx="2468880" cy="1381125"/>
          </a:xfrm>
          <a:prstGeom prst="rect">
            <a:avLst/>
          </a:prstGeom>
          <a:noFill/>
          <a:ln>
            <a:noFill/>
          </a:ln>
        </p:spPr>
      </p:pic>
      <p:pic>
        <p:nvPicPr>
          <p:cNvPr id="8" name="Afbeelding 7" descr="Afbeeldingsresultaat voor gemeente westvoorne">
            <a:extLst>
              <a:ext uri="{FF2B5EF4-FFF2-40B4-BE49-F238E27FC236}">
                <a16:creationId xmlns:a16="http://schemas.microsoft.com/office/drawing/2014/main" id="{60FA7852-996C-41DD-C084-6F261516B20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282112" y="4641215"/>
            <a:ext cx="2771775" cy="1899920"/>
          </a:xfrm>
          <a:prstGeom prst="rect">
            <a:avLst/>
          </a:prstGeom>
          <a:noFill/>
          <a:ln>
            <a:noFill/>
          </a:ln>
        </p:spPr>
      </p:pic>
    </p:spTree>
    <p:extLst>
      <p:ext uri="{BB962C8B-B14F-4D97-AF65-F5344CB8AC3E}">
        <p14:creationId xmlns:p14="http://schemas.microsoft.com/office/powerpoint/2010/main" val="2981440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BFA06C-8E71-D516-F7B8-2F2FA8CB87F3}"/>
              </a:ext>
            </a:extLst>
          </p:cNvPr>
          <p:cNvSpPr>
            <a:spLocks noGrp="1"/>
          </p:cNvSpPr>
          <p:nvPr>
            <p:ph type="title"/>
          </p:nvPr>
        </p:nvSpPr>
        <p:spPr/>
        <p:txBody>
          <a:bodyPr/>
          <a:lstStyle/>
          <a:p>
            <a:r>
              <a:rPr lang="nl-NL" dirty="0">
                <a:solidFill>
                  <a:schemeClr val="accent2"/>
                </a:solidFill>
              </a:rPr>
              <a:t>Financiën</a:t>
            </a:r>
          </a:p>
        </p:txBody>
      </p:sp>
      <p:sp>
        <p:nvSpPr>
          <p:cNvPr id="3" name="Tijdelijke aanduiding voor inhoud 2">
            <a:extLst>
              <a:ext uri="{FF2B5EF4-FFF2-40B4-BE49-F238E27FC236}">
                <a16:creationId xmlns:a16="http://schemas.microsoft.com/office/drawing/2014/main" id="{6EBFD159-BF19-DC7F-0A3E-FC7D8A5E49A9}"/>
              </a:ext>
            </a:extLst>
          </p:cNvPr>
          <p:cNvSpPr>
            <a:spLocks noGrp="1"/>
          </p:cNvSpPr>
          <p:nvPr>
            <p:ph idx="1"/>
          </p:nvPr>
        </p:nvSpPr>
        <p:spPr/>
        <p:txBody>
          <a:bodyPr/>
          <a:lstStyle/>
          <a:p>
            <a:r>
              <a:rPr lang="nl-NL" dirty="0"/>
              <a:t>Per deeltaak</a:t>
            </a:r>
          </a:p>
          <a:p>
            <a:pPr lvl="1"/>
            <a:r>
              <a:rPr lang="nl-NL" dirty="0"/>
              <a:t>Zorglandschap: functiebekostiging/capaciteitsbekostiging level 1</a:t>
            </a:r>
          </a:p>
          <a:p>
            <a:pPr lvl="2"/>
            <a:r>
              <a:rPr lang="nl-NL" dirty="0"/>
              <a:t>Uitwerking per level</a:t>
            </a:r>
          </a:p>
          <a:p>
            <a:pPr lvl="1"/>
            <a:r>
              <a:rPr lang="nl-NL" dirty="0"/>
              <a:t>Hulpproces: capaciteitsbekostiging</a:t>
            </a:r>
          </a:p>
          <a:p>
            <a:pPr lvl="1"/>
            <a:r>
              <a:rPr lang="nl-NL" dirty="0"/>
              <a:t>Samenwerking</a:t>
            </a:r>
          </a:p>
          <a:p>
            <a:pPr lvl="2"/>
            <a:r>
              <a:rPr lang="nl-NL" dirty="0"/>
              <a:t>Samenwerkingsbudget</a:t>
            </a:r>
          </a:p>
          <a:p>
            <a:pPr lvl="2"/>
            <a:r>
              <a:rPr lang="nl-NL" dirty="0"/>
              <a:t>Innovatiebudget</a:t>
            </a:r>
          </a:p>
          <a:p>
            <a:r>
              <a:rPr lang="nl-NL" dirty="0"/>
              <a:t>Risicobeheersing</a:t>
            </a:r>
          </a:p>
          <a:p>
            <a:r>
              <a:rPr lang="nl-NL" dirty="0"/>
              <a:t>Actualisatie jaarbudget</a:t>
            </a:r>
          </a:p>
          <a:p>
            <a:pPr marL="457200" lvl="1" indent="0">
              <a:buNone/>
            </a:pPr>
            <a:endParaRPr lang="nl-NL" dirty="0"/>
          </a:p>
        </p:txBody>
      </p:sp>
    </p:spTree>
    <p:extLst>
      <p:ext uri="{BB962C8B-B14F-4D97-AF65-F5344CB8AC3E}">
        <p14:creationId xmlns:p14="http://schemas.microsoft.com/office/powerpoint/2010/main" val="2500830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400B4E-716A-9B98-9108-2C1510CDDDD6}"/>
              </a:ext>
            </a:extLst>
          </p:cNvPr>
          <p:cNvSpPr>
            <a:spLocks noGrp="1"/>
          </p:cNvSpPr>
          <p:nvPr>
            <p:ph type="title"/>
          </p:nvPr>
        </p:nvSpPr>
        <p:spPr/>
        <p:txBody>
          <a:bodyPr/>
          <a:lstStyle/>
          <a:p>
            <a:r>
              <a:rPr lang="nl-NL" dirty="0">
                <a:solidFill>
                  <a:schemeClr val="accent2"/>
                </a:solidFill>
              </a:rPr>
              <a:t>Administratie</a:t>
            </a:r>
          </a:p>
        </p:txBody>
      </p:sp>
      <p:sp>
        <p:nvSpPr>
          <p:cNvPr id="3" name="Tijdelijke aanduiding voor inhoud 2">
            <a:extLst>
              <a:ext uri="{FF2B5EF4-FFF2-40B4-BE49-F238E27FC236}">
                <a16:creationId xmlns:a16="http://schemas.microsoft.com/office/drawing/2014/main" id="{04ED9983-CFAB-1535-B560-B6EB82F0B85A}"/>
              </a:ext>
            </a:extLst>
          </p:cNvPr>
          <p:cNvSpPr>
            <a:spLocks noGrp="1"/>
          </p:cNvSpPr>
          <p:nvPr>
            <p:ph idx="1"/>
          </p:nvPr>
        </p:nvSpPr>
        <p:spPr/>
        <p:txBody>
          <a:bodyPr/>
          <a:lstStyle/>
          <a:p>
            <a:r>
              <a:rPr lang="nl-NL" dirty="0"/>
              <a:t>Standaard administratieprotocol taakgericht werken</a:t>
            </a:r>
          </a:p>
          <a:p>
            <a:pPr lvl="1"/>
            <a:r>
              <a:rPr lang="nl-NL" dirty="0"/>
              <a:t>Keuze maken of je wel of niet via berichtenverkeer wilt werken</a:t>
            </a:r>
          </a:p>
          <a:p>
            <a:pPr marL="457200" lvl="1" indent="0">
              <a:buNone/>
            </a:pPr>
            <a:r>
              <a:rPr lang="nl-NL" dirty="0"/>
              <a:t>	*Ja dan </a:t>
            </a:r>
            <a:r>
              <a:rPr lang="nl-NL" dirty="0" err="1"/>
              <a:t>a-specifiek</a:t>
            </a:r>
            <a:r>
              <a:rPr lang="nl-NL" dirty="0"/>
              <a:t> toewijzen</a:t>
            </a:r>
          </a:p>
          <a:p>
            <a:pPr marL="457200" lvl="1" indent="0">
              <a:buNone/>
            </a:pPr>
            <a:r>
              <a:rPr lang="nl-NL" dirty="0"/>
              <a:t>	*Nee voorschot bedrag en maak je separaat afspraken over monitoring</a:t>
            </a:r>
          </a:p>
          <a:p>
            <a:r>
              <a:rPr lang="nl-NL" dirty="0"/>
              <a:t>Bestek nader specificeren en terug laten komen in dialoogronde 2</a:t>
            </a:r>
          </a:p>
          <a:p>
            <a:pPr lvl="1"/>
            <a:r>
              <a:rPr lang="nl-NL" dirty="0"/>
              <a:t>Bespreken met de administratie en financiën </a:t>
            </a:r>
            <a:r>
              <a:rPr lang="nl-NL" dirty="0" err="1"/>
              <a:t>ivm</a:t>
            </a:r>
            <a:r>
              <a:rPr lang="nl-NL" dirty="0"/>
              <a:t> goedkeurende accountantsverklaring</a:t>
            </a:r>
          </a:p>
          <a:p>
            <a:pPr lvl="1"/>
            <a:r>
              <a:rPr lang="nl-NL" dirty="0"/>
              <a:t>Duidelijker beeld wat we willen monitoren</a:t>
            </a:r>
          </a:p>
          <a:p>
            <a:pPr lvl="1"/>
            <a:endParaRPr lang="nl-NL" dirty="0"/>
          </a:p>
          <a:p>
            <a:pPr marL="0" indent="0">
              <a:buNone/>
            </a:pPr>
            <a:r>
              <a:rPr lang="nl-NL" dirty="0">
                <a:solidFill>
                  <a:schemeClr val="accent2"/>
                </a:solidFill>
              </a:rPr>
              <a:t>Uitgangspunt is en blijft administratief arm</a:t>
            </a:r>
          </a:p>
        </p:txBody>
      </p:sp>
    </p:spTree>
    <p:extLst>
      <p:ext uri="{BB962C8B-B14F-4D97-AF65-F5344CB8AC3E}">
        <p14:creationId xmlns:p14="http://schemas.microsoft.com/office/powerpoint/2010/main" val="2247489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4D9B799-B27B-6471-2DA6-2FFEC075AC08}"/>
              </a:ext>
            </a:extLst>
          </p:cNvPr>
          <p:cNvSpPr>
            <a:spLocks noGrp="1"/>
          </p:cNvSpPr>
          <p:nvPr>
            <p:ph type="title"/>
          </p:nvPr>
        </p:nvSpPr>
        <p:spPr>
          <a:xfrm>
            <a:off x="841248" y="256032"/>
            <a:ext cx="10506456" cy="1014984"/>
          </a:xfrm>
        </p:spPr>
        <p:txBody>
          <a:bodyPr anchor="b">
            <a:normAutofit/>
          </a:bodyPr>
          <a:lstStyle/>
          <a:p>
            <a:r>
              <a:rPr lang="nl-NL" dirty="0">
                <a:solidFill>
                  <a:schemeClr val="accent2"/>
                </a:solidFill>
              </a:rPr>
              <a:t>Zorgcontinuïteit</a:t>
            </a:r>
          </a:p>
        </p:txBody>
      </p:sp>
      <p:sp>
        <p:nvSpPr>
          <p:cNvPr id="19" name="Rectangle 18">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 name="Rectangle 20">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4" name="Groep 3">
            <a:extLst>
              <a:ext uri="{FF2B5EF4-FFF2-40B4-BE49-F238E27FC236}">
                <a16:creationId xmlns:a16="http://schemas.microsoft.com/office/drawing/2014/main" id="{501B4236-C577-6A44-AD4B-796E84F64F34}"/>
              </a:ext>
            </a:extLst>
          </p:cNvPr>
          <p:cNvGrpSpPr/>
          <p:nvPr/>
        </p:nvGrpSpPr>
        <p:grpSpPr>
          <a:xfrm>
            <a:off x="1469386" y="1926266"/>
            <a:ext cx="9253230" cy="4357525"/>
            <a:chOff x="0" y="0"/>
            <a:chExt cx="6769100" cy="3187700"/>
          </a:xfrm>
        </p:grpSpPr>
        <p:sp>
          <p:nvSpPr>
            <p:cNvPr id="5" name="Rechthoek 4">
              <a:extLst>
                <a:ext uri="{FF2B5EF4-FFF2-40B4-BE49-F238E27FC236}">
                  <a16:creationId xmlns:a16="http://schemas.microsoft.com/office/drawing/2014/main" id="{82EFE78A-D37B-224C-9B2F-604233DFEF6A}"/>
                </a:ext>
              </a:extLst>
            </p:cNvPr>
            <p:cNvSpPr/>
            <p:nvPr/>
          </p:nvSpPr>
          <p:spPr>
            <a:xfrm>
              <a:off x="2032000" y="0"/>
              <a:ext cx="4699000" cy="622300"/>
            </a:xfrm>
            <a:prstGeom prst="rect">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lnSpc>
                  <a:spcPct val="90000"/>
                </a:lnSpc>
                <a:spcAft>
                  <a:spcPts val="600"/>
                </a:spcAft>
              </a:pPr>
              <a:r>
                <a:rPr lang="nl-NL" sz="1600" b="1">
                  <a:solidFill>
                    <a:schemeClr val="accent2">
                      <a:lumMod val="50000"/>
                    </a:schemeClr>
                  </a:solidFill>
                </a:rPr>
                <a:t>1 juli en verder</a:t>
              </a:r>
            </a:p>
            <a:p>
              <a:pPr algn="l">
                <a:lnSpc>
                  <a:spcPct val="90000"/>
                </a:lnSpc>
                <a:spcAft>
                  <a:spcPts val="600"/>
                </a:spcAft>
              </a:pPr>
              <a:r>
                <a:rPr lang="nl-NL" sz="1600" b="0">
                  <a:solidFill>
                    <a:schemeClr val="accent2">
                      <a:lumMod val="50000"/>
                    </a:schemeClr>
                  </a:solidFill>
                </a:rPr>
                <a:t>Start zorg via inkoopopdracht daginvulling jeugdigen voor nieuwe clienten.</a:t>
              </a:r>
            </a:p>
          </p:txBody>
        </p:sp>
        <p:sp>
          <p:nvSpPr>
            <p:cNvPr id="6" name="Rechthoek 5">
              <a:extLst>
                <a:ext uri="{FF2B5EF4-FFF2-40B4-BE49-F238E27FC236}">
                  <a16:creationId xmlns:a16="http://schemas.microsoft.com/office/drawing/2014/main" id="{173BA2FB-D36B-D747-A815-573B5A02D17D}"/>
                </a:ext>
              </a:extLst>
            </p:cNvPr>
            <p:cNvSpPr/>
            <p:nvPr/>
          </p:nvSpPr>
          <p:spPr>
            <a:xfrm>
              <a:off x="0" y="0"/>
              <a:ext cx="2032000" cy="622300"/>
            </a:xfrm>
            <a:prstGeom prst="rect">
              <a:avLst/>
            </a:prstGeom>
            <a:pattFill prst="wdDnDiag">
              <a:fgClr>
                <a:schemeClr val="accent2">
                  <a:lumMod val="20000"/>
                  <a:lumOff val="80000"/>
                </a:schemeClr>
              </a:fgClr>
              <a:bgClr>
                <a:schemeClr val="bg1"/>
              </a:bgClr>
            </a:patt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lnSpc>
                  <a:spcPct val="90000"/>
                </a:lnSpc>
                <a:spcAft>
                  <a:spcPts val="600"/>
                </a:spcAft>
              </a:pPr>
              <a:r>
                <a:rPr lang="nl-NL" sz="1600" b="1">
                  <a:solidFill>
                    <a:schemeClr val="accent2">
                      <a:lumMod val="50000"/>
                    </a:schemeClr>
                  </a:solidFill>
                </a:rPr>
                <a:t>mei -juni</a:t>
              </a:r>
            </a:p>
            <a:p>
              <a:pPr algn="l">
                <a:lnSpc>
                  <a:spcPct val="90000"/>
                </a:lnSpc>
                <a:spcAft>
                  <a:spcPts val="600"/>
                </a:spcAft>
              </a:pPr>
              <a:r>
                <a:rPr lang="nl-NL" sz="1600">
                  <a:solidFill>
                    <a:schemeClr val="accent2">
                      <a:lumMod val="50000"/>
                    </a:schemeClr>
                  </a:solidFill>
                </a:rPr>
                <a:t>Onderzoek</a:t>
              </a:r>
              <a:r>
                <a:rPr lang="nl-NL" sz="1600" baseline="0">
                  <a:solidFill>
                    <a:schemeClr val="accent2">
                      <a:lumMod val="50000"/>
                    </a:schemeClr>
                  </a:solidFill>
                </a:rPr>
                <a:t> voorbereiden hulp vanuit daginvulling jeugdigen</a:t>
              </a:r>
              <a:endParaRPr lang="nl-NL" sz="1600">
                <a:solidFill>
                  <a:schemeClr val="accent2">
                    <a:lumMod val="50000"/>
                  </a:schemeClr>
                </a:solidFill>
              </a:endParaRPr>
            </a:p>
          </p:txBody>
        </p:sp>
        <p:sp>
          <p:nvSpPr>
            <p:cNvPr id="7" name="Rechthoek 6">
              <a:extLst>
                <a:ext uri="{FF2B5EF4-FFF2-40B4-BE49-F238E27FC236}">
                  <a16:creationId xmlns:a16="http://schemas.microsoft.com/office/drawing/2014/main" id="{907C9EF8-A92F-B749-8026-994C9A7A3311}"/>
                </a:ext>
              </a:extLst>
            </p:cNvPr>
            <p:cNvSpPr/>
            <p:nvPr/>
          </p:nvSpPr>
          <p:spPr>
            <a:xfrm>
              <a:off x="0" y="1333500"/>
              <a:ext cx="2743200" cy="622300"/>
            </a:xfrm>
            <a:prstGeom prst="rect">
              <a:avLst/>
            </a:prstGeom>
            <a:pattFill prst="wdDnDiag">
              <a:fgClr>
                <a:schemeClr val="accent2">
                  <a:lumMod val="20000"/>
                  <a:lumOff val="80000"/>
                </a:schemeClr>
              </a:fgClr>
              <a:bgClr>
                <a:schemeClr val="bg1"/>
              </a:bgClr>
            </a:patt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lnSpc>
                  <a:spcPct val="90000"/>
                </a:lnSpc>
                <a:spcAft>
                  <a:spcPts val="600"/>
                </a:spcAft>
              </a:pPr>
              <a:r>
                <a:rPr lang="nl-NL" sz="1600" b="1">
                  <a:solidFill>
                    <a:schemeClr val="accent2">
                      <a:lumMod val="50000"/>
                    </a:schemeClr>
                  </a:solidFill>
                </a:rPr>
                <a:t>juli - augustus</a:t>
              </a:r>
            </a:p>
            <a:p>
              <a:pPr algn="l">
                <a:lnSpc>
                  <a:spcPct val="90000"/>
                </a:lnSpc>
                <a:spcAft>
                  <a:spcPts val="600"/>
                </a:spcAft>
              </a:pPr>
              <a:r>
                <a:rPr lang="nl-NL" sz="1600" b="0">
                  <a:solidFill>
                    <a:schemeClr val="accent2">
                      <a:lumMod val="50000"/>
                    </a:schemeClr>
                  </a:solidFill>
                </a:rPr>
                <a:t>Onderzoek en plaatsing</a:t>
              </a:r>
              <a:r>
                <a:rPr lang="nl-NL" sz="1600" b="0" baseline="0">
                  <a:solidFill>
                    <a:schemeClr val="accent2">
                      <a:lumMod val="50000"/>
                    </a:schemeClr>
                  </a:solidFill>
                </a:rPr>
                <a:t>  in daginvulling jeugdigen</a:t>
              </a:r>
              <a:endParaRPr lang="nl-NL" sz="1600" b="0">
                <a:solidFill>
                  <a:schemeClr val="accent2">
                    <a:lumMod val="50000"/>
                  </a:schemeClr>
                </a:solidFill>
              </a:endParaRPr>
            </a:p>
          </p:txBody>
        </p:sp>
        <p:sp>
          <p:nvSpPr>
            <p:cNvPr id="8" name="Rechthoek 7">
              <a:extLst>
                <a:ext uri="{FF2B5EF4-FFF2-40B4-BE49-F238E27FC236}">
                  <a16:creationId xmlns:a16="http://schemas.microsoft.com/office/drawing/2014/main" id="{22ECF4F7-A7A8-5741-8C00-AE8DBDF83A62}"/>
                </a:ext>
              </a:extLst>
            </p:cNvPr>
            <p:cNvSpPr/>
            <p:nvPr/>
          </p:nvSpPr>
          <p:spPr>
            <a:xfrm>
              <a:off x="0" y="2019300"/>
              <a:ext cx="3187700" cy="1168400"/>
            </a:xfrm>
            <a:prstGeom prst="rect">
              <a:avLst/>
            </a:prstGeom>
            <a:pattFill prst="wdDnDiag">
              <a:fgClr>
                <a:schemeClr val="accent2">
                  <a:lumMod val="20000"/>
                  <a:lumOff val="80000"/>
                </a:schemeClr>
              </a:fgClr>
              <a:bgClr>
                <a:schemeClr val="bg1"/>
              </a:bgClr>
            </a:patt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lnSpc>
                  <a:spcPct val="90000"/>
                </a:lnSpc>
                <a:spcAft>
                  <a:spcPts val="600"/>
                </a:spcAft>
              </a:pPr>
              <a:r>
                <a:rPr lang="nl-NL" sz="1600" b="1">
                  <a:solidFill>
                    <a:schemeClr val="accent2">
                      <a:lumMod val="50000"/>
                    </a:schemeClr>
                  </a:solidFill>
                </a:rPr>
                <a:t>juli - september</a:t>
              </a:r>
            </a:p>
            <a:p>
              <a:pPr marL="0" marR="0" lvl="0" indent="0" algn="l" defTabSz="914400" eaLnBrk="1" fontAlgn="auto" latinLnBrk="0" hangingPunct="1">
                <a:lnSpc>
                  <a:spcPct val="90000"/>
                </a:lnSpc>
                <a:spcBef>
                  <a:spcPts val="0"/>
                </a:spcBef>
                <a:spcAft>
                  <a:spcPts val="600"/>
                </a:spcAft>
                <a:buClrTx/>
                <a:buSzTx/>
                <a:buFontTx/>
                <a:buNone/>
                <a:tabLst/>
                <a:defRPr/>
              </a:pPr>
              <a:r>
                <a:rPr lang="nl-NL" sz="1600" b="0">
                  <a:solidFill>
                    <a:schemeClr val="accent2">
                      <a:lumMod val="50000"/>
                    </a:schemeClr>
                  </a:solidFill>
                </a:rPr>
                <a:t>1. Onderzoek/voorbereiden hulp voor clienten met beschikking tot</a:t>
              </a:r>
              <a:r>
                <a:rPr lang="nl-NL" sz="1600" b="0" baseline="0">
                  <a:solidFill>
                    <a:schemeClr val="accent2">
                      <a:lumMod val="50000"/>
                    </a:schemeClr>
                  </a:solidFill>
                </a:rPr>
                <a:t> na 1 oktober.</a:t>
              </a:r>
            </a:p>
            <a:p>
              <a:pPr marL="0" marR="0" lvl="0" indent="0" algn="l" defTabSz="914400" eaLnBrk="1" fontAlgn="auto" latinLnBrk="0" hangingPunct="1">
                <a:lnSpc>
                  <a:spcPct val="90000"/>
                </a:lnSpc>
                <a:spcBef>
                  <a:spcPts val="0"/>
                </a:spcBef>
                <a:spcAft>
                  <a:spcPts val="600"/>
                </a:spcAft>
                <a:buClrTx/>
                <a:buSzTx/>
                <a:buFontTx/>
                <a:buNone/>
                <a:tabLst/>
                <a:defRPr/>
              </a:pPr>
              <a:r>
                <a:rPr lang="nl-NL" sz="1600" b="0">
                  <a:solidFill>
                    <a:schemeClr val="accent2">
                      <a:lumMod val="50000"/>
                    </a:schemeClr>
                  </a:solidFill>
                </a:rPr>
                <a:t>2. Plaatsing/start zorg in daginvulling</a:t>
              </a:r>
              <a:r>
                <a:rPr lang="nl-NL" sz="1600" b="0" baseline="0">
                  <a:solidFill>
                    <a:schemeClr val="accent2">
                      <a:lumMod val="50000"/>
                    </a:schemeClr>
                  </a:solidFill>
                </a:rPr>
                <a:t> jeugdigen voor clienten met </a:t>
              </a:r>
              <a:r>
                <a:rPr lang="nl-NL" sz="1600" b="0">
                  <a:solidFill>
                    <a:schemeClr val="accent2">
                      <a:lumMod val="50000"/>
                    </a:schemeClr>
                  </a:solidFill>
                </a:rPr>
                <a:t>aflopende beschikking uit de  OH</a:t>
              </a:r>
              <a:r>
                <a:rPr lang="nl-NL" sz="1600" b="0" baseline="0">
                  <a:solidFill>
                    <a:schemeClr val="accent2">
                      <a:lumMod val="50000"/>
                    </a:schemeClr>
                  </a:solidFill>
                </a:rPr>
                <a:t>/Lokaal contract </a:t>
              </a:r>
              <a:r>
                <a:rPr lang="nl-NL" sz="1600" b="0">
                  <a:solidFill>
                    <a:schemeClr val="accent2">
                      <a:lumMod val="50000"/>
                    </a:schemeClr>
                  </a:solidFill>
                </a:rPr>
                <a:t>in juli - sep</a:t>
              </a:r>
            </a:p>
          </p:txBody>
        </p:sp>
        <p:sp>
          <p:nvSpPr>
            <p:cNvPr id="9" name="Rechthoek 8">
              <a:extLst>
                <a:ext uri="{FF2B5EF4-FFF2-40B4-BE49-F238E27FC236}">
                  <a16:creationId xmlns:a16="http://schemas.microsoft.com/office/drawing/2014/main" id="{A4410325-D6AF-1342-8B08-EB3512F1E5E4}"/>
                </a:ext>
              </a:extLst>
            </p:cNvPr>
            <p:cNvSpPr/>
            <p:nvPr/>
          </p:nvSpPr>
          <p:spPr>
            <a:xfrm>
              <a:off x="2032000" y="660400"/>
              <a:ext cx="4711700" cy="622300"/>
            </a:xfrm>
            <a:prstGeom prst="rect">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lnSpc>
                  <a:spcPct val="90000"/>
                </a:lnSpc>
                <a:spcAft>
                  <a:spcPts val="600"/>
                </a:spcAft>
              </a:pPr>
              <a:r>
                <a:rPr lang="nl-NL" sz="1600" b="1">
                  <a:solidFill>
                    <a:schemeClr val="accent2">
                      <a:lumMod val="50000"/>
                    </a:schemeClr>
                  </a:solidFill>
                </a:rPr>
                <a:t>1 juli en verder</a:t>
              </a:r>
            </a:p>
            <a:p>
              <a:pPr algn="l">
                <a:lnSpc>
                  <a:spcPct val="90000"/>
                </a:lnSpc>
                <a:spcAft>
                  <a:spcPts val="600"/>
                </a:spcAft>
              </a:pPr>
              <a:r>
                <a:rPr lang="nl-NL" sz="1600" b="0">
                  <a:solidFill>
                    <a:schemeClr val="accent2">
                      <a:lumMod val="50000"/>
                    </a:schemeClr>
                  </a:solidFill>
                </a:rPr>
                <a:t>Start zorg via inkoopopdracht daginvulling jeugdigen voor overgang clienten uit perceel D</a:t>
              </a:r>
            </a:p>
          </p:txBody>
        </p:sp>
        <p:sp>
          <p:nvSpPr>
            <p:cNvPr id="10" name="Rechthoek 9">
              <a:extLst>
                <a:ext uri="{FF2B5EF4-FFF2-40B4-BE49-F238E27FC236}">
                  <a16:creationId xmlns:a16="http://schemas.microsoft.com/office/drawing/2014/main" id="{77C4BD55-EE82-554A-873E-EDADA972C3BF}"/>
                </a:ext>
              </a:extLst>
            </p:cNvPr>
            <p:cNvSpPr/>
            <p:nvPr/>
          </p:nvSpPr>
          <p:spPr>
            <a:xfrm>
              <a:off x="2743200" y="1333500"/>
              <a:ext cx="4013200" cy="622300"/>
            </a:xfrm>
            <a:prstGeom prst="rect">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lnSpc>
                  <a:spcPct val="90000"/>
                </a:lnSpc>
                <a:spcAft>
                  <a:spcPts val="600"/>
                </a:spcAft>
              </a:pPr>
              <a:r>
                <a:rPr lang="nl-NL" sz="1600" b="1">
                  <a:solidFill>
                    <a:schemeClr val="accent2">
                      <a:lumMod val="50000"/>
                    </a:schemeClr>
                  </a:solidFill>
                </a:rPr>
                <a:t>1 september en verder</a:t>
              </a:r>
            </a:p>
            <a:p>
              <a:pPr algn="l">
                <a:lnSpc>
                  <a:spcPct val="90000"/>
                </a:lnSpc>
                <a:spcAft>
                  <a:spcPts val="600"/>
                </a:spcAft>
              </a:pPr>
              <a:r>
                <a:rPr lang="nl-NL" sz="1600" b="0">
                  <a:solidFill>
                    <a:schemeClr val="accent2">
                      <a:lumMod val="50000"/>
                    </a:schemeClr>
                  </a:solidFill>
                </a:rPr>
                <a:t>Start zorg tussenvoorzieningen</a:t>
              </a:r>
              <a:r>
                <a:rPr lang="nl-NL" sz="1600" b="0" baseline="0">
                  <a:solidFill>
                    <a:schemeClr val="accent2">
                      <a:lumMod val="50000"/>
                    </a:schemeClr>
                  </a:solidFill>
                </a:rPr>
                <a:t> (BEO/KOZA) onder nieuwe overeenkomst</a:t>
              </a:r>
              <a:endParaRPr lang="nl-NL" sz="1600" b="0">
                <a:solidFill>
                  <a:schemeClr val="accent2">
                    <a:lumMod val="50000"/>
                  </a:schemeClr>
                </a:solidFill>
              </a:endParaRPr>
            </a:p>
          </p:txBody>
        </p:sp>
        <p:sp>
          <p:nvSpPr>
            <p:cNvPr id="11" name="Rechthoek 10">
              <a:extLst>
                <a:ext uri="{FF2B5EF4-FFF2-40B4-BE49-F238E27FC236}">
                  <a16:creationId xmlns:a16="http://schemas.microsoft.com/office/drawing/2014/main" id="{88D7DE8A-3387-D543-898D-28AADEA45405}"/>
                </a:ext>
              </a:extLst>
            </p:cNvPr>
            <p:cNvSpPr/>
            <p:nvPr/>
          </p:nvSpPr>
          <p:spPr>
            <a:xfrm>
              <a:off x="3175000" y="2019300"/>
              <a:ext cx="3594100" cy="1168400"/>
            </a:xfrm>
            <a:prstGeom prst="rect">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lnSpc>
                  <a:spcPct val="90000"/>
                </a:lnSpc>
                <a:spcAft>
                  <a:spcPts val="600"/>
                </a:spcAft>
              </a:pPr>
              <a:r>
                <a:rPr lang="nl-NL" sz="2000" b="1">
                  <a:solidFill>
                    <a:schemeClr val="accent2">
                      <a:lumMod val="50000"/>
                    </a:schemeClr>
                  </a:solidFill>
                </a:rPr>
                <a:t>1 oktober en verder</a:t>
              </a:r>
            </a:p>
            <a:p>
              <a:pPr algn="l">
                <a:lnSpc>
                  <a:spcPct val="90000"/>
                </a:lnSpc>
                <a:spcAft>
                  <a:spcPts val="600"/>
                </a:spcAft>
              </a:pPr>
              <a:r>
                <a:rPr lang="nl-NL" sz="2000">
                  <a:solidFill>
                    <a:schemeClr val="accent2">
                      <a:lumMod val="50000"/>
                    </a:schemeClr>
                  </a:solidFill>
                </a:rPr>
                <a:t>Start zorg clienten zorgcontinuiteit clienten Open House/lokale inkoop met beschikking tot na 1 oktober. (juli 25%, aug 50%</a:t>
              </a:r>
              <a:r>
                <a:rPr lang="nl-NL" sz="2000" baseline="0">
                  <a:solidFill>
                    <a:schemeClr val="accent2">
                      <a:lumMod val="50000"/>
                    </a:schemeClr>
                  </a:solidFill>
                </a:rPr>
                <a:t> september 100%)</a:t>
              </a:r>
              <a:endParaRPr lang="nl-NL" sz="2000">
                <a:solidFill>
                  <a:schemeClr val="accent2">
                    <a:lumMod val="50000"/>
                  </a:schemeClr>
                </a:solidFill>
              </a:endParaRPr>
            </a:p>
          </p:txBody>
        </p:sp>
        <p:sp>
          <p:nvSpPr>
            <p:cNvPr id="12" name="Rechthoek 11">
              <a:extLst>
                <a:ext uri="{FF2B5EF4-FFF2-40B4-BE49-F238E27FC236}">
                  <a16:creationId xmlns:a16="http://schemas.microsoft.com/office/drawing/2014/main" id="{145E3065-E21F-EF41-B0BE-45F94304AA8C}"/>
                </a:ext>
              </a:extLst>
            </p:cNvPr>
            <p:cNvSpPr/>
            <p:nvPr/>
          </p:nvSpPr>
          <p:spPr>
            <a:xfrm>
              <a:off x="0" y="660400"/>
              <a:ext cx="2032000" cy="622300"/>
            </a:xfrm>
            <a:prstGeom prst="rect">
              <a:avLst/>
            </a:prstGeom>
            <a:pattFill prst="wdDnDiag">
              <a:fgClr>
                <a:schemeClr val="accent2">
                  <a:lumMod val="20000"/>
                  <a:lumOff val="80000"/>
                </a:schemeClr>
              </a:fgClr>
              <a:bgClr>
                <a:schemeClr val="bg1"/>
              </a:bgClr>
            </a:patt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lnSpc>
                  <a:spcPct val="90000"/>
                </a:lnSpc>
                <a:spcAft>
                  <a:spcPts val="600"/>
                </a:spcAft>
              </a:pPr>
              <a:r>
                <a:rPr lang="nl-NL" sz="1600" b="1">
                  <a:solidFill>
                    <a:schemeClr val="accent2">
                      <a:lumMod val="50000"/>
                    </a:schemeClr>
                  </a:solidFill>
                </a:rPr>
                <a:t>mei -juni</a:t>
              </a:r>
            </a:p>
            <a:p>
              <a:pPr algn="l">
                <a:lnSpc>
                  <a:spcPct val="90000"/>
                </a:lnSpc>
                <a:spcAft>
                  <a:spcPts val="600"/>
                </a:spcAft>
              </a:pPr>
              <a:r>
                <a:rPr lang="nl-NL" sz="1600">
                  <a:solidFill>
                    <a:schemeClr val="accent2">
                      <a:lumMod val="50000"/>
                    </a:schemeClr>
                  </a:solidFill>
                </a:rPr>
                <a:t>Onderzoek</a:t>
              </a:r>
              <a:r>
                <a:rPr lang="nl-NL" sz="1600" baseline="0">
                  <a:solidFill>
                    <a:schemeClr val="accent2">
                      <a:lumMod val="50000"/>
                    </a:schemeClr>
                  </a:solidFill>
                </a:rPr>
                <a:t> voorbereiden hulp vanuit daginvulling jeugdigen</a:t>
              </a:r>
              <a:endParaRPr lang="nl-NL" sz="1600">
                <a:solidFill>
                  <a:schemeClr val="accent2">
                    <a:lumMod val="50000"/>
                  </a:schemeClr>
                </a:solidFill>
              </a:endParaRPr>
            </a:p>
          </p:txBody>
        </p:sp>
      </p:grpSp>
    </p:spTree>
    <p:extLst>
      <p:ext uri="{BB962C8B-B14F-4D97-AF65-F5344CB8AC3E}">
        <p14:creationId xmlns:p14="http://schemas.microsoft.com/office/powerpoint/2010/main" val="1639901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060F785-8A69-CE2D-7E97-DC394A134142}"/>
              </a:ext>
            </a:extLst>
          </p:cNvPr>
          <p:cNvSpPr>
            <a:spLocks noGrp="1"/>
          </p:cNvSpPr>
          <p:nvPr>
            <p:ph type="title"/>
          </p:nvPr>
        </p:nvSpPr>
        <p:spPr>
          <a:xfrm>
            <a:off x="686834" y="1153572"/>
            <a:ext cx="3200400" cy="4461163"/>
          </a:xfrm>
        </p:spPr>
        <p:txBody>
          <a:bodyPr>
            <a:normAutofit/>
          </a:bodyPr>
          <a:lstStyle/>
          <a:p>
            <a:r>
              <a:rPr lang="nl-NL" sz="3700">
                <a:solidFill>
                  <a:srgbClr val="FFFFFF"/>
                </a:solidFill>
              </a:rPr>
              <a:t>Relatie andere aanbestedingen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nvGrpSpPr>
          <p:cNvPr id="7" name="Groep 6">
            <a:extLst>
              <a:ext uri="{FF2B5EF4-FFF2-40B4-BE49-F238E27FC236}">
                <a16:creationId xmlns:a16="http://schemas.microsoft.com/office/drawing/2014/main" id="{1896C679-1A12-EC92-D0E8-C1165D5BDE92}"/>
              </a:ext>
            </a:extLst>
          </p:cNvPr>
          <p:cNvGrpSpPr/>
          <p:nvPr/>
        </p:nvGrpSpPr>
        <p:grpSpPr>
          <a:xfrm>
            <a:off x="4571020" y="1415653"/>
            <a:ext cx="6400800" cy="3937000"/>
            <a:chOff x="0" y="0"/>
            <a:chExt cx="6400800" cy="3937000"/>
          </a:xfrm>
        </p:grpSpPr>
        <p:sp>
          <p:nvSpPr>
            <p:cNvPr id="9" name="Rechthoek 8">
              <a:extLst>
                <a:ext uri="{FF2B5EF4-FFF2-40B4-BE49-F238E27FC236}">
                  <a16:creationId xmlns:a16="http://schemas.microsoft.com/office/drawing/2014/main" id="{BA91609C-2C0E-C14E-8E66-7D27F317A7A0}"/>
                </a:ext>
              </a:extLst>
            </p:cNvPr>
            <p:cNvSpPr/>
            <p:nvPr/>
          </p:nvSpPr>
          <p:spPr>
            <a:xfrm>
              <a:off x="12700" y="2844800"/>
              <a:ext cx="2476500" cy="1092200"/>
            </a:xfrm>
            <a:prstGeom prst="rect">
              <a:avLst/>
            </a:prstGeom>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nl-NL" sz="1100"/>
                <a:t>GRJR</a:t>
              </a:r>
              <a:r>
                <a:rPr lang="nl-NL" sz="1100" baseline="0"/>
                <a:t> </a:t>
              </a:r>
            </a:p>
            <a:p>
              <a:pPr algn="ctr"/>
              <a:r>
                <a:rPr lang="nl-NL" sz="1100" baseline="0"/>
                <a:t>Diverse percelen</a:t>
              </a:r>
              <a:endParaRPr lang="nl-NL" sz="1100"/>
            </a:p>
          </p:txBody>
        </p:sp>
        <p:sp>
          <p:nvSpPr>
            <p:cNvPr id="11" name="Rechthoek 10">
              <a:extLst>
                <a:ext uri="{FF2B5EF4-FFF2-40B4-BE49-F238E27FC236}">
                  <a16:creationId xmlns:a16="http://schemas.microsoft.com/office/drawing/2014/main" id="{482730D6-113B-6A43-A967-F3C597BCC022}"/>
                </a:ext>
              </a:extLst>
            </p:cNvPr>
            <p:cNvSpPr/>
            <p:nvPr/>
          </p:nvSpPr>
          <p:spPr>
            <a:xfrm>
              <a:off x="12700" y="1752600"/>
              <a:ext cx="2476500" cy="1092200"/>
            </a:xfrm>
            <a:prstGeom prst="rect">
              <a:avLst/>
            </a:prstGeom>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nl-NL" sz="1100"/>
                <a:t>Open</a:t>
              </a:r>
              <a:r>
                <a:rPr lang="nl-NL" sz="1100" baseline="0"/>
                <a:t> House</a:t>
              </a:r>
            </a:p>
            <a:p>
              <a:pPr algn="ctr"/>
              <a:r>
                <a:rPr lang="nl-NL" sz="1100" baseline="0"/>
                <a:t>- Wmo</a:t>
              </a:r>
            </a:p>
            <a:p>
              <a:pPr algn="ctr"/>
              <a:r>
                <a:rPr lang="nl-NL" sz="1100" baseline="0"/>
                <a:t>- Jeugdhulp</a:t>
              </a:r>
            </a:p>
          </p:txBody>
        </p:sp>
        <p:sp>
          <p:nvSpPr>
            <p:cNvPr id="13" name="Rechthoek 12">
              <a:extLst>
                <a:ext uri="{FF2B5EF4-FFF2-40B4-BE49-F238E27FC236}">
                  <a16:creationId xmlns:a16="http://schemas.microsoft.com/office/drawing/2014/main" id="{04A59BCC-8F7F-AA4C-BAA4-CC96713E6ECE}"/>
                </a:ext>
              </a:extLst>
            </p:cNvPr>
            <p:cNvSpPr/>
            <p:nvPr/>
          </p:nvSpPr>
          <p:spPr>
            <a:xfrm>
              <a:off x="0" y="660400"/>
              <a:ext cx="2476500" cy="1092200"/>
            </a:xfrm>
            <a:prstGeom prst="rect">
              <a:avLst/>
            </a:prstGeom>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nl-NL" sz="1100"/>
                <a:t>Diverse</a:t>
              </a:r>
              <a:r>
                <a:rPr lang="nl-NL" sz="1100" baseline="0"/>
                <a:t> subsidies en losse overeenkomsten/inzet. BV</a:t>
              </a:r>
            </a:p>
            <a:p>
              <a:pPr algn="ctr"/>
              <a:r>
                <a:rPr lang="nl-NL" sz="1100" baseline="0"/>
                <a:t>- POH</a:t>
              </a:r>
            </a:p>
            <a:p>
              <a:pPr algn="ctr"/>
              <a:r>
                <a:rPr lang="nl-NL" sz="1100" baseline="0"/>
                <a:t>- Maatwerk</a:t>
              </a:r>
            </a:p>
            <a:p>
              <a:pPr algn="ctr"/>
              <a:r>
                <a:rPr lang="nl-NL" sz="1100" baseline="0"/>
                <a:t>- Preventief SMW/JGZ</a:t>
              </a:r>
            </a:p>
            <a:p>
              <a:pPr algn="ctr"/>
              <a:r>
                <a:rPr lang="nl-NL" sz="1100" baseline="0"/>
                <a:t>etc.</a:t>
              </a:r>
            </a:p>
          </p:txBody>
        </p:sp>
        <p:sp>
          <p:nvSpPr>
            <p:cNvPr id="14" name="Rechthoek 13">
              <a:extLst>
                <a:ext uri="{FF2B5EF4-FFF2-40B4-BE49-F238E27FC236}">
                  <a16:creationId xmlns:a16="http://schemas.microsoft.com/office/drawing/2014/main" id="{FB761D5D-498D-004C-B106-1E5943F038E0}"/>
                </a:ext>
              </a:extLst>
            </p:cNvPr>
            <p:cNvSpPr/>
            <p:nvPr/>
          </p:nvSpPr>
          <p:spPr>
            <a:xfrm>
              <a:off x="0" y="0"/>
              <a:ext cx="2476500" cy="647700"/>
            </a:xfrm>
            <a:prstGeom prst="rect">
              <a:avLst/>
            </a:prstGeom>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nl-NL" sz="1100"/>
                <a:t>Inkoop lokaal team (J&amp;O hulp,</a:t>
              </a:r>
              <a:r>
                <a:rPr lang="nl-NL" sz="1100" baseline="0"/>
                <a:t> IVH en bGGZ)</a:t>
              </a:r>
              <a:r>
                <a:rPr lang="nl-NL" sz="1100"/>
                <a:t> en dyslexie (Voorne)</a:t>
              </a:r>
            </a:p>
            <a:p>
              <a:pPr algn="ctr"/>
              <a:r>
                <a:rPr lang="nl-NL" sz="1100"/>
                <a:t>Subsidie JOT</a:t>
              </a:r>
              <a:r>
                <a:rPr lang="nl-NL" sz="1100" baseline="0"/>
                <a:t> (Nissewaard)</a:t>
              </a:r>
              <a:endParaRPr lang="nl-NL" sz="1100"/>
            </a:p>
          </p:txBody>
        </p:sp>
        <p:cxnSp>
          <p:nvCxnSpPr>
            <p:cNvPr id="15" name="Gebogen verbindingslijn 14">
              <a:extLst>
                <a:ext uri="{FF2B5EF4-FFF2-40B4-BE49-F238E27FC236}">
                  <a16:creationId xmlns:a16="http://schemas.microsoft.com/office/drawing/2014/main" id="{2E7DE251-C703-6478-5BC0-A7CF5FC9ECD6}"/>
                </a:ext>
              </a:extLst>
            </p:cNvPr>
            <p:cNvCxnSpPr>
              <a:stCxn id="14" idx="3"/>
            </p:cNvCxnSpPr>
            <p:nvPr/>
          </p:nvCxnSpPr>
          <p:spPr>
            <a:xfrm>
              <a:off x="2476500" y="323850"/>
              <a:ext cx="914400" cy="89535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hthoek 15">
              <a:extLst>
                <a:ext uri="{FF2B5EF4-FFF2-40B4-BE49-F238E27FC236}">
                  <a16:creationId xmlns:a16="http://schemas.microsoft.com/office/drawing/2014/main" id="{F156AF58-F53F-BB67-BAAC-23A0CFE8FEEE}"/>
                </a:ext>
              </a:extLst>
            </p:cNvPr>
            <p:cNvSpPr/>
            <p:nvPr/>
          </p:nvSpPr>
          <p:spPr>
            <a:xfrm>
              <a:off x="3708400" y="609600"/>
              <a:ext cx="2679700" cy="1143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nl-NL" sz="1100"/>
                <a:t>Daginvulling Jeugd:</a:t>
              </a:r>
            </a:p>
            <a:p>
              <a:pPr algn="l"/>
              <a:r>
                <a:rPr lang="nl-NL" sz="1100"/>
                <a:t>-</a:t>
              </a:r>
              <a:r>
                <a:rPr lang="nl-NL" sz="1100" baseline="0"/>
                <a:t> Dagbehandeling/KDC uit de Open House</a:t>
              </a:r>
            </a:p>
            <a:p>
              <a:pPr algn="l"/>
              <a:r>
                <a:rPr lang="nl-NL" sz="1100" baseline="0"/>
                <a:t>- Decentralisatie perceel D</a:t>
              </a:r>
            </a:p>
            <a:p>
              <a:pPr algn="l"/>
              <a:r>
                <a:rPr lang="nl-NL" sz="1100" baseline="0"/>
                <a:t>- Subsidie BEO</a:t>
              </a:r>
            </a:p>
            <a:p>
              <a:pPr algn="l"/>
              <a:r>
                <a:rPr lang="nl-NL" sz="1100" baseline="0"/>
                <a:t>- Maatwerk</a:t>
              </a:r>
              <a:endParaRPr lang="nl-NL" sz="1100"/>
            </a:p>
          </p:txBody>
        </p:sp>
        <p:sp>
          <p:nvSpPr>
            <p:cNvPr id="17" name="Rechthoek 16">
              <a:extLst>
                <a:ext uri="{FF2B5EF4-FFF2-40B4-BE49-F238E27FC236}">
                  <a16:creationId xmlns:a16="http://schemas.microsoft.com/office/drawing/2014/main" id="{F71E2604-5685-D847-B43B-E76D4AA52107}"/>
                </a:ext>
              </a:extLst>
            </p:cNvPr>
            <p:cNvSpPr/>
            <p:nvPr/>
          </p:nvSpPr>
          <p:spPr>
            <a:xfrm>
              <a:off x="3721100" y="1841500"/>
              <a:ext cx="2679700" cy="1143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nl-NL" sz="1100"/>
                <a:t>Ambulante hulp</a:t>
              </a:r>
              <a:r>
                <a:rPr lang="nl-NL" sz="1100" baseline="0"/>
                <a:t> (verkennende fase)</a:t>
              </a:r>
            </a:p>
            <a:p>
              <a:pPr algn="l"/>
              <a:r>
                <a:rPr lang="nl-NL" sz="1100" baseline="0"/>
                <a:t>- POH Jeugd</a:t>
              </a:r>
            </a:p>
            <a:p>
              <a:pPr algn="l"/>
              <a:r>
                <a:rPr lang="nl-NL" sz="1100" baseline="0"/>
                <a:t>- bGGZ</a:t>
              </a:r>
            </a:p>
            <a:p>
              <a:pPr algn="l"/>
              <a:r>
                <a:rPr lang="nl-NL" sz="1100" baseline="0"/>
                <a:t>- Ambulante behandeling Open House</a:t>
              </a:r>
            </a:p>
            <a:p>
              <a:pPr algn="l"/>
              <a:r>
                <a:rPr lang="nl-NL" sz="1100" baseline="0"/>
                <a:t>- Perceel E R2 1 en 2</a:t>
              </a:r>
              <a:endParaRPr lang="nl-NL" sz="1100"/>
            </a:p>
          </p:txBody>
        </p:sp>
        <p:cxnSp>
          <p:nvCxnSpPr>
            <p:cNvPr id="18" name="Gebogen verbindingslijn 17">
              <a:extLst>
                <a:ext uri="{FF2B5EF4-FFF2-40B4-BE49-F238E27FC236}">
                  <a16:creationId xmlns:a16="http://schemas.microsoft.com/office/drawing/2014/main" id="{AE2C386A-75EB-2E59-1982-34871F83A358}"/>
                </a:ext>
              </a:extLst>
            </p:cNvPr>
            <p:cNvCxnSpPr>
              <a:stCxn id="9" idx="3"/>
            </p:cNvCxnSpPr>
            <p:nvPr/>
          </p:nvCxnSpPr>
          <p:spPr>
            <a:xfrm flipV="1">
              <a:off x="2489200" y="2590800"/>
              <a:ext cx="990600" cy="800100"/>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54417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08DF32-E134-8196-B95F-5454CCF6FAF2}"/>
              </a:ext>
            </a:extLst>
          </p:cNvPr>
          <p:cNvSpPr>
            <a:spLocks noGrp="1"/>
          </p:cNvSpPr>
          <p:nvPr>
            <p:ph type="title"/>
          </p:nvPr>
        </p:nvSpPr>
        <p:spPr/>
        <p:txBody>
          <a:bodyPr/>
          <a:lstStyle/>
          <a:p>
            <a:r>
              <a:rPr lang="nl-NL" dirty="0">
                <a:solidFill>
                  <a:schemeClr val="accent2"/>
                </a:solidFill>
              </a:rPr>
              <a:t>Het zorglandschap</a:t>
            </a:r>
          </a:p>
        </p:txBody>
      </p:sp>
      <p:sp>
        <p:nvSpPr>
          <p:cNvPr id="5" name="Tekstvak 4">
            <a:extLst>
              <a:ext uri="{FF2B5EF4-FFF2-40B4-BE49-F238E27FC236}">
                <a16:creationId xmlns:a16="http://schemas.microsoft.com/office/drawing/2014/main" id="{18805663-AC75-BCE6-AF33-252D4E9C9153}"/>
              </a:ext>
            </a:extLst>
          </p:cNvPr>
          <p:cNvSpPr txBox="1"/>
          <p:nvPr/>
        </p:nvSpPr>
        <p:spPr>
          <a:xfrm>
            <a:off x="900765" y="1414562"/>
            <a:ext cx="4692315" cy="5078313"/>
          </a:xfrm>
          <a:prstGeom prst="rect">
            <a:avLst/>
          </a:prstGeom>
          <a:noFill/>
        </p:spPr>
        <p:txBody>
          <a:bodyPr wrap="square" rtlCol="0">
            <a:spAutoFit/>
          </a:bodyPr>
          <a:lstStyle/>
          <a:p>
            <a:pPr marL="285750" indent="-285750">
              <a:buFontTx/>
              <a:buChar char="-"/>
            </a:pPr>
            <a:r>
              <a:rPr lang="nl-NL" dirty="0"/>
              <a:t>Inrichting zorglandschap:</a:t>
            </a:r>
          </a:p>
          <a:p>
            <a:pPr marL="742950" lvl="1" indent="-285750">
              <a:buFontTx/>
              <a:buChar char="-"/>
            </a:pPr>
            <a:r>
              <a:rPr lang="nl-NL" dirty="0"/>
              <a:t>  </a:t>
            </a:r>
          </a:p>
          <a:p>
            <a:pPr marL="742950" lvl="1" indent="-285750">
              <a:buFontTx/>
              <a:buChar char="-"/>
            </a:pPr>
            <a:r>
              <a:rPr lang="nl-NL" dirty="0"/>
              <a:t>Systeem gericht</a:t>
            </a:r>
          </a:p>
          <a:p>
            <a:pPr marL="742950" lvl="1" indent="-285750">
              <a:buFontTx/>
              <a:buChar char="-"/>
            </a:pPr>
            <a:r>
              <a:rPr lang="nl-NL" dirty="0"/>
              <a:t>Aandacht voor acceptatieproces en groei in hulp(proces)</a:t>
            </a:r>
          </a:p>
          <a:p>
            <a:endParaRPr lang="nl-NL" dirty="0"/>
          </a:p>
          <a:p>
            <a:pPr marL="285750" indent="-285750">
              <a:buFontTx/>
              <a:buChar char="-"/>
            </a:pPr>
            <a:r>
              <a:rPr lang="nl-NL" dirty="0"/>
              <a:t>Ontwikkelopdracht:</a:t>
            </a:r>
          </a:p>
          <a:p>
            <a:pPr marL="742950" lvl="1" indent="-285750">
              <a:buFontTx/>
              <a:buChar char="-"/>
            </a:pPr>
            <a:r>
              <a:rPr lang="nl-NL" dirty="0"/>
              <a:t>Flexibel vraaggericht zorglandschap creëren. Gaandeweg invullen. Tijd en </a:t>
            </a:r>
            <a:r>
              <a:rPr lang="nl-NL" dirty="0" err="1"/>
              <a:t>datagedreven</a:t>
            </a:r>
            <a:r>
              <a:rPr lang="nl-NL" dirty="0"/>
              <a:t> overgangen tussen levels creëren. (beter organiseren, schuiven mogelijk maken en beter zicht op volumes)</a:t>
            </a:r>
          </a:p>
          <a:p>
            <a:pPr marL="742950" lvl="1" indent="-285750">
              <a:buFontTx/>
              <a:buChar char="-"/>
            </a:pPr>
            <a:r>
              <a:rPr lang="nl-NL" dirty="0"/>
              <a:t>Inrichten level 2</a:t>
            </a:r>
          </a:p>
          <a:p>
            <a:pPr lvl="1"/>
            <a:endParaRPr lang="nl-NL" dirty="0"/>
          </a:p>
          <a:p>
            <a:pPr marL="285750" indent="-285750">
              <a:buFontTx/>
              <a:buChar char="-"/>
            </a:pPr>
            <a:r>
              <a:rPr lang="nl-NL" dirty="0"/>
              <a:t>Bestek:</a:t>
            </a:r>
          </a:p>
          <a:p>
            <a:pPr marL="742950" lvl="1" indent="-285750">
              <a:buFontTx/>
              <a:buChar char="-"/>
            </a:pPr>
            <a:r>
              <a:rPr lang="nl-NL" dirty="0"/>
              <a:t>Bandbreedtes en gebied</a:t>
            </a:r>
          </a:p>
          <a:p>
            <a:pPr marL="742950" lvl="1" indent="-285750">
              <a:buFontTx/>
              <a:buChar char="-"/>
            </a:pPr>
            <a:r>
              <a:rPr lang="nl-NL" dirty="0"/>
              <a:t>Eis: meerdere levels hulp bieden</a:t>
            </a:r>
          </a:p>
        </p:txBody>
      </p:sp>
      <p:pic>
        <p:nvPicPr>
          <p:cNvPr id="7" name="Afbeelding 6">
            <a:extLst>
              <a:ext uri="{FF2B5EF4-FFF2-40B4-BE49-F238E27FC236}">
                <a16:creationId xmlns:a16="http://schemas.microsoft.com/office/drawing/2014/main" id="{2FCCB83D-585B-4C86-4251-091EECC538C3}"/>
              </a:ext>
            </a:extLst>
          </p:cNvPr>
          <p:cNvPicPr>
            <a:picLocks noChangeAspect="1"/>
          </p:cNvPicPr>
          <p:nvPr/>
        </p:nvPicPr>
        <p:blipFill>
          <a:blip r:embed="rId2"/>
          <a:stretch>
            <a:fillRect/>
          </a:stretch>
        </p:blipFill>
        <p:spPr>
          <a:xfrm>
            <a:off x="5593080" y="-1"/>
            <a:ext cx="6351270" cy="7721933"/>
          </a:xfrm>
          <a:prstGeom prst="rect">
            <a:avLst/>
          </a:prstGeom>
        </p:spPr>
      </p:pic>
      <p:cxnSp>
        <p:nvCxnSpPr>
          <p:cNvPr id="11" name="Rechte verbindingslijn met pijl 10">
            <a:extLst>
              <a:ext uri="{FF2B5EF4-FFF2-40B4-BE49-F238E27FC236}">
                <a16:creationId xmlns:a16="http://schemas.microsoft.com/office/drawing/2014/main" id="{0FCA576B-0EF2-DA0F-1CDF-037161EA8370}"/>
              </a:ext>
            </a:extLst>
          </p:cNvPr>
          <p:cNvCxnSpPr/>
          <p:nvPr/>
        </p:nvCxnSpPr>
        <p:spPr>
          <a:xfrm>
            <a:off x="1828800" y="1871663"/>
            <a:ext cx="1743075"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040498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5">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C714A61-A369-0194-1D9C-AD7027708147}"/>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5600" kern="1200" dirty="0" err="1">
                <a:solidFill>
                  <a:schemeClr val="tx1"/>
                </a:solidFill>
                <a:latin typeface="+mj-lt"/>
                <a:ea typeface="+mj-ea"/>
                <a:cs typeface="+mj-cs"/>
              </a:rPr>
              <a:t>Hulpproces</a:t>
            </a:r>
            <a:endParaRPr lang="en-US" sz="5600" kern="1200" dirty="0">
              <a:solidFill>
                <a:schemeClr val="tx1"/>
              </a:solidFill>
              <a:latin typeface="+mj-lt"/>
              <a:ea typeface="+mj-ea"/>
              <a:cs typeface="+mj-cs"/>
            </a:endParaRPr>
          </a:p>
        </p:txBody>
      </p:sp>
      <p:sp>
        <p:nvSpPr>
          <p:cNvPr id="18"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9C7B4CE1-35D8-AF2C-54EA-0E44F51113B7}"/>
              </a:ext>
            </a:extLst>
          </p:cNvPr>
          <p:cNvPicPr>
            <a:picLocks noChangeAspect="1"/>
          </p:cNvPicPr>
          <p:nvPr/>
        </p:nvPicPr>
        <p:blipFill>
          <a:blip r:embed="rId2"/>
          <a:stretch>
            <a:fillRect/>
          </a:stretch>
        </p:blipFill>
        <p:spPr>
          <a:xfrm>
            <a:off x="5149884" y="0"/>
            <a:ext cx="6415242" cy="7205526"/>
          </a:xfrm>
          <a:prstGeom prst="rect">
            <a:avLst/>
          </a:prstGeom>
        </p:spPr>
      </p:pic>
    </p:spTree>
    <p:extLst>
      <p:ext uri="{BB962C8B-B14F-4D97-AF65-F5344CB8AC3E}">
        <p14:creationId xmlns:p14="http://schemas.microsoft.com/office/powerpoint/2010/main" val="684192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DC6AAE1-8112-8575-D7F6-A9F5549F9262}"/>
              </a:ext>
            </a:extLst>
          </p:cNvPr>
          <p:cNvSpPr>
            <a:spLocks noGrp="1"/>
          </p:cNvSpPr>
          <p:nvPr>
            <p:ph type="title"/>
          </p:nvPr>
        </p:nvSpPr>
        <p:spPr>
          <a:xfrm>
            <a:off x="630936" y="640080"/>
            <a:ext cx="4818888" cy="1481328"/>
          </a:xfrm>
        </p:spPr>
        <p:txBody>
          <a:bodyPr anchor="b">
            <a:normAutofit/>
          </a:bodyPr>
          <a:lstStyle/>
          <a:p>
            <a:r>
              <a:rPr lang="nl-NL" sz="5400"/>
              <a:t>Hulppproces</a:t>
            </a:r>
          </a:p>
        </p:txBody>
      </p:sp>
      <p:sp>
        <p:nvSpPr>
          <p:cNvPr id="15"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896BAC32-9313-4602-B903-A0892133B8B7}"/>
              </a:ext>
            </a:extLst>
          </p:cNvPr>
          <p:cNvSpPr>
            <a:spLocks noGrp="1"/>
          </p:cNvSpPr>
          <p:nvPr>
            <p:ph idx="1"/>
          </p:nvPr>
        </p:nvSpPr>
        <p:spPr>
          <a:xfrm>
            <a:off x="630936" y="2660904"/>
            <a:ext cx="4818888" cy="3547872"/>
          </a:xfrm>
        </p:spPr>
        <p:txBody>
          <a:bodyPr anchor="t">
            <a:normAutofit lnSpcReduction="10000"/>
          </a:bodyPr>
          <a:lstStyle/>
          <a:p>
            <a:r>
              <a:rPr lang="nl-NL" sz="2200" dirty="0"/>
              <a:t>Ontwikkelopdracht</a:t>
            </a:r>
          </a:p>
          <a:p>
            <a:pPr lvl="1"/>
            <a:r>
              <a:rPr lang="nl-NL" sz="1800" dirty="0"/>
              <a:t>In de praktijk optimaliseren van de triagetafel en het 1hulpproces (onderwijs/jeugdhulp)</a:t>
            </a:r>
          </a:p>
          <a:p>
            <a:pPr lvl="2"/>
            <a:r>
              <a:rPr lang="nl-NL" sz="1400" dirty="0" err="1"/>
              <a:t>Overgangproof</a:t>
            </a:r>
            <a:endParaRPr lang="nl-NL" sz="1400" dirty="0"/>
          </a:p>
          <a:p>
            <a:pPr lvl="2"/>
            <a:r>
              <a:rPr lang="nl-NL" sz="1400" dirty="0" err="1"/>
              <a:t>Matched</a:t>
            </a:r>
            <a:r>
              <a:rPr lang="nl-NL" sz="1400" dirty="0"/>
              <a:t> care optimaliseren</a:t>
            </a:r>
          </a:p>
          <a:p>
            <a:pPr lvl="1"/>
            <a:r>
              <a:rPr lang="nl-NL" sz="1800" dirty="0"/>
              <a:t>Aansluiting van de triagetafel op de brede toegang van gemeenten en de regierol</a:t>
            </a:r>
          </a:p>
          <a:p>
            <a:pPr lvl="1"/>
            <a:endParaRPr lang="nl-NL" sz="1800" dirty="0"/>
          </a:p>
          <a:p>
            <a:r>
              <a:rPr lang="nl-NL" sz="2200" dirty="0"/>
              <a:t>Bestek</a:t>
            </a:r>
          </a:p>
          <a:p>
            <a:pPr lvl="1"/>
            <a:r>
              <a:rPr lang="nl-NL" sz="2200" dirty="0"/>
              <a:t>Profiel zorgmakelaar (nieuwe functie)</a:t>
            </a:r>
          </a:p>
          <a:p>
            <a:pPr marL="0" indent="0">
              <a:buNone/>
            </a:pPr>
            <a:endParaRPr lang="nl-NL" sz="2200" dirty="0"/>
          </a:p>
          <a:p>
            <a:pPr marL="0" indent="0">
              <a:buNone/>
            </a:pPr>
            <a:endParaRPr lang="nl-NL" sz="2200" dirty="0"/>
          </a:p>
          <a:p>
            <a:pPr marL="0" indent="0">
              <a:buNone/>
            </a:pPr>
            <a:endParaRPr lang="nl-NL" sz="2200" dirty="0"/>
          </a:p>
          <a:p>
            <a:pPr marL="0" indent="0">
              <a:buNone/>
            </a:pPr>
            <a:endParaRPr lang="nl-NL" sz="2200" dirty="0"/>
          </a:p>
        </p:txBody>
      </p:sp>
      <p:grpSp>
        <p:nvGrpSpPr>
          <p:cNvPr id="4" name="Groep 3">
            <a:extLst>
              <a:ext uri="{FF2B5EF4-FFF2-40B4-BE49-F238E27FC236}">
                <a16:creationId xmlns:a16="http://schemas.microsoft.com/office/drawing/2014/main" id="{EE5382D1-D289-F440-9DF2-9DB4D2205DBB}"/>
              </a:ext>
            </a:extLst>
          </p:cNvPr>
          <p:cNvGrpSpPr/>
          <p:nvPr/>
        </p:nvGrpSpPr>
        <p:grpSpPr>
          <a:xfrm>
            <a:off x="5930605" y="1473218"/>
            <a:ext cx="5458968" cy="4946278"/>
            <a:chOff x="0" y="0"/>
            <a:chExt cx="3945422" cy="3594100"/>
          </a:xfrm>
        </p:grpSpPr>
        <p:pic>
          <p:nvPicPr>
            <p:cNvPr id="5" name="Graphic 8" descr="Verward persoon met effen opvulling">
              <a:extLst>
                <a:ext uri="{FF2B5EF4-FFF2-40B4-BE49-F238E27FC236}">
                  <a16:creationId xmlns:a16="http://schemas.microsoft.com/office/drawing/2014/main" id="{D313EE7E-F17E-6E2D-AD55-D780EB5421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7722" y="1181100"/>
              <a:ext cx="2413000" cy="2413000"/>
            </a:xfrm>
            <a:prstGeom prst="rect">
              <a:avLst/>
            </a:prstGeom>
          </p:spPr>
        </p:pic>
        <p:sp>
          <p:nvSpPr>
            <p:cNvPr id="6" name="Ovaal 5">
              <a:extLst>
                <a:ext uri="{FF2B5EF4-FFF2-40B4-BE49-F238E27FC236}">
                  <a16:creationId xmlns:a16="http://schemas.microsoft.com/office/drawing/2014/main" id="{BA8995A6-D492-B2F4-225B-13AC4271CFBF}"/>
                </a:ext>
              </a:extLst>
            </p:cNvPr>
            <p:cNvSpPr/>
            <p:nvPr/>
          </p:nvSpPr>
          <p:spPr>
            <a:xfrm rot="20313483">
              <a:off x="0" y="1134534"/>
              <a:ext cx="1485900" cy="1041400"/>
            </a:xfrm>
            <a:prstGeom prst="ellipse">
              <a:avLst/>
            </a:prstGeom>
            <a:solidFill>
              <a:srgbClr val="FD5F69"/>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lnSpc>
                  <a:spcPct val="90000"/>
                </a:lnSpc>
                <a:spcAft>
                  <a:spcPts val="600"/>
                </a:spcAft>
              </a:pPr>
              <a:r>
                <a:rPr lang="nl-NL" sz="3100"/>
                <a:t>Brede bril</a:t>
              </a:r>
            </a:p>
          </p:txBody>
        </p:sp>
        <p:sp>
          <p:nvSpPr>
            <p:cNvPr id="7" name="Ovaal 6">
              <a:extLst>
                <a:ext uri="{FF2B5EF4-FFF2-40B4-BE49-F238E27FC236}">
                  <a16:creationId xmlns:a16="http://schemas.microsoft.com/office/drawing/2014/main" id="{CE1AA334-B8DF-552B-4EDA-BF69D6115E5C}"/>
                </a:ext>
              </a:extLst>
            </p:cNvPr>
            <p:cNvSpPr/>
            <p:nvPr/>
          </p:nvSpPr>
          <p:spPr>
            <a:xfrm>
              <a:off x="1253022" y="0"/>
              <a:ext cx="1485900" cy="1041400"/>
            </a:xfrm>
            <a:prstGeom prst="ellipse">
              <a:avLst/>
            </a:prstGeom>
            <a:solidFill>
              <a:srgbClr val="FD5F69"/>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lnSpc>
                  <a:spcPct val="90000"/>
                </a:lnSpc>
                <a:spcAft>
                  <a:spcPts val="600"/>
                </a:spcAft>
              </a:pPr>
              <a:r>
                <a:rPr lang="nl-NL" sz="1600"/>
                <a:t>Kennis hoe een kind zich ontwikkelt en het systeem</a:t>
              </a:r>
            </a:p>
          </p:txBody>
        </p:sp>
        <p:sp>
          <p:nvSpPr>
            <p:cNvPr id="8" name="Ovaal 7">
              <a:extLst>
                <a:ext uri="{FF2B5EF4-FFF2-40B4-BE49-F238E27FC236}">
                  <a16:creationId xmlns:a16="http://schemas.microsoft.com/office/drawing/2014/main" id="{DEAEA030-2B6B-A54A-51A9-7F86F43CF0A8}"/>
                </a:ext>
              </a:extLst>
            </p:cNvPr>
            <p:cNvSpPr/>
            <p:nvPr/>
          </p:nvSpPr>
          <p:spPr>
            <a:xfrm rot="2453931">
              <a:off x="2459522" y="1003301"/>
              <a:ext cx="1485900" cy="1041400"/>
            </a:xfrm>
            <a:prstGeom prst="ellipse">
              <a:avLst/>
            </a:prstGeom>
            <a:solidFill>
              <a:srgbClr val="FD5F69"/>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lnSpc>
                  <a:spcPct val="90000"/>
                </a:lnSpc>
                <a:spcAft>
                  <a:spcPts val="600"/>
                </a:spcAft>
              </a:pPr>
              <a:r>
                <a:rPr lang="nl-NL" sz="1600"/>
                <a:t>Communicatief sterk. Kunnen</a:t>
              </a:r>
              <a:r>
                <a:rPr lang="nl-NL" sz="1600" baseline="0"/>
                <a:t> positioneren</a:t>
              </a:r>
              <a:endParaRPr lang="nl-NL" sz="1600"/>
            </a:p>
          </p:txBody>
        </p:sp>
      </p:grpSp>
    </p:spTree>
    <p:extLst>
      <p:ext uri="{BB962C8B-B14F-4D97-AF65-F5344CB8AC3E}">
        <p14:creationId xmlns:p14="http://schemas.microsoft.com/office/powerpoint/2010/main" val="361983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0EF640-C786-2C3F-5E4C-EE8CD2F21C2A}"/>
              </a:ext>
            </a:extLst>
          </p:cNvPr>
          <p:cNvSpPr>
            <a:spLocks noGrp="1"/>
          </p:cNvSpPr>
          <p:nvPr>
            <p:ph type="title"/>
          </p:nvPr>
        </p:nvSpPr>
        <p:spPr/>
        <p:txBody>
          <a:bodyPr>
            <a:normAutofit/>
          </a:bodyPr>
          <a:lstStyle/>
          <a:p>
            <a:r>
              <a:rPr lang="nl-NL" sz="4000" dirty="0">
                <a:solidFill>
                  <a:schemeClr val="accent2"/>
                </a:solidFill>
              </a:rPr>
              <a:t>Samenwerking: Inkoopopdracht aanbieders</a:t>
            </a:r>
          </a:p>
        </p:txBody>
      </p:sp>
      <p:sp>
        <p:nvSpPr>
          <p:cNvPr id="3" name="Tijdelijke aanduiding voor inhoud 2">
            <a:extLst>
              <a:ext uri="{FF2B5EF4-FFF2-40B4-BE49-F238E27FC236}">
                <a16:creationId xmlns:a16="http://schemas.microsoft.com/office/drawing/2014/main" id="{4DC6E69E-F1EB-F7F7-CB66-52DB202B1A2C}"/>
              </a:ext>
            </a:extLst>
          </p:cNvPr>
          <p:cNvSpPr>
            <a:spLocks noGrp="1"/>
          </p:cNvSpPr>
          <p:nvPr>
            <p:ph idx="1"/>
          </p:nvPr>
        </p:nvSpPr>
        <p:spPr/>
        <p:txBody>
          <a:bodyPr/>
          <a:lstStyle/>
          <a:p>
            <a:endParaRPr lang="nl-NL" dirty="0"/>
          </a:p>
          <a:p>
            <a:r>
              <a:rPr lang="nl-NL" dirty="0"/>
              <a:t>3 deeltaken </a:t>
            </a:r>
          </a:p>
          <a:p>
            <a:r>
              <a:rPr lang="nl-NL" dirty="0"/>
              <a:t>Aanmelden voor de opdracht</a:t>
            </a:r>
          </a:p>
          <a:p>
            <a:pPr lvl="1"/>
            <a:r>
              <a:rPr lang="nl-NL" dirty="0"/>
              <a:t>Zelfstandig</a:t>
            </a:r>
          </a:p>
          <a:p>
            <a:pPr lvl="1"/>
            <a:r>
              <a:rPr lang="nl-NL" dirty="0"/>
              <a:t>Groep</a:t>
            </a:r>
          </a:p>
          <a:p>
            <a:pPr lvl="1"/>
            <a:r>
              <a:rPr lang="nl-NL" dirty="0" err="1"/>
              <a:t>Combinant</a:t>
            </a:r>
            <a:endParaRPr lang="nl-NL" dirty="0"/>
          </a:p>
          <a:p>
            <a:r>
              <a:rPr lang="nl-NL" dirty="0"/>
              <a:t>Aantal aanbieders, twee opties</a:t>
            </a:r>
          </a:p>
          <a:p>
            <a:pPr lvl="1"/>
            <a:r>
              <a:rPr lang="nl-NL" dirty="0"/>
              <a:t>Voldoende volume</a:t>
            </a:r>
          </a:p>
          <a:p>
            <a:pPr lvl="1"/>
            <a:r>
              <a:rPr lang="nl-NL" dirty="0"/>
              <a:t>Meer dan benodigd volume</a:t>
            </a:r>
          </a:p>
        </p:txBody>
      </p:sp>
      <p:pic>
        <p:nvPicPr>
          <p:cNvPr id="4" name="Afbeelding 3">
            <a:extLst>
              <a:ext uri="{FF2B5EF4-FFF2-40B4-BE49-F238E27FC236}">
                <a16:creationId xmlns:a16="http://schemas.microsoft.com/office/drawing/2014/main" id="{E8136F29-260C-685E-BCC9-6832E10DAFE7}"/>
              </a:ext>
            </a:extLst>
          </p:cNvPr>
          <p:cNvPicPr>
            <a:picLocks noChangeAspect="1"/>
          </p:cNvPicPr>
          <p:nvPr/>
        </p:nvPicPr>
        <p:blipFill>
          <a:blip r:embed="rId2"/>
          <a:stretch>
            <a:fillRect/>
          </a:stretch>
        </p:blipFill>
        <p:spPr>
          <a:xfrm>
            <a:off x="3230880" y="1471930"/>
            <a:ext cx="2865120" cy="1713865"/>
          </a:xfrm>
          <a:prstGeom prst="rect">
            <a:avLst/>
          </a:prstGeom>
        </p:spPr>
      </p:pic>
    </p:spTree>
    <p:extLst>
      <p:ext uri="{BB962C8B-B14F-4D97-AF65-F5344CB8AC3E}">
        <p14:creationId xmlns:p14="http://schemas.microsoft.com/office/powerpoint/2010/main" val="854095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8C8987-3589-C41E-DC76-8DD3B2B6C818}"/>
              </a:ext>
            </a:extLst>
          </p:cNvPr>
          <p:cNvSpPr>
            <a:spLocks noGrp="1"/>
          </p:cNvSpPr>
          <p:nvPr>
            <p:ph type="title"/>
          </p:nvPr>
        </p:nvSpPr>
        <p:spPr/>
        <p:txBody>
          <a:bodyPr/>
          <a:lstStyle/>
          <a:p>
            <a:r>
              <a:rPr lang="nl-NL" dirty="0">
                <a:solidFill>
                  <a:schemeClr val="accent2"/>
                </a:solidFill>
              </a:rPr>
              <a:t>Samenwerking: onderwijscollectief VPR</a:t>
            </a:r>
          </a:p>
        </p:txBody>
      </p:sp>
      <p:sp>
        <p:nvSpPr>
          <p:cNvPr id="3" name="Tijdelijke aanduiding voor inhoud 2">
            <a:extLst>
              <a:ext uri="{FF2B5EF4-FFF2-40B4-BE49-F238E27FC236}">
                <a16:creationId xmlns:a16="http://schemas.microsoft.com/office/drawing/2014/main" id="{C607C6C1-67A5-BADD-C0A1-A5318EBEB36D}"/>
              </a:ext>
            </a:extLst>
          </p:cNvPr>
          <p:cNvSpPr>
            <a:spLocks noGrp="1"/>
          </p:cNvSpPr>
          <p:nvPr>
            <p:ph idx="1"/>
          </p:nvPr>
        </p:nvSpPr>
        <p:spPr>
          <a:xfrm>
            <a:off x="838199" y="1825625"/>
            <a:ext cx="4094747" cy="4351338"/>
          </a:xfrm>
        </p:spPr>
        <p:txBody>
          <a:bodyPr/>
          <a:lstStyle/>
          <a:p>
            <a:r>
              <a:rPr lang="nl-NL" dirty="0"/>
              <a:t>Intentieverklaring</a:t>
            </a:r>
          </a:p>
          <a:p>
            <a:pPr lvl="1"/>
            <a:r>
              <a:rPr lang="nl-NL" dirty="0"/>
              <a:t>Inrichten zorglandschap</a:t>
            </a:r>
          </a:p>
          <a:p>
            <a:pPr lvl="1"/>
            <a:r>
              <a:rPr lang="nl-NL" dirty="0"/>
              <a:t>Eenduidig hulpproces</a:t>
            </a:r>
          </a:p>
          <a:p>
            <a:pPr lvl="1"/>
            <a:r>
              <a:rPr lang="nl-NL" dirty="0"/>
              <a:t>Samenwerkingsafspraken</a:t>
            </a:r>
          </a:p>
          <a:p>
            <a:pPr lvl="1"/>
            <a:r>
              <a:rPr lang="nl-NL" dirty="0"/>
              <a:t>Ontwikkelopdrachten</a:t>
            </a:r>
          </a:p>
          <a:p>
            <a:r>
              <a:rPr lang="nl-NL" dirty="0"/>
              <a:t>Co- financiering</a:t>
            </a:r>
          </a:p>
          <a:p>
            <a:endParaRPr lang="nl-NL" dirty="0"/>
          </a:p>
        </p:txBody>
      </p:sp>
      <p:pic>
        <p:nvPicPr>
          <p:cNvPr id="4" name="Afbeelding 3">
            <a:extLst>
              <a:ext uri="{FF2B5EF4-FFF2-40B4-BE49-F238E27FC236}">
                <a16:creationId xmlns:a16="http://schemas.microsoft.com/office/drawing/2014/main" id="{69C53979-A04E-9E08-724A-73A5A573B8E0}"/>
              </a:ext>
            </a:extLst>
          </p:cNvPr>
          <p:cNvPicPr>
            <a:picLocks noChangeAspect="1"/>
          </p:cNvPicPr>
          <p:nvPr/>
        </p:nvPicPr>
        <p:blipFill>
          <a:blip r:embed="rId2"/>
          <a:stretch>
            <a:fillRect/>
          </a:stretch>
        </p:blipFill>
        <p:spPr>
          <a:xfrm>
            <a:off x="5699629" y="1486151"/>
            <a:ext cx="4869362" cy="4415303"/>
          </a:xfrm>
          <a:prstGeom prst="rect">
            <a:avLst/>
          </a:prstGeom>
        </p:spPr>
      </p:pic>
    </p:spTree>
    <p:extLst>
      <p:ext uri="{BB962C8B-B14F-4D97-AF65-F5344CB8AC3E}">
        <p14:creationId xmlns:p14="http://schemas.microsoft.com/office/powerpoint/2010/main" val="3623234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239D816-4A17-A3A2-A51A-0CCADA1FF343}"/>
              </a:ext>
            </a:extLst>
          </p:cNvPr>
          <p:cNvSpPr>
            <a:spLocks noGrp="1"/>
          </p:cNvSpPr>
          <p:nvPr>
            <p:ph type="title"/>
          </p:nvPr>
        </p:nvSpPr>
        <p:spPr>
          <a:xfrm>
            <a:off x="630936" y="640080"/>
            <a:ext cx="4818888" cy="1481328"/>
          </a:xfrm>
        </p:spPr>
        <p:txBody>
          <a:bodyPr anchor="b">
            <a:normAutofit/>
          </a:bodyPr>
          <a:lstStyle/>
          <a:p>
            <a:r>
              <a:rPr lang="nl-NL" sz="5000" dirty="0"/>
              <a:t>Samenwerking: </a:t>
            </a:r>
            <a:br>
              <a:rPr lang="nl-NL" sz="5000" dirty="0"/>
            </a:br>
            <a:r>
              <a:rPr lang="nl-NL" sz="5000" dirty="0"/>
              <a:t>In de driehoek</a:t>
            </a:r>
          </a:p>
        </p:txBody>
      </p:sp>
      <p:sp>
        <p:nvSpPr>
          <p:cNvPr id="20"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52D03702-0F44-2935-D058-F4F3D6E454AF}"/>
              </a:ext>
            </a:extLst>
          </p:cNvPr>
          <p:cNvSpPr>
            <a:spLocks noGrp="1"/>
          </p:cNvSpPr>
          <p:nvPr>
            <p:ph idx="1"/>
          </p:nvPr>
        </p:nvSpPr>
        <p:spPr>
          <a:xfrm>
            <a:off x="630936" y="2660904"/>
            <a:ext cx="4818888" cy="3547872"/>
          </a:xfrm>
        </p:spPr>
        <p:txBody>
          <a:bodyPr anchor="t">
            <a:normAutofit/>
          </a:bodyPr>
          <a:lstStyle/>
          <a:p>
            <a:pPr marL="0" indent="0">
              <a:buNone/>
            </a:pPr>
            <a:endParaRPr lang="nl-NL" sz="1000">
              <a:highlight>
                <a:srgbClr val="FFFF00"/>
              </a:highlight>
            </a:endParaRPr>
          </a:p>
          <a:p>
            <a:r>
              <a:rPr lang="nl-NL" sz="1000"/>
              <a:t>Ontwikkelopdracht</a:t>
            </a:r>
          </a:p>
          <a:p>
            <a:pPr lvl="1"/>
            <a:r>
              <a:rPr lang="nl-NL" sz="1000"/>
              <a:t>Samenwerkingsovereenkomst tussen onderwijs, aanbieders en gemeenten waar de samenwerking en doelen in worden bepaald. Het uitgangspunt is dat er een gezamenlijk hulpproces en zorglandschap moet ontstaan door het borgen van de samenwerking</a:t>
            </a:r>
          </a:p>
          <a:p>
            <a:pPr lvl="1"/>
            <a:endParaRPr lang="nl-NL" sz="1000"/>
          </a:p>
          <a:p>
            <a:r>
              <a:rPr lang="nl-NL" sz="1000"/>
              <a:t>Bestek</a:t>
            </a:r>
          </a:p>
          <a:p>
            <a:pPr lvl="1"/>
            <a:r>
              <a:rPr lang="nl-NL" sz="1000"/>
              <a:t>Sturingsarrangementen</a:t>
            </a:r>
          </a:p>
          <a:p>
            <a:pPr lvl="2"/>
            <a:r>
              <a:rPr lang="nl-NL" sz="1000"/>
              <a:t>Vanuit inhoud en tranfsormatie doelstellingen</a:t>
            </a:r>
          </a:p>
          <a:p>
            <a:pPr lvl="2"/>
            <a:r>
              <a:rPr lang="nl-NL" sz="1000"/>
              <a:t>Breed beeld aan informatie/data/kwaliteit opbouwen</a:t>
            </a:r>
          </a:p>
          <a:p>
            <a:pPr lvl="2"/>
            <a:r>
              <a:rPr lang="nl-NL" sz="1000"/>
              <a:t>KPI’s (komen terug in dialoogronde 2)</a:t>
            </a:r>
          </a:p>
          <a:p>
            <a:pPr lvl="1"/>
            <a:r>
              <a:rPr lang="nl-NL" sz="1000"/>
              <a:t>Verantwoorden</a:t>
            </a:r>
          </a:p>
          <a:p>
            <a:pPr lvl="2"/>
            <a:r>
              <a:rPr lang="nl-NL" sz="1000"/>
              <a:t>Betekenisvolle informatie voor beide partijen</a:t>
            </a:r>
          </a:p>
          <a:p>
            <a:pPr lvl="2"/>
            <a:r>
              <a:rPr lang="nl-NL" sz="1000"/>
              <a:t>Frequentie, prognotisch rapporteren etc.</a:t>
            </a:r>
          </a:p>
        </p:txBody>
      </p:sp>
      <p:pic>
        <p:nvPicPr>
          <p:cNvPr id="4" name="Afbeelding 3">
            <a:extLst>
              <a:ext uri="{FF2B5EF4-FFF2-40B4-BE49-F238E27FC236}">
                <a16:creationId xmlns:a16="http://schemas.microsoft.com/office/drawing/2014/main" id="{7B6903AD-14CA-175E-C5EA-5184627B1AB8}"/>
              </a:ext>
            </a:extLst>
          </p:cNvPr>
          <p:cNvPicPr>
            <a:picLocks noChangeAspect="1"/>
          </p:cNvPicPr>
          <p:nvPr/>
        </p:nvPicPr>
        <p:blipFill>
          <a:blip r:embed="rId2"/>
          <a:stretch>
            <a:fillRect/>
          </a:stretch>
        </p:blipFill>
        <p:spPr>
          <a:xfrm rot="21600000">
            <a:off x="5267475" y="1380744"/>
            <a:ext cx="7106875" cy="6094144"/>
          </a:xfrm>
          <a:prstGeom prst="rect">
            <a:avLst/>
          </a:prstGeom>
        </p:spPr>
      </p:pic>
    </p:spTree>
    <p:extLst>
      <p:ext uri="{BB962C8B-B14F-4D97-AF65-F5344CB8AC3E}">
        <p14:creationId xmlns:p14="http://schemas.microsoft.com/office/powerpoint/2010/main" val="2262595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A1C5D3-C053-4EE9-BE1A-419B6E27CC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221673"/>
            <a:ext cx="8384770" cy="1332634"/>
          </a:xfrm>
          <a:prstGeom prst="rect">
            <a:avLst/>
          </a:prstGeom>
          <a:ln w="12700">
            <a:solidFill>
              <a:srgbClr val="E1E1E1"/>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37DF2158-6461-7813-9523-96ECF44BC253}"/>
              </a:ext>
            </a:extLst>
          </p:cNvPr>
          <p:cNvSpPr>
            <a:spLocks noGrp="1"/>
          </p:cNvSpPr>
          <p:nvPr>
            <p:ph type="title"/>
          </p:nvPr>
        </p:nvSpPr>
        <p:spPr>
          <a:xfrm>
            <a:off x="2103121" y="310343"/>
            <a:ext cx="7985759" cy="868823"/>
          </a:xfrm>
        </p:spPr>
        <p:txBody>
          <a:bodyPr vert="horz" lIns="91440" tIns="45720" rIns="91440" bIns="45720" rtlCol="0" anchor="ctr">
            <a:normAutofit/>
          </a:bodyPr>
          <a:lstStyle/>
          <a:p>
            <a:pPr algn="ctr"/>
            <a:r>
              <a:rPr lang="en-US" sz="4000" kern="1200" dirty="0">
                <a:solidFill>
                  <a:schemeClr val="accent2"/>
                </a:solidFill>
                <a:latin typeface="+mj-lt"/>
                <a:ea typeface="+mj-ea"/>
                <a:cs typeface="+mj-cs"/>
              </a:rPr>
              <a:t>Planning</a:t>
            </a:r>
          </a:p>
        </p:txBody>
      </p:sp>
      <p:sp>
        <p:nvSpPr>
          <p:cNvPr id="13" name="Rectangle: Rounded Corners 12">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1211407"/>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4" name="Tabel 3">
            <a:extLst>
              <a:ext uri="{FF2B5EF4-FFF2-40B4-BE49-F238E27FC236}">
                <a16:creationId xmlns:a16="http://schemas.microsoft.com/office/drawing/2014/main" id="{63C941B2-8A66-8A27-FA9F-6EE46886E55F}"/>
              </a:ext>
            </a:extLst>
          </p:cNvPr>
          <p:cNvGraphicFramePr>
            <a:graphicFrameLocks noGrp="1"/>
          </p:cNvGraphicFramePr>
          <p:nvPr>
            <p:extLst>
              <p:ext uri="{D42A27DB-BD31-4B8C-83A1-F6EECF244321}">
                <p14:modId xmlns:p14="http://schemas.microsoft.com/office/powerpoint/2010/main" val="1010051775"/>
              </p:ext>
            </p:extLst>
          </p:nvPr>
        </p:nvGraphicFramePr>
        <p:xfrm>
          <a:off x="1280993" y="2139484"/>
          <a:ext cx="9630015" cy="4096512"/>
        </p:xfrm>
        <a:graphic>
          <a:graphicData uri="http://schemas.openxmlformats.org/drawingml/2006/table">
            <a:tbl>
              <a:tblPr/>
              <a:tblGrid>
                <a:gridCol w="6917273">
                  <a:extLst>
                    <a:ext uri="{9D8B030D-6E8A-4147-A177-3AD203B41FA5}">
                      <a16:colId xmlns:a16="http://schemas.microsoft.com/office/drawing/2014/main" val="2036598162"/>
                    </a:ext>
                  </a:extLst>
                </a:gridCol>
                <a:gridCol w="2712742">
                  <a:extLst>
                    <a:ext uri="{9D8B030D-6E8A-4147-A177-3AD203B41FA5}">
                      <a16:colId xmlns:a16="http://schemas.microsoft.com/office/drawing/2014/main" val="4187071247"/>
                    </a:ext>
                  </a:extLst>
                </a:gridCol>
              </a:tblGrid>
              <a:tr h="227584">
                <a:tc>
                  <a:txBody>
                    <a:bodyPr/>
                    <a:lstStyle/>
                    <a:p>
                      <a:pPr algn="l" fontAlgn="ctr">
                        <a:spcBef>
                          <a:spcPts val="0"/>
                        </a:spcBef>
                        <a:spcAft>
                          <a:spcPts val="0"/>
                        </a:spcAft>
                      </a:pPr>
                      <a:r>
                        <a:rPr lang="nl-NL" sz="1100" b="1" i="0" u="none" strike="noStrike">
                          <a:solidFill>
                            <a:srgbClr val="000000"/>
                          </a:solidFill>
                          <a:effectLst/>
                          <a:latin typeface="Calibri" panose="020F0502020204030204" pitchFamily="34" charset="0"/>
                        </a:rPr>
                        <a:t>Onderwerp</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algn="l" fontAlgn="ctr">
                        <a:spcBef>
                          <a:spcPts val="0"/>
                        </a:spcBef>
                        <a:spcAft>
                          <a:spcPts val="0"/>
                        </a:spcAft>
                      </a:pPr>
                      <a:r>
                        <a:rPr lang="nl-NL" sz="1100" b="1" i="0" u="none" strike="noStrike">
                          <a:solidFill>
                            <a:srgbClr val="000000"/>
                          </a:solidFill>
                          <a:effectLst/>
                          <a:latin typeface="Calibri" panose="020F0502020204030204" pitchFamily="34" charset="0"/>
                        </a:rPr>
                        <a:t>Tijdspad</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558014278"/>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Aankondiging aanbesteding</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a:solidFill>
                            <a:srgbClr val="000000"/>
                          </a:solidFill>
                          <a:effectLst/>
                          <a:latin typeface="Calibri" panose="020F0502020204030204" pitchFamily="34" charset="0"/>
                        </a:rPr>
                        <a:t>25-feb</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4369173"/>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Informatiebijeenkomst</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a:solidFill>
                            <a:srgbClr val="000000"/>
                          </a:solidFill>
                          <a:effectLst/>
                          <a:latin typeface="Calibri" panose="020F0502020204030204" pitchFamily="34" charset="0"/>
                        </a:rPr>
                        <a:t>10 of 11 maart</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3064329"/>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Dialoogfase ronde 1</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a:solidFill>
                            <a:srgbClr val="000000"/>
                          </a:solidFill>
                          <a:effectLst/>
                          <a:latin typeface="Calibri" panose="020F0502020204030204" pitchFamily="34" charset="0"/>
                        </a:rPr>
                        <a:t>april – juni</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0993421"/>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Publicatie concept gunningsleidraad</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a:solidFill>
                            <a:srgbClr val="000000"/>
                          </a:solidFill>
                          <a:effectLst/>
                          <a:latin typeface="Calibri" panose="020F0502020204030204" pitchFamily="34" charset="0"/>
                        </a:rPr>
                        <a:t>13-sep</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9743719"/>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Mogelijkheid tot indienen vragen</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a:solidFill>
                            <a:srgbClr val="000000"/>
                          </a:solidFill>
                          <a:effectLst/>
                          <a:latin typeface="Calibri" panose="020F0502020204030204" pitchFamily="34" charset="0"/>
                        </a:rPr>
                        <a:t>27-sep</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0789498"/>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Nota van inlichtingen ronde 1</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a:solidFill>
                            <a:srgbClr val="000000"/>
                          </a:solidFill>
                          <a:effectLst/>
                          <a:latin typeface="Calibri" panose="020F0502020204030204" pitchFamily="34" charset="0"/>
                        </a:rPr>
                        <a:t>05-okt</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3948986"/>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Mogelijkheid tot indienen vervolgvragen nav nota van inlichtingen 1</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a:solidFill>
                            <a:srgbClr val="000000"/>
                          </a:solidFill>
                          <a:effectLst/>
                          <a:latin typeface="Calibri" panose="020F0502020204030204" pitchFamily="34" charset="0"/>
                        </a:rPr>
                        <a:t>11-okt</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253421"/>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Nota van inlichtingen rond 2</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a:solidFill>
                            <a:srgbClr val="000000"/>
                          </a:solidFill>
                          <a:effectLst/>
                          <a:latin typeface="Calibri" panose="020F0502020204030204" pitchFamily="34" charset="0"/>
                        </a:rPr>
                        <a:t>19-okt</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4095785"/>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Indienen voorlopige inschrijving</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a:solidFill>
                            <a:srgbClr val="000000"/>
                          </a:solidFill>
                          <a:effectLst/>
                          <a:latin typeface="Calibri" panose="020F0502020204030204" pitchFamily="34" charset="0"/>
                        </a:rPr>
                        <a:t>1-nov 2022 om 12:00</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7581111"/>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Uitnodiging dialoogronde 2</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a:solidFill>
                            <a:srgbClr val="000000"/>
                          </a:solidFill>
                          <a:effectLst/>
                          <a:latin typeface="Calibri" panose="020F0502020204030204" pitchFamily="34" charset="0"/>
                        </a:rPr>
                        <a:t>10-nov</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9269893"/>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Dialoogfase ronde 2, gesprekken met inschrijvers over de voorlopige inschrijving</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a:solidFill>
                            <a:srgbClr val="000000"/>
                          </a:solidFill>
                          <a:effectLst/>
                          <a:latin typeface="Calibri" panose="020F0502020204030204" pitchFamily="34" charset="0"/>
                        </a:rPr>
                        <a:t>21 nov tot 2 dec</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5737288"/>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Verzenden definitieve gunningsleidraad</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a:solidFill>
                            <a:srgbClr val="000000"/>
                          </a:solidFill>
                          <a:effectLst/>
                          <a:latin typeface="Calibri" panose="020F0502020204030204" pitchFamily="34" charset="0"/>
                        </a:rPr>
                        <a:t>14-dec</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7625278"/>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Indienen definitieve inschrijving</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a:solidFill>
                            <a:srgbClr val="000000"/>
                          </a:solidFill>
                          <a:effectLst/>
                          <a:latin typeface="Calibri" panose="020F0502020204030204" pitchFamily="34" charset="0"/>
                        </a:rPr>
                        <a:t>10-jan 2023 om 12:00</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0045564"/>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Voorlopige gunning</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a:solidFill>
                            <a:srgbClr val="000000"/>
                          </a:solidFill>
                          <a:effectLst/>
                          <a:latin typeface="Calibri" panose="020F0502020204030204" pitchFamily="34" charset="0"/>
                        </a:rPr>
                        <a:t>20-jan</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1529621"/>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Stand still termijn</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a:solidFill>
                            <a:srgbClr val="000000"/>
                          </a:solidFill>
                          <a:effectLst/>
                          <a:latin typeface="Calibri" panose="020F0502020204030204" pitchFamily="34" charset="0"/>
                        </a:rPr>
                        <a:t>21-1 tot 10 feb</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4092710"/>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Definitieve gunning</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a:solidFill>
                            <a:srgbClr val="000000"/>
                          </a:solidFill>
                          <a:effectLst/>
                          <a:latin typeface="Calibri" panose="020F0502020204030204" pitchFamily="34" charset="0"/>
                        </a:rPr>
                        <a:t>17-feb</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3989298"/>
                  </a:ext>
                </a:extLst>
              </a:tr>
              <a:tr h="227584">
                <a:tc>
                  <a:txBody>
                    <a:bodyPr/>
                    <a:lstStyle/>
                    <a:p>
                      <a:pPr algn="l" fontAlgn="ctr">
                        <a:spcBef>
                          <a:spcPts val="0"/>
                        </a:spcBef>
                        <a:spcAft>
                          <a:spcPts val="0"/>
                        </a:spcAft>
                      </a:pPr>
                      <a:r>
                        <a:rPr lang="nl-NL" sz="1100" b="0" i="0" u="none" strike="noStrike">
                          <a:solidFill>
                            <a:srgbClr val="000000"/>
                          </a:solidFill>
                          <a:effectLst/>
                          <a:latin typeface="Calibri" panose="020F0502020204030204" pitchFamily="34" charset="0"/>
                        </a:rPr>
                        <a:t>Start overeenkomst/dienstverlening</a:t>
                      </a:r>
                      <a:endParaRPr lang="nl-NL" sz="2100" b="0" i="0" u="none" strike="noStrike">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nl-NL" sz="1100" b="0" i="0" u="none" strike="noStrike" dirty="0">
                          <a:solidFill>
                            <a:srgbClr val="000000"/>
                          </a:solidFill>
                          <a:effectLst/>
                          <a:latin typeface="Calibri" panose="020F0502020204030204" pitchFamily="34" charset="0"/>
                        </a:rPr>
                        <a:t>01-jul-23</a:t>
                      </a:r>
                      <a:endParaRPr lang="nl-NL" sz="2100" b="0" i="0" u="none" strike="noStrike" dirty="0">
                        <a:effectLst/>
                        <a:latin typeface="Arial" panose="020B0604020202020204" pitchFamily="34" charset="0"/>
                      </a:endParaRPr>
                    </a:p>
                  </a:txBody>
                  <a:tcPr marL="10921" marR="10921" marT="109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4896746"/>
                  </a:ext>
                </a:extLst>
              </a:tr>
            </a:tbl>
          </a:graphicData>
        </a:graphic>
      </p:graphicFrame>
    </p:spTree>
    <p:extLst>
      <p:ext uri="{BB962C8B-B14F-4D97-AF65-F5344CB8AC3E}">
        <p14:creationId xmlns:p14="http://schemas.microsoft.com/office/powerpoint/2010/main" val="1958710012"/>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2564</TotalTime>
  <Words>681</Words>
  <Application>Microsoft Macintosh PowerPoint</Application>
  <PresentationFormat>Breedbeeld</PresentationFormat>
  <Paragraphs>158</Paragraphs>
  <Slides>12</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12</vt:i4>
      </vt:variant>
    </vt:vector>
  </HeadingPairs>
  <TitlesOfParts>
    <vt:vector size="16" baseType="lpstr">
      <vt:lpstr>Arial</vt:lpstr>
      <vt:lpstr>Calibri</vt:lpstr>
      <vt:lpstr>Calibri Light</vt:lpstr>
      <vt:lpstr>Kantoorthema</vt:lpstr>
      <vt:lpstr>Afsluitende bijeenkomst dialoogtafels ronde 1 Daginvulling jeugd</vt:lpstr>
      <vt:lpstr>Relatie andere aanbestedingen</vt:lpstr>
      <vt:lpstr>Het zorglandschap</vt:lpstr>
      <vt:lpstr>Hulpproces</vt:lpstr>
      <vt:lpstr>Hulppproces</vt:lpstr>
      <vt:lpstr>Samenwerking: Inkoopopdracht aanbieders</vt:lpstr>
      <vt:lpstr>Samenwerking: onderwijscollectief VPR</vt:lpstr>
      <vt:lpstr>Samenwerking:  In de driehoek</vt:lpstr>
      <vt:lpstr>Planning</vt:lpstr>
      <vt:lpstr>Financiën</vt:lpstr>
      <vt:lpstr>Administratie</vt:lpstr>
      <vt:lpstr>Zorgcontinuïteit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Afsluitende bijeenkomst dialoogtafels ronde 1 Daginvulling jeugd</dc:title>
  <dc:creator>Renske Hoogeveen</dc:creator>
  <cp:lastModifiedBy>Renske Hoogeveen</cp:lastModifiedBy>
  <cp:revision>7</cp:revision>
  <cp:lastPrinted>2022-06-16T05:54:00Z</cp:lastPrinted>
  <dcterms:created xsi:type="dcterms:W3CDTF">2022-06-13T10:51:35Z</dcterms:created>
  <dcterms:modified xsi:type="dcterms:W3CDTF">2022-06-16T05:54:27Z</dcterms:modified>
</cp:coreProperties>
</file>