
<file path=[Content_Types].xml><?xml version="1.0" encoding="utf-8"?>
<Types xmlns="http://schemas.openxmlformats.org/package/2006/content-types">
  <Default Extension="gif" ContentType="video/unknown"/>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0" r:id="rId2"/>
    <p:sldId id="271" r:id="rId3"/>
    <p:sldId id="269" r:id="rId4"/>
    <p:sldId id="272" r:id="rId5"/>
    <p:sldId id="260" r:id="rId6"/>
    <p:sldId id="256" r:id="rId7"/>
    <p:sldId id="258" r:id="rId8"/>
    <p:sldId id="257" r:id="rId9"/>
    <p:sldId id="273" r:id="rId10"/>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7" d="100"/>
          <a:sy n="67" d="100"/>
        </p:scale>
        <p:origin x="64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nl-NL"/>
              <a:t>Klik om de stijl te bewerken</a:t>
            </a:r>
          </a:p>
        </p:txBody>
      </p:sp>
      <p:sp>
        <p:nvSpPr>
          <p:cNvPr id="3" name="O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p>
        </p:txBody>
      </p:sp>
      <p:sp>
        <p:nvSpPr>
          <p:cNvPr id="4" name="Tijdelijke aanduiding voor datum 3"/>
          <p:cNvSpPr>
            <a:spLocks noGrp="1"/>
          </p:cNvSpPr>
          <p:nvPr>
            <p:ph type="dt" sz="half" idx="10"/>
          </p:nvPr>
        </p:nvSpPr>
        <p:spPr/>
        <p:txBody>
          <a:bodyPr/>
          <a:lstStyle/>
          <a:p>
            <a:fld id="{F7232015-B1E7-422D-BDAE-300AB491C918}" type="datetimeFigureOut">
              <a:rPr lang="nl-NL" smtClean="0"/>
              <a:t>12-5-2023</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8C328C82-6EBF-44AC-9084-E61ED6136576}" type="slidenum">
              <a:rPr lang="nl-NL" smtClean="0"/>
              <a:t>‹nr.›</a:t>
            </a:fld>
            <a:endParaRPr lang="nl-NL"/>
          </a:p>
        </p:txBody>
      </p:sp>
    </p:spTree>
    <p:extLst>
      <p:ext uri="{BB962C8B-B14F-4D97-AF65-F5344CB8AC3E}">
        <p14:creationId xmlns:p14="http://schemas.microsoft.com/office/powerpoint/2010/main" val="37156570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F7232015-B1E7-422D-BDAE-300AB491C918}" type="datetimeFigureOut">
              <a:rPr lang="nl-NL" smtClean="0"/>
              <a:t>12-5-2023</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8C328C82-6EBF-44AC-9084-E61ED6136576}" type="slidenum">
              <a:rPr lang="nl-NL" smtClean="0"/>
              <a:t>‹nr.›</a:t>
            </a:fld>
            <a:endParaRPr lang="nl-NL"/>
          </a:p>
        </p:txBody>
      </p:sp>
    </p:spTree>
    <p:extLst>
      <p:ext uri="{BB962C8B-B14F-4D97-AF65-F5344CB8AC3E}">
        <p14:creationId xmlns:p14="http://schemas.microsoft.com/office/powerpoint/2010/main" val="26885727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nl-NL"/>
              <a:t>Klik om de stijl te bewerken</a:t>
            </a:r>
          </a:p>
        </p:txBody>
      </p:sp>
      <p:sp>
        <p:nvSpPr>
          <p:cNvPr id="3" name="Tijdelijke aanduiding vo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 om de modelstijlen te bewerken</a:t>
            </a:r>
          </a:p>
        </p:txBody>
      </p:sp>
      <p:sp>
        <p:nvSpPr>
          <p:cNvPr id="4" name="Tijdelijke aanduiding voor datum 3"/>
          <p:cNvSpPr>
            <a:spLocks noGrp="1"/>
          </p:cNvSpPr>
          <p:nvPr>
            <p:ph type="dt" sz="half" idx="10"/>
          </p:nvPr>
        </p:nvSpPr>
        <p:spPr/>
        <p:txBody>
          <a:bodyPr/>
          <a:lstStyle/>
          <a:p>
            <a:fld id="{F7232015-B1E7-422D-BDAE-300AB491C918}" type="datetimeFigureOut">
              <a:rPr lang="nl-NL" smtClean="0"/>
              <a:t>12-5-2023</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8C328C82-6EBF-44AC-9084-E61ED6136576}" type="slidenum">
              <a:rPr lang="nl-NL" smtClean="0"/>
              <a:t>‹nr.›</a:t>
            </a:fld>
            <a:endParaRPr lang="nl-NL"/>
          </a:p>
        </p:txBody>
      </p:sp>
    </p:spTree>
    <p:extLst>
      <p:ext uri="{BB962C8B-B14F-4D97-AF65-F5344CB8AC3E}">
        <p14:creationId xmlns:p14="http://schemas.microsoft.com/office/powerpoint/2010/main" val="18229557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838200" y="1825625"/>
            <a:ext cx="5181600" cy="435133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172200" y="1825625"/>
            <a:ext cx="5181600" cy="435133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p:cNvSpPr>
            <a:spLocks noGrp="1"/>
          </p:cNvSpPr>
          <p:nvPr>
            <p:ph type="dt" sz="half" idx="10"/>
          </p:nvPr>
        </p:nvSpPr>
        <p:spPr/>
        <p:txBody>
          <a:bodyPr/>
          <a:lstStyle/>
          <a:p>
            <a:fld id="{F7232015-B1E7-422D-BDAE-300AB491C918}" type="datetimeFigureOut">
              <a:rPr lang="nl-NL" smtClean="0"/>
              <a:t>12-5-2023</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8C328C82-6EBF-44AC-9084-E61ED6136576}" type="slidenum">
              <a:rPr lang="nl-NL" smtClean="0"/>
              <a:t>‹nr.›</a:t>
            </a:fld>
            <a:endParaRPr lang="nl-NL"/>
          </a:p>
        </p:txBody>
      </p:sp>
    </p:spTree>
    <p:extLst>
      <p:ext uri="{BB962C8B-B14F-4D97-AF65-F5344CB8AC3E}">
        <p14:creationId xmlns:p14="http://schemas.microsoft.com/office/powerpoint/2010/main" val="22704532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nl-NL"/>
              <a:t>Klik om de stijl te bewerken</a:t>
            </a:r>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839788" y="2505075"/>
            <a:ext cx="5157787" cy="36845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72200" y="2505075"/>
            <a:ext cx="5183188" cy="36845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p:cNvSpPr>
            <a:spLocks noGrp="1"/>
          </p:cNvSpPr>
          <p:nvPr>
            <p:ph type="dt" sz="half" idx="10"/>
          </p:nvPr>
        </p:nvSpPr>
        <p:spPr/>
        <p:txBody>
          <a:bodyPr/>
          <a:lstStyle/>
          <a:p>
            <a:fld id="{F7232015-B1E7-422D-BDAE-300AB491C918}" type="datetimeFigureOut">
              <a:rPr lang="nl-NL" smtClean="0"/>
              <a:t>12-5-2023</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8C328C82-6EBF-44AC-9084-E61ED6136576}" type="slidenum">
              <a:rPr lang="nl-NL" smtClean="0"/>
              <a:t>‹nr.›</a:t>
            </a:fld>
            <a:endParaRPr lang="nl-NL"/>
          </a:p>
        </p:txBody>
      </p:sp>
    </p:spTree>
    <p:extLst>
      <p:ext uri="{BB962C8B-B14F-4D97-AF65-F5344CB8AC3E}">
        <p14:creationId xmlns:p14="http://schemas.microsoft.com/office/powerpoint/2010/main" val="6036425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datum 2"/>
          <p:cNvSpPr>
            <a:spLocks noGrp="1"/>
          </p:cNvSpPr>
          <p:nvPr>
            <p:ph type="dt" sz="half" idx="10"/>
          </p:nvPr>
        </p:nvSpPr>
        <p:spPr/>
        <p:txBody>
          <a:bodyPr/>
          <a:lstStyle/>
          <a:p>
            <a:fld id="{F7232015-B1E7-422D-BDAE-300AB491C918}" type="datetimeFigureOut">
              <a:rPr lang="nl-NL" smtClean="0"/>
              <a:t>12-5-2023</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8C328C82-6EBF-44AC-9084-E61ED6136576}" type="slidenum">
              <a:rPr lang="nl-NL" smtClean="0"/>
              <a:t>‹nr.›</a:t>
            </a:fld>
            <a:endParaRPr lang="nl-NL"/>
          </a:p>
        </p:txBody>
      </p:sp>
    </p:spTree>
    <p:extLst>
      <p:ext uri="{BB962C8B-B14F-4D97-AF65-F5344CB8AC3E}">
        <p14:creationId xmlns:p14="http://schemas.microsoft.com/office/powerpoint/2010/main" val="37197357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F7232015-B1E7-422D-BDAE-300AB491C918}" type="datetimeFigureOut">
              <a:rPr lang="nl-NL" smtClean="0"/>
              <a:t>12-5-2023</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8C328C82-6EBF-44AC-9084-E61ED6136576}" type="slidenum">
              <a:rPr lang="nl-NL" smtClean="0"/>
              <a:t>‹nr.›</a:t>
            </a:fld>
            <a:endParaRPr lang="nl-NL"/>
          </a:p>
        </p:txBody>
      </p:sp>
    </p:spTree>
    <p:extLst>
      <p:ext uri="{BB962C8B-B14F-4D97-AF65-F5344CB8AC3E}">
        <p14:creationId xmlns:p14="http://schemas.microsoft.com/office/powerpoint/2010/main" val="10016352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F7232015-B1E7-422D-BDAE-300AB491C918}" type="datetimeFigureOut">
              <a:rPr lang="nl-NL" smtClean="0"/>
              <a:t>12-5-2023</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8C328C82-6EBF-44AC-9084-E61ED6136576}" type="slidenum">
              <a:rPr lang="nl-NL" smtClean="0"/>
              <a:t>‹nr.›</a:t>
            </a:fld>
            <a:endParaRPr lang="nl-NL"/>
          </a:p>
        </p:txBody>
      </p:sp>
    </p:spTree>
    <p:extLst>
      <p:ext uri="{BB962C8B-B14F-4D97-AF65-F5344CB8AC3E}">
        <p14:creationId xmlns:p14="http://schemas.microsoft.com/office/powerpoint/2010/main" val="24339603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F7232015-B1E7-422D-BDAE-300AB491C918}" type="datetimeFigureOut">
              <a:rPr lang="nl-NL" smtClean="0"/>
              <a:t>12-5-2023</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8C328C82-6EBF-44AC-9084-E61ED6136576}" type="slidenum">
              <a:rPr lang="nl-NL" smtClean="0"/>
              <a:t>‹nr.›</a:t>
            </a:fld>
            <a:endParaRPr lang="nl-NL"/>
          </a:p>
        </p:txBody>
      </p:sp>
    </p:spTree>
    <p:extLst>
      <p:ext uri="{BB962C8B-B14F-4D97-AF65-F5344CB8AC3E}">
        <p14:creationId xmlns:p14="http://schemas.microsoft.com/office/powerpoint/2010/main" val="42415251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F7232015-B1E7-422D-BDAE-300AB491C918}" type="datetimeFigureOut">
              <a:rPr lang="nl-NL" smtClean="0"/>
              <a:t>12-5-2023</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8C328C82-6EBF-44AC-9084-E61ED6136576}" type="slidenum">
              <a:rPr lang="nl-NL" smtClean="0"/>
              <a:t>‹nr.›</a:t>
            </a:fld>
            <a:endParaRPr lang="nl-NL"/>
          </a:p>
        </p:txBody>
      </p:sp>
    </p:spTree>
    <p:extLst>
      <p:ext uri="{BB962C8B-B14F-4D97-AF65-F5344CB8AC3E}">
        <p14:creationId xmlns:p14="http://schemas.microsoft.com/office/powerpoint/2010/main" val="1880216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F7232015-B1E7-422D-BDAE-300AB491C918}" type="datetimeFigureOut">
              <a:rPr lang="nl-NL" smtClean="0"/>
              <a:t>12-5-2023</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8C328C82-6EBF-44AC-9084-E61ED6136576}" type="slidenum">
              <a:rPr lang="nl-NL" smtClean="0"/>
              <a:t>‹nr.›</a:t>
            </a:fld>
            <a:endParaRPr lang="nl-NL"/>
          </a:p>
        </p:txBody>
      </p:sp>
    </p:spTree>
    <p:extLst>
      <p:ext uri="{BB962C8B-B14F-4D97-AF65-F5344CB8AC3E}">
        <p14:creationId xmlns:p14="http://schemas.microsoft.com/office/powerpoint/2010/main" val="3967207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de stijl te bewerken</a:t>
            </a:r>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232015-B1E7-422D-BDAE-300AB491C918}" type="datetimeFigureOut">
              <a:rPr lang="nl-NL" smtClean="0"/>
              <a:t>12-5-2023</a:t>
            </a:fld>
            <a:endParaRPr lang="nl-NL"/>
          </a:p>
        </p:txBody>
      </p:sp>
      <p:sp>
        <p:nvSpPr>
          <p:cNvPr id="5" name="Tijdelijke aanduiding voor voet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328C82-6EBF-44AC-9084-E61ED6136576}" type="slidenum">
              <a:rPr lang="nl-NL" smtClean="0"/>
              <a:t>‹nr.›</a:t>
            </a:fld>
            <a:endParaRPr lang="nl-NL"/>
          </a:p>
        </p:txBody>
      </p:sp>
    </p:spTree>
    <p:extLst>
      <p:ext uri="{BB962C8B-B14F-4D97-AF65-F5344CB8AC3E}">
        <p14:creationId xmlns:p14="http://schemas.microsoft.com/office/powerpoint/2010/main" val="4051795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gif"/><Relationship Id="rId1" Type="http://schemas.microsoft.com/office/2007/relationships/media" Target="../media/media2.gif"/><Relationship Id="rId5" Type="http://schemas.openxmlformats.org/officeDocument/2006/relationships/image" Target="../media/image5.png"/><Relationship Id="rId4" Type="http://schemas.openxmlformats.org/officeDocument/2006/relationships/hyperlink" Target="https://ravenellison.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92666" y="610659"/>
            <a:ext cx="6443133" cy="1325563"/>
          </a:xfrm>
        </p:spPr>
        <p:txBody>
          <a:bodyPr/>
          <a:lstStyle/>
          <a:p>
            <a:r>
              <a:rPr lang="nl-NL" b="1" dirty="0">
                <a:solidFill>
                  <a:srgbClr val="0070C0"/>
                </a:solidFill>
              </a:rPr>
              <a:t>Bereikbare stad</a:t>
            </a:r>
            <a:br>
              <a:rPr lang="nl-NL" b="1" dirty="0">
                <a:solidFill>
                  <a:srgbClr val="0070C0"/>
                </a:solidFill>
              </a:rPr>
            </a:br>
            <a:endParaRPr lang="nl-NL" b="1" dirty="0">
              <a:solidFill>
                <a:srgbClr val="0070C0"/>
              </a:solidFill>
            </a:endParaRPr>
          </a:p>
        </p:txBody>
      </p:sp>
      <p:sp>
        <p:nvSpPr>
          <p:cNvPr id="3" name="Tijdelijke aanduiding voor inhoud 2"/>
          <p:cNvSpPr>
            <a:spLocks noGrp="1"/>
          </p:cNvSpPr>
          <p:nvPr>
            <p:ph idx="1"/>
          </p:nvPr>
        </p:nvSpPr>
        <p:spPr>
          <a:xfrm>
            <a:off x="592666" y="1693333"/>
            <a:ext cx="5461000" cy="4966230"/>
          </a:xfrm>
        </p:spPr>
        <p:txBody>
          <a:bodyPr>
            <a:normAutofit/>
          </a:bodyPr>
          <a:lstStyle/>
          <a:p>
            <a:pPr marL="0" indent="0">
              <a:buNone/>
            </a:pPr>
            <a:r>
              <a:rPr lang="nl-NL" dirty="0"/>
              <a:t>De mobiliteitsambitie en een daadkrachtige realisatie ervan zijn </a:t>
            </a:r>
            <a:r>
              <a:rPr lang="nl-NL" dirty="0" err="1"/>
              <a:t>randvoorwaardelijk</a:t>
            </a:r>
            <a:r>
              <a:rPr lang="nl-NL" dirty="0"/>
              <a:t> voor:</a:t>
            </a:r>
          </a:p>
          <a:p>
            <a:r>
              <a:rPr lang="nl-NL" dirty="0"/>
              <a:t>de realisatie van de Groeiagenda 2030 </a:t>
            </a:r>
          </a:p>
          <a:p>
            <a:r>
              <a:rPr lang="nl-NL" dirty="0"/>
              <a:t>de versnelde gang (2040) naar klimaatneutraliteit </a:t>
            </a:r>
          </a:p>
          <a:p>
            <a:endParaRPr lang="nl-NL" dirty="0"/>
          </a:p>
          <a:p>
            <a:endParaRPr lang="nl-NL" dirty="0"/>
          </a:p>
          <a:p>
            <a:endParaRPr lang="nl-NL" dirty="0"/>
          </a:p>
        </p:txBody>
      </p:sp>
      <p:pic>
        <p:nvPicPr>
          <p:cNvPr id="4" name="Afbeelding 3"/>
          <p:cNvPicPr>
            <a:picLocks noChangeAspect="1"/>
          </p:cNvPicPr>
          <p:nvPr/>
        </p:nvPicPr>
        <p:blipFill>
          <a:blip r:embed="rId2"/>
          <a:stretch>
            <a:fillRect/>
          </a:stretch>
        </p:blipFill>
        <p:spPr>
          <a:xfrm>
            <a:off x="4673726" y="295833"/>
            <a:ext cx="1379940" cy="1217594"/>
          </a:xfrm>
          <a:prstGeom prst="rect">
            <a:avLst/>
          </a:prstGeom>
        </p:spPr>
      </p:pic>
      <p:pic>
        <p:nvPicPr>
          <p:cNvPr id="5" name="Afbeelding 4"/>
          <p:cNvPicPr>
            <a:picLocks noChangeAspect="1"/>
          </p:cNvPicPr>
          <p:nvPr/>
        </p:nvPicPr>
        <p:blipFill>
          <a:blip r:embed="rId3"/>
          <a:stretch>
            <a:fillRect/>
          </a:stretch>
        </p:blipFill>
        <p:spPr>
          <a:xfrm>
            <a:off x="7426108" y="527738"/>
            <a:ext cx="4011516" cy="5633192"/>
          </a:xfrm>
          <a:prstGeom prst="rect">
            <a:avLst/>
          </a:prstGeom>
        </p:spPr>
      </p:pic>
    </p:spTree>
    <p:extLst>
      <p:ext uri="{BB962C8B-B14F-4D97-AF65-F5344CB8AC3E}">
        <p14:creationId xmlns:p14="http://schemas.microsoft.com/office/powerpoint/2010/main" val="42722537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WhatsApp Video 2022-04-20 at 12.37.58 PM">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05933" y="198966"/>
            <a:ext cx="6468533" cy="6468533"/>
          </a:xfrm>
          <a:prstGeom prst="rect">
            <a:avLst/>
          </a:prstGeom>
        </p:spPr>
      </p:pic>
      <p:sp>
        <p:nvSpPr>
          <p:cNvPr id="7" name="Tekstvak 6"/>
          <p:cNvSpPr txBox="1"/>
          <p:nvPr/>
        </p:nvSpPr>
        <p:spPr>
          <a:xfrm>
            <a:off x="8068734" y="4748992"/>
            <a:ext cx="3530600" cy="1446550"/>
          </a:xfrm>
          <a:prstGeom prst="rect">
            <a:avLst/>
          </a:prstGeom>
          <a:noFill/>
        </p:spPr>
        <p:txBody>
          <a:bodyPr wrap="square" rtlCol="0">
            <a:spAutoFit/>
          </a:bodyPr>
          <a:lstStyle/>
          <a:p>
            <a:r>
              <a:rPr lang="nl-NL" sz="4400" b="1" dirty="0">
                <a:solidFill>
                  <a:schemeClr val="accent5">
                    <a:lumMod val="75000"/>
                  </a:schemeClr>
                </a:solidFill>
              </a:rPr>
              <a:t>Bereikbare stad</a:t>
            </a:r>
          </a:p>
        </p:txBody>
      </p:sp>
      <p:pic>
        <p:nvPicPr>
          <p:cNvPr id="8" name="Afbeelding 7"/>
          <p:cNvPicPr>
            <a:picLocks noChangeAspect="1"/>
          </p:cNvPicPr>
          <p:nvPr/>
        </p:nvPicPr>
        <p:blipFill>
          <a:blip r:embed="rId5"/>
          <a:stretch>
            <a:fillRect/>
          </a:stretch>
        </p:blipFill>
        <p:spPr>
          <a:xfrm>
            <a:off x="9639828" y="121179"/>
            <a:ext cx="2276475" cy="2009775"/>
          </a:xfrm>
          <a:prstGeom prst="rect">
            <a:avLst/>
          </a:prstGeom>
        </p:spPr>
      </p:pic>
    </p:spTree>
    <p:extLst>
      <p:ext uri="{BB962C8B-B14F-4D97-AF65-F5344CB8AC3E}">
        <p14:creationId xmlns:p14="http://schemas.microsoft.com/office/powerpoint/2010/main" val="152578470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sz="1800" dirty="0"/>
              <a:t>Opnieuw ontwerpen: WATG heeft samengewerkt met </a:t>
            </a:r>
            <a:r>
              <a:rPr lang="nl-NL" sz="1800" u="sng" dirty="0">
                <a:hlinkClick r:id="rId4"/>
              </a:rPr>
              <a:t>Daniel Raven-</a:t>
            </a:r>
            <a:r>
              <a:rPr lang="nl-NL" sz="1800" u="sng" dirty="0" err="1">
                <a:hlinkClick r:id="rId4"/>
              </a:rPr>
              <a:t>Ellison</a:t>
            </a:r>
            <a:r>
              <a:rPr lang="nl-NL" sz="1800" dirty="0"/>
              <a:t>, Guerrilla </a:t>
            </a:r>
            <a:r>
              <a:rPr lang="nl-NL" sz="1800" dirty="0" err="1"/>
              <a:t>Geographer</a:t>
            </a:r>
            <a:r>
              <a:rPr lang="nl-NL" sz="1800" dirty="0"/>
              <a:t> &amp;Creative Explorer, die de campagne leidt om van </a:t>
            </a:r>
            <a:r>
              <a:rPr lang="nl-NL" sz="1800" b="1" dirty="0">
                <a:solidFill>
                  <a:srgbClr val="FF0000"/>
                </a:solidFill>
              </a:rPr>
              <a:t>Londen</a:t>
            </a:r>
            <a:r>
              <a:rPr lang="nl-NL" sz="1800" dirty="0">
                <a:solidFill>
                  <a:srgbClr val="FF0000"/>
                </a:solidFill>
              </a:rPr>
              <a:t> </a:t>
            </a:r>
            <a:r>
              <a:rPr lang="nl-NL" sz="1800" dirty="0"/>
              <a:t>'s werelds eerste </a:t>
            </a:r>
            <a:r>
              <a:rPr lang="nl-NL" sz="1800" b="1" dirty="0"/>
              <a:t>National Park City </a:t>
            </a:r>
            <a:r>
              <a:rPr lang="nl-NL" sz="1800" dirty="0"/>
              <a:t>(NPC) te maken.</a:t>
            </a:r>
          </a:p>
        </p:txBody>
      </p:sp>
      <p:pic>
        <p:nvPicPr>
          <p:cNvPr id="7" name="fleet-street-wide">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851025" y="1825625"/>
            <a:ext cx="8489950" cy="4351338"/>
          </a:xfrm>
        </p:spPr>
      </p:pic>
    </p:spTree>
    <p:extLst>
      <p:ext uri="{BB962C8B-B14F-4D97-AF65-F5344CB8AC3E}">
        <p14:creationId xmlns:p14="http://schemas.microsoft.com/office/powerpoint/2010/main" val="229293351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vol="80000">
                <p:cTn id="7" fill="hold" display="0">
                  <p:stCondLst>
                    <p:cond delay="indefinite"/>
                  </p:stCondLst>
                </p:cTn>
                <p:tgtEl>
                  <p:spTgt spid="7"/>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555067" y="2312664"/>
            <a:ext cx="6663266" cy="3946308"/>
          </a:xfrm>
        </p:spPr>
        <p:txBody>
          <a:bodyPr>
            <a:normAutofit/>
          </a:bodyPr>
          <a:lstStyle/>
          <a:p>
            <a:r>
              <a:rPr lang="nl-NL" dirty="0"/>
              <a:t>Verdieping Koersnota Mobiliteit 2018 nodig</a:t>
            </a:r>
          </a:p>
          <a:p>
            <a:r>
              <a:rPr lang="nl-NL" dirty="0"/>
              <a:t>Werken met nieuw stedenbouwkundig ontwerp principe: STOMP</a:t>
            </a:r>
          </a:p>
          <a:p>
            <a:r>
              <a:rPr lang="nl-NL" dirty="0"/>
              <a:t>Breed participatie traject</a:t>
            </a:r>
          </a:p>
          <a:p>
            <a:r>
              <a:rPr lang="nl-NL" dirty="0"/>
              <a:t>Reorganiseren van de straat met een focus op parkeren: wij creëren ruimte voor groen, bewegen (lopen en fietsen) en spelen.</a:t>
            </a:r>
          </a:p>
          <a:p>
            <a:endParaRPr lang="nl-NL" dirty="0"/>
          </a:p>
        </p:txBody>
      </p:sp>
      <p:pic>
        <p:nvPicPr>
          <p:cNvPr id="4" name="Afbeelding 3"/>
          <p:cNvPicPr>
            <a:picLocks noChangeAspect="1"/>
          </p:cNvPicPr>
          <p:nvPr/>
        </p:nvPicPr>
        <p:blipFill>
          <a:blip r:embed="rId2"/>
          <a:stretch>
            <a:fillRect/>
          </a:stretch>
        </p:blipFill>
        <p:spPr>
          <a:xfrm>
            <a:off x="9756549" y="0"/>
            <a:ext cx="2280102" cy="2011854"/>
          </a:xfrm>
          <a:prstGeom prst="rect">
            <a:avLst/>
          </a:prstGeom>
        </p:spPr>
      </p:pic>
      <p:pic>
        <p:nvPicPr>
          <p:cNvPr id="5" name="Afbeelding 4"/>
          <p:cNvPicPr>
            <a:picLocks noChangeAspect="1"/>
          </p:cNvPicPr>
          <p:nvPr/>
        </p:nvPicPr>
        <p:blipFill>
          <a:blip r:embed="rId3"/>
          <a:stretch>
            <a:fillRect/>
          </a:stretch>
        </p:blipFill>
        <p:spPr>
          <a:xfrm>
            <a:off x="643466" y="2312664"/>
            <a:ext cx="3655336" cy="3946308"/>
          </a:xfrm>
          <a:prstGeom prst="rect">
            <a:avLst/>
          </a:prstGeom>
        </p:spPr>
      </p:pic>
    </p:spTree>
    <p:extLst>
      <p:ext uri="{BB962C8B-B14F-4D97-AF65-F5344CB8AC3E}">
        <p14:creationId xmlns:p14="http://schemas.microsoft.com/office/powerpoint/2010/main" val="2540784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b="1" dirty="0">
                <a:solidFill>
                  <a:srgbClr val="0070C0"/>
                </a:solidFill>
              </a:rPr>
              <a:t>Participatie mobiliteit</a:t>
            </a:r>
          </a:p>
        </p:txBody>
      </p:sp>
      <p:sp>
        <p:nvSpPr>
          <p:cNvPr id="3" name="Tijdelijke aanduiding voor inhoud 2"/>
          <p:cNvSpPr>
            <a:spLocks noGrp="1"/>
          </p:cNvSpPr>
          <p:nvPr>
            <p:ph sz="half" idx="1"/>
          </p:nvPr>
        </p:nvSpPr>
        <p:spPr/>
        <p:txBody>
          <a:bodyPr>
            <a:normAutofit fontScale="62500" lnSpcReduction="20000"/>
          </a:bodyPr>
          <a:lstStyle/>
          <a:p>
            <a:r>
              <a:rPr lang="nl-NL" dirty="0"/>
              <a:t>14 maart 2023 startnotitie programma mobiliteit raad vastgesteld. GO op participatiebureau selecteren voor periode 23-26.</a:t>
            </a:r>
          </a:p>
          <a:p>
            <a:r>
              <a:rPr lang="nl-NL" dirty="0"/>
              <a:t>Participatie deel vaststellen </a:t>
            </a:r>
            <a:r>
              <a:rPr lang="nl-NL" b="1" dirty="0"/>
              <a:t>mobiliteitsplan 2040</a:t>
            </a:r>
            <a:r>
              <a:rPr lang="nl-NL" dirty="0"/>
              <a:t>: start in juni 2023</a:t>
            </a:r>
          </a:p>
          <a:p>
            <a:r>
              <a:rPr lang="nl-NL" dirty="0"/>
              <a:t>Met bureau participatie plan opstellen 2023-2026   : doel per doelgroep benoemen, keuze participatieladder maken en samenhang met lopende gebiedsontwikkelingen en MOP vinden zodat we 1 verhaal vertellen.</a:t>
            </a:r>
          </a:p>
          <a:p>
            <a:r>
              <a:rPr lang="nl-NL" dirty="0"/>
              <a:t>Omdat we ook snel iets willen laten zien op straat: </a:t>
            </a:r>
          </a:p>
          <a:p>
            <a:pPr lvl="1"/>
            <a:r>
              <a:rPr lang="nl-NL" dirty="0"/>
              <a:t>Gesprekken ondernemers binnenstad met focus op slim parkeren. Is reeds gestart via Binnenstad Bedrijf. </a:t>
            </a:r>
          </a:p>
          <a:p>
            <a:pPr lvl="1"/>
            <a:r>
              <a:rPr lang="nl-NL" dirty="0"/>
              <a:t>April 2023 start Keukentafel gesprekken bij inwoners van een straat die als pilot straat wordt aangemerkt vanuit verkeer, hier land het bewegend bos als eerste. </a:t>
            </a:r>
          </a:p>
          <a:p>
            <a:endParaRPr lang="nl-NL" dirty="0"/>
          </a:p>
          <a:p>
            <a:endParaRPr lang="nl-NL" dirty="0"/>
          </a:p>
        </p:txBody>
      </p:sp>
      <p:pic>
        <p:nvPicPr>
          <p:cNvPr id="5" name="Afbeelding 4"/>
          <p:cNvPicPr>
            <a:picLocks noChangeAspect="1"/>
          </p:cNvPicPr>
          <p:nvPr/>
        </p:nvPicPr>
        <p:blipFill>
          <a:blip r:embed="rId2"/>
          <a:stretch>
            <a:fillRect/>
          </a:stretch>
        </p:blipFill>
        <p:spPr>
          <a:xfrm>
            <a:off x="10454918" y="140154"/>
            <a:ext cx="1408298" cy="1243692"/>
          </a:xfrm>
          <a:prstGeom prst="rect">
            <a:avLst/>
          </a:prstGeom>
        </p:spPr>
      </p:pic>
      <p:pic>
        <p:nvPicPr>
          <p:cNvPr id="9" name="Tijdelijke aanduiding voor inhoud 8"/>
          <p:cNvPicPr>
            <a:picLocks noGrp="1" noChangeAspect="1"/>
          </p:cNvPicPr>
          <p:nvPr>
            <p:ph sz="half" idx="2"/>
          </p:nvPr>
        </p:nvPicPr>
        <p:blipFill>
          <a:blip r:embed="rId3"/>
          <a:stretch>
            <a:fillRect/>
          </a:stretch>
        </p:blipFill>
        <p:spPr>
          <a:xfrm>
            <a:off x="6189132" y="1825625"/>
            <a:ext cx="5850937" cy="3291152"/>
          </a:xfrm>
          <a:prstGeom prst="rect">
            <a:avLst/>
          </a:prstGeom>
        </p:spPr>
      </p:pic>
    </p:spTree>
    <p:extLst>
      <p:ext uri="{BB962C8B-B14F-4D97-AF65-F5344CB8AC3E}">
        <p14:creationId xmlns:p14="http://schemas.microsoft.com/office/powerpoint/2010/main" val="8696048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NL" dirty="0"/>
              <a:t>Bewegend BOS komt naar Dordt</a:t>
            </a:r>
          </a:p>
        </p:txBody>
      </p:sp>
      <p:sp>
        <p:nvSpPr>
          <p:cNvPr id="3" name="Ondertitel 2"/>
          <p:cNvSpPr>
            <a:spLocks noGrp="1"/>
          </p:cNvSpPr>
          <p:nvPr>
            <p:ph type="subTitle" idx="1"/>
          </p:nvPr>
        </p:nvSpPr>
        <p:spPr/>
        <p:txBody>
          <a:bodyPr/>
          <a:lstStyle/>
          <a:p>
            <a:r>
              <a:rPr lang="nl-NL" dirty="0"/>
              <a:t>150 bomen op reis</a:t>
            </a:r>
          </a:p>
        </p:txBody>
      </p:sp>
    </p:spTree>
    <p:extLst>
      <p:ext uri="{BB962C8B-B14F-4D97-AF65-F5344CB8AC3E}">
        <p14:creationId xmlns:p14="http://schemas.microsoft.com/office/powerpoint/2010/main" val="38380818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OSK bij Post-Plaza | Post-Plaza Hotel &amp; Grand Café Leeuwarde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77333" y="354277"/>
            <a:ext cx="5858933" cy="43942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Gemeenteraad in het groen: Leeuwarden vergadert in wandelende Bosk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2125" y="3187930"/>
            <a:ext cx="5589723" cy="3490666"/>
          </a:xfrm>
          <a:prstGeom prst="rect">
            <a:avLst/>
          </a:prstGeom>
          <a:noFill/>
          <a:extLst>
            <a:ext uri="{909E8E84-426E-40DD-AFC4-6F175D3DCCD1}">
              <a14:hiddenFill xmlns:a14="http://schemas.microsoft.com/office/drawing/2010/main">
                <a:solidFill>
                  <a:srgbClr val="FFFFFF"/>
                </a:solidFill>
              </a14:hiddenFill>
            </a:ext>
          </a:extLst>
        </p:spPr>
      </p:pic>
      <p:sp>
        <p:nvSpPr>
          <p:cNvPr id="2" name="Tekstvak 1">
            <a:extLst>
              <a:ext uri="{FF2B5EF4-FFF2-40B4-BE49-F238E27FC236}">
                <a16:creationId xmlns:a16="http://schemas.microsoft.com/office/drawing/2014/main" id="{96642885-D842-9008-5105-3DB9195248CA}"/>
              </a:ext>
            </a:extLst>
          </p:cNvPr>
          <p:cNvSpPr txBox="1"/>
          <p:nvPr/>
        </p:nvSpPr>
        <p:spPr>
          <a:xfrm>
            <a:off x="7014542" y="756202"/>
            <a:ext cx="4862870" cy="1477328"/>
          </a:xfrm>
          <a:prstGeom prst="rect">
            <a:avLst/>
          </a:prstGeom>
          <a:noFill/>
        </p:spPr>
        <p:txBody>
          <a:bodyPr wrap="none" rtlCol="0">
            <a:spAutoFit/>
          </a:bodyPr>
          <a:lstStyle/>
          <a:p>
            <a:r>
              <a:rPr lang="nl-NL" dirty="0"/>
              <a:t>Steeds 50 bomen in een straat </a:t>
            </a:r>
          </a:p>
          <a:p>
            <a:r>
              <a:rPr lang="nl-NL" dirty="0"/>
              <a:t>en de overige 100 bomen gaan door de stad </a:t>
            </a:r>
          </a:p>
          <a:p>
            <a:r>
              <a:rPr lang="nl-NL" dirty="0"/>
              <a:t>op zoek naar leuke plekjes zoals cello concerten, </a:t>
            </a:r>
          </a:p>
          <a:p>
            <a:r>
              <a:rPr lang="nl-NL" dirty="0"/>
              <a:t>straat ontbijtjes, theater voorstellingen of </a:t>
            </a:r>
          </a:p>
          <a:p>
            <a:r>
              <a:rPr lang="nl-NL" dirty="0"/>
              <a:t>het stationsplein dat wel wat groen kan gebruiken</a:t>
            </a:r>
          </a:p>
        </p:txBody>
      </p:sp>
    </p:spTree>
    <p:extLst>
      <p:ext uri="{BB962C8B-B14F-4D97-AF65-F5344CB8AC3E}">
        <p14:creationId xmlns:p14="http://schemas.microsoft.com/office/powerpoint/2010/main" val="26956225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Bewegend Bos start 19 mei 2023 op parkeerterrein FC Dordrecht</a:t>
            </a:r>
          </a:p>
        </p:txBody>
      </p:sp>
      <p:pic>
        <p:nvPicPr>
          <p:cNvPr id="4" name="Tijdelijke aanduiding voor inhoud 3"/>
          <p:cNvPicPr>
            <a:picLocks noGrp="1" noChangeAspect="1"/>
          </p:cNvPicPr>
          <p:nvPr>
            <p:ph idx="1"/>
          </p:nvPr>
        </p:nvPicPr>
        <p:blipFill>
          <a:blip r:embed="rId2"/>
          <a:stretch>
            <a:fillRect/>
          </a:stretch>
        </p:blipFill>
        <p:spPr>
          <a:xfrm>
            <a:off x="3125529" y="1825625"/>
            <a:ext cx="5940941" cy="4351338"/>
          </a:xfrm>
          <a:prstGeom prst="rect">
            <a:avLst/>
          </a:prstGeom>
        </p:spPr>
      </p:pic>
      <p:pic>
        <p:nvPicPr>
          <p:cNvPr id="5" name="Afbeelding 4"/>
          <p:cNvPicPr>
            <a:picLocks noChangeAspect="1"/>
          </p:cNvPicPr>
          <p:nvPr/>
        </p:nvPicPr>
        <p:blipFill>
          <a:blip r:embed="rId3"/>
          <a:stretch>
            <a:fillRect/>
          </a:stretch>
        </p:blipFill>
        <p:spPr>
          <a:xfrm>
            <a:off x="9784240" y="365125"/>
            <a:ext cx="1987652" cy="5169166"/>
          </a:xfrm>
          <a:prstGeom prst="rect">
            <a:avLst/>
          </a:prstGeom>
        </p:spPr>
      </p:pic>
      <p:pic>
        <p:nvPicPr>
          <p:cNvPr id="6" name="Afbeelding 5"/>
          <p:cNvPicPr>
            <a:picLocks noChangeAspect="1"/>
          </p:cNvPicPr>
          <p:nvPr/>
        </p:nvPicPr>
        <p:blipFill>
          <a:blip r:embed="rId4"/>
          <a:stretch>
            <a:fillRect/>
          </a:stretch>
        </p:blipFill>
        <p:spPr>
          <a:xfrm>
            <a:off x="838200" y="2116988"/>
            <a:ext cx="1625684" cy="997001"/>
          </a:xfrm>
          <a:prstGeom prst="rect">
            <a:avLst/>
          </a:prstGeom>
        </p:spPr>
      </p:pic>
      <p:cxnSp>
        <p:nvCxnSpPr>
          <p:cNvPr id="8" name="Rechte verbindingslijn met pijl 7"/>
          <p:cNvCxnSpPr/>
          <p:nvPr/>
        </p:nvCxnSpPr>
        <p:spPr>
          <a:xfrm flipH="1">
            <a:off x="2683933" y="2125133"/>
            <a:ext cx="1921934" cy="296334"/>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9" name="5-puntige ster 8"/>
          <p:cNvSpPr/>
          <p:nvPr/>
        </p:nvSpPr>
        <p:spPr>
          <a:xfrm>
            <a:off x="6993466" y="3479800"/>
            <a:ext cx="397933" cy="592666"/>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5-puntige ster 10"/>
          <p:cNvSpPr/>
          <p:nvPr/>
        </p:nvSpPr>
        <p:spPr>
          <a:xfrm>
            <a:off x="7484532" y="1014839"/>
            <a:ext cx="397933" cy="592666"/>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Tekstvak 11"/>
          <p:cNvSpPr txBox="1"/>
          <p:nvPr/>
        </p:nvSpPr>
        <p:spPr>
          <a:xfrm>
            <a:off x="418376" y="3816628"/>
            <a:ext cx="2476319" cy="2308324"/>
          </a:xfrm>
          <a:prstGeom prst="rect">
            <a:avLst/>
          </a:prstGeom>
          <a:noFill/>
        </p:spPr>
        <p:txBody>
          <a:bodyPr wrap="none" rtlCol="0">
            <a:spAutoFit/>
          </a:bodyPr>
          <a:lstStyle/>
          <a:p>
            <a:r>
              <a:rPr lang="nl-NL" dirty="0"/>
              <a:t>En gaat daarna op reis</a:t>
            </a:r>
          </a:p>
          <a:p>
            <a:r>
              <a:rPr lang="nl-NL" dirty="0"/>
              <a:t>naar </a:t>
            </a:r>
            <a:r>
              <a:rPr lang="nl-NL" dirty="0" err="1"/>
              <a:t>Bagijnhof</a:t>
            </a:r>
            <a:r>
              <a:rPr lang="nl-NL" dirty="0"/>
              <a:t> </a:t>
            </a:r>
            <a:r>
              <a:rPr lang="nl-NL" dirty="0" err="1"/>
              <a:t>etc</a:t>
            </a:r>
            <a:endParaRPr lang="nl-NL" dirty="0"/>
          </a:p>
          <a:p>
            <a:r>
              <a:rPr lang="nl-NL" dirty="0"/>
              <a:t>Om bewoners te laten </a:t>
            </a:r>
          </a:p>
          <a:p>
            <a:r>
              <a:rPr lang="nl-NL" dirty="0"/>
              <a:t>beleven hoe hun straat </a:t>
            </a:r>
          </a:p>
          <a:p>
            <a:r>
              <a:rPr lang="nl-NL" dirty="0"/>
              <a:t>voelt als deze (tijdelijk) </a:t>
            </a:r>
          </a:p>
          <a:p>
            <a:r>
              <a:rPr lang="nl-NL" dirty="0"/>
              <a:t>is afgesloten </a:t>
            </a:r>
          </a:p>
          <a:p>
            <a:r>
              <a:rPr lang="nl-NL" dirty="0"/>
              <a:t>Straten en vol </a:t>
            </a:r>
          </a:p>
          <a:p>
            <a:r>
              <a:rPr lang="nl-NL" dirty="0"/>
              <a:t>bomen/groen staat.</a:t>
            </a:r>
          </a:p>
        </p:txBody>
      </p:sp>
    </p:spTree>
    <p:extLst>
      <p:ext uri="{BB962C8B-B14F-4D97-AF65-F5344CB8AC3E}">
        <p14:creationId xmlns:p14="http://schemas.microsoft.com/office/powerpoint/2010/main" val="31418182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03F58F-5989-7770-8DF3-A2FFDE12C76A}"/>
              </a:ext>
            </a:extLst>
          </p:cNvPr>
          <p:cNvSpPr>
            <a:spLocks noGrp="1"/>
          </p:cNvSpPr>
          <p:nvPr>
            <p:ph type="title"/>
          </p:nvPr>
        </p:nvSpPr>
        <p:spPr/>
        <p:txBody>
          <a:bodyPr/>
          <a:lstStyle/>
          <a:p>
            <a:r>
              <a:rPr lang="nl-NL" b="1" dirty="0">
                <a:solidFill>
                  <a:srgbClr val="0070C0"/>
                </a:solidFill>
              </a:rPr>
              <a:t>Wat vragen we van u?</a:t>
            </a:r>
          </a:p>
        </p:txBody>
      </p:sp>
      <p:sp>
        <p:nvSpPr>
          <p:cNvPr id="3" name="Tijdelijke aanduiding voor inhoud 2">
            <a:extLst>
              <a:ext uri="{FF2B5EF4-FFF2-40B4-BE49-F238E27FC236}">
                <a16:creationId xmlns:a16="http://schemas.microsoft.com/office/drawing/2014/main" id="{733EC748-7AF1-B534-1BB7-797090DD4807}"/>
              </a:ext>
            </a:extLst>
          </p:cNvPr>
          <p:cNvSpPr>
            <a:spLocks noGrp="1"/>
          </p:cNvSpPr>
          <p:nvPr>
            <p:ph idx="1"/>
          </p:nvPr>
        </p:nvSpPr>
        <p:spPr/>
        <p:txBody>
          <a:bodyPr>
            <a:normAutofit fontScale="77500" lnSpcReduction="20000"/>
          </a:bodyPr>
          <a:lstStyle/>
          <a:p>
            <a:r>
              <a:rPr lang="nl-NL" dirty="0"/>
              <a:t>Eenmalig in Q4 2023 en Q1 2024 het participatie traject opzetten en begeleiden voor het vast stellen van het mobiliteitsplan 2040:</a:t>
            </a:r>
          </a:p>
          <a:p>
            <a:pPr lvl="1"/>
            <a:r>
              <a:rPr lang="nl-NL" dirty="0"/>
              <a:t>Informatieavonden organiseren</a:t>
            </a:r>
          </a:p>
          <a:p>
            <a:pPr lvl="1"/>
            <a:r>
              <a:rPr lang="nl-NL" dirty="0"/>
              <a:t>Via bestaande digitale participatie platform van de gemeente input ophalen </a:t>
            </a:r>
          </a:p>
          <a:p>
            <a:pPr lvl="1"/>
            <a:r>
              <a:rPr lang="nl-NL" dirty="0"/>
              <a:t>Vanuit eigen ervaring inbreng</a:t>
            </a:r>
          </a:p>
          <a:p>
            <a:r>
              <a:rPr lang="nl-NL" dirty="0"/>
              <a:t>De komende 3 jaar (eind 2026) participatie op mobiliteitstransitie en vergroening:</a:t>
            </a:r>
          </a:p>
          <a:p>
            <a:pPr lvl="1"/>
            <a:r>
              <a:rPr lang="nl-NL" dirty="0"/>
              <a:t>Project bewegend bos begeleiden: </a:t>
            </a:r>
          </a:p>
          <a:p>
            <a:pPr lvl="2"/>
            <a:r>
              <a:rPr lang="nl-NL" dirty="0"/>
              <a:t>Gesprekken met bewoners: we gaan </a:t>
            </a:r>
            <a:r>
              <a:rPr lang="nl-NL" dirty="0" err="1"/>
              <a:t>vergroenen</a:t>
            </a:r>
            <a:r>
              <a:rPr lang="nl-NL" dirty="0"/>
              <a:t> en dat vraagt iets van u stap 1 wilt u meedoen, vervolgens keukentafel gesprekken voeren zodat we inzichtelijk krijgen wat bewoners dan nodig hebben voorbeeld (laden/lossen, garantie op parkeerplek op 5 minuten loopafstand of een plek voor de deur </a:t>
            </a:r>
            <a:r>
              <a:rPr lang="nl-NL" dirty="0" err="1"/>
              <a:t>ivm</a:t>
            </a:r>
            <a:r>
              <a:rPr lang="nl-NL" dirty="0"/>
              <a:t> gezondheidsklachten. Deze gesprekken samen met de energiehulp voeren. Er is al capaciteit geregeld samen bepalen we hoeveel er nodig is.</a:t>
            </a:r>
          </a:p>
          <a:p>
            <a:pPr lvl="2"/>
            <a:r>
              <a:rPr lang="nl-NL" dirty="0"/>
              <a:t>Afstemmen met bureau dat bewegend bos begeleid: organisatie is belegd. </a:t>
            </a:r>
          </a:p>
          <a:p>
            <a:pPr lvl="1"/>
            <a:r>
              <a:rPr lang="nl-NL" dirty="0"/>
              <a:t>Gesprekken met overige doelgroepen (niet bewoners): ophalen wat behoeften zijn en dat inzichtelijk maken zodat we andere collega’s aan het werk kunnen zetten met deze input. Hier zit ook samenhang met de werkgeversaanpak mobiliteitstransitie in dus afstem momenten zijn nodig. </a:t>
            </a:r>
          </a:p>
          <a:p>
            <a:pPr lvl="1"/>
            <a:r>
              <a:rPr lang="nl-NL" dirty="0"/>
              <a:t>Adviezen over hoe we op basis van de input het beste in kunnen zetten met gedragsverandering. Hier is een apart team in de organisatie mee bezig en die hebben input nodig. </a:t>
            </a:r>
          </a:p>
        </p:txBody>
      </p:sp>
      <p:pic>
        <p:nvPicPr>
          <p:cNvPr id="4" name="Afbeelding 3">
            <a:extLst>
              <a:ext uri="{FF2B5EF4-FFF2-40B4-BE49-F238E27FC236}">
                <a16:creationId xmlns:a16="http://schemas.microsoft.com/office/drawing/2014/main" id="{AE23EAC6-481A-99C6-B5DF-9A38AED01045}"/>
              </a:ext>
            </a:extLst>
          </p:cNvPr>
          <p:cNvPicPr>
            <a:picLocks noChangeAspect="1"/>
          </p:cNvPicPr>
          <p:nvPr/>
        </p:nvPicPr>
        <p:blipFill>
          <a:blip r:embed="rId2"/>
          <a:stretch>
            <a:fillRect/>
          </a:stretch>
        </p:blipFill>
        <p:spPr>
          <a:xfrm>
            <a:off x="10278176" y="230188"/>
            <a:ext cx="1408298" cy="1243692"/>
          </a:xfrm>
          <a:prstGeom prst="rect">
            <a:avLst/>
          </a:prstGeom>
        </p:spPr>
      </p:pic>
    </p:spTree>
    <p:extLst>
      <p:ext uri="{BB962C8B-B14F-4D97-AF65-F5344CB8AC3E}">
        <p14:creationId xmlns:p14="http://schemas.microsoft.com/office/powerpoint/2010/main" val="412693968"/>
      </p:ext>
    </p:extLst>
  </p:cSld>
  <p:clrMapOvr>
    <a:masterClrMapping/>
  </p:clrMapOvr>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291</TotalTime>
  <Words>534</Words>
  <Application>Microsoft Office PowerPoint</Application>
  <PresentationFormat>Breedbeeld</PresentationFormat>
  <Paragraphs>45</Paragraphs>
  <Slides>9</Slides>
  <Notes>0</Notes>
  <HiddenSlides>0</HiddenSlides>
  <MMClips>2</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9</vt:i4>
      </vt:variant>
    </vt:vector>
  </HeadingPairs>
  <TitlesOfParts>
    <vt:vector size="13" baseType="lpstr">
      <vt:lpstr>Arial</vt:lpstr>
      <vt:lpstr>Calibri</vt:lpstr>
      <vt:lpstr>Calibri Light</vt:lpstr>
      <vt:lpstr>Kantoorthema</vt:lpstr>
      <vt:lpstr>Bereikbare stad </vt:lpstr>
      <vt:lpstr>PowerPoint-presentatie</vt:lpstr>
      <vt:lpstr>Opnieuw ontwerpen: WATG heeft samengewerkt met Daniel Raven-Ellison, Guerrilla Geographer &amp;Creative Explorer, die de campagne leidt om van Londen 's werelds eerste National Park City (NPC) te maken.</vt:lpstr>
      <vt:lpstr>PowerPoint-presentatie</vt:lpstr>
      <vt:lpstr>Participatie mobiliteit</vt:lpstr>
      <vt:lpstr>Bewegend BOS komt naar Dordt</vt:lpstr>
      <vt:lpstr>PowerPoint-presentatie</vt:lpstr>
      <vt:lpstr>Bewegend Bos start 19 mei 2023 op parkeerterrein FC Dordrecht</vt:lpstr>
      <vt:lpstr>Wat vragen we van u?</vt:lpstr>
    </vt:vector>
  </TitlesOfParts>
  <Company>Servicecentrum Drechtsteden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BOSK komt naar Dordt</dc:title>
  <dc:creator>saskia platenkamp</dc:creator>
  <cp:lastModifiedBy>Platenkamp, S (Saskia)</cp:lastModifiedBy>
  <cp:revision>8</cp:revision>
  <dcterms:created xsi:type="dcterms:W3CDTF">2023-01-24T20:47:47Z</dcterms:created>
  <dcterms:modified xsi:type="dcterms:W3CDTF">2023-05-12T11:28:55Z</dcterms:modified>
</cp:coreProperties>
</file>