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0" r:id="rId3"/>
    <p:sldId id="261" r:id="rId4"/>
    <p:sldId id="262" r:id="rId5"/>
    <p:sldId id="264" r:id="rId6"/>
    <p:sldId id="266" r:id="rId7"/>
    <p:sldId id="267" r:id="rId8"/>
    <p:sldId id="268" r:id="rId9"/>
    <p:sldId id="272" r:id="rId10"/>
    <p:sldId id="271" r:id="rId11"/>
    <p:sldId id="273" r:id="rId12"/>
    <p:sldId id="270" r:id="rId13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93A20-2A23-45A6-B107-BC230D14CA2B}" v="34" dt="2023-03-30T10:42:55.379"/>
    <p1510:client id="{8172051B-1E13-496D-992B-850B46C524F6}" v="1" dt="2023-03-30T13:03:12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aap, N.A. (Nikki)" userId="4832757c-6b25-4610-9231-46229e2bcdfa" providerId="ADAL" clId="{8172051B-1E13-496D-992B-850B46C524F6}"/>
    <pc:docChg chg="modSld">
      <pc:chgData name="Schaap, N.A. (Nikki)" userId="4832757c-6b25-4610-9231-46229e2bcdfa" providerId="ADAL" clId="{8172051B-1E13-496D-992B-850B46C524F6}" dt="2023-03-30T13:03:18.194" v="2" actId="1076"/>
      <pc:docMkLst>
        <pc:docMk/>
      </pc:docMkLst>
      <pc:sldChg chg="addSp modSp mod">
        <pc:chgData name="Schaap, N.A. (Nikki)" userId="4832757c-6b25-4610-9231-46229e2bcdfa" providerId="ADAL" clId="{8172051B-1E13-496D-992B-850B46C524F6}" dt="2023-03-30T13:03:18.194" v="2" actId="1076"/>
        <pc:sldMkLst>
          <pc:docMk/>
          <pc:sldMk cId="919256074" sldId="271"/>
        </pc:sldMkLst>
        <pc:picChg chg="add mod">
          <ac:chgData name="Schaap, N.A. (Nikki)" userId="4832757c-6b25-4610-9231-46229e2bcdfa" providerId="ADAL" clId="{8172051B-1E13-496D-992B-850B46C524F6}" dt="2023-03-30T13:03:18.194" v="2" actId="1076"/>
          <ac:picMkLst>
            <pc:docMk/>
            <pc:sldMk cId="919256074" sldId="271"/>
            <ac:picMk id="3" creationId="{00207629-BBA0-DED3-F994-D1A3940DC3B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8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928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1149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6"/>
          <p:cNvSpPr>
            <a:spLocks noChangeArrowheads="1"/>
          </p:cNvSpPr>
          <p:nvPr userDrawn="1"/>
        </p:nvSpPr>
        <p:spPr bwMode="auto">
          <a:xfrm>
            <a:off x="0" y="6616700"/>
            <a:ext cx="9144000" cy="258763"/>
          </a:xfrm>
          <a:prstGeom prst="rect">
            <a:avLst/>
          </a:prstGeom>
          <a:solidFill>
            <a:srgbClr val="005B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0" bIns="18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en-US" altLang="nl-NL" sz="240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5" name="Driehoekje"/>
          <p:cNvSpPr/>
          <p:nvPr userDrawn="1"/>
        </p:nvSpPr>
        <p:spPr>
          <a:xfrm flipV="1">
            <a:off x="509588" y="1079500"/>
            <a:ext cx="196850" cy="107950"/>
          </a:xfrm>
          <a:prstGeom prst="triangle">
            <a:avLst/>
          </a:prstGeom>
          <a:solidFill>
            <a:srgbClr val="0089CF">
              <a:alpha val="89804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6" name="Tekstvak 5"/>
          <p:cNvSpPr txBox="1">
            <a:spLocks noChangeArrowheads="1"/>
          </p:cNvSpPr>
          <p:nvPr userDrawn="1"/>
        </p:nvSpPr>
        <p:spPr bwMode="auto">
          <a:xfrm>
            <a:off x="5614988" y="6626225"/>
            <a:ext cx="3132137" cy="230188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900">
                <a:solidFill>
                  <a:prstClr val="white"/>
                </a:solidFill>
                <a:cs typeface="Arial" charset="0"/>
              </a:rPr>
              <a:t>Facilitaire Campus Organisatie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80000"/>
          </a:xfrm>
          <a:solidFill>
            <a:srgbClr val="0089CF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612000" tIns="180000" rIns="360000" bIns="108000" anchor="b"/>
          <a:lstStyle>
            <a:lvl1pPr algn="l">
              <a:lnSpc>
                <a:spcPts val="3200"/>
              </a:lnSpc>
              <a:defRPr sz="2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322907" y="1440000"/>
            <a:ext cx="8461093" cy="4968000"/>
          </a:xfrm>
        </p:spPr>
        <p:txBody>
          <a:bodyPr lIns="0" tIns="0" rIns="0" bIns="0">
            <a:noAutofit/>
          </a:bodyPr>
          <a:lstStyle>
            <a:lvl1pPr marL="85725" indent="0">
              <a:lnSpc>
                <a:spcPts val="2000"/>
              </a:lnSpc>
              <a:spcBef>
                <a:spcPts val="0"/>
              </a:spcBef>
              <a:buNone/>
              <a:defRPr sz="1400" b="1"/>
            </a:lvl1pPr>
            <a:lvl2pPr marL="269875" indent="-184150">
              <a:lnSpc>
                <a:spcPts val="2000"/>
              </a:lnSpc>
              <a:spcBef>
                <a:spcPts val="0"/>
              </a:spcBef>
              <a:buClrTx/>
              <a:buSzPct val="90000"/>
              <a:buFont typeface="Arial" pitchFamily="34" charset="0"/>
              <a:buChar char="•"/>
              <a:defRPr sz="1400"/>
            </a:lvl2pPr>
            <a:lvl3pPr marL="447675" indent="-177800">
              <a:lnSpc>
                <a:spcPts val="2000"/>
              </a:lnSpc>
              <a:spcBef>
                <a:spcPts val="0"/>
              </a:spcBef>
              <a:buClrTx/>
              <a:buSzPct val="90000"/>
              <a:buFont typeface="Arial" pitchFamily="34" charset="0"/>
              <a:buChar char="√"/>
              <a:defRPr sz="1200"/>
            </a:lvl3pPr>
            <a:lvl4pPr marL="628650" indent="-180975">
              <a:lnSpc>
                <a:spcPts val="2000"/>
              </a:lnSpc>
              <a:spcBef>
                <a:spcPts val="0"/>
              </a:spcBef>
              <a:buClrTx/>
              <a:buSzPct val="90000"/>
              <a:buFont typeface="Courier New" pitchFamily="49" charset="0"/>
              <a:buChar char="o"/>
              <a:defRPr sz="1200"/>
            </a:lvl4pPr>
            <a:lvl5pPr marL="1080000" indent="-270000">
              <a:lnSpc>
                <a:spcPts val="2000"/>
              </a:lnSpc>
              <a:spcBef>
                <a:spcPts val="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1200"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dianummer 16"/>
          <p:cNvSpPr>
            <a:spLocks noGrp="1"/>
          </p:cNvSpPr>
          <p:nvPr>
            <p:ph type="sldNum" sz="quarter" idx="11"/>
          </p:nvPr>
        </p:nvSpPr>
        <p:spPr>
          <a:xfrm>
            <a:off x="0" y="6492875"/>
            <a:ext cx="611188" cy="365125"/>
          </a:xfrm>
        </p:spPr>
        <p:txBody>
          <a:bodyPr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9C650E2-A2DE-4AF3-80F1-C71BD17DE903}" type="slidenum">
              <a:rPr lang="nl-NL">
                <a:solidFill>
                  <a:prstClr val="white"/>
                </a:solidFill>
              </a:rPr>
              <a:pPr>
                <a:defRPr/>
              </a:pPr>
              <a:t>‹nr.›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8" name="Tijdelijke aanduiding voor voettekst 17"/>
          <p:cNvSpPr>
            <a:spLocks noGrp="1"/>
          </p:cNvSpPr>
          <p:nvPr>
            <p:ph type="ftr" sz="quarter" idx="12"/>
          </p:nvPr>
        </p:nvSpPr>
        <p:spPr>
          <a:xfrm>
            <a:off x="611188" y="6492875"/>
            <a:ext cx="4752975" cy="365125"/>
          </a:xfrm>
        </p:spPr>
        <p:txBody>
          <a:bodyPr lIns="0" rIns="0" anchor="b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Huisvestingsplan Initium | 3 november 2016</a:t>
            </a:r>
          </a:p>
        </p:txBody>
      </p:sp>
    </p:spTree>
    <p:extLst>
      <p:ext uri="{BB962C8B-B14F-4D97-AF65-F5344CB8AC3E}">
        <p14:creationId xmlns:p14="http://schemas.microsoft.com/office/powerpoint/2010/main" val="44569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107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6682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876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78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169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110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808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548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32218-C264-4819-BDC9-FD03ADB15F49}" type="datetimeFigureOut">
              <a:rPr lang="nl-NL" smtClean="0"/>
              <a:t>30-3-2023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7E5A1-3BC5-4594-9B17-1EE18E4697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66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85725" indent="0" defTabSz="176213">
              <a:spcAft>
                <a:spcPts val="600"/>
              </a:spcAft>
            </a:pPr>
            <a:r>
              <a:rPr lang="en-US" dirty="0"/>
              <a:t>Design Manual folies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belettering</a:t>
            </a:r>
            <a:br>
              <a:rPr lang="en-US" dirty="0"/>
            </a:br>
            <a:r>
              <a:rPr lang="en-US" dirty="0"/>
              <a:t>Vrije Universiteit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 defTabSz="176213">
              <a:spcAft>
                <a:spcPts val="600"/>
              </a:spcAft>
              <a:buNone/>
            </a:pPr>
            <a:endParaRPr lang="en-US" sz="1200" dirty="0"/>
          </a:p>
          <a:p>
            <a:pPr marL="85725" indent="0" defTabSz="176213">
              <a:spcAft>
                <a:spcPts val="600"/>
              </a:spcAft>
              <a:buNone/>
            </a:pPr>
            <a:r>
              <a:rPr lang="en-US" sz="1600" dirty="0">
                <a:solidFill>
                  <a:schemeClr val="tx1"/>
                </a:solidFill>
              </a:rPr>
              <a:t>Folies </a:t>
            </a:r>
            <a:r>
              <a:rPr lang="en-US" sz="1600" dirty="0" err="1">
                <a:solidFill>
                  <a:schemeClr val="tx1"/>
                </a:solidFill>
              </a:rPr>
              <a:t>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belettering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voor</a:t>
            </a:r>
            <a:r>
              <a:rPr lang="en-US" sz="1600" dirty="0">
                <a:solidFill>
                  <a:schemeClr val="tx1"/>
                </a:solidFill>
              </a:rPr>
              <a:t> op </a:t>
            </a:r>
            <a:r>
              <a:rPr lang="en-US" sz="1600" dirty="0" err="1">
                <a:solidFill>
                  <a:schemeClr val="tx1"/>
                </a:solidFill>
              </a:rPr>
              <a:t>glaswerk</a:t>
            </a:r>
            <a:r>
              <a:rPr lang="en-US" sz="1600" dirty="0">
                <a:solidFill>
                  <a:schemeClr val="tx1"/>
                </a:solidFill>
              </a:rPr>
              <a:t> of </a:t>
            </a:r>
            <a:r>
              <a:rPr lang="en-US" sz="1600" dirty="0" err="1">
                <a:solidFill>
                  <a:schemeClr val="tx1"/>
                </a:solidFill>
              </a:rPr>
              <a:t>vlakke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ondergronden</a:t>
            </a:r>
            <a:endParaRPr lang="nl-NL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r="34423"/>
          <a:stretch/>
        </p:blipFill>
        <p:spPr>
          <a:xfrm>
            <a:off x="6655776" y="1088791"/>
            <a:ext cx="2488223" cy="552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8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ENKELE </a:t>
            </a:r>
            <a:r>
              <a:rPr lang="en-US" dirty="0" err="1"/>
              <a:t>baAn</a:t>
            </a:r>
            <a:r>
              <a:rPr lang="en-US" dirty="0"/>
              <a:t> in </a:t>
            </a:r>
            <a:r>
              <a:rPr lang="en-US" dirty="0" err="1"/>
              <a:t>oude</a:t>
            </a:r>
            <a:r>
              <a:rPr lang="en-US" dirty="0"/>
              <a:t> en </a:t>
            </a:r>
            <a:r>
              <a:rPr lang="en-US" dirty="0" err="1"/>
              <a:t>nieuwe</a:t>
            </a:r>
            <a:r>
              <a:rPr lang="en-US" dirty="0"/>
              <a:t> </a:t>
            </a:r>
            <a:r>
              <a:rPr lang="en-US" dirty="0" err="1"/>
              <a:t>omgevingen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385660" y="1411934"/>
            <a:ext cx="7138668" cy="158501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- Zandstraal 1000 mm hoog</a:t>
            </a:r>
          </a:p>
          <a:p>
            <a:pPr marL="0" indent="0">
              <a:buNone/>
            </a:pPr>
            <a:r>
              <a:rPr lang="en-US" sz="1600" dirty="0"/>
              <a:t>- </a:t>
            </a:r>
            <a:r>
              <a:rPr lang="en-US" sz="1600" dirty="0" err="1"/>
              <a:t>Onderkant</a:t>
            </a:r>
            <a:r>
              <a:rPr lang="en-US" sz="1600" dirty="0"/>
              <a:t> </a:t>
            </a:r>
            <a:r>
              <a:rPr lang="en-US" sz="1600" dirty="0" err="1"/>
              <a:t>baan</a:t>
            </a:r>
            <a:r>
              <a:rPr lang="en-US" sz="1600" dirty="0"/>
              <a:t>: 730 mm </a:t>
            </a:r>
            <a:r>
              <a:rPr lang="en-US" sz="1600" dirty="0" err="1"/>
              <a:t>vanaf</a:t>
            </a:r>
            <a:r>
              <a:rPr lang="en-US" sz="1600" dirty="0"/>
              <a:t> de </a:t>
            </a:r>
            <a:r>
              <a:rPr lang="en-US" sz="1600" dirty="0" err="1"/>
              <a:t>grond</a:t>
            </a:r>
            <a:endParaRPr lang="nl-NL" sz="1600" dirty="0"/>
          </a:p>
          <a:p>
            <a:pPr marL="0" indent="0">
              <a:buNone/>
            </a:pPr>
            <a:r>
              <a:rPr lang="nl-NL" sz="1600" dirty="0"/>
              <a:t>- Standaard: </a:t>
            </a:r>
            <a:r>
              <a:rPr lang="nl-NL" sz="1600" dirty="0" err="1"/>
              <a:t>Etched</a:t>
            </a:r>
            <a:r>
              <a:rPr lang="nl-NL" sz="1600" dirty="0"/>
              <a:t> </a:t>
            </a:r>
            <a:r>
              <a:rPr lang="nl-NL" sz="1600" dirty="0" err="1"/>
              <a:t>glass</a:t>
            </a:r>
            <a:r>
              <a:rPr lang="nl-NL" sz="1600" dirty="0"/>
              <a:t> folie, </a:t>
            </a:r>
            <a:r>
              <a:rPr lang="nl-NL" sz="1600" dirty="0" err="1"/>
              <a:t>Maegis</a:t>
            </a:r>
            <a:r>
              <a:rPr lang="nl-NL" sz="1600" dirty="0"/>
              <a:t> type V961, polymeer folie</a:t>
            </a:r>
            <a:endParaRPr lang="en-US" sz="1600" dirty="0">
              <a:solidFill>
                <a:srgbClr val="005B9D"/>
              </a:solidFill>
            </a:endParaRPr>
          </a:p>
          <a:p>
            <a:pPr marL="0" indent="0">
              <a:buNone/>
            </a:pPr>
            <a:r>
              <a:rPr lang="nl-NL" sz="1600" dirty="0"/>
              <a:t>- Indien tekst in folie wordt verwerkt; dan is tekst in lettertype DINPRO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207629-BBA0-DED3-F994-D1A3940DC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424" y="1700808"/>
            <a:ext cx="2576885" cy="458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56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MAATWERK Folie in </a:t>
            </a:r>
            <a:r>
              <a:rPr lang="en-US" dirty="0" err="1"/>
              <a:t>oude</a:t>
            </a:r>
            <a:r>
              <a:rPr lang="en-US" dirty="0"/>
              <a:t> en </a:t>
            </a:r>
            <a:r>
              <a:rPr lang="en-US" dirty="0" err="1"/>
              <a:t>nieuwe</a:t>
            </a:r>
            <a:r>
              <a:rPr lang="en-US" dirty="0"/>
              <a:t> </a:t>
            </a:r>
            <a:r>
              <a:rPr lang="en-US" dirty="0" err="1"/>
              <a:t>omgevingen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2017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385660" y="1411934"/>
            <a:ext cx="7138668" cy="158501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Voor bepaalde omgevingen kunnen er folies aangevraagd worden met langere teksten. </a:t>
            </a:r>
          </a:p>
          <a:p>
            <a:pPr marL="0" indent="0">
              <a:buNone/>
            </a:pPr>
            <a:r>
              <a:rPr lang="nl-NL" sz="1600" dirty="0"/>
              <a:t>- Ontwerp, afmeting en plek op het raam kunnen variëren.  </a:t>
            </a:r>
          </a:p>
          <a:p>
            <a:pPr marL="0" indent="0">
              <a:buNone/>
            </a:pPr>
            <a:r>
              <a:rPr lang="en-US" sz="1600" dirty="0"/>
              <a:t>- </a:t>
            </a:r>
            <a:r>
              <a:rPr lang="en-US" sz="1600" dirty="0" err="1"/>
              <a:t>Onderkant</a:t>
            </a:r>
            <a:r>
              <a:rPr lang="en-US" sz="1600" dirty="0"/>
              <a:t> </a:t>
            </a:r>
            <a:r>
              <a:rPr lang="en-US" sz="1600" dirty="0" err="1"/>
              <a:t>baan</a:t>
            </a:r>
            <a:r>
              <a:rPr lang="en-US" sz="1600" dirty="0"/>
              <a:t>: 730 mm </a:t>
            </a:r>
            <a:r>
              <a:rPr lang="en-US" sz="1600" dirty="0" err="1"/>
              <a:t>vanaf</a:t>
            </a:r>
            <a:r>
              <a:rPr lang="en-US" sz="1600" dirty="0"/>
              <a:t> de </a:t>
            </a:r>
            <a:r>
              <a:rPr lang="en-US" sz="1600" dirty="0" err="1"/>
              <a:t>grond</a:t>
            </a:r>
            <a:endParaRPr lang="nl-NL" sz="1600" dirty="0"/>
          </a:p>
          <a:p>
            <a:pPr marL="0" indent="0">
              <a:buNone/>
            </a:pPr>
            <a:r>
              <a:rPr lang="nl-NL" sz="1600" dirty="0"/>
              <a:t>- Standaard: </a:t>
            </a:r>
            <a:r>
              <a:rPr lang="nl-NL" sz="1600" dirty="0" err="1"/>
              <a:t>Etched</a:t>
            </a:r>
            <a:r>
              <a:rPr lang="nl-NL" sz="1600" dirty="0"/>
              <a:t> </a:t>
            </a:r>
            <a:r>
              <a:rPr lang="nl-NL" sz="1600" dirty="0" err="1"/>
              <a:t>glass</a:t>
            </a:r>
            <a:r>
              <a:rPr lang="nl-NL" sz="1600" dirty="0"/>
              <a:t> folie, </a:t>
            </a:r>
            <a:r>
              <a:rPr lang="nl-NL" sz="1600" dirty="0" err="1"/>
              <a:t>Maegis</a:t>
            </a:r>
            <a:r>
              <a:rPr lang="nl-NL" sz="1600" dirty="0"/>
              <a:t> type V961, polymeer folie</a:t>
            </a:r>
            <a:endParaRPr lang="en-US" sz="1600" dirty="0">
              <a:solidFill>
                <a:srgbClr val="005B9D"/>
              </a:solidFill>
            </a:endParaRPr>
          </a:p>
          <a:p>
            <a:pPr marL="0" indent="0">
              <a:buNone/>
            </a:pPr>
            <a:r>
              <a:rPr lang="nl-NL" sz="1600" dirty="0"/>
              <a:t>- Indien tekst in folie wordt verwerkt; dan is tekst in lettertype DINPRO. Kleur zwart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1CCD4293-3138-BD67-1F0D-F27D0BAC0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4096" y="3345015"/>
            <a:ext cx="3360572" cy="25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15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5248B-B144-1C34-A3CF-97A7EA1FF6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MAATWERK Belettering/</a:t>
            </a:r>
            <a:r>
              <a:rPr lang="nl-NL" dirty="0" err="1"/>
              <a:t>bestickering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600B55-9B2C-D4A4-2784-89CD9C81E4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755" y="1340768"/>
            <a:ext cx="5962437" cy="4968000"/>
          </a:xfrm>
        </p:spPr>
        <p:txBody>
          <a:bodyPr/>
          <a:lstStyle/>
          <a:p>
            <a:r>
              <a:rPr lang="nl-NL" b="0" dirty="0"/>
              <a:t>Maatwerk </a:t>
            </a:r>
            <a:r>
              <a:rPr lang="nl-NL" b="0" dirty="0" err="1"/>
              <a:t>mbt</a:t>
            </a:r>
            <a:r>
              <a:rPr lang="nl-NL" b="0" dirty="0"/>
              <a:t> </a:t>
            </a:r>
            <a:r>
              <a:rPr lang="nl-NL" b="0" dirty="0" err="1"/>
              <a:t>bestickering</a:t>
            </a:r>
            <a:r>
              <a:rPr lang="nl-NL" b="0" dirty="0"/>
              <a:t> met losse letters of symbolen kan voorkomen. </a:t>
            </a:r>
          </a:p>
          <a:p>
            <a:endParaRPr lang="nl-NL" b="0" dirty="0"/>
          </a:p>
          <a:p>
            <a:r>
              <a:rPr lang="nl-NL" b="0" dirty="0"/>
              <a:t>Lettertypes: </a:t>
            </a:r>
          </a:p>
          <a:p>
            <a:r>
              <a:rPr lang="nl-NL" b="0" dirty="0"/>
              <a:t>- DINPRO (</a:t>
            </a:r>
            <a:r>
              <a:rPr lang="nl-N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Light, Light Italic (spaarzaam),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Regular</a:t>
            </a:r>
            <a:r>
              <a:rPr lang="nl-N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Regular</a:t>
            </a:r>
            <a:r>
              <a:rPr lang="nl-N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Italic (spaarzaam), Medium,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Bold</a:t>
            </a:r>
            <a:r>
              <a:rPr lang="nl-N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)</a:t>
            </a:r>
            <a:endParaRPr lang="nl-NL" b="0" dirty="0"/>
          </a:p>
          <a:p>
            <a:r>
              <a:rPr lang="nl-NL" b="0" dirty="0"/>
              <a:t>- </a:t>
            </a:r>
            <a:r>
              <a:rPr lang="nl-NL" b="0" dirty="0" err="1"/>
              <a:t>TheSans</a:t>
            </a:r>
            <a:r>
              <a:rPr lang="nl-NL" b="0" dirty="0"/>
              <a:t> C4s </a:t>
            </a:r>
            <a:r>
              <a:rPr lang="nl-NL" sz="1600" b="0" dirty="0" err="1">
                <a:solidFill>
                  <a:schemeClr val="tx1"/>
                </a:solidFill>
              </a:rPr>
              <a:t>plain</a:t>
            </a:r>
            <a:r>
              <a:rPr lang="nl-NL" sz="1600" b="0" dirty="0">
                <a:solidFill>
                  <a:schemeClr val="tx1"/>
                </a:solidFill>
              </a:rPr>
              <a:t>, </a:t>
            </a:r>
            <a:r>
              <a:rPr lang="nl-NL" sz="1600" b="0" dirty="0" err="1">
                <a:solidFill>
                  <a:schemeClr val="tx1"/>
                </a:solidFill>
              </a:rPr>
              <a:t>semibold</a:t>
            </a:r>
            <a:r>
              <a:rPr lang="nl-NL" sz="1600" b="0" dirty="0">
                <a:solidFill>
                  <a:schemeClr val="tx1"/>
                </a:solidFill>
              </a:rPr>
              <a:t>, </a:t>
            </a:r>
            <a:r>
              <a:rPr lang="nl-NL" sz="1600" b="0" dirty="0" err="1">
                <a:solidFill>
                  <a:schemeClr val="tx1"/>
                </a:solidFill>
              </a:rPr>
              <a:t>bold</a:t>
            </a:r>
            <a:endParaRPr lang="nl-NL" sz="1600" b="0" dirty="0">
              <a:solidFill>
                <a:schemeClr val="tx1"/>
              </a:solidFill>
            </a:endParaRPr>
          </a:p>
          <a:p>
            <a:r>
              <a:rPr lang="nl-NL" sz="1600" b="0" dirty="0"/>
              <a:t>- Lucinda </a:t>
            </a:r>
            <a:r>
              <a:rPr lang="nl-NL" sz="1600" b="0" dirty="0" err="1"/>
              <a:t>SansEf</a:t>
            </a:r>
            <a:r>
              <a:rPr lang="nl-NL" sz="1600" b="0" dirty="0"/>
              <a:t> (in uitzonderlijke gevallen)</a:t>
            </a:r>
            <a:endParaRPr lang="nl-NL" sz="1600" b="0" dirty="0">
              <a:solidFill>
                <a:schemeClr val="tx1"/>
              </a:solidFill>
            </a:endParaRPr>
          </a:p>
          <a:p>
            <a:endParaRPr lang="nl-NL" sz="1600" b="0" i="0" u="none" strike="noStrike" baseline="30000" dirty="0">
              <a:latin typeface="Minion Pro" panose="02040503050306020203" pitchFamily="18" charset="0"/>
            </a:endParaRPr>
          </a:p>
          <a:p>
            <a:r>
              <a:rPr lang="nl-NL" sz="2000" b="0" baseline="30000" dirty="0">
                <a:solidFill>
                  <a:srgbClr val="000000"/>
                </a:solidFill>
              </a:rPr>
              <a:t>Symbolen: </a:t>
            </a:r>
            <a:r>
              <a:rPr lang="nl-NL" sz="2000" b="0" i="0" u="none" strike="noStrike" baseline="30000" dirty="0">
                <a:solidFill>
                  <a:srgbClr val="000000"/>
                </a:solidFill>
              </a:rPr>
              <a:t>Bestaande symbolen/iconen uit </a:t>
            </a:r>
            <a:r>
              <a:rPr lang="nl-NL" sz="2000" b="0" i="0" u="none" strike="noStrike" baseline="30000" dirty="0" err="1">
                <a:solidFill>
                  <a:srgbClr val="000000"/>
                </a:solidFill>
              </a:rPr>
              <a:t>wayfindingsbestand</a:t>
            </a:r>
            <a:r>
              <a:rPr lang="nl-NL" sz="2000" b="0" i="0" u="none" strike="noStrike" baseline="30000" dirty="0">
                <a:solidFill>
                  <a:srgbClr val="000000"/>
                </a:solidFill>
              </a:rPr>
              <a:t> of worden aangeleverd door opdrachtgever</a:t>
            </a:r>
            <a:endParaRPr lang="en-US" sz="2000" b="0" i="0" u="none" strike="noStrike" baseline="30000" dirty="0">
              <a:solidFill>
                <a:srgbClr val="000000"/>
              </a:solidFill>
            </a:endParaRPr>
          </a:p>
          <a:p>
            <a:endParaRPr lang="nl-NL" b="0" dirty="0">
              <a:highlight>
                <a:srgbClr val="FFFF00"/>
              </a:highlight>
            </a:endParaRPr>
          </a:p>
          <a:p>
            <a:r>
              <a:rPr lang="nl-NL" b="0" dirty="0"/>
              <a:t>Grootte letters of symbolen: Hangt van het te beplakken object </a:t>
            </a:r>
            <a:r>
              <a:rPr lang="nl-NL" b="0"/>
              <a:t>af. </a:t>
            </a:r>
            <a:endParaRPr lang="nl-NL" b="0" dirty="0"/>
          </a:p>
          <a:p>
            <a:r>
              <a:rPr lang="nl-NL" b="0" dirty="0"/>
              <a:t>Kleuren: Hangt van te beplakken object af. </a:t>
            </a:r>
          </a:p>
          <a:p>
            <a:endParaRPr lang="nl-NL" b="0" dirty="0"/>
          </a:p>
          <a:p>
            <a:r>
              <a:rPr lang="nl-NL" b="0" dirty="0"/>
              <a:t>In geval van </a:t>
            </a:r>
            <a:r>
              <a:rPr lang="nl-NL" b="0" dirty="0" err="1"/>
              <a:t>bestickering</a:t>
            </a:r>
            <a:r>
              <a:rPr lang="nl-NL" b="0" dirty="0"/>
              <a:t> van de </a:t>
            </a:r>
            <a:r>
              <a:rPr lang="nl-NL" b="0" dirty="0" err="1"/>
              <a:t>officiele</a:t>
            </a:r>
            <a:r>
              <a:rPr lang="nl-NL" b="0" dirty="0"/>
              <a:t> witte </a:t>
            </a:r>
            <a:r>
              <a:rPr lang="nl-NL" b="0" dirty="0" err="1"/>
              <a:t>wayfindingszuilen</a:t>
            </a:r>
            <a:r>
              <a:rPr lang="nl-NL" b="0" dirty="0"/>
              <a:t> die deel uitmaken van de </a:t>
            </a:r>
            <a:r>
              <a:rPr lang="nl-NL" b="0" dirty="0" err="1"/>
              <a:t>wayfinding</a:t>
            </a:r>
            <a:r>
              <a:rPr lang="nl-NL" b="0" dirty="0"/>
              <a:t> liggen de grootte van de letters en symbolen </a:t>
            </a:r>
          </a:p>
          <a:p>
            <a:r>
              <a:rPr lang="nl-NL" b="0" dirty="0"/>
              <a:t>wel vast. Zie document “</a:t>
            </a:r>
            <a:r>
              <a:rPr lang="nl-NL" b="0" dirty="0" err="1"/>
              <a:t>Specificaties_wayfinding_binnen_zuil</a:t>
            </a:r>
            <a:r>
              <a:rPr lang="nl-NL" b="0" dirty="0"/>
              <a:t> 2023” voor </a:t>
            </a:r>
          </a:p>
          <a:p>
            <a:r>
              <a:rPr lang="nl-NL" b="0" dirty="0"/>
              <a:t>de specificaties hiervan</a:t>
            </a:r>
          </a:p>
        </p:txBody>
      </p:sp>
      <p:pic>
        <p:nvPicPr>
          <p:cNvPr id="5" name="Afbeelding 4" descr="Afbeelding met tekst, overdekt&#10;&#10;Automatisch gegenereerde beschrijving">
            <a:extLst>
              <a:ext uri="{FF2B5EF4-FFF2-40B4-BE49-F238E27FC236}">
                <a16:creationId xmlns:a16="http://schemas.microsoft.com/office/drawing/2014/main" id="{0A718E79-06DB-C9C5-DAA7-56642ADA85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76" b="48297"/>
          <a:stretch/>
        </p:blipFill>
        <p:spPr>
          <a:xfrm>
            <a:off x="6012160" y="4301619"/>
            <a:ext cx="2880941" cy="2050653"/>
          </a:xfrm>
          <a:prstGeom prst="rect">
            <a:avLst/>
          </a:prstGeom>
        </p:spPr>
      </p:pic>
      <p:pic>
        <p:nvPicPr>
          <p:cNvPr id="6" name="Picture 5" descr="A picture containing text, wall, indoor, white&#10;&#10;Description automatically generated">
            <a:extLst>
              <a:ext uri="{FF2B5EF4-FFF2-40B4-BE49-F238E27FC236}">
                <a16:creationId xmlns:a16="http://schemas.microsoft.com/office/drawing/2014/main" id="{3E2EC7D4-A8B9-7C37-C397-4A856DFB7E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93"/>
          <a:stretch/>
        </p:blipFill>
        <p:spPr>
          <a:xfrm rot="5400000">
            <a:off x="6754659" y="1879028"/>
            <a:ext cx="1778847" cy="249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4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inhoud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Lettertypen</a:t>
            </a:r>
            <a:endParaRPr lang="nl-NL" sz="16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en-US" sz="1600" dirty="0" err="1">
                <a:solidFill>
                  <a:schemeClr val="tx1"/>
                </a:solidFill>
              </a:rPr>
              <a:t>Ruimtenummering</a:t>
            </a:r>
            <a:endParaRPr lang="en-US" sz="1600" dirty="0">
              <a:solidFill>
                <a:schemeClr val="tx1"/>
              </a:solidFill>
            </a:endParaRP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Kastnummers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Lockernummers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Veiligheidsbolletjes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Dubbele banen folie in nieuwe omgeving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Dubbele banen folie in oude omgevingen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Enkele baan folie in nieuwe en oude omgevingen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Maatwerk folie in nieuwe en oude omgevingen</a:t>
            </a: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Maatwerk belettering/</a:t>
            </a:r>
            <a:r>
              <a:rPr lang="nl-NL" sz="1600" dirty="0" err="1">
                <a:solidFill>
                  <a:schemeClr val="tx1"/>
                </a:solidFill>
              </a:rPr>
              <a:t>bestickering</a:t>
            </a:r>
            <a:endParaRPr lang="nl-NL" sz="1600" dirty="0">
              <a:solidFill>
                <a:schemeClr val="tx1"/>
              </a:solidFill>
            </a:endParaRP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endParaRPr lang="nl-NL" sz="1600" dirty="0">
              <a:solidFill>
                <a:schemeClr val="tx1"/>
              </a:solidFill>
            </a:endParaRPr>
          </a:p>
          <a:p>
            <a:pPr marL="428625" defTabSz="176213">
              <a:spcAft>
                <a:spcPts val="600"/>
              </a:spcAft>
              <a:buFont typeface="+mj-lt"/>
              <a:buAutoNum type="arabicPeriod"/>
            </a:pPr>
            <a:endParaRPr lang="nl-NL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r="34423"/>
          <a:stretch/>
        </p:blipFill>
        <p:spPr>
          <a:xfrm>
            <a:off x="6655776" y="1088791"/>
            <a:ext cx="2488223" cy="552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30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Lettertypen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>
                <a:solidFill>
                  <a:schemeClr val="tx1"/>
                </a:solidFill>
              </a:rPr>
              <a:t>Minimaal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leveren</a:t>
            </a:r>
            <a:r>
              <a:rPr lang="en-US" sz="1600" dirty="0">
                <a:solidFill>
                  <a:schemeClr val="tx1"/>
                </a:solidFill>
              </a:rPr>
              <a:t> in, maar </a:t>
            </a:r>
            <a:r>
              <a:rPr lang="en-US" sz="1600" dirty="0" err="1">
                <a:solidFill>
                  <a:schemeClr val="tx1"/>
                </a:solidFill>
              </a:rPr>
              <a:t>niet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beperkt</a:t>
            </a:r>
            <a:r>
              <a:rPr lang="en-US" sz="1600" dirty="0">
                <a:solidFill>
                  <a:schemeClr val="tx1"/>
                </a:solidFill>
              </a:rPr>
              <a:t> tot, </a:t>
            </a:r>
            <a:r>
              <a:rPr lang="en-US" sz="1600" dirty="0" err="1">
                <a:solidFill>
                  <a:schemeClr val="tx1"/>
                </a:solidFill>
              </a:rPr>
              <a:t>lettertype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  <a:endParaRPr lang="en-US" sz="1600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dirty="0" err="1">
                <a:solidFill>
                  <a:schemeClr val="tx1"/>
                </a:solidFill>
              </a:rPr>
              <a:t>Dinpro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: 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+mj-lt"/>
              </a:rPr>
              <a:t>Light, Light Italic (spaarzaam), </a:t>
            </a:r>
            <a:r>
              <a:rPr lang="nl-NL" sz="1600" b="0" i="0" dirty="0" err="1">
                <a:solidFill>
                  <a:srgbClr val="000000"/>
                </a:solidFill>
                <a:effectLst/>
                <a:latin typeface="+mj-lt"/>
              </a:rPr>
              <a:t>Regular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nl-NL" sz="1600" b="0" i="0" dirty="0" err="1">
                <a:solidFill>
                  <a:srgbClr val="000000"/>
                </a:solidFill>
                <a:effectLst/>
                <a:latin typeface="+mj-lt"/>
              </a:rPr>
              <a:t>Regular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+mj-lt"/>
              </a:rPr>
              <a:t> Italic (spaarzaam), Medium, </a:t>
            </a:r>
            <a:r>
              <a:rPr lang="nl-NL" sz="1600" b="0" i="0" dirty="0" err="1">
                <a:solidFill>
                  <a:srgbClr val="000000"/>
                </a:solidFill>
                <a:effectLst/>
                <a:latin typeface="+mj-lt"/>
              </a:rPr>
              <a:t>Bold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+mj-lt"/>
              </a:rPr>
              <a:t>)</a:t>
            </a:r>
            <a:endParaRPr lang="nl-NL" sz="1600" b="0" dirty="0">
              <a:highlight>
                <a:srgbClr val="FFFF00"/>
              </a:highlight>
              <a:latin typeface="+mj-lt"/>
            </a:endParaRPr>
          </a:p>
          <a:p>
            <a:pPr marL="228600" indent="-228600">
              <a:buFont typeface="+mj-lt"/>
              <a:buAutoNum type="arabicPeriod"/>
            </a:pPr>
            <a:r>
              <a:rPr lang="nl-NL" sz="1600" dirty="0" err="1">
                <a:solidFill>
                  <a:schemeClr val="tx1"/>
                </a:solidFill>
              </a:rPr>
              <a:t>TheSans</a:t>
            </a:r>
            <a:r>
              <a:rPr lang="nl-NL" sz="1600" dirty="0">
                <a:solidFill>
                  <a:schemeClr val="tx1"/>
                </a:solidFill>
              </a:rPr>
              <a:t> C4s (van typograaf Luc(as) de Groot): </a:t>
            </a:r>
            <a:r>
              <a:rPr lang="nl-NL" sz="1600" dirty="0" err="1">
                <a:solidFill>
                  <a:schemeClr val="tx1"/>
                </a:solidFill>
              </a:rPr>
              <a:t>plain</a:t>
            </a:r>
            <a:r>
              <a:rPr lang="nl-NL" sz="1600" dirty="0">
                <a:solidFill>
                  <a:schemeClr val="tx1"/>
                </a:solidFill>
              </a:rPr>
              <a:t>, </a:t>
            </a:r>
            <a:r>
              <a:rPr lang="nl-NL" sz="1600" dirty="0" err="1">
                <a:solidFill>
                  <a:schemeClr val="tx1"/>
                </a:solidFill>
              </a:rPr>
              <a:t>semibold</a:t>
            </a:r>
            <a:r>
              <a:rPr lang="nl-NL" sz="1600" dirty="0">
                <a:solidFill>
                  <a:schemeClr val="tx1"/>
                </a:solidFill>
              </a:rPr>
              <a:t>, </a:t>
            </a:r>
            <a:r>
              <a:rPr lang="nl-NL" sz="1600" dirty="0" err="1">
                <a:solidFill>
                  <a:schemeClr val="tx1"/>
                </a:solidFill>
              </a:rPr>
              <a:t>bold</a:t>
            </a:r>
            <a:endParaRPr lang="nl-NL" sz="16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En </a:t>
            </a:r>
            <a:r>
              <a:rPr lang="en-US" sz="1600" dirty="0" err="1">
                <a:solidFill>
                  <a:schemeClr val="tx1"/>
                </a:solidFill>
              </a:rPr>
              <a:t>overige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lettertypen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600" dirty="0" err="1">
                <a:solidFill>
                  <a:schemeClr val="tx1"/>
                </a:solidFill>
              </a:rPr>
              <a:t>Alle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lettertypen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mogen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ook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i="1" dirty="0" err="1">
                <a:solidFill>
                  <a:schemeClr val="tx1"/>
                </a:solidFill>
              </a:rPr>
              <a:t>cursief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b="1" dirty="0">
                <a:solidFill>
                  <a:schemeClr val="tx1"/>
                </a:solidFill>
              </a:rPr>
              <a:t>bold</a:t>
            </a:r>
            <a:r>
              <a:rPr lang="en-US" sz="1600" dirty="0">
                <a:solidFill>
                  <a:schemeClr val="tx1"/>
                </a:solidFill>
              </a:rPr>
              <a:t> of </a:t>
            </a:r>
            <a:r>
              <a:rPr lang="en-US" sz="1600" u="sng" dirty="0" err="1">
                <a:solidFill>
                  <a:schemeClr val="tx1"/>
                </a:solidFill>
              </a:rPr>
              <a:t>onderstreept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worden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uitgevraagd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r="34423"/>
          <a:stretch/>
        </p:blipFill>
        <p:spPr>
          <a:xfrm>
            <a:off x="6655776" y="1088791"/>
            <a:ext cx="2488223" cy="552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62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Ruimtenummering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404405" y="3233874"/>
            <a:ext cx="4752975" cy="31293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Lettertype:</a:t>
            </a:r>
          </a:p>
          <a:p>
            <a:pPr marL="228600" indent="-228600">
              <a:buFont typeface="+mj-lt"/>
              <a:buAutoNum type="arabicPeriod"/>
            </a:pPr>
            <a:r>
              <a:rPr lang="nl-NL" sz="1600" dirty="0" err="1"/>
              <a:t>MaCal</a:t>
            </a:r>
            <a:r>
              <a:rPr lang="nl-NL" sz="1600" dirty="0"/>
              <a:t> 986900 SILVER</a:t>
            </a:r>
          </a:p>
          <a:p>
            <a:pPr marL="228600" indent="-228600">
              <a:buFont typeface="+mj-lt"/>
              <a:buAutoNum type="arabicPeriod"/>
            </a:pPr>
            <a:r>
              <a:rPr lang="nl-NL" sz="1600" dirty="0" err="1"/>
              <a:t>Dinpro</a:t>
            </a:r>
            <a:r>
              <a:rPr lang="nl-NL" sz="1600" dirty="0"/>
              <a:t> C4s </a:t>
            </a:r>
            <a:r>
              <a:rPr lang="nl-NL" sz="1600" dirty="0" err="1"/>
              <a:t>Regular</a:t>
            </a:r>
            <a:endParaRPr lang="nl-NL" sz="16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Plaatsing</a:t>
            </a:r>
            <a:r>
              <a:rPr lang="en-US" sz="16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3,5 cm </a:t>
            </a:r>
            <a:r>
              <a:rPr lang="en-US" sz="1600" dirty="0" err="1"/>
              <a:t>vanaf</a:t>
            </a:r>
            <a:r>
              <a:rPr lang="en-US" sz="1600" dirty="0"/>
              <a:t> </a:t>
            </a:r>
            <a:r>
              <a:rPr lang="en-US" sz="1600" dirty="0" err="1"/>
              <a:t>zijkant</a:t>
            </a:r>
            <a:r>
              <a:rPr lang="en-US" sz="1600" dirty="0"/>
              <a:t> </a:t>
            </a:r>
            <a:r>
              <a:rPr lang="en-US" sz="1600" dirty="0" err="1"/>
              <a:t>deur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 err="1"/>
              <a:t>Bovenzijde</a:t>
            </a:r>
            <a:r>
              <a:rPr lang="en-US" sz="1600" dirty="0"/>
              <a:t> </a:t>
            </a:r>
            <a:r>
              <a:rPr lang="en-US" sz="1600" dirty="0" err="1"/>
              <a:t>ruimtenummering</a:t>
            </a:r>
            <a:r>
              <a:rPr lang="en-US" sz="1600" dirty="0"/>
              <a:t>: 160 cm </a:t>
            </a:r>
            <a:r>
              <a:rPr lang="en-US" sz="1600" dirty="0" err="1"/>
              <a:t>vanaf</a:t>
            </a:r>
            <a:r>
              <a:rPr lang="en-US" sz="1600" dirty="0"/>
              <a:t> de </a:t>
            </a:r>
            <a:r>
              <a:rPr lang="en-US" sz="1600" dirty="0" err="1"/>
              <a:t>grond</a:t>
            </a:r>
            <a:endParaRPr lang="nl-NL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nl-NL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93096"/>
            <a:ext cx="3521217" cy="216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AAF788F-AC34-BF81-D302-7AC3154ABB5C}"/>
              </a:ext>
            </a:extLst>
          </p:cNvPr>
          <p:cNvGrpSpPr/>
          <p:nvPr/>
        </p:nvGrpSpPr>
        <p:grpSpPr>
          <a:xfrm>
            <a:off x="457199" y="1218661"/>
            <a:ext cx="4073948" cy="1752600"/>
            <a:chOff x="4724621" y="1380595"/>
            <a:chExt cx="4073948" cy="17526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3DA26EF-5912-9962-8887-BA2661EE00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46"/>
            <a:stretch/>
          </p:blipFill>
          <p:spPr bwMode="auto">
            <a:xfrm>
              <a:off x="8076901" y="1380595"/>
              <a:ext cx="721668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F9B72D9-C4EB-A1A4-905D-2292C05A2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297"/>
            <a:stretch/>
          </p:blipFill>
          <p:spPr>
            <a:xfrm>
              <a:off x="4724621" y="1583430"/>
              <a:ext cx="3413748" cy="1332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982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Kastnummers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404405" y="3233874"/>
            <a:ext cx="6183819" cy="163528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Lettertype: </a:t>
            </a:r>
            <a:r>
              <a:rPr lang="nl-NL" sz="1600" dirty="0" err="1"/>
              <a:t>Dinpro</a:t>
            </a:r>
            <a:r>
              <a:rPr lang="nl-NL" sz="1600" dirty="0"/>
              <a:t> C4s </a:t>
            </a:r>
            <a:r>
              <a:rPr lang="nl-NL" sz="1600" dirty="0" err="1"/>
              <a:t>regular</a:t>
            </a:r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/>
              <a:t>Kleur: Zwart geprint op transparant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Plaatsing</a:t>
            </a:r>
            <a:r>
              <a:rPr lang="en-US" sz="1600" dirty="0"/>
              <a:t>: </a:t>
            </a:r>
            <a:r>
              <a:rPr lang="en-US" sz="1600" dirty="0" err="1"/>
              <a:t>Rechts</a:t>
            </a:r>
            <a:r>
              <a:rPr lang="en-US" sz="1600" dirty="0"/>
              <a:t> </a:t>
            </a:r>
            <a:r>
              <a:rPr lang="en-US" sz="1600" dirty="0" err="1"/>
              <a:t>bovenin</a:t>
            </a:r>
            <a:endParaRPr lang="en-US" sz="1600" dirty="0"/>
          </a:p>
          <a:p>
            <a:pPr marL="0" indent="0">
              <a:buNone/>
            </a:pPr>
            <a:endParaRPr lang="en-US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4133503" cy="222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093C45-A39F-21CD-1751-3897189D63E7}"/>
              </a:ext>
            </a:extLst>
          </p:cNvPr>
          <p:cNvGrpSpPr/>
          <p:nvPr/>
        </p:nvGrpSpPr>
        <p:grpSpPr>
          <a:xfrm>
            <a:off x="539552" y="1265480"/>
            <a:ext cx="3943350" cy="1704975"/>
            <a:chOff x="4739495" y="1370144"/>
            <a:chExt cx="3943350" cy="17049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F77F573-58BD-AFBB-1B55-C2ABBA7BD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9495" y="1370144"/>
              <a:ext cx="3943350" cy="170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9356C86C-0E5D-6F2D-38DB-9813D3DB1C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23816" b="-8391"/>
            <a:stretch/>
          </p:blipFill>
          <p:spPr>
            <a:xfrm>
              <a:off x="6206567" y="1855302"/>
              <a:ext cx="823761" cy="4105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825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Lockernummers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404405" y="3233873"/>
            <a:ext cx="6183819" cy="268959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700" dirty="0"/>
              <a:t>Lettertypes:</a:t>
            </a:r>
          </a:p>
          <a:p>
            <a:pPr marL="228600" indent="-228600">
              <a:buFont typeface="+mj-lt"/>
              <a:buAutoNum type="arabicPeriod"/>
            </a:pPr>
            <a:r>
              <a:rPr lang="nl-NL" sz="1700" dirty="0" err="1"/>
              <a:t>MaCal</a:t>
            </a:r>
            <a:r>
              <a:rPr lang="nl-NL" sz="1700" dirty="0"/>
              <a:t> 986900 SILVER</a:t>
            </a:r>
          </a:p>
          <a:p>
            <a:pPr marL="228600" indent="-228600">
              <a:buFont typeface="+mj-lt"/>
              <a:buAutoNum type="arabicPeriod"/>
            </a:pPr>
            <a:r>
              <a:rPr lang="nl-NL" sz="1700" dirty="0" err="1"/>
              <a:t>Dinpro</a:t>
            </a:r>
            <a:r>
              <a:rPr lang="nl-NL" sz="1700" dirty="0"/>
              <a:t> C4s </a:t>
            </a:r>
            <a:r>
              <a:rPr lang="nl-NL" sz="1700" dirty="0" err="1"/>
              <a:t>Regular</a:t>
            </a:r>
            <a:endParaRPr lang="nl-NL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 err="1"/>
              <a:t>Plaatsing</a:t>
            </a:r>
            <a:r>
              <a:rPr lang="en-US" sz="1700" dirty="0"/>
              <a:t>: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700" dirty="0"/>
              <a:t>Links </a:t>
            </a:r>
            <a:r>
              <a:rPr lang="en-US" sz="1700" dirty="0" err="1"/>
              <a:t>boven</a:t>
            </a:r>
            <a:endParaRPr lang="en-US" sz="1700" dirty="0"/>
          </a:p>
          <a:p>
            <a:pPr marL="228600" indent="-228600">
              <a:buFont typeface="+mj-lt"/>
              <a:buAutoNum type="arabicPeriod"/>
            </a:pPr>
            <a:r>
              <a:rPr lang="en-US" sz="1700" dirty="0" err="1"/>
              <a:t>Bovenzijde</a:t>
            </a:r>
            <a:r>
              <a:rPr lang="en-US" sz="1700" dirty="0"/>
              <a:t> </a:t>
            </a:r>
            <a:r>
              <a:rPr lang="en-US" sz="1700" dirty="0" err="1"/>
              <a:t>nummer</a:t>
            </a:r>
            <a:r>
              <a:rPr lang="en-US" sz="1700" dirty="0"/>
              <a:t>: 32 mm </a:t>
            </a:r>
            <a:r>
              <a:rPr lang="en-US" sz="1700" dirty="0" err="1"/>
              <a:t>vanaf</a:t>
            </a:r>
            <a:r>
              <a:rPr lang="en-US" sz="1700" dirty="0"/>
              <a:t> </a:t>
            </a:r>
            <a:r>
              <a:rPr lang="en-US" sz="1700" dirty="0" err="1"/>
              <a:t>bovenzijde</a:t>
            </a:r>
            <a:r>
              <a:rPr lang="en-US" sz="1700" dirty="0"/>
              <a:t> </a:t>
            </a:r>
            <a:r>
              <a:rPr lang="en-US" sz="1700" dirty="0" err="1"/>
              <a:t>deurtje</a:t>
            </a:r>
            <a:endParaRPr lang="en-US" sz="1700" dirty="0"/>
          </a:p>
          <a:p>
            <a:pPr marL="228600" indent="-228600">
              <a:buFont typeface="+mj-lt"/>
              <a:buAutoNum type="arabicPeriod"/>
            </a:pPr>
            <a:r>
              <a:rPr lang="en-US" sz="1700" dirty="0" err="1"/>
              <a:t>Afstand</a:t>
            </a:r>
            <a:r>
              <a:rPr lang="en-US" sz="1700" dirty="0"/>
              <a:t> </a:t>
            </a:r>
            <a:r>
              <a:rPr lang="en-US" sz="1700" dirty="0" err="1"/>
              <a:t>vanaf</a:t>
            </a:r>
            <a:r>
              <a:rPr lang="en-US" sz="1700" dirty="0"/>
              <a:t> linker </a:t>
            </a:r>
            <a:r>
              <a:rPr lang="en-US" sz="1700" dirty="0" err="1"/>
              <a:t>zijde</a:t>
            </a:r>
            <a:r>
              <a:rPr lang="en-US" sz="1700" dirty="0"/>
              <a:t> </a:t>
            </a:r>
            <a:r>
              <a:rPr lang="en-US" sz="1700" dirty="0" err="1"/>
              <a:t>deurtje</a:t>
            </a:r>
            <a:r>
              <a:rPr lang="en-US" sz="1700" dirty="0"/>
              <a:t> t/m de punt 80 mm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200" dirty="0">
              <a:solidFill>
                <a:srgbClr val="005B9D"/>
              </a:solidFill>
            </a:endParaRPr>
          </a:p>
          <a:p>
            <a:pPr marL="0" indent="0">
              <a:buNone/>
            </a:pPr>
            <a:endParaRPr lang="nl-NL" sz="12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68511"/>
            <a:ext cx="2058522" cy="520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8671388-C376-A493-26E2-4BF4F3FA5FAE}"/>
              </a:ext>
            </a:extLst>
          </p:cNvPr>
          <p:cNvGrpSpPr/>
          <p:nvPr/>
        </p:nvGrpSpPr>
        <p:grpSpPr>
          <a:xfrm>
            <a:off x="107504" y="1484784"/>
            <a:ext cx="3724275" cy="1285875"/>
            <a:chOff x="4103023" y="1628799"/>
            <a:chExt cx="3724275" cy="1285875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D2D01942-358D-F742-9041-9451AA20A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3023" y="1628799"/>
              <a:ext cx="3724275" cy="1285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B0DA6774-832E-6ADD-6283-45DEB60308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02"/>
            <a:stretch/>
          </p:blipFill>
          <p:spPr>
            <a:xfrm>
              <a:off x="4208046" y="1844824"/>
              <a:ext cx="2647930" cy="10081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720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Veiligheidsbolletjes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310695" y="2060848"/>
            <a:ext cx="3901265" cy="27363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Zandstraal rond 80 mm, gat rond 30 mm, </a:t>
            </a:r>
            <a:r>
              <a:rPr lang="nl-NL" sz="1600" dirty="0" err="1"/>
              <a:t>hoh</a:t>
            </a:r>
            <a:r>
              <a:rPr lang="nl-NL" sz="1600" dirty="0"/>
              <a:t> 170 mm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262" y="1279745"/>
            <a:ext cx="4386059" cy="283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45371"/>
            <a:ext cx="4386059" cy="265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643912E-047C-B9A7-07D0-68E99D5374EA}"/>
              </a:ext>
            </a:extLst>
          </p:cNvPr>
          <p:cNvSpPr txBox="1"/>
          <p:nvPr/>
        </p:nvSpPr>
        <p:spPr>
          <a:xfrm>
            <a:off x="4588262" y="4117196"/>
            <a:ext cx="3296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Voorbeeld plaatsing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08320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Dubbele</a:t>
            </a:r>
            <a:r>
              <a:rPr lang="en-US" dirty="0"/>
              <a:t> </a:t>
            </a:r>
            <a:r>
              <a:rPr lang="en-US" dirty="0" err="1"/>
              <a:t>banen</a:t>
            </a:r>
            <a:r>
              <a:rPr lang="en-US" dirty="0"/>
              <a:t> folie IN NIEUWE OMGEVINGEN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385660" y="1411934"/>
            <a:ext cx="7138668" cy="18730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- Zandstraal 500 mm hoog, tussenruimte 20 mm   </a:t>
            </a:r>
          </a:p>
          <a:p>
            <a:pPr marL="0" indent="0">
              <a:buNone/>
            </a:pPr>
            <a:r>
              <a:rPr lang="en-US" sz="1600" dirty="0"/>
              <a:t>- </a:t>
            </a:r>
            <a:r>
              <a:rPr lang="en-US" sz="1600" dirty="0" err="1"/>
              <a:t>Onderkant</a:t>
            </a:r>
            <a:r>
              <a:rPr lang="en-US" sz="1600" dirty="0"/>
              <a:t> </a:t>
            </a:r>
            <a:r>
              <a:rPr lang="en-US" sz="1600" dirty="0" err="1"/>
              <a:t>baan</a:t>
            </a:r>
            <a:r>
              <a:rPr lang="en-US" sz="1600" dirty="0"/>
              <a:t>: 730 mm </a:t>
            </a:r>
            <a:r>
              <a:rPr lang="en-US" sz="1600" dirty="0" err="1"/>
              <a:t>vanaf</a:t>
            </a:r>
            <a:r>
              <a:rPr lang="en-US" sz="1600" dirty="0"/>
              <a:t> de </a:t>
            </a:r>
            <a:r>
              <a:rPr lang="en-US" sz="1600" dirty="0" err="1"/>
              <a:t>grond</a:t>
            </a:r>
            <a:endParaRPr lang="nl-NL" sz="1600" dirty="0"/>
          </a:p>
          <a:p>
            <a:pPr marL="0" indent="0">
              <a:buNone/>
            </a:pPr>
            <a:r>
              <a:rPr lang="nl-NL" sz="1600" dirty="0"/>
              <a:t>- Standaard: </a:t>
            </a:r>
            <a:r>
              <a:rPr lang="nl-NL" sz="1600" dirty="0" err="1"/>
              <a:t>Etched</a:t>
            </a:r>
            <a:r>
              <a:rPr lang="nl-NL" sz="1600" dirty="0"/>
              <a:t> </a:t>
            </a:r>
            <a:r>
              <a:rPr lang="nl-NL" sz="1600" dirty="0" err="1"/>
              <a:t>glass</a:t>
            </a:r>
            <a:r>
              <a:rPr lang="nl-NL" sz="1600" dirty="0"/>
              <a:t> folie, </a:t>
            </a:r>
            <a:r>
              <a:rPr lang="nl-NL" sz="1600" dirty="0" err="1"/>
              <a:t>Maegis</a:t>
            </a:r>
            <a:r>
              <a:rPr lang="nl-NL" sz="1600" dirty="0"/>
              <a:t> type V961, polymeer folie</a:t>
            </a:r>
            <a:endParaRPr lang="en-US" sz="1600" dirty="0">
              <a:solidFill>
                <a:srgbClr val="005B9D"/>
              </a:solidFill>
            </a:endParaRPr>
          </a:p>
          <a:p>
            <a:pPr marL="0" indent="0">
              <a:buNone/>
            </a:pPr>
            <a:r>
              <a:rPr lang="nl-NL" sz="1600" dirty="0"/>
              <a:t>- Indien tekst in folie wordt verwerkt; dan is tekst in lettertype DINPRO </a:t>
            </a:r>
            <a:r>
              <a:rPr lang="nl-NL" sz="1600" dirty="0" err="1"/>
              <a:t>regular</a:t>
            </a:r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88" y="2996952"/>
            <a:ext cx="5893068" cy="345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203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Dubbele</a:t>
            </a:r>
            <a:r>
              <a:rPr lang="en-US" dirty="0"/>
              <a:t> </a:t>
            </a:r>
            <a:r>
              <a:rPr lang="en-US" dirty="0" err="1"/>
              <a:t>banen</a:t>
            </a:r>
            <a:r>
              <a:rPr lang="en-US" dirty="0"/>
              <a:t> IN OUDE OMGEVINGEN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solidFill>
                  <a:prstClr val="white"/>
                </a:solidFill>
              </a:rPr>
              <a:t>Folies FCO| maart 2023</a:t>
            </a:r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57199" y="1397510"/>
            <a:ext cx="5301763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18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nl-NL" sz="16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323528" y="1267918"/>
            <a:ext cx="7138668" cy="18730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dirty="0"/>
              <a:t>- Zandstraal en tussenruimte aanpassen aan reeds bestaande folies in de nabijheid  </a:t>
            </a:r>
          </a:p>
          <a:p>
            <a:pPr marL="0" indent="0">
              <a:buNone/>
            </a:pPr>
            <a:r>
              <a:rPr lang="en-US" sz="1600" dirty="0"/>
              <a:t>- </a:t>
            </a:r>
            <a:r>
              <a:rPr lang="en-US" sz="1600" dirty="0" err="1"/>
              <a:t>Onderkant</a:t>
            </a:r>
            <a:r>
              <a:rPr lang="en-US" sz="1600" dirty="0"/>
              <a:t> </a:t>
            </a:r>
            <a:r>
              <a:rPr lang="en-US" sz="1600" dirty="0" err="1"/>
              <a:t>baan</a:t>
            </a:r>
            <a:r>
              <a:rPr lang="en-US" sz="1600" dirty="0"/>
              <a:t>: 730 mm </a:t>
            </a:r>
            <a:r>
              <a:rPr lang="en-US" sz="1600" dirty="0" err="1"/>
              <a:t>vanaf</a:t>
            </a:r>
            <a:r>
              <a:rPr lang="en-US" sz="1600" dirty="0"/>
              <a:t> de </a:t>
            </a:r>
            <a:r>
              <a:rPr lang="en-US" sz="1600" dirty="0" err="1"/>
              <a:t>grond</a:t>
            </a:r>
            <a:endParaRPr lang="nl-NL" sz="1600" dirty="0"/>
          </a:p>
          <a:p>
            <a:pPr marL="0" indent="0">
              <a:buNone/>
            </a:pPr>
            <a:r>
              <a:rPr lang="nl-NL" sz="1600" dirty="0"/>
              <a:t>- Standaard: </a:t>
            </a:r>
            <a:r>
              <a:rPr lang="nl-NL" sz="1600" dirty="0" err="1"/>
              <a:t>Etched</a:t>
            </a:r>
            <a:r>
              <a:rPr lang="nl-NL" sz="1600" dirty="0"/>
              <a:t> </a:t>
            </a:r>
            <a:r>
              <a:rPr lang="nl-NL" sz="1600" dirty="0" err="1"/>
              <a:t>glass</a:t>
            </a:r>
            <a:r>
              <a:rPr lang="nl-NL" sz="1600" dirty="0"/>
              <a:t> folie, </a:t>
            </a:r>
            <a:r>
              <a:rPr lang="nl-NL" sz="1600" dirty="0" err="1"/>
              <a:t>Maegis</a:t>
            </a:r>
            <a:r>
              <a:rPr lang="nl-NL" sz="1600" dirty="0"/>
              <a:t> type V961, polymeer folie</a:t>
            </a:r>
            <a:endParaRPr lang="en-US" sz="1600" dirty="0">
              <a:solidFill>
                <a:srgbClr val="005B9D"/>
              </a:solidFill>
            </a:endParaRPr>
          </a:p>
          <a:p>
            <a:pPr marL="0" indent="0">
              <a:buNone/>
            </a:pPr>
            <a:r>
              <a:rPr lang="nl-NL" sz="1600" dirty="0"/>
              <a:t>- Indien tekst in folie wordt verwerkt; dan is tekst in lettertype DINPRO </a:t>
            </a:r>
            <a:r>
              <a:rPr lang="nl-NL" sz="1600" dirty="0" err="1"/>
              <a:t>regular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763FCA-F16C-61BA-B579-62138B2F1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749510"/>
            <a:ext cx="5893068" cy="345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9911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617</Words>
  <Application>Microsoft Office PowerPoint</Application>
  <PresentationFormat>Diavoorstelling (4:3)</PresentationFormat>
  <Paragraphs>103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Courier New</vt:lpstr>
      <vt:lpstr>Minion Pro</vt:lpstr>
      <vt:lpstr>Roboto</vt:lpstr>
      <vt:lpstr>Kantoorthema</vt:lpstr>
      <vt:lpstr>Design Manual folies en belettering Vrije Universiteit</vt:lpstr>
      <vt:lpstr>inhoud</vt:lpstr>
      <vt:lpstr>Lettertypen</vt:lpstr>
      <vt:lpstr>Ruimtenummering</vt:lpstr>
      <vt:lpstr>Kastnummers</vt:lpstr>
      <vt:lpstr>Lockernummers</vt:lpstr>
      <vt:lpstr>Veiligheidsbolletjes</vt:lpstr>
      <vt:lpstr>Dubbele banen folie IN NIEUWE OMGEVINGEN</vt:lpstr>
      <vt:lpstr>Dubbele banen IN OUDE OMGEVINGEN</vt:lpstr>
      <vt:lpstr>ENKELE baAn in oude en nieuwe omgevingen</vt:lpstr>
      <vt:lpstr>MAATWERK Folie in oude en nieuwe omgevingen</vt:lpstr>
      <vt:lpstr>MAATWERK Belettering/bestickering</vt:lpstr>
    </vt:vector>
  </TitlesOfParts>
  <Company>Vrije Universiteit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Folies voor op  glaswerk of vlakke ondergrond</dc:title>
  <dc:creator>Koppers, N.A.G.</dc:creator>
  <cp:lastModifiedBy>Schaap, N.A. (Nikki)</cp:lastModifiedBy>
  <cp:revision>23</cp:revision>
  <cp:lastPrinted>2017-03-10T09:50:26Z</cp:lastPrinted>
  <dcterms:created xsi:type="dcterms:W3CDTF">2017-02-16T10:17:02Z</dcterms:created>
  <dcterms:modified xsi:type="dcterms:W3CDTF">2023-03-30T13:03:23Z</dcterms:modified>
</cp:coreProperties>
</file>