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7" r:id="rId3"/>
    <p:sldId id="281" r:id="rId4"/>
    <p:sldId id="285" r:id="rId5"/>
    <p:sldId id="286" r:id="rId6"/>
    <p:sldId id="290" r:id="rId7"/>
    <p:sldId id="288" r:id="rId8"/>
    <p:sldId id="289" r:id="rId9"/>
    <p:sldId id="276" r:id="rId10"/>
    <p:sldId id="291" r:id="rId11"/>
    <p:sldId id="292" r:id="rId12"/>
    <p:sldId id="280" r:id="rId13"/>
    <p:sldId id="287" r:id="rId1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aamloze sectie" id="{AE248F0C-526C-4C02-B770-1699BF49852E}">
          <p14:sldIdLst>
            <p14:sldId id="256"/>
            <p14:sldId id="267"/>
            <p14:sldId id="281"/>
            <p14:sldId id="285"/>
            <p14:sldId id="286"/>
            <p14:sldId id="290"/>
            <p14:sldId id="288"/>
            <p14:sldId id="289"/>
            <p14:sldId id="276"/>
            <p14:sldId id="291"/>
            <p14:sldId id="292"/>
            <p14:sldId id="280"/>
            <p14:sldId id="28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0" name="Auteur" initials="A" lastIdx="0" clrIdx="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2B1E"/>
    <a:srgbClr val="154273"/>
    <a:srgbClr val="F2D9E7"/>
    <a:srgbClr val="E5B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94" autoAdjust="0"/>
    <p:restoredTop sz="74400" autoAdjust="0"/>
  </p:normalViewPr>
  <p:slideViewPr>
    <p:cSldViewPr snapToGrid="0">
      <p:cViewPr varScale="1">
        <p:scale>
          <a:sx n="86" d="100"/>
          <a:sy n="86" d="100"/>
        </p:scale>
        <p:origin x="1020" y="90"/>
      </p:cViewPr>
      <p:guideLst>
        <p:guide orient="horz" pos="2183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1-12-2022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1-12-2022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1000" dirty="0" smtClean="0"/>
              <a:t>wat nodig is om doel te bereiken in 2027, zoals: argumenten voor aanpassing maatregelpakket, doelaanpassing, boven regionale knelpunten en maatregelen agenderen/adresseren (internationaal, nationaal, regionaal)</a:t>
            </a:r>
          </a:p>
          <a:p>
            <a:r>
              <a:rPr lang="nl-NL" sz="1000" dirty="0" smtClean="0"/>
              <a:t>welke uitzonderingsmogelijkheden relevant zijn: doelfasering vanwege natuurlijke omstandigheden of doelverlaging</a:t>
            </a:r>
          </a:p>
          <a:p>
            <a:endParaRPr lang="nl-NL" sz="10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68696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317217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8417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5003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Vrije vorm: vorm 29">
            <a:extLst>
              <a:ext uri="{FF2B5EF4-FFF2-40B4-BE49-F238E27FC236}">
                <a16:creationId xmlns:a16="http://schemas.microsoft.com/office/drawing/2014/main" id="{FB7BC648-3F3A-4FE6-B474-FF08AD16EC55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50001" y="0"/>
                </a:lnTo>
                <a:lnTo>
                  <a:pt x="5850001" y="975600"/>
                </a:lnTo>
                <a:lnTo>
                  <a:pt x="6096000" y="97560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0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BCE3D936-01A5-42C9-A617-17B3B8FB8C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sp>
        <p:nvSpPr>
          <p:cNvPr id="11" name="Vertrouwelijkheidsniveau">
            <a:extLst>
              <a:ext uri="{FF2B5EF4-FFF2-40B4-BE49-F238E27FC236}">
                <a16:creationId xmlns:a16="http://schemas.microsoft.com/office/drawing/2014/main" id="{D6028795-C409-40A9-B428-B0AF6EBB64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1FD69D9-3E06-4876-9F73-71B6B351D2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11048400" y="6528572"/>
            <a:ext cx="511200" cy="183600"/>
          </a:xfrm>
        </p:spPr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828510C-BC5B-408F-A83E-20041DE7A1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40B2573-7117-47DC-A1FC-56A832A1E9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29000"/>
            <a:ext cx="12192000" cy="3429000"/>
          </a:xfrm>
          <a:solidFill>
            <a:schemeClr val="tx1">
              <a:lumMod val="85000"/>
            </a:schemeClr>
          </a:solidFill>
        </p:spPr>
        <p:txBody>
          <a:bodyPr tIns="1080000" anchor="t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7AD964-7CC1-4105-95CD-B714971881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A879FCC-B15B-43B0-94C1-EA709F51A4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4D76FA77-7724-405A-BCBC-F7FB2273E8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329235 w 12192000"/>
              <a:gd name="connsiteY1" fmla="*/ 0 h 6858000"/>
              <a:gd name="connsiteX2" fmla="*/ 5848350 w 12192000"/>
              <a:gd name="connsiteY2" fmla="*/ 0 h 6858000"/>
              <a:gd name="connsiteX3" fmla="*/ 5857872 w 12192000"/>
              <a:gd name="connsiteY3" fmla="*/ 0 h 6858000"/>
              <a:gd name="connsiteX4" fmla="*/ 5857872 w 12192000"/>
              <a:gd name="connsiteY4" fmla="*/ 711998 h 6858000"/>
              <a:gd name="connsiteX5" fmla="*/ 6324600 w 12192000"/>
              <a:gd name="connsiteY5" fmla="*/ 711998 h 6858000"/>
              <a:gd name="connsiteX6" fmla="*/ 63246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6324600 w 12192000"/>
              <a:gd name="connsiteY9" fmla="*/ 6858000 h 6858000"/>
              <a:gd name="connsiteX10" fmla="*/ 584835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329235" y="0"/>
                </a:lnTo>
                <a:lnTo>
                  <a:pt x="5848350" y="0"/>
                </a:lnTo>
                <a:lnTo>
                  <a:pt x="5857872" y="0"/>
                </a:lnTo>
                <a:lnTo>
                  <a:pt x="5857872" y="711998"/>
                </a:lnTo>
                <a:lnTo>
                  <a:pt x="6324600" y="711998"/>
                </a:lnTo>
                <a:lnTo>
                  <a:pt x="63246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63246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2520000" anchor="t" anchorCtr="1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630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naam in te voegen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63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functie of project in te voegen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9EE6DDE-E144-43EA-A883-E219AA86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Vrije vorm: vorm 16">
            <a:extLst>
              <a:ext uri="{FF2B5EF4-FFF2-40B4-BE49-F238E27FC236}">
                <a16:creationId xmlns:a16="http://schemas.microsoft.com/office/drawing/2014/main" id="{CE883B12-7812-4AB5-9452-637027F7477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360191 w 6096000"/>
              <a:gd name="connsiteY1" fmla="*/ 0 h 6858000"/>
              <a:gd name="connsiteX2" fmla="*/ 5850001 w 6096000"/>
              <a:gd name="connsiteY2" fmla="*/ 0 h 6858000"/>
              <a:gd name="connsiteX3" fmla="*/ 5862635 w 6096000"/>
              <a:gd name="connsiteY3" fmla="*/ 0 h 6858000"/>
              <a:gd name="connsiteX4" fmla="*/ 5862635 w 6096000"/>
              <a:gd name="connsiteY4" fmla="*/ 709612 h 6858000"/>
              <a:gd name="connsiteX5" fmla="*/ 6096000 w 6096000"/>
              <a:gd name="connsiteY5" fmla="*/ 709612 h 6858000"/>
              <a:gd name="connsiteX6" fmla="*/ 6096000 w 6096000"/>
              <a:gd name="connsiteY6" fmla="*/ 975600 h 6858000"/>
              <a:gd name="connsiteX7" fmla="*/ 6096000 w 6096000"/>
              <a:gd name="connsiteY7" fmla="*/ 1102518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360191" y="0"/>
                </a:lnTo>
                <a:lnTo>
                  <a:pt x="5850001" y="0"/>
                </a:lnTo>
                <a:lnTo>
                  <a:pt x="5862635" y="0"/>
                </a:lnTo>
                <a:lnTo>
                  <a:pt x="5862635" y="709612"/>
                </a:lnTo>
                <a:lnTo>
                  <a:pt x="6096000" y="709612"/>
                </a:lnTo>
                <a:lnTo>
                  <a:pt x="6096000" y="975600"/>
                </a:lnTo>
                <a:lnTo>
                  <a:pt x="6096000" y="110251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59200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59200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59200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869C57F-4252-4209-A8BC-33FAC7ADB6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50453"/>
            <a:ext cx="4997688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Type een afsluitende zin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A3A163FE-BA7A-4106-9910-A643D023C9F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5" name="Vertrouwelijkheidsniveau">
            <a:extLst>
              <a:ext uri="{FF2B5EF4-FFF2-40B4-BE49-F238E27FC236}">
                <a16:creationId xmlns:a16="http://schemas.microsoft.com/office/drawing/2014/main" id="{CAA5CBF2-B6F9-4237-8DE7-3D9FD8FFAB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6D7B6104-9A05-4402-8182-B455998884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27413"/>
            <a:ext cx="12192000" cy="3430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3749486"/>
            <a:ext cx="10925176" cy="1736913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2" name="Tijdelijke aanduiding voor dianummer 21">
            <a:extLst>
              <a:ext uri="{FF2B5EF4-FFF2-40B4-BE49-F238E27FC236}">
                <a16:creationId xmlns:a16="http://schemas.microsoft.com/office/drawing/2014/main" id="{17E1F773-BF9C-4C35-ABBC-BFB53364B3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3" name="Vertrouwelijkheidsniveau">
            <a:extLst>
              <a:ext uri="{FF2B5EF4-FFF2-40B4-BE49-F238E27FC236}">
                <a16:creationId xmlns:a16="http://schemas.microsoft.com/office/drawing/2014/main" id="{9083841F-8AA4-4AEC-93F7-5EDA66B599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tekst 16">
            <a:extLst>
              <a:ext uri="{FF2B5EF4-FFF2-40B4-BE49-F238E27FC236}">
                <a16:creationId xmlns:a16="http://schemas.microsoft.com/office/drawing/2014/main" id="{631BC45E-EEEE-444C-8340-F4E4E532BF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0001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24115787-E7BA-4E6B-ACDF-C586817C79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8FD66A7-5A78-459B-9B7F-13F33318DE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C91930-E0E3-4652-8A0C-E4B528AB5B7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51AE06CA-FDAB-47E6-9A6B-49429DE85BD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6069807 w 6096000"/>
              <a:gd name="connsiteY0" fmla="*/ 975600 h 6858000"/>
              <a:gd name="connsiteX1" fmla="*/ 6096000 w 6096000"/>
              <a:gd name="connsiteY1" fmla="*/ 975600 h 6858000"/>
              <a:gd name="connsiteX2" fmla="*/ 6096000 w 6096000"/>
              <a:gd name="connsiteY2" fmla="*/ 1014413 h 6858000"/>
              <a:gd name="connsiteX3" fmla="*/ 6069807 w 6096000"/>
              <a:gd name="connsiteY3" fmla="*/ 1014413 h 6858000"/>
              <a:gd name="connsiteX4" fmla="*/ 0 w 6096000"/>
              <a:gd name="connsiteY4" fmla="*/ 0 h 6858000"/>
              <a:gd name="connsiteX5" fmla="*/ 5777707 w 6096000"/>
              <a:gd name="connsiteY5" fmla="*/ 0 h 6858000"/>
              <a:gd name="connsiteX6" fmla="*/ 5777707 w 6096000"/>
              <a:gd name="connsiteY6" fmla="*/ 1014413 h 6858000"/>
              <a:gd name="connsiteX7" fmla="*/ 5777707 w 6096000"/>
              <a:gd name="connsiteY7" fmla="*/ 1265494 h 6858000"/>
              <a:gd name="connsiteX8" fmla="*/ 5777707 w 6096000"/>
              <a:gd name="connsiteY8" fmla="*/ 1281113 h 6858000"/>
              <a:gd name="connsiteX9" fmla="*/ 6096000 w 6096000"/>
              <a:gd name="connsiteY9" fmla="*/ 1281113 h 6858000"/>
              <a:gd name="connsiteX10" fmla="*/ 6096000 w 6096000"/>
              <a:gd name="connsiteY10" fmla="*/ 6858000 h 6858000"/>
              <a:gd name="connsiteX11" fmla="*/ 5848350 w 6096000"/>
              <a:gd name="connsiteY11" fmla="*/ 6858000 h 6858000"/>
              <a:gd name="connsiteX12" fmla="*/ 0 w 6096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00" h="6858000">
                <a:moveTo>
                  <a:pt x="6069807" y="975600"/>
                </a:moveTo>
                <a:lnTo>
                  <a:pt x="6096000" y="975600"/>
                </a:lnTo>
                <a:lnTo>
                  <a:pt x="6096000" y="1014413"/>
                </a:lnTo>
                <a:lnTo>
                  <a:pt x="6069807" y="1014413"/>
                </a:lnTo>
                <a:close/>
                <a:moveTo>
                  <a:pt x="0" y="0"/>
                </a:moveTo>
                <a:lnTo>
                  <a:pt x="5777707" y="0"/>
                </a:lnTo>
                <a:lnTo>
                  <a:pt x="5777707" y="1014413"/>
                </a:lnTo>
                <a:lnTo>
                  <a:pt x="5777707" y="1265494"/>
                </a:lnTo>
                <a:lnTo>
                  <a:pt x="5777707" y="1281113"/>
                </a:lnTo>
                <a:lnTo>
                  <a:pt x="6096000" y="1281113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80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Klik op het pictogram om een afbeelding in te voegen</a:t>
            </a:r>
          </a:p>
        </p:txBody>
      </p:sp>
      <p:sp>
        <p:nvSpPr>
          <p:cNvPr id="28" name="Vertrouwelijkheidsniveau">
            <a:extLst>
              <a:ext uri="{FF2B5EF4-FFF2-40B4-BE49-F238E27FC236}">
                <a16:creationId xmlns:a16="http://schemas.microsoft.com/office/drawing/2014/main" id="{233E6339-A3B7-4F01-A9A8-3BA0F6CFAD1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29" name="Ondertitel 2">
            <a:extLst>
              <a:ext uri="{FF2B5EF4-FFF2-40B4-BE49-F238E27FC236}">
                <a16:creationId xmlns:a16="http://schemas.microsoft.com/office/drawing/2014/main" id="{CC6EB04B-3622-4850-A8B2-65C8523784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1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id="{170997DC-0B66-445A-9CA4-DC2FB480E2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16">
            <a:extLst>
              <a:ext uri="{FF2B5EF4-FFF2-40B4-BE49-F238E27FC236}">
                <a16:creationId xmlns:a16="http://schemas.microsoft.com/office/drawing/2014/main" id="{42907EF7-49B3-46B9-ACD2-A3F3E160A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DF9EB481-DA3C-4E44-9FE2-E6F7ED8E58A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0A6A365-BFF5-4B16-B1E9-D831984D5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" y="2350800"/>
            <a:ext cx="109224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46971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0000" y="2350800"/>
            <a:ext cx="50038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2000" y="2350800"/>
            <a:ext cx="50112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260C6DF3-2547-4188-B44C-E1C924D734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7" name="Vertrouwelijkheidsniveau">
            <a:extLst>
              <a:ext uri="{FF2B5EF4-FFF2-40B4-BE49-F238E27FC236}">
                <a16:creationId xmlns:a16="http://schemas.microsoft.com/office/drawing/2014/main" id="{1B09E170-CA11-4EE2-B82E-0AD6B2F1CC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B1CF7121-85E0-45D3-B910-BCF8E25FEC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552000" y="2350799"/>
            <a:ext cx="5004000" cy="3963600"/>
          </a:xfrm>
        </p:spPr>
        <p:txBody>
          <a:bodyPr/>
          <a:lstStyle>
            <a:lvl1pPr marL="316800" indent="-3168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30000" indent="-3168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7984020-B91C-4CFF-88ED-501B2109C66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F17C0AA7-9F88-4479-B7CF-C1BB31AB870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C1E2EA9-BE63-4625-B099-2271F692D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6C2A6650-CEC0-489B-BFC0-04E78F01962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0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0000" y="5298141"/>
            <a:ext cx="10923588" cy="923272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B8E684C-7D4C-426C-AC24-E424245763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Vertrouwelijkheidsniveau">
            <a:extLst>
              <a:ext uri="{FF2B5EF4-FFF2-40B4-BE49-F238E27FC236}">
                <a16:creationId xmlns:a16="http://schemas.microsoft.com/office/drawing/2014/main" id="{D32BCAE4-C367-4016-B734-236CBBFED4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verticaal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0FA47D1B-42CA-4E2B-B2E8-239884DF4BD3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498305 w 6096000"/>
              <a:gd name="connsiteY1" fmla="*/ 0 h 6858000"/>
              <a:gd name="connsiteX2" fmla="*/ 5853600 w 6096000"/>
              <a:gd name="connsiteY2" fmla="*/ 0 h 6858000"/>
              <a:gd name="connsiteX3" fmla="*/ 5862636 w 6096000"/>
              <a:gd name="connsiteY3" fmla="*/ 0 h 6858000"/>
              <a:gd name="connsiteX4" fmla="*/ 5862636 w 6096000"/>
              <a:gd name="connsiteY4" fmla="*/ 712471 h 6858000"/>
              <a:gd name="connsiteX5" fmla="*/ 6096000 w 6096000"/>
              <a:gd name="connsiteY5" fmla="*/ 712471 h 6858000"/>
              <a:gd name="connsiteX6" fmla="*/ 6096000 w 6096000"/>
              <a:gd name="connsiteY6" fmla="*/ 961200 h 6858000"/>
              <a:gd name="connsiteX7" fmla="*/ 6096000 w 6096000"/>
              <a:gd name="connsiteY7" fmla="*/ 1891881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498305" y="0"/>
                </a:lnTo>
                <a:lnTo>
                  <a:pt x="5853600" y="0"/>
                </a:lnTo>
                <a:lnTo>
                  <a:pt x="5862636" y="0"/>
                </a:lnTo>
                <a:lnTo>
                  <a:pt x="5862636" y="712471"/>
                </a:lnTo>
                <a:lnTo>
                  <a:pt x="6096000" y="712471"/>
                </a:lnTo>
                <a:lnTo>
                  <a:pt x="6096000" y="961200"/>
                </a:lnTo>
                <a:lnTo>
                  <a:pt x="6096000" y="1891881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6552000" y="1052513"/>
            <a:ext cx="5004000" cy="5168900"/>
          </a:xfrm>
        </p:spPr>
        <p:txBody>
          <a:bodyPr anchor="ctr" anchorCtr="0"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F508C5A-8D78-4219-976E-46DFA0C4F8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39154"/>
            <a:ext cx="50038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11F2E84-2AC4-4E76-AB35-4DF5275224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" name="Vertrouwelijkheidsniveau">
            <a:extLst>
              <a:ext uri="{FF2B5EF4-FFF2-40B4-BE49-F238E27FC236}">
                <a16:creationId xmlns:a16="http://schemas.microsoft.com/office/drawing/2014/main" id="{42A8670A-3771-498C-BCA7-1CEC86864E8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0636227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6552000" y="2350800"/>
            <a:ext cx="50040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0E24862E-A238-48C9-966B-53C0A9936E1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9C42D806-99A5-4854-9BB7-C93AB66EA3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4BAFB278-E939-4041-A70B-47CB8943C72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F4CFC7BE-2502-4C51-AFEA-F92D9746773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0000" y="1281950"/>
            <a:ext cx="10933200" cy="1069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000" y="2349499"/>
            <a:ext cx="10933200" cy="3963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0C4A9ED-10BC-4655-9631-74B32DCB2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8400" y="6528572"/>
            <a:ext cx="511200" cy="1836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113A800-9FFB-4505-9B39-BBE671EBBBE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666" r:id="rId2"/>
    <p:sldLayoutId id="2147483725" r:id="rId3"/>
    <p:sldLayoutId id="2147483731" r:id="rId4"/>
    <p:sldLayoutId id="2147483652" r:id="rId5"/>
    <p:sldLayoutId id="2147483728" r:id="rId6"/>
    <p:sldLayoutId id="2147483689" r:id="rId7"/>
    <p:sldLayoutId id="2147483730" r:id="rId8"/>
    <p:sldLayoutId id="2147483729" r:id="rId9"/>
    <p:sldLayoutId id="2147483716" r:id="rId10"/>
    <p:sldLayoutId id="2147483667" r:id="rId11"/>
    <p:sldLayoutId id="214748372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Tx/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Tx/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Tx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sz="quarter" idx="21"/>
          </p:nvPr>
        </p:nvSpPr>
        <p:spPr>
          <a:xfrm>
            <a:off x="6382550" y="5009108"/>
            <a:ext cx="5474900" cy="667726"/>
          </a:xfrm>
        </p:spPr>
        <p:txBody>
          <a:bodyPr/>
          <a:lstStyle/>
          <a:p>
            <a:r>
              <a:rPr lang="nl-NL" b="1" dirty="0" smtClean="0"/>
              <a:t>Marjoke Muller</a:t>
            </a:r>
          </a:p>
          <a:p>
            <a:endParaRPr lang="nl-NL" b="1" dirty="0" smtClean="0"/>
          </a:p>
          <a:p>
            <a:r>
              <a:rPr lang="nl-NL" dirty="0" smtClean="0"/>
              <a:t>Rijkswaterstaat – Water Verkeer en Leefomgeving</a:t>
            </a:r>
          </a:p>
          <a:p>
            <a:endParaRPr lang="nl-NL" dirty="0"/>
          </a:p>
          <a:p>
            <a:r>
              <a:rPr lang="nl-NL" dirty="0" smtClean="0"/>
              <a:t>Informatiebijeenkomst</a:t>
            </a:r>
            <a:r>
              <a:rPr lang="nl-NL" dirty="0" smtClean="0"/>
              <a:t>, 30 november 2022</a:t>
            </a:r>
          </a:p>
          <a:p>
            <a:endParaRPr lang="nl-NL" dirty="0"/>
          </a:p>
        </p:txBody>
      </p:sp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6300000" y="1833199"/>
            <a:ext cx="5640000" cy="1403350"/>
          </a:xfrm>
        </p:spPr>
        <p:txBody>
          <a:bodyPr>
            <a:normAutofit/>
          </a:bodyPr>
          <a:lstStyle/>
          <a:p>
            <a:r>
              <a:rPr lang="nl-NL" dirty="0" smtClean="0"/>
              <a:t>Analyse KRW doelbereik voor de Rijkwateren</a:t>
            </a:r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</a:t>
            </a:fld>
            <a:endParaRPr lang="nl-NL" dirty="0"/>
          </a:p>
        </p:txBody>
      </p:sp>
      <p:pic>
        <p:nvPicPr>
          <p:cNvPr id="8" name="Afbeelding 7" descr="https://corporate.intranet.rws.nl/Content/Media/0aa11734-67a0-41c0-a417-d9c113434032/RWS%20infographic_cover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83576"/>
            <a:ext cx="6096000" cy="44759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523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630000" y="1809750"/>
            <a:ext cx="10929600" cy="4718821"/>
          </a:xfrm>
        </p:spPr>
        <p:txBody>
          <a:bodyPr>
            <a:normAutofit fontScale="47500" lnSpcReduction="20000"/>
          </a:bodyPr>
          <a:lstStyle/>
          <a:p>
            <a:pPr marL="457200" lvl="0" indent="-457200">
              <a:buFont typeface="+mj-lt"/>
              <a:buAutoNum type="arabicPeriod" startAt="4"/>
            </a:pPr>
            <a:r>
              <a:rPr lang="nl-NL" sz="4000" dirty="0" smtClean="0"/>
              <a:t>Overzicht </a:t>
            </a:r>
            <a:r>
              <a:rPr lang="nl-NL" sz="4000" dirty="0"/>
              <a:t>van </a:t>
            </a:r>
            <a:r>
              <a:rPr lang="nl-NL" sz="4000" dirty="0" smtClean="0"/>
              <a:t>maatregelen, effectiviteit</a:t>
            </a:r>
          </a:p>
          <a:p>
            <a:pPr lvl="1"/>
            <a:r>
              <a:rPr lang="nl-NL" sz="3500" dirty="0"/>
              <a:t>	</a:t>
            </a:r>
            <a:r>
              <a:rPr lang="nl-NL" sz="3500" dirty="0" smtClean="0"/>
              <a:t>uitgevoerd en gepland</a:t>
            </a:r>
          </a:p>
          <a:p>
            <a:pPr lvl="1"/>
            <a:r>
              <a:rPr lang="nl-NL" sz="3500" dirty="0"/>
              <a:t>	</a:t>
            </a:r>
            <a:r>
              <a:rPr lang="nl-NL" sz="3500" dirty="0" smtClean="0"/>
              <a:t>WKP, geografische info, beschikbaarheid varieert</a:t>
            </a:r>
          </a:p>
          <a:p>
            <a:pPr lvl="1"/>
            <a:endParaRPr lang="nl-NL" sz="3500" dirty="0"/>
          </a:p>
          <a:p>
            <a:pPr marL="457200" indent="-457200">
              <a:buFont typeface="+mj-lt"/>
              <a:buAutoNum type="arabicPeriod" startAt="5"/>
            </a:pPr>
            <a:r>
              <a:rPr lang="nl-NL" sz="4000" dirty="0" smtClean="0"/>
              <a:t>Inschatting prognose 2027</a:t>
            </a:r>
          </a:p>
          <a:p>
            <a:pPr lvl="1"/>
            <a:r>
              <a:rPr lang="nl-NL" sz="3500" dirty="0" smtClean="0"/>
              <a:t>Beperkende parameters</a:t>
            </a:r>
          </a:p>
          <a:p>
            <a:pPr lvl="1"/>
            <a:endParaRPr lang="nl-NL" sz="3500" dirty="0" smtClean="0"/>
          </a:p>
          <a:p>
            <a:pPr marL="457200" indent="-457200">
              <a:buFont typeface="+mj-lt"/>
              <a:buAutoNum type="arabicPeriod" startAt="5"/>
            </a:pPr>
            <a:r>
              <a:rPr lang="nl-NL" sz="4000" dirty="0" smtClean="0"/>
              <a:t>Oorzaak eventueel ‘</a:t>
            </a:r>
            <a:r>
              <a:rPr lang="nl-NL" sz="4000" dirty="0" err="1" smtClean="0"/>
              <a:t>doelgat</a:t>
            </a:r>
            <a:r>
              <a:rPr lang="nl-NL" sz="4000" dirty="0" smtClean="0"/>
              <a:t>’</a:t>
            </a:r>
          </a:p>
          <a:p>
            <a:pPr lvl="1"/>
            <a:r>
              <a:rPr lang="nl-NL" sz="3500" dirty="0"/>
              <a:t>Voorstel lijst, niet </a:t>
            </a:r>
            <a:r>
              <a:rPr lang="nl-NL" sz="3500" dirty="0" smtClean="0"/>
              <a:t>uitputtend</a:t>
            </a:r>
          </a:p>
          <a:p>
            <a:pPr lvl="2"/>
            <a:r>
              <a:rPr lang="nl-NL" sz="2500" dirty="0" smtClean="0"/>
              <a:t>Gedrag stoffen, afwenteling, natuurlijke omstandigheden, monitoring</a:t>
            </a:r>
          </a:p>
          <a:p>
            <a:pPr lvl="2"/>
            <a:endParaRPr lang="nl-NL" sz="2500" dirty="0"/>
          </a:p>
          <a:p>
            <a:pPr marL="457200" indent="-457200">
              <a:buFont typeface="+mj-lt"/>
              <a:buAutoNum type="arabicPeriod" startAt="7"/>
            </a:pPr>
            <a:r>
              <a:rPr lang="nl-NL" sz="4000" dirty="0"/>
              <a:t>Inzicht in resterende </a:t>
            </a:r>
            <a:r>
              <a:rPr lang="nl-NL" sz="4000" dirty="0" smtClean="0"/>
              <a:t>handelingsperspectief</a:t>
            </a:r>
          </a:p>
          <a:p>
            <a:pPr lvl="1"/>
            <a:r>
              <a:rPr lang="nl-NL" sz="3500" dirty="0" smtClean="0"/>
              <a:t>Wat kunnen we nog? Of verantwoorden niet bereiken doel?</a:t>
            </a:r>
          </a:p>
          <a:p>
            <a:pPr lvl="1"/>
            <a:endParaRPr lang="nl-NL" sz="3500" dirty="0"/>
          </a:p>
          <a:p>
            <a:pPr marL="457200" indent="-457200">
              <a:buFont typeface="+mj-lt"/>
              <a:buAutoNum type="arabicPeriod" startAt="7"/>
            </a:pPr>
            <a:r>
              <a:rPr lang="nl-NL" sz="4000" dirty="0"/>
              <a:t>Conclusies, onzekerheden, </a:t>
            </a:r>
            <a:r>
              <a:rPr lang="nl-NL" sz="4000" dirty="0" smtClean="0"/>
              <a:t>aandachtspunten, aanbevelingen, leemten in kennis</a:t>
            </a:r>
            <a:endParaRPr lang="nl-NL" sz="4000" dirty="0"/>
          </a:p>
          <a:p>
            <a:endParaRPr lang="nl-NL" dirty="0"/>
          </a:p>
          <a:p>
            <a:pPr lvl="0"/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10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30000" y="1052639"/>
            <a:ext cx="10933200" cy="1069200"/>
          </a:xfrm>
        </p:spPr>
        <p:txBody>
          <a:bodyPr/>
          <a:lstStyle/>
          <a:p>
            <a:r>
              <a:rPr lang="nl-NL" dirty="0" smtClean="0"/>
              <a:t>Inhoud nadere analyse per waterlichaam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94509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nl-NL" sz="2800" dirty="0"/>
              <a:t>Interactieve digitale rapportage voor 54 waterlichamen</a:t>
            </a:r>
          </a:p>
          <a:p>
            <a:pPr lvl="1"/>
            <a:r>
              <a:rPr lang="nl-NL" dirty="0" smtClean="0"/>
              <a:t>2 tussenrapportages</a:t>
            </a:r>
          </a:p>
          <a:p>
            <a:r>
              <a:rPr lang="nl-NL" sz="2800" dirty="0" smtClean="0"/>
              <a:t>Compilatienota</a:t>
            </a:r>
          </a:p>
          <a:p>
            <a:endParaRPr lang="nl-NL" sz="2800" dirty="0"/>
          </a:p>
          <a:p>
            <a:r>
              <a:rPr lang="nl-NL" b="1" dirty="0" err="1"/>
              <a:t>Nr</a:t>
            </a:r>
            <a:r>
              <a:rPr lang="nl-NL" b="1" dirty="0"/>
              <a:t> </a:t>
            </a:r>
            <a:r>
              <a:rPr lang="nl-NL" dirty="0"/>
              <a:t>	</a:t>
            </a:r>
            <a:r>
              <a:rPr lang="nl-NL" b="1" dirty="0"/>
              <a:t>Dienst/product </a:t>
            </a:r>
            <a:r>
              <a:rPr lang="nl-NL" dirty="0"/>
              <a:t>	</a:t>
            </a:r>
            <a:r>
              <a:rPr lang="nl-NL" b="1" dirty="0"/>
              <a:t>Mijlpaal datum </a:t>
            </a:r>
            <a:r>
              <a:rPr lang="nl-NL" dirty="0"/>
              <a:t>	</a:t>
            </a:r>
          </a:p>
          <a:p>
            <a:r>
              <a:rPr lang="nl-NL" dirty="0"/>
              <a:t>01 	Tussenrapportage stap 1 t/m 3 	</a:t>
            </a:r>
            <a:r>
              <a:rPr lang="nl-NL" dirty="0">
                <a:solidFill>
                  <a:schemeClr val="tx2"/>
                </a:solidFill>
              </a:rPr>
              <a:t>15 september 2023 </a:t>
            </a:r>
            <a:r>
              <a:rPr lang="nl-NL" dirty="0"/>
              <a:t>	</a:t>
            </a:r>
          </a:p>
          <a:p>
            <a:r>
              <a:rPr lang="nl-NL" dirty="0"/>
              <a:t>02 	Tussenrapportage stap 4 t/m 6 	</a:t>
            </a:r>
            <a:r>
              <a:rPr lang="nl-NL" dirty="0">
                <a:solidFill>
                  <a:schemeClr val="tx2"/>
                </a:solidFill>
              </a:rPr>
              <a:t>1 februari 2024 </a:t>
            </a:r>
            <a:r>
              <a:rPr lang="nl-NL" dirty="0"/>
              <a:t>	</a:t>
            </a:r>
          </a:p>
          <a:p>
            <a:r>
              <a:rPr lang="nn-NO" dirty="0"/>
              <a:t>03 	Eindrapport 	</a:t>
            </a:r>
            <a:r>
              <a:rPr lang="nn-NO" dirty="0" smtClean="0"/>
              <a:t>			</a:t>
            </a:r>
            <a:r>
              <a:rPr lang="nn-NO" dirty="0">
                <a:solidFill>
                  <a:schemeClr val="tx2"/>
                </a:solidFill>
              </a:rPr>
              <a:t>1 mei 2024 </a:t>
            </a:r>
            <a:r>
              <a:rPr lang="nn-NO" dirty="0"/>
              <a:t>	</a:t>
            </a:r>
          </a:p>
          <a:p>
            <a:r>
              <a:rPr lang="nl-NL" dirty="0"/>
              <a:t>04 	Compilatienota 	</a:t>
            </a:r>
            <a:r>
              <a:rPr lang="nl-NL" dirty="0" smtClean="0"/>
              <a:t>			</a:t>
            </a:r>
            <a:r>
              <a:rPr lang="nl-NL" dirty="0">
                <a:solidFill>
                  <a:schemeClr val="tx2"/>
                </a:solidFill>
              </a:rPr>
              <a:t>1 mei 2024 </a:t>
            </a:r>
            <a:r>
              <a:rPr lang="nl-NL" dirty="0"/>
              <a:t>	</a:t>
            </a:r>
          </a:p>
          <a:p>
            <a:endParaRPr lang="nl-NL" sz="2800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11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Gevraagde producten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71354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12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" r="-533"/>
          <a:stretch/>
        </p:blipFill>
        <p:spPr>
          <a:xfrm>
            <a:off x="-304800" y="-1454538"/>
            <a:ext cx="12706350" cy="8427735"/>
          </a:xfrm>
          <a:prstGeom prst="rect">
            <a:avLst/>
          </a:prstGeom>
        </p:spPr>
      </p:pic>
      <p:sp>
        <p:nvSpPr>
          <p:cNvPr id="8" name="Tekstvak 7"/>
          <p:cNvSpPr txBox="1"/>
          <p:nvPr/>
        </p:nvSpPr>
        <p:spPr>
          <a:xfrm>
            <a:off x="3132731" y="3703290"/>
            <a:ext cx="744826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9900" dirty="0" smtClean="0">
                <a:solidFill>
                  <a:schemeClr val="bg1"/>
                </a:solidFill>
                <a:latin typeface="Nanum Pen" panose="03040600000000000000" pitchFamily="66" charset="-127"/>
                <a:ea typeface="Nanum Pen" panose="03040600000000000000" pitchFamily="66" charset="-127"/>
              </a:rPr>
              <a:t>Vragen?</a:t>
            </a:r>
            <a:endParaRPr lang="nl-NL" sz="19900" dirty="0">
              <a:solidFill>
                <a:schemeClr val="bg1"/>
              </a:solidFill>
              <a:latin typeface="Nanum Pen" panose="03040600000000000000" pitchFamily="66" charset="-127"/>
              <a:ea typeface="Nanum Pen" panose="03040600000000000000" pitchFamily="66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5505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13</a:t>
            </a:fld>
            <a:endParaRPr lang="nl-NL" dirty="0"/>
          </a:p>
        </p:txBody>
      </p:sp>
      <p:sp>
        <p:nvSpPr>
          <p:cNvPr id="4" name="Tijdelijke aanduiding voor afbeelding 3"/>
          <p:cNvSpPr>
            <a:spLocks noGrp="1"/>
          </p:cNvSpPr>
          <p:nvPr>
            <p:ph type="pic" sz="quarter" idx="29"/>
          </p:nvPr>
        </p:nvSpPr>
        <p:spPr/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8" name="Tijdelijke aanduiding voor inhoud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33400"/>
            <a:ext cx="12192000" cy="8522751"/>
          </a:xfrm>
          <a:prstGeom prst="rect">
            <a:avLst/>
          </a:prstGeom>
        </p:spPr>
      </p:pic>
      <p:sp>
        <p:nvSpPr>
          <p:cNvPr id="9" name="Tekstvak 8"/>
          <p:cNvSpPr txBox="1"/>
          <p:nvPr/>
        </p:nvSpPr>
        <p:spPr>
          <a:xfrm>
            <a:off x="-3718350" y="4424802"/>
            <a:ext cx="1155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dirty="0" smtClean="0">
                <a:solidFill>
                  <a:schemeClr val="bg1"/>
                </a:solidFill>
              </a:rPr>
              <a:t>Bedankt</a:t>
            </a:r>
            <a:endParaRPr lang="nl-NL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28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inhoud 11"/>
          <p:cNvSpPr>
            <a:spLocks noGrp="1"/>
          </p:cNvSpPr>
          <p:nvPr>
            <p:ph sz="quarter" idx="13"/>
          </p:nvPr>
        </p:nvSpPr>
        <p:spPr>
          <a:xfrm>
            <a:off x="630000" y="2350800"/>
            <a:ext cx="7117000" cy="3964060"/>
          </a:xfrm>
        </p:spPr>
        <p:txBody>
          <a:bodyPr>
            <a:normAutofit fontScale="85000" lnSpcReduction="20000"/>
          </a:bodyPr>
          <a:lstStyle/>
          <a:p>
            <a:r>
              <a:rPr lang="nl-NL" dirty="0" smtClean="0"/>
              <a:t>54 waterlichamen</a:t>
            </a:r>
            <a:endParaRPr lang="nl-NL" sz="2000" dirty="0"/>
          </a:p>
          <a:p>
            <a:pPr lvl="1"/>
            <a:r>
              <a:rPr lang="nl-NL" dirty="0" smtClean="0"/>
              <a:t>SGB Rijn, Maas, Schelde, Eems</a:t>
            </a:r>
          </a:p>
          <a:p>
            <a:pPr lvl="1"/>
            <a:r>
              <a:rPr lang="nl-NL" dirty="0" smtClean="0"/>
              <a:t>grote watersystemen</a:t>
            </a:r>
          </a:p>
          <a:p>
            <a:pPr lvl="1"/>
            <a:r>
              <a:rPr lang="nl-NL" dirty="0" smtClean="0"/>
              <a:t>Meren (zoet en brak/zout), (getijde)rivieren, kanalen, overgangswater, kustwater </a:t>
            </a:r>
          </a:p>
          <a:p>
            <a:pPr lvl="1"/>
            <a:r>
              <a:rPr lang="nl-NL" dirty="0" smtClean="0"/>
              <a:t>Veel sterk veranderd water, 1 x natuurlijk</a:t>
            </a:r>
          </a:p>
          <a:p>
            <a:pPr lvl="1"/>
            <a:r>
              <a:rPr lang="nl-NL" dirty="0" smtClean="0"/>
              <a:t>Buitenlandse beïnvloeding</a:t>
            </a:r>
          </a:p>
          <a:p>
            <a:pPr lvl="1"/>
            <a:endParaRPr lang="nl-NL" sz="2400" dirty="0"/>
          </a:p>
          <a:p>
            <a:pPr>
              <a:tabLst>
                <a:tab pos="5295900" algn="l"/>
              </a:tabLst>
            </a:pPr>
            <a:r>
              <a:rPr lang="nl-NL" dirty="0" smtClean="0"/>
              <a:t>2009 </a:t>
            </a:r>
            <a:r>
              <a:rPr lang="nl-NL" dirty="0"/>
              <a:t>maatregelpakket</a:t>
            </a:r>
            <a:r>
              <a:rPr lang="nl-NL" dirty="0" smtClean="0"/>
              <a:t> vastgesteld</a:t>
            </a:r>
          </a:p>
          <a:p>
            <a:pPr lvl="1"/>
            <a:r>
              <a:rPr lang="nl-NL" dirty="0" smtClean="0"/>
              <a:t>Voor 2</a:t>
            </a:r>
            <a:r>
              <a:rPr lang="nl-NL" baseline="30000" dirty="0" smtClean="0"/>
              <a:t>e</a:t>
            </a:r>
            <a:r>
              <a:rPr lang="nl-NL" dirty="0" smtClean="0"/>
              <a:t> en 3</a:t>
            </a:r>
            <a:r>
              <a:rPr lang="nl-NL" baseline="30000" dirty="0" smtClean="0"/>
              <a:t>e</a:t>
            </a:r>
            <a:r>
              <a:rPr lang="nl-NL" dirty="0" smtClean="0"/>
              <a:t> tranche geactualiseerd</a:t>
            </a:r>
          </a:p>
          <a:p>
            <a:pPr lvl="1"/>
            <a:r>
              <a:rPr lang="nl-NL" dirty="0" smtClean="0"/>
              <a:t>Totaal ca. 600 maatregelen</a:t>
            </a:r>
          </a:p>
          <a:p>
            <a:pPr lvl="1"/>
            <a:r>
              <a:rPr lang="nl-NL" dirty="0" smtClean="0"/>
              <a:t>Doelen </a:t>
            </a:r>
            <a:r>
              <a:rPr lang="nl-NL" dirty="0" err="1" smtClean="0"/>
              <a:t>praagmatisch</a:t>
            </a:r>
            <a:r>
              <a:rPr lang="nl-NL" dirty="0" smtClean="0"/>
              <a:t> afgeleid</a:t>
            </a:r>
          </a:p>
          <a:p>
            <a:pPr lvl="1"/>
            <a:r>
              <a:rPr lang="nl-NL" dirty="0" smtClean="0"/>
              <a:t>Technische doelaanpassing voor 3</a:t>
            </a:r>
            <a:r>
              <a:rPr lang="nl-NL" baseline="30000" dirty="0" smtClean="0"/>
              <a:t>e</a:t>
            </a:r>
            <a:r>
              <a:rPr lang="nl-NL" dirty="0" smtClean="0"/>
              <a:t> tranche</a:t>
            </a:r>
          </a:p>
          <a:p>
            <a:pPr marL="313200" lvl="1" indent="0">
              <a:buNone/>
            </a:pPr>
            <a:endParaRPr lang="nl-NL" dirty="0"/>
          </a:p>
          <a:p>
            <a:endParaRPr lang="nl-NL" dirty="0" smtClean="0"/>
          </a:p>
          <a:p>
            <a:pPr lvl="1"/>
            <a:endParaRPr lang="nl-NL" dirty="0" smtClean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2</a:t>
            </a:fld>
            <a:endParaRPr lang="nl-NL" dirty="0"/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KRW proces RWS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2"/>
          <a:srcRect b="16908"/>
          <a:stretch/>
        </p:blipFill>
        <p:spPr>
          <a:xfrm>
            <a:off x="7602279" y="986078"/>
            <a:ext cx="4535102" cy="5328782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/>
        </p:nvPicPr>
        <p:blipFill rotWithShape="1">
          <a:blip r:embed="rId2"/>
          <a:srcRect l="1740" t="83707" r="82599" b="1150"/>
          <a:stretch/>
        </p:blipFill>
        <p:spPr>
          <a:xfrm>
            <a:off x="6112042" y="1002120"/>
            <a:ext cx="1506279" cy="205960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34968">
            <a:off x="8044888" y="2357486"/>
            <a:ext cx="2880411" cy="406858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40857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inhoud 11"/>
          <p:cNvSpPr>
            <a:spLocks noGrp="1"/>
          </p:cNvSpPr>
          <p:nvPr>
            <p:ph sz="quarter" idx="13"/>
          </p:nvPr>
        </p:nvSpPr>
        <p:spPr>
          <a:xfrm>
            <a:off x="630000" y="2350800"/>
            <a:ext cx="7589233" cy="3964060"/>
          </a:xfrm>
        </p:spPr>
        <p:txBody>
          <a:bodyPr>
            <a:normAutofit fontScale="92500" lnSpcReduction="20000"/>
          </a:bodyPr>
          <a:lstStyle/>
          <a:p>
            <a:r>
              <a:rPr lang="nl-NL" dirty="0" smtClean="0"/>
              <a:t>Veel </a:t>
            </a:r>
            <a:r>
              <a:rPr lang="nl-NL" dirty="0"/>
              <a:t>(</a:t>
            </a:r>
            <a:r>
              <a:rPr lang="nl-NL" dirty="0" err="1"/>
              <a:t>inrichtings</a:t>
            </a:r>
            <a:r>
              <a:rPr lang="nl-NL" dirty="0"/>
              <a:t>)maatregelen reeds </a:t>
            </a:r>
            <a:r>
              <a:rPr lang="nl-NL" dirty="0" smtClean="0"/>
              <a:t>uitgevoerd</a:t>
            </a:r>
          </a:p>
          <a:p>
            <a:endParaRPr lang="nl-NL" dirty="0"/>
          </a:p>
          <a:p>
            <a:r>
              <a:rPr lang="nl-NL" dirty="0"/>
              <a:t>2022-2027 maatregelen in uitvoering</a:t>
            </a:r>
          </a:p>
          <a:p>
            <a:pPr marL="313200" lvl="1" indent="0">
              <a:buNone/>
              <a:tabLst>
                <a:tab pos="4216400" algn="l"/>
              </a:tabLst>
            </a:pPr>
            <a:endParaRPr lang="nl-NL" dirty="0">
              <a:solidFill>
                <a:srgbClr val="0070C0"/>
              </a:solidFill>
            </a:endParaRPr>
          </a:p>
          <a:p>
            <a:r>
              <a:rPr lang="nl-NL" dirty="0"/>
              <a:t>Doel is bereiken van KRW-doelen (chemie/ecologie) in </a:t>
            </a:r>
            <a:r>
              <a:rPr lang="nl-NL" dirty="0" smtClean="0"/>
              <a:t>2027</a:t>
            </a:r>
          </a:p>
          <a:p>
            <a:endParaRPr lang="nl-NL" dirty="0" smtClean="0"/>
          </a:p>
          <a:p>
            <a:r>
              <a:rPr lang="nl-NL" dirty="0" smtClean="0"/>
              <a:t>Theoretisch alles op orde, maar de praktijk is weerbarstiger. </a:t>
            </a:r>
          </a:p>
          <a:p>
            <a:pPr lvl="1"/>
            <a:r>
              <a:rPr lang="nl-NL" dirty="0" smtClean="0"/>
              <a:t>Gaan we de goede kant op?</a:t>
            </a:r>
          </a:p>
          <a:p>
            <a:pPr lvl="1"/>
            <a:r>
              <a:rPr lang="nl-NL" dirty="0" smtClean="0"/>
              <a:t>Hebben we voldoende inzicht?</a:t>
            </a:r>
          </a:p>
          <a:p>
            <a:endParaRPr lang="nl-NL" dirty="0"/>
          </a:p>
          <a:p>
            <a:endParaRPr lang="nl-NL" dirty="0"/>
          </a:p>
          <a:p>
            <a:pPr lvl="1"/>
            <a:endParaRPr lang="nl-NL" dirty="0"/>
          </a:p>
          <a:p>
            <a:pPr marL="313200" lvl="1" indent="0">
              <a:buNone/>
            </a:pPr>
            <a:endParaRPr lang="nl-NL" dirty="0" smtClean="0"/>
          </a:p>
          <a:p>
            <a:pPr lvl="1"/>
            <a:endParaRPr lang="nl-NL" dirty="0" smtClean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3</a:t>
            </a:fld>
            <a:endParaRPr lang="nl-NL" dirty="0"/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KRW proces RWS </a:t>
            </a:r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1963" y="853037"/>
            <a:ext cx="3343967" cy="18795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3"/>
          <a:srcRect b="7461"/>
          <a:stretch/>
        </p:blipFill>
        <p:spPr>
          <a:xfrm>
            <a:off x="7960033" y="3221444"/>
            <a:ext cx="3343967" cy="19419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 descr="Het VanPlan... | Inspirerende citaten, Grappige citaten, Citat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156" y="3033475"/>
            <a:ext cx="4218774" cy="2812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4120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inhoud 5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clrChange>
              <a:clrFrom>
                <a:srgbClr val="F1F1F1"/>
              </a:clrFrom>
              <a:clrTo>
                <a:srgbClr val="F1F1F1">
                  <a:alpha val="0"/>
                </a:srgbClr>
              </a:clrTo>
            </a:clrChange>
          </a:blip>
          <a:srcRect l="21475" t="16634" r="21349" b="17355"/>
          <a:stretch/>
        </p:blipFill>
        <p:spPr>
          <a:xfrm>
            <a:off x="4313424" y="2319985"/>
            <a:ext cx="3645304" cy="4208587"/>
          </a:xfrm>
        </p:spPr>
      </p:pic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4</a:t>
            </a:fld>
            <a:endParaRPr lang="nl-NL" dirty="0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2050" name="Picture 2" descr="Illustratie van rode thermometers met verschillende niveaus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1" r="76196"/>
          <a:stretch/>
        </p:blipFill>
        <p:spPr bwMode="auto">
          <a:xfrm>
            <a:off x="5643557" y="804983"/>
            <a:ext cx="904883" cy="3092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jdelijke aanduiding voor inhoud 11"/>
          <p:cNvSpPr txBox="1">
            <a:spLocks/>
          </p:cNvSpPr>
          <p:nvPr/>
        </p:nvSpPr>
        <p:spPr>
          <a:xfrm>
            <a:off x="1176289" y="3027774"/>
            <a:ext cx="7117000" cy="39640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Tx/>
              <a:buSzPct val="10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Tx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Char char="'"/>
              <a:defRPr sz="1200" b="1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Char char="'"/>
              <a:defRPr sz="120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dirty="0"/>
              <a:t>Oeverinrichting</a:t>
            </a:r>
            <a:endParaRPr lang="nl-NL" sz="1600" dirty="0" smtClean="0"/>
          </a:p>
          <a:p>
            <a:r>
              <a:rPr lang="nl-NL" sz="1600" dirty="0" smtClean="0"/>
              <a:t>Geulen</a:t>
            </a:r>
          </a:p>
          <a:p>
            <a:r>
              <a:rPr lang="nl-NL" sz="1600" dirty="0" smtClean="0"/>
              <a:t>Wetlands</a:t>
            </a:r>
          </a:p>
          <a:p>
            <a:r>
              <a:rPr lang="nl-NL" sz="1600" dirty="0" smtClean="0"/>
              <a:t>Vismigratie</a:t>
            </a:r>
          </a:p>
          <a:p>
            <a:r>
              <a:rPr lang="nl-NL" sz="1600" dirty="0" smtClean="0"/>
              <a:t>Leefgebied</a:t>
            </a:r>
          </a:p>
          <a:p>
            <a:r>
              <a:rPr lang="nl-NL" sz="1600" dirty="0" smtClean="0"/>
              <a:t>Emissiebeperking</a:t>
            </a:r>
          </a:p>
          <a:p>
            <a:pPr marL="0" indent="0">
              <a:buNone/>
            </a:pPr>
            <a:endParaRPr lang="nl-NL" dirty="0" smtClean="0"/>
          </a:p>
          <a:p>
            <a:endParaRPr lang="nl-NL" dirty="0" smtClean="0"/>
          </a:p>
          <a:p>
            <a:pPr marL="313200" lvl="1" indent="0">
              <a:buFont typeface="Verdana" panose="020B0604030504040204" pitchFamily="34" charset="0"/>
              <a:buNone/>
            </a:pPr>
            <a:endParaRPr lang="nl-NL" dirty="0" smtClean="0"/>
          </a:p>
          <a:p>
            <a:endParaRPr lang="nl-NL" dirty="0" smtClean="0"/>
          </a:p>
          <a:p>
            <a:pPr lvl="1"/>
            <a:endParaRPr lang="nl-NL" dirty="0" smtClean="0"/>
          </a:p>
          <a:p>
            <a:endParaRPr lang="nl-NL" dirty="0"/>
          </a:p>
        </p:txBody>
      </p:sp>
      <p:sp>
        <p:nvSpPr>
          <p:cNvPr id="11" name="Gestreepte pijl-rechts 10"/>
          <p:cNvSpPr/>
          <p:nvPr/>
        </p:nvSpPr>
        <p:spPr>
          <a:xfrm>
            <a:off x="3224090" y="3389185"/>
            <a:ext cx="1155510" cy="893048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>
            <a:off x="8126008" y="5689842"/>
            <a:ext cx="37361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1600" dirty="0" smtClean="0"/>
              <a:t>Vooruitgang, achteruitgang, stilstand, fluctuaties</a:t>
            </a:r>
            <a:endParaRPr lang="nl-NL" sz="1600" dirty="0"/>
          </a:p>
        </p:txBody>
      </p:sp>
      <p:grpSp>
        <p:nvGrpSpPr>
          <p:cNvPr id="14" name="Groep 13"/>
          <p:cNvGrpSpPr/>
          <p:nvPr/>
        </p:nvGrpSpPr>
        <p:grpSpPr>
          <a:xfrm>
            <a:off x="7895043" y="2803090"/>
            <a:ext cx="4296957" cy="2206714"/>
            <a:chOff x="7895043" y="2803090"/>
            <a:chExt cx="4296957" cy="2206714"/>
          </a:xfrm>
        </p:grpSpPr>
        <p:sp>
          <p:nvSpPr>
            <p:cNvPr id="15" name="Gestreepte pijl-rechts 14"/>
            <p:cNvSpPr/>
            <p:nvPr/>
          </p:nvSpPr>
          <p:spPr>
            <a:xfrm>
              <a:off x="8114234" y="3387865"/>
              <a:ext cx="1155510" cy="893048"/>
            </a:xfrm>
            <a:prstGeom prst="strip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2054" name="Picture 6" descr="Schema beoordeling waterkwaliteit in de KRW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37" t="13647" r="75773" b="69343"/>
            <a:stretch/>
          </p:blipFill>
          <p:spPr bwMode="auto">
            <a:xfrm>
              <a:off x="9448804" y="3465513"/>
              <a:ext cx="1269242" cy="8052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6" descr="Schema beoordeling waterkwaliteit in de KRW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916" t="13603" r="3743" b="73668"/>
            <a:stretch/>
          </p:blipFill>
          <p:spPr bwMode="auto">
            <a:xfrm>
              <a:off x="7895043" y="4424278"/>
              <a:ext cx="4296957" cy="5855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Rechthoek 18"/>
            <p:cNvSpPr/>
            <p:nvPr/>
          </p:nvSpPr>
          <p:spPr>
            <a:xfrm>
              <a:off x="7958728" y="2803090"/>
              <a:ext cx="373616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sz="1600" dirty="0" smtClean="0"/>
                <a:t>KRW-beoordeling</a:t>
              </a:r>
              <a:endParaRPr lang="nl-NL" sz="1600" dirty="0"/>
            </a:p>
          </p:txBody>
        </p:sp>
      </p:grpSp>
      <p:sp>
        <p:nvSpPr>
          <p:cNvPr id="20" name="Gestreepte pijl-rechts 19"/>
          <p:cNvSpPr/>
          <p:nvPr/>
        </p:nvSpPr>
        <p:spPr>
          <a:xfrm rot="5400000">
            <a:off x="9748556" y="5182467"/>
            <a:ext cx="491068" cy="29639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Tekstvak 15"/>
          <p:cNvSpPr txBox="1"/>
          <p:nvPr/>
        </p:nvSpPr>
        <p:spPr>
          <a:xfrm>
            <a:off x="5751294" y="3878266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chemeClr val="bg1"/>
                </a:solidFill>
              </a:rPr>
              <a:t>OWL</a:t>
            </a:r>
            <a:endParaRPr lang="nl-NL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573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1" grpId="0" animBg="1"/>
      <p:bldP spid="12" grpId="0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inhoud 5"/>
          <p:cNvPicPr>
            <a:picLocks noGrp="1" noChangeAspect="1"/>
          </p:cNvPicPr>
          <p:nvPr>
            <p:ph sz="quarter" idx="13"/>
          </p:nvPr>
        </p:nvPicPr>
        <p:blipFill rotWithShape="1">
          <a:blip r:embed="rId3"/>
          <a:srcRect l="25975" r="12099"/>
          <a:stretch/>
        </p:blipFill>
        <p:spPr>
          <a:xfrm>
            <a:off x="626400" y="258980"/>
            <a:ext cx="3893336" cy="3967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5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4"/>
          <a:srcRect l="17995" t="4580" r="12804" b="4720"/>
          <a:stretch/>
        </p:blipFill>
        <p:spPr>
          <a:xfrm>
            <a:off x="8093068" y="283790"/>
            <a:ext cx="3466531" cy="40260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Tijdelijke aanduiding voor inhoud 5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1F1F1"/>
              </a:clrFrom>
              <a:clrTo>
                <a:srgbClr val="F1F1F1">
                  <a:alpha val="0"/>
                </a:srgbClr>
              </a:clrTo>
            </a:clrChange>
          </a:blip>
          <a:srcRect l="21475" t="16634" r="21349" b="17355"/>
          <a:stretch/>
        </p:blipFill>
        <p:spPr>
          <a:xfrm rot="20601364">
            <a:off x="2826949" y="3697037"/>
            <a:ext cx="1945147" cy="2245717"/>
          </a:xfrm>
          <a:prstGeom prst="rect">
            <a:avLst/>
          </a:prstGeom>
        </p:spPr>
      </p:pic>
      <p:sp>
        <p:nvSpPr>
          <p:cNvPr id="9" name="Gestreepte pijl-rechts 8"/>
          <p:cNvSpPr/>
          <p:nvPr/>
        </p:nvSpPr>
        <p:spPr>
          <a:xfrm>
            <a:off x="4787946" y="1592577"/>
            <a:ext cx="3036912" cy="164270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 smtClean="0"/>
              <a:t>Nadere analyse doelbereik</a:t>
            </a:r>
            <a:endParaRPr lang="nl-NL" b="1" dirty="0"/>
          </a:p>
        </p:txBody>
      </p:sp>
      <p:sp>
        <p:nvSpPr>
          <p:cNvPr id="10" name="Tekstvak 9"/>
          <p:cNvSpPr txBox="1"/>
          <p:nvPr/>
        </p:nvSpPr>
        <p:spPr>
          <a:xfrm>
            <a:off x="5968621" y="4680562"/>
            <a:ext cx="622337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Inzicht in oorzaak evt. ‘</a:t>
            </a:r>
            <a:r>
              <a:rPr lang="nl-NL" sz="1600" dirty="0" err="1" smtClean="0"/>
              <a:t>doelgat</a:t>
            </a:r>
            <a:r>
              <a:rPr lang="nl-NL" sz="1600" dirty="0" smtClean="0"/>
              <a:t>’ 2024/2027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Zicht op handelingsperspectief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Wat is nog nodig, wat kunnen we nog?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U</a:t>
            </a:r>
            <a:r>
              <a:rPr lang="nl-NL" sz="1600" dirty="0" smtClean="0"/>
              <a:t>itzonderingsmogelijkheden: doelaanpassing, - fasering, - verlaging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Input voor Nationale Tussenevaluatie 2024</a:t>
            </a:r>
            <a:endParaRPr lang="nl-NL" sz="1600" dirty="0"/>
          </a:p>
        </p:txBody>
      </p:sp>
      <p:sp>
        <p:nvSpPr>
          <p:cNvPr id="16" name="Gestreepte pijl-rechts 15"/>
          <p:cNvSpPr/>
          <p:nvPr/>
        </p:nvSpPr>
        <p:spPr>
          <a:xfrm rot="5400000">
            <a:off x="8412439" y="3875108"/>
            <a:ext cx="867720" cy="703397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043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dirty="0" smtClean="0"/>
              <a:t>Per </a:t>
            </a:r>
            <a:r>
              <a:rPr lang="nl-NL" dirty="0"/>
              <a:t>waterlichaam inzicht </a:t>
            </a:r>
            <a:r>
              <a:rPr lang="nl-NL" dirty="0" smtClean="0"/>
              <a:t>krijgen </a:t>
            </a:r>
            <a:r>
              <a:rPr lang="nl-NL" dirty="0"/>
              <a:t>in de huidige toestand van het waterlichaam, de prognose van de toestand 2027 en inzicht in de oorzaken van het eventuele ‘KRW-</a:t>
            </a:r>
            <a:r>
              <a:rPr lang="nl-NL" dirty="0" err="1"/>
              <a:t>doelgat</a:t>
            </a:r>
            <a:r>
              <a:rPr lang="nl-NL" dirty="0"/>
              <a:t>’ in 2027 en de omvang van de onderliggende of resterende problemen. </a:t>
            </a:r>
            <a:endParaRPr lang="nl-NL" dirty="0" smtClean="0"/>
          </a:p>
          <a:p>
            <a:r>
              <a:rPr lang="nl-NL" dirty="0" smtClean="0"/>
              <a:t>Dit </a:t>
            </a:r>
            <a:r>
              <a:rPr lang="nl-NL" dirty="0"/>
              <a:t>leidt vervolgens tot inzicht en argumenten voor wat er nodig is om het doel in 2027 te halen, zoals doelfasering, doelaanpassing, doelverlaging, aanpassen maatregelpakket of inzicht in leemten in kennis. </a:t>
            </a:r>
          </a:p>
          <a:p>
            <a:r>
              <a:rPr lang="nl-NL" dirty="0"/>
              <a:t>De resultaten van de RWS-analyse vormen medio 2024 input voor de landelijke Evaluatie KRW 2024. 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6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Doelstelling Analyse Doelbereik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09076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nl-NL" dirty="0" smtClean="0"/>
              <a:t>Het </a:t>
            </a:r>
            <a:r>
              <a:rPr lang="nl-NL" dirty="0"/>
              <a:t>verzamelen, presenteren en rapporteren van informatie over de </a:t>
            </a:r>
            <a:r>
              <a:rPr lang="nl-NL" b="1" dirty="0"/>
              <a:t>huidige toestand </a:t>
            </a:r>
            <a:r>
              <a:rPr lang="nl-NL" dirty="0"/>
              <a:t>voor alle waterlichamen in de </a:t>
            </a:r>
            <a:r>
              <a:rPr lang="nl-NL" dirty="0" err="1"/>
              <a:t>rijkswateren</a:t>
            </a:r>
            <a:r>
              <a:rPr lang="nl-NL" dirty="0"/>
              <a:t>. 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Uitvoeren </a:t>
            </a:r>
            <a:r>
              <a:rPr lang="nl-NL" dirty="0"/>
              <a:t>van een grondige </a:t>
            </a:r>
            <a:r>
              <a:rPr lang="nl-NL" b="1" dirty="0"/>
              <a:t>analyse</a:t>
            </a:r>
            <a:r>
              <a:rPr lang="nl-NL" dirty="0"/>
              <a:t>, op basis van de verzamelde informatie over de toestand, met daarbij een inschatting van het al dan niet behalen van de doelen in 2027 en de oorzaken van een eventueel </a:t>
            </a:r>
            <a:r>
              <a:rPr lang="nl-NL" dirty="0" err="1"/>
              <a:t>doelgat</a:t>
            </a:r>
            <a:r>
              <a:rPr lang="nl-NL" dirty="0"/>
              <a:t>. 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Opstellen </a:t>
            </a:r>
            <a:r>
              <a:rPr lang="nl-NL" dirty="0"/>
              <a:t>van een </a:t>
            </a:r>
            <a:r>
              <a:rPr lang="nl-NL" b="1" dirty="0"/>
              <a:t>digitaal toegankelijke rapportage </a:t>
            </a:r>
            <a:r>
              <a:rPr lang="nl-NL" dirty="0"/>
              <a:t>van de resultaten van punt 1 en 2, </a:t>
            </a:r>
            <a:r>
              <a:rPr lang="nl-NL" b="1" dirty="0"/>
              <a:t>de rapportages Analyse Doelbereik </a:t>
            </a:r>
            <a:r>
              <a:rPr lang="nl-NL" dirty="0"/>
              <a:t>(werktitel). 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Het </a:t>
            </a:r>
            <a:r>
              <a:rPr lang="nl-NL" dirty="0"/>
              <a:t>opstellen van een overkoepelende </a:t>
            </a:r>
            <a:r>
              <a:rPr lang="nl-NL" b="1" dirty="0"/>
              <a:t>compilatienota </a:t>
            </a:r>
            <a:r>
              <a:rPr lang="nl-NL" dirty="0"/>
              <a:t>met de belangrijkste conclusies, aandachtspunten en aanbevelingen die relevant zijn voor de periode tot 2027. Deze nota is vooral bedoeld om de koers van RWS richting 2027 te kunnen bepalen. </a:t>
            </a:r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7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Op hoofdlijn 4 onderdelen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06892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nl-NL" dirty="0" smtClean="0"/>
              <a:t>Analyse op basis van beschikbare data, informatie en kennis</a:t>
            </a:r>
          </a:p>
          <a:p>
            <a:r>
              <a:rPr lang="nl-NL" dirty="0" smtClean="0"/>
              <a:t>Nieuwe modelberekeningen in principe niet voorzien, wel gebruik beschikbare resultaten en expertkennis</a:t>
            </a:r>
          </a:p>
          <a:p>
            <a:r>
              <a:rPr lang="nl-NL" dirty="0" smtClean="0"/>
              <a:t>Kennis en expertise markt en kennisinstituten benutten</a:t>
            </a:r>
          </a:p>
          <a:p>
            <a:r>
              <a:rPr lang="nl-NL" dirty="0" smtClean="0"/>
              <a:t>Uitvoering in interactie met RWS ROO en WVL</a:t>
            </a:r>
            <a:r>
              <a:rPr lang="nl-NL" dirty="0"/>
              <a:t> </a:t>
            </a:r>
            <a:endParaRPr lang="nl-NL" dirty="0" smtClean="0"/>
          </a:p>
          <a:p>
            <a:pPr lvl="1"/>
            <a:r>
              <a:rPr lang="nl-NL" dirty="0" smtClean="0"/>
              <a:t>CT-KRW voor generieke bespreek/beslis-punten</a:t>
            </a:r>
            <a:endParaRPr lang="nl-NL" dirty="0"/>
          </a:p>
          <a:p>
            <a:r>
              <a:rPr lang="nl-NL" dirty="0" smtClean="0"/>
              <a:t>Afstemming op ontwikkelingen landelijke evaluatie 2024 – adaptief proces</a:t>
            </a:r>
          </a:p>
          <a:p>
            <a:r>
              <a:rPr lang="nl-NL" dirty="0" smtClean="0"/>
              <a:t>Flexibiliteit, </a:t>
            </a:r>
            <a:r>
              <a:rPr lang="nl-NL" dirty="0" err="1" smtClean="0"/>
              <a:t>pro-actief</a:t>
            </a:r>
            <a:r>
              <a:rPr lang="nl-NL" dirty="0" smtClean="0"/>
              <a:t>, </a:t>
            </a:r>
            <a:r>
              <a:rPr lang="nl-NL" dirty="0"/>
              <a:t>adaptief</a:t>
            </a:r>
            <a:r>
              <a:rPr lang="nl-NL" dirty="0" smtClean="0"/>
              <a:t> =&gt; werkzaamheden in co-creatie uitvoeren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8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Uitgangspunten Analyse Doelbereik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64942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630000" y="2038529"/>
            <a:ext cx="9228695" cy="3964060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nl-NL" dirty="0"/>
              <a:t>Beschrijving van de karakteristieken van het </a:t>
            </a:r>
            <a:r>
              <a:rPr lang="nl-NL" dirty="0" smtClean="0"/>
              <a:t>waterlichaam</a:t>
            </a:r>
          </a:p>
          <a:p>
            <a:pPr lvl="1"/>
            <a:r>
              <a:rPr lang="nl-NL" dirty="0" smtClean="0"/>
              <a:t>Actualisatie, uitbreiding </a:t>
            </a:r>
            <a:r>
              <a:rPr lang="nl-NL" dirty="0" err="1" smtClean="0"/>
              <a:t>bronddocumenten</a:t>
            </a:r>
            <a:endParaRPr lang="nl-NL" dirty="0" smtClean="0"/>
          </a:p>
          <a:p>
            <a:pPr marL="313200" lvl="1" indent="0">
              <a:buNone/>
            </a:pPr>
            <a:endParaRPr lang="nl-NL" dirty="0" smtClean="0"/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Beschrijving van de (huidige) toestand en </a:t>
            </a:r>
            <a:r>
              <a:rPr lang="nl-NL" dirty="0" smtClean="0"/>
              <a:t>progressie</a:t>
            </a:r>
          </a:p>
          <a:p>
            <a:pPr lvl="1"/>
            <a:r>
              <a:rPr lang="nl-NL" dirty="0" smtClean="0"/>
              <a:t>Chemie &amp; ecologie</a:t>
            </a:r>
          </a:p>
          <a:p>
            <a:pPr lvl="1"/>
            <a:r>
              <a:rPr lang="nl-NL" dirty="0" smtClean="0"/>
              <a:t>Oordelen en EKR (</a:t>
            </a:r>
            <a:r>
              <a:rPr lang="nl-NL" dirty="0" err="1" smtClean="0"/>
              <a:t>dWSI</a:t>
            </a:r>
            <a:r>
              <a:rPr lang="nl-NL" dirty="0" smtClean="0"/>
              <a:t>)</a:t>
            </a:r>
          </a:p>
          <a:p>
            <a:pPr lvl="1"/>
            <a:r>
              <a:rPr lang="nl-NL" dirty="0" smtClean="0"/>
              <a:t>Data en reflectie expert oordeel</a:t>
            </a:r>
          </a:p>
          <a:p>
            <a:pPr lvl="2"/>
            <a:r>
              <a:rPr lang="nl-NL" dirty="0" smtClean="0"/>
              <a:t>Zijn er andere informatiebronnen/ benoem successen?</a:t>
            </a:r>
          </a:p>
          <a:p>
            <a:endParaRPr lang="nl-NL" dirty="0" smtClean="0"/>
          </a:p>
          <a:p>
            <a:pPr marL="457200" indent="-457200">
              <a:buFont typeface="+mj-lt"/>
              <a:buAutoNum type="arabicPeriod" startAt="3"/>
            </a:pPr>
            <a:r>
              <a:rPr lang="nl-NL" dirty="0" smtClean="0"/>
              <a:t>Analyse </a:t>
            </a:r>
            <a:r>
              <a:rPr lang="nl-NL" dirty="0"/>
              <a:t>van bronnen en drukken </a:t>
            </a:r>
            <a:endParaRPr lang="nl-NL" dirty="0" smtClean="0"/>
          </a:p>
          <a:p>
            <a:pPr lvl="1"/>
            <a:r>
              <a:rPr lang="nl-NL" dirty="0" smtClean="0"/>
              <a:t>Bronnen en aandeel per bron</a:t>
            </a:r>
          </a:p>
          <a:p>
            <a:pPr lvl="2"/>
            <a:r>
              <a:rPr lang="nl-NL" dirty="0" smtClean="0"/>
              <a:t>Afstemming met lopende trajecten: EBP ARK/NZK</a:t>
            </a:r>
          </a:p>
          <a:p>
            <a:pPr lvl="1"/>
            <a:r>
              <a:rPr lang="nl-NL" dirty="0" smtClean="0"/>
              <a:t>Drukken ecologische toestand</a:t>
            </a:r>
          </a:p>
          <a:p>
            <a:pPr lvl="1"/>
            <a:endParaRPr lang="nl-NL" dirty="0" smtClean="0"/>
          </a:p>
          <a:p>
            <a:endParaRPr lang="nl-NL" dirty="0"/>
          </a:p>
          <a:p>
            <a:pPr lvl="0"/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9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30000" y="1052639"/>
            <a:ext cx="10933200" cy="1069200"/>
          </a:xfrm>
        </p:spPr>
        <p:txBody>
          <a:bodyPr/>
          <a:lstStyle/>
          <a:p>
            <a:r>
              <a:rPr lang="nl-NL" dirty="0" smtClean="0"/>
              <a:t>Inhoud nadere analyse per waterlichaam</a:t>
            </a:r>
            <a:endParaRPr lang="nl-NL" dirty="0"/>
          </a:p>
        </p:txBody>
      </p:sp>
      <p:pic>
        <p:nvPicPr>
          <p:cNvPr id="6" name="Picture 2" descr="Uitvoering Kaderrichtlijn Water | Rijkswaterstaa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937" y="3580699"/>
            <a:ext cx="5240663" cy="2947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445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WS 16:9 NL">
  <a:themeElements>
    <a:clrScheme name="RWS">
      <a:dk1>
        <a:srgbClr val="000000"/>
      </a:dk1>
      <a:lt1>
        <a:srgbClr val="FFFFFF"/>
      </a:lt1>
      <a:dk2>
        <a:srgbClr val="007BC7"/>
      </a:dk2>
      <a:lt2>
        <a:srgbClr val="FFFFFF"/>
      </a:lt2>
      <a:accent1>
        <a:srgbClr val="007BC7"/>
      </a:accent1>
      <a:accent2>
        <a:srgbClr val="F9E11E"/>
      </a:accent2>
      <a:accent3>
        <a:srgbClr val="000000"/>
      </a:accent3>
      <a:accent4>
        <a:srgbClr val="007BC7"/>
      </a:accent4>
      <a:accent5>
        <a:srgbClr val="F9E11E"/>
      </a:accent5>
      <a:accent6>
        <a:srgbClr val="000000"/>
      </a:accent6>
      <a:hlink>
        <a:srgbClr val="007BC7"/>
      </a:hlink>
      <a:folHlink>
        <a:srgbClr val="007BC7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 RWS 16X9 NL nieuw" id="{19A0BACC-3659-4C2E-97ED-55BE99EFB087}" vid="{49F572D2-CB11-4C13-A370-1BFC52EB747E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Presentatie RWS 16X9 NL (4)</Template>
  <TotalTime>0</TotalTime>
  <Words>728</Words>
  <Application>Microsoft Office PowerPoint</Application>
  <PresentationFormat>Breedbeeld</PresentationFormat>
  <Paragraphs>138</Paragraphs>
  <Slides>13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9" baseType="lpstr">
      <vt:lpstr>Nanum Pen</vt:lpstr>
      <vt:lpstr>Arial</vt:lpstr>
      <vt:lpstr>Calibri</vt:lpstr>
      <vt:lpstr>Verdana</vt:lpstr>
      <vt:lpstr>Wingdings</vt:lpstr>
      <vt:lpstr>RWS 16:9 NL</vt:lpstr>
      <vt:lpstr>Analyse KRW doelbereik voor de Rijkwateren</vt:lpstr>
      <vt:lpstr>KRW proces RWS</vt:lpstr>
      <vt:lpstr>KRW proces RWS </vt:lpstr>
      <vt:lpstr>PowerPoint-presentatie</vt:lpstr>
      <vt:lpstr>PowerPoint-presentatie</vt:lpstr>
      <vt:lpstr>Doelstelling Analyse Doelbereik</vt:lpstr>
      <vt:lpstr>Op hoofdlijn 4 onderdelen</vt:lpstr>
      <vt:lpstr>Uitgangspunten Analyse Doelbereik</vt:lpstr>
      <vt:lpstr>Inhoud nadere analyse per waterlichaam</vt:lpstr>
      <vt:lpstr>Inhoud nadere analyse per waterlichaam</vt:lpstr>
      <vt:lpstr>Gevraagde producten</vt:lpstr>
      <vt:lpstr>PowerPoint-presentatie</vt:lpstr>
      <vt:lpstr>PowerPoint-presentatie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/>
  <cp:lastModifiedBy/>
  <cp:revision>1</cp:revision>
  <dcterms:created xsi:type="dcterms:W3CDTF">2022-02-02T20:11:59Z</dcterms:created>
  <dcterms:modified xsi:type="dcterms:W3CDTF">2022-12-01T08:16:44Z</dcterms:modified>
</cp:coreProperties>
</file>