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732" r:id="rId2"/>
  </p:sldMasterIdLst>
  <p:notesMasterIdLst>
    <p:notesMasterId r:id="rId11"/>
  </p:notesMasterIdLst>
  <p:handoutMasterIdLst>
    <p:handoutMasterId r:id="rId12"/>
  </p:handoutMasterIdLst>
  <p:sldIdLst>
    <p:sldId id="256" r:id="rId3"/>
    <p:sldId id="263" r:id="rId4"/>
    <p:sldId id="265" r:id="rId5"/>
    <p:sldId id="270" r:id="rId6"/>
    <p:sldId id="264" r:id="rId7"/>
    <p:sldId id="271" r:id="rId8"/>
    <p:sldId id="266" r:id="rId9"/>
    <p:sldId id="267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AE248F0C-526C-4C02-B770-1699BF49852E}">
          <p14:sldIdLst>
            <p14:sldId id="256"/>
            <p14:sldId id="263"/>
            <p14:sldId id="265"/>
            <p14:sldId id="270"/>
            <p14:sldId id="264"/>
            <p14:sldId id="271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2B1E"/>
    <a:srgbClr val="154273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363" autoAdjust="0"/>
  </p:normalViewPr>
  <p:slideViewPr>
    <p:cSldViewPr snapToGrid="0">
      <p:cViewPr varScale="1">
        <p:scale>
          <a:sx n="53" d="100"/>
          <a:sy n="53" d="100"/>
        </p:scale>
        <p:origin x="73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25-11-2022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25-11-2022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</a:t>
            </a:r>
            <a:r>
              <a:rPr lang="nl-NL" noProof="0" dirty="0" err="1" smtClean="0"/>
              <a:t>een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titel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maken</a:t>
            </a:r>
            <a:endParaRPr lang="nl-NL" noProof="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EEED1-3B2D-4DF3-84FC-6A29FAA80043}" type="datetime4">
              <a:rPr lang="nl-NL" smtClean="0">
                <a:solidFill>
                  <a:srgbClr val="000000"/>
                </a:solidFill>
              </a:rPr>
              <a:pPr/>
              <a:t>25 november 2022</a:t>
            </a:fld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 smtClean="0"/>
              <a:t>Klik</a:t>
            </a:r>
            <a:r>
              <a:rPr lang="nl-NL" noProof="0" dirty="0" smtClean="0"/>
              <a:t> </a:t>
            </a:r>
            <a:r>
              <a:rPr lang="nl-NL" noProof="0" dirty="0" err="1" smtClean="0"/>
              <a:t>om</a:t>
            </a:r>
            <a:r>
              <a:rPr lang="nl-NL" noProof="0" dirty="0" smtClean="0"/>
              <a:t> de </a:t>
            </a:r>
            <a:r>
              <a:rPr lang="nl-NL" noProof="0" dirty="0" err="1" smtClean="0"/>
              <a:t>modelstijlen</a:t>
            </a:r>
            <a:r>
              <a:rPr lang="nl-NL" noProof="0" dirty="0" smtClean="0"/>
              <a:t> </a:t>
            </a:r>
            <a:r>
              <a:rPr lang="nl-NL" noProof="0" dirty="0" err="1" smtClean="0"/>
              <a:t>te</a:t>
            </a:r>
            <a:r>
              <a:rPr lang="nl-NL" noProof="0" dirty="0" smtClean="0"/>
              <a:t> </a:t>
            </a:r>
            <a:r>
              <a:rPr lang="nl-NL" noProof="0" dirty="0" err="1" smtClean="0"/>
              <a:t>bewerken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Tweede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2"/>
            <a:r>
              <a:rPr lang="nl-NL" noProof="0" dirty="0" err="1" smtClean="0"/>
              <a:t>Derde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3"/>
            <a:r>
              <a:rPr lang="nl-NL" noProof="0" dirty="0" err="1" smtClean="0"/>
              <a:t>Vierde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 smtClean="0"/>
          </a:p>
          <a:p>
            <a:pPr lvl="4"/>
            <a:r>
              <a:rPr lang="nl-NL" noProof="0" dirty="0" err="1" smtClean="0"/>
              <a:t>Vijfde</a:t>
            </a:r>
            <a:r>
              <a:rPr lang="nl-NL" noProof="0" dirty="0" smtClean="0"/>
              <a:t> </a:t>
            </a:r>
            <a:r>
              <a:rPr lang="nl-NL" noProof="0" dirty="0" err="1" smtClean="0"/>
              <a:t>niveau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6627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shpKleurvlakBoven"/>
          <p:cNvSpPr>
            <a:spLocks noChangeArrowheads="1"/>
          </p:cNvSpPr>
          <p:nvPr/>
        </p:nvSpPr>
        <p:spPr bwMode="auto">
          <a:xfrm flipV="1">
            <a:off x="5918201" y="6541201"/>
            <a:ext cx="2500900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00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000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 smtClean="0"/>
              <a:t>Klik</a:t>
            </a:r>
            <a:r>
              <a:rPr lang="nl-NL" dirty="0" smtClean="0"/>
              <a:t> </a:t>
            </a:r>
            <a:r>
              <a:rPr lang="nl-NL" dirty="0" err="1" smtClean="0"/>
              <a:t>om</a:t>
            </a:r>
            <a:r>
              <a:rPr lang="nl-NL" dirty="0" smtClean="0"/>
              <a:t> het </a:t>
            </a:r>
            <a:r>
              <a:rPr lang="nl-NL" dirty="0" err="1" smtClean="0"/>
              <a:t>opmaakprofiel</a:t>
            </a:r>
            <a:r>
              <a:rPr lang="nl-NL" dirty="0" smtClean="0"/>
              <a:t> van de </a:t>
            </a:r>
            <a:r>
              <a:rPr lang="nl-NL" dirty="0" err="1" smtClean="0"/>
              <a:t>modeltekst</a:t>
            </a:r>
            <a:r>
              <a:rPr lang="nl-NL" dirty="0" smtClean="0"/>
              <a:t> </a:t>
            </a:r>
            <a:r>
              <a:rPr lang="nl-NL" dirty="0" err="1" smtClean="0"/>
              <a:t>te</a:t>
            </a:r>
            <a:r>
              <a:rPr lang="nl-NL" dirty="0" smtClean="0"/>
              <a:t> </a:t>
            </a:r>
            <a:r>
              <a:rPr lang="nl-NL" dirty="0" err="1" smtClean="0"/>
              <a:t>bewerken</a:t>
            </a:r>
            <a:endParaRPr lang="nl-NL" dirty="0" smtClean="0"/>
          </a:p>
          <a:p>
            <a:pPr lvl="1"/>
            <a:r>
              <a:rPr lang="nl-NL" dirty="0" smtClean="0"/>
              <a:t>Tweede </a:t>
            </a:r>
            <a:r>
              <a:rPr lang="nl-NL" dirty="0" err="1" smtClean="0"/>
              <a:t>niveau</a:t>
            </a:r>
            <a:r>
              <a:rPr lang="nl-NL" dirty="0" smtClean="0"/>
              <a:t> </a:t>
            </a:r>
          </a:p>
          <a:p>
            <a:pPr lvl="2"/>
            <a:r>
              <a:rPr lang="nl-NL" dirty="0" err="1" smtClean="0"/>
              <a:t>Derde</a:t>
            </a:r>
            <a:r>
              <a:rPr lang="nl-NL" dirty="0" smtClean="0"/>
              <a:t> niveau</a:t>
            </a:r>
          </a:p>
          <a:p>
            <a:pPr lvl="4"/>
            <a:r>
              <a:rPr lang="nl-NL" dirty="0" smtClean="0"/>
              <a:t> Vierde niveau</a:t>
            </a:r>
          </a:p>
          <a:p>
            <a:pPr lvl="5"/>
            <a:r>
              <a:rPr lang="nl-NL" sz="1800" dirty="0" smtClean="0"/>
              <a:t>Vijfde niveau</a:t>
            </a:r>
            <a:endParaRPr lang="nl-NL" dirty="0" smtClean="0"/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/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6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000" y="1295999"/>
            <a:ext cx="1120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 noProof="0" dirty="0" smtClean="0"/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624000" y="6613200"/>
            <a:ext cx="2539200" cy="11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DD62E13F-49FF-4F5B-8E2D-F997ACAF2D81}" type="slidenum">
              <a:rPr lang="nl-NL" sz="1000">
                <a:solidFill>
                  <a:srgbClr val="000000"/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nl-NL" sz="10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nl-NL" sz="2200">
              <a:solidFill>
                <a:srgbClr val="000000"/>
              </a:solidFill>
            </a:endParaRPr>
          </a:p>
        </p:txBody>
      </p:sp>
      <p:pic>
        <p:nvPicPr>
          <p:cNvPr id="1121" name="LogoLandmacht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0618" y="5216"/>
            <a:ext cx="586316" cy="8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6400" y="6613200"/>
            <a:ext cx="2011200" cy="11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fld id="{C8A9CFE7-5C2A-4F72-9A06-E847A405BDFE}" type="datetime4">
              <a:rPr lang="nl-NL" smtClean="0">
                <a:solidFill>
                  <a:srgbClr val="000000"/>
                </a:solidFill>
              </a:rPr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t>25 november 2022</a:t>
            </a:fld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1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aseline="0">
          <a:solidFill>
            <a:srgbClr val="007BC7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  <a:ea typeface="+mn-ea"/>
          <a:cs typeface="+mn-cs"/>
        </a:defRPr>
      </a:lvl1pPr>
      <a:lvl2pPr marL="741600" indent="-284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>
          <a:solidFill>
            <a:srgbClr val="000000"/>
          </a:solidFill>
          <a:latin typeface="+mn-lt"/>
        </a:defRPr>
      </a:lvl2pPr>
      <a:lvl3pPr marL="965200" indent="-342900" algn="l" rtl="0" eaLnBrk="1" fontAlgn="base" hangingPunct="1">
        <a:spcBef>
          <a:spcPts val="423"/>
        </a:spcBef>
        <a:spcAft>
          <a:spcPct val="0"/>
        </a:spcAft>
        <a:buFont typeface="Arial" pitchFamily="34" charset="0"/>
        <a:buChar char="•"/>
        <a:defRPr sz="1800">
          <a:solidFill>
            <a:srgbClr val="000000"/>
          </a:solidFill>
          <a:latin typeface="+mn-lt"/>
        </a:defRPr>
      </a:lvl3pPr>
      <a:lvl4pPr marL="989013" indent="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None/>
        <a:defRPr sz="2200">
          <a:solidFill>
            <a:srgbClr val="000000"/>
          </a:solidFill>
          <a:latin typeface="+mn-lt"/>
        </a:defRPr>
      </a:lvl4pPr>
      <a:lvl5pPr marL="1631950" indent="-28575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–"/>
        <a:defRPr sz="1800" baseline="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corporate.intranet.rws.nl/Ondersteuning/Kantoorautomatisering_en_Telefonie/Vertrouwelijkheidsniveau_toepasse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Nadere analyse doelbereik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Tobie Chamuleau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175180" cy="1403350"/>
          </a:xfrm>
        </p:spPr>
        <p:txBody>
          <a:bodyPr/>
          <a:lstStyle/>
          <a:p>
            <a:r>
              <a:rPr lang="nl-NL" dirty="0" smtClean="0"/>
              <a:t>RWS en de KRW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24 november 2022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266007" y="5137265"/>
            <a:ext cx="4020243" cy="961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Let op: Pas zelf het vertrouwelijkheidsniveau aan. Zie voor uitleg </a:t>
            </a:r>
            <a:r>
              <a:rPr lang="nl-NL" sz="1400" u="sng" dirty="0">
                <a:hlinkClick r:id="rId2"/>
              </a:rPr>
              <a:t>deze intranetpagina</a:t>
            </a:r>
            <a:endParaRPr lang="nl-NL" sz="1400" dirty="0"/>
          </a:p>
          <a:p>
            <a:endParaRPr lang="nl-NL" sz="1400" dirty="0"/>
          </a:p>
        </p:txBody>
      </p:sp>
      <p:pic>
        <p:nvPicPr>
          <p:cNvPr id="10" name="Picture 7" descr="dan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40" y="2200440"/>
            <a:ext cx="4796385" cy="250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Inleiding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 smtClean="0"/>
              <a:t>RWS is verantwoordelijk voor het waterkwaliteitsbeheer van de </a:t>
            </a:r>
            <a:r>
              <a:rPr lang="nl-NL" sz="2000" dirty="0" err="1" smtClean="0"/>
              <a:t>rijkswateren</a:t>
            </a:r>
            <a:r>
              <a:rPr lang="nl-NL" sz="2000" dirty="0" smtClean="0"/>
              <a:t>.</a:t>
            </a:r>
          </a:p>
          <a:p>
            <a:endParaRPr lang="nl-NL" sz="2000" dirty="0" smtClean="0"/>
          </a:p>
          <a:p>
            <a:r>
              <a:rPr lang="nl-NL" sz="2000" dirty="0" smtClean="0"/>
              <a:t>De </a:t>
            </a:r>
            <a:r>
              <a:rPr lang="nl-NL" sz="2000" dirty="0"/>
              <a:t>Kaderrichtlijn Water (KRW) vereist uiterlijk in 2027 een goede chemische en goede ecologische toestand van alle </a:t>
            </a:r>
            <a:r>
              <a:rPr lang="nl-NL" sz="2000" dirty="0" err="1"/>
              <a:t>rijkswateren</a:t>
            </a:r>
            <a:r>
              <a:rPr lang="nl-NL" sz="2000" dirty="0"/>
              <a:t>.</a:t>
            </a:r>
          </a:p>
          <a:p>
            <a:endParaRPr lang="nl-NL" sz="2000" dirty="0"/>
          </a:p>
          <a:p>
            <a:r>
              <a:rPr lang="nl-NL" sz="2000" dirty="0"/>
              <a:t>De verantwoording over de KRW aan de Europese Commissie verloopt via de </a:t>
            </a:r>
            <a:r>
              <a:rPr lang="nl-NL" sz="2000" dirty="0" err="1"/>
              <a:t>Stroomgebiedbeheerplannen</a:t>
            </a:r>
            <a:r>
              <a:rPr lang="nl-NL" sz="2000" dirty="0"/>
              <a:t> (SGBP).</a:t>
            </a:r>
          </a:p>
          <a:p>
            <a:pPr lvl="1"/>
            <a:r>
              <a:rPr lang="nl-NL" sz="2000" dirty="0"/>
              <a:t>Begin 2022 is het SGBP voor de </a:t>
            </a:r>
            <a:r>
              <a:rPr lang="nl-NL" sz="2000" dirty="0" smtClean="0"/>
              <a:t>periode 2022-2027 vastgesteld</a:t>
            </a:r>
          </a:p>
          <a:p>
            <a:pPr lvl="1"/>
            <a:r>
              <a:rPr lang="nl-NL" sz="2000" dirty="0" smtClean="0"/>
              <a:t>Informatie per </a:t>
            </a:r>
            <a:r>
              <a:rPr lang="nl-NL" sz="2000" dirty="0"/>
              <a:t>waterlichaam </a:t>
            </a:r>
            <a:r>
              <a:rPr lang="nl-NL" sz="2000" dirty="0" smtClean="0"/>
              <a:t>is </a:t>
            </a:r>
            <a:r>
              <a:rPr lang="nl-NL" sz="2000" dirty="0"/>
              <a:t>te vinden in de </a:t>
            </a:r>
            <a:r>
              <a:rPr lang="nl-NL" sz="2000" dirty="0" smtClean="0"/>
              <a:t>KRW-­</a:t>
            </a:r>
            <a:r>
              <a:rPr lang="nl-NL" sz="2000" dirty="0" err="1" smtClean="0"/>
              <a:t>factsheets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De opgave waar RWS voor staat is, naast het uitvoeren van de maatregelen, zich voor te bereiden op het verantwoordingsmoment in 2027.</a:t>
            </a:r>
          </a:p>
          <a:p>
            <a:endParaRPr lang="nl-NL" sz="2000" dirty="0" smtClean="0"/>
          </a:p>
        </p:txBody>
      </p:sp>
    </p:spTree>
    <p:extLst>
      <p:ext uri="{BB962C8B-B14F-4D97-AF65-F5344CB8AC3E}">
        <p14:creationId xmlns:p14="http://schemas.microsoft.com/office/powerpoint/2010/main" val="134037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Rijkswateren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6552238" cy="4140000"/>
          </a:xfrm>
        </p:spPr>
        <p:txBody>
          <a:bodyPr/>
          <a:lstStyle/>
          <a:p>
            <a:r>
              <a:rPr lang="nl-NL" sz="2000" dirty="0" smtClean="0"/>
              <a:t>De KRW in vogelvlucht:</a:t>
            </a:r>
          </a:p>
          <a:p>
            <a:pPr lvl="1"/>
            <a:r>
              <a:rPr lang="nl-NL" sz="2000" dirty="0" smtClean="0"/>
              <a:t>6 </a:t>
            </a:r>
            <a:r>
              <a:rPr lang="nl-NL" sz="2000" dirty="0"/>
              <a:t>(deel)stroomgebieden van Rijn, Maas, Schelde en </a:t>
            </a:r>
            <a:r>
              <a:rPr lang="nl-NL" sz="2000" dirty="0" smtClean="0"/>
              <a:t>Eems</a:t>
            </a:r>
            <a:endParaRPr lang="nl-NL" sz="2000" dirty="0"/>
          </a:p>
          <a:p>
            <a:pPr lvl="1"/>
            <a:r>
              <a:rPr lang="nl-NL" sz="2000" dirty="0" smtClean="0"/>
              <a:t>52 </a:t>
            </a:r>
            <a:r>
              <a:rPr lang="nl-NL" sz="2000" dirty="0"/>
              <a:t>waterlichamen, 16 verschillende watertypen</a:t>
            </a:r>
          </a:p>
          <a:p>
            <a:pPr lvl="1"/>
            <a:r>
              <a:rPr lang="nl-NL" sz="2000" dirty="0" smtClean="0"/>
              <a:t>90</a:t>
            </a:r>
            <a:r>
              <a:rPr lang="nl-NL" sz="2000" dirty="0"/>
              <a:t>% is kunstmatig of sterk veranderd</a:t>
            </a:r>
          </a:p>
          <a:p>
            <a:pPr lvl="1"/>
            <a:r>
              <a:rPr lang="nl-NL" sz="2000" dirty="0"/>
              <a:t>Beschermde gebieden: </a:t>
            </a:r>
            <a:r>
              <a:rPr lang="nl-NL" sz="2000" dirty="0" smtClean="0"/>
              <a:t>51 </a:t>
            </a:r>
            <a:r>
              <a:rPr lang="nl-NL" sz="2000" dirty="0"/>
              <a:t>N2000-gebieden, </a:t>
            </a:r>
            <a:r>
              <a:rPr lang="nl-NL" sz="2000" dirty="0" smtClean="0"/>
              <a:t>200 </a:t>
            </a:r>
            <a:r>
              <a:rPr lang="nl-NL" sz="2000" dirty="0"/>
              <a:t>zwemwaterlocaties en </a:t>
            </a:r>
            <a:r>
              <a:rPr lang="nl-NL" sz="2000" dirty="0" smtClean="0"/>
              <a:t>8 drinkwaterinnamepunten</a:t>
            </a:r>
            <a:endParaRPr lang="nl-NL" sz="2000" dirty="0"/>
          </a:p>
          <a:p>
            <a:pPr lvl="1"/>
            <a:r>
              <a:rPr lang="nl-NL" sz="2000" dirty="0" smtClean="0"/>
              <a:t>600 </a:t>
            </a:r>
            <a:r>
              <a:rPr lang="nl-NL" sz="2000" dirty="0"/>
              <a:t>maatregelen geprogrammeerd</a:t>
            </a:r>
          </a:p>
          <a:p>
            <a:pPr lvl="1"/>
            <a:r>
              <a:rPr lang="nl-NL" sz="2000" dirty="0"/>
              <a:t>Totaalbedrag: </a:t>
            </a:r>
            <a:r>
              <a:rPr lang="nl-NL" sz="2000" dirty="0" smtClean="0"/>
              <a:t>1 </a:t>
            </a:r>
            <a:r>
              <a:rPr lang="nl-NL" sz="2000" dirty="0"/>
              <a:t>miljard euro</a:t>
            </a:r>
          </a:p>
          <a:p>
            <a:pPr lvl="1"/>
            <a:r>
              <a:rPr lang="nl-NL" sz="2000" dirty="0"/>
              <a:t>Uitvoering gefaseerd tot </a:t>
            </a:r>
            <a:r>
              <a:rPr lang="nl-NL" sz="2000" dirty="0" smtClean="0"/>
              <a:t>2027 (3 tranches)</a:t>
            </a:r>
            <a:endParaRPr lang="nl-NL" sz="20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0836" y="1295999"/>
            <a:ext cx="3659845" cy="482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49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Knelpunten 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 smtClean="0"/>
              <a:t>De belangrijkste </a:t>
            </a:r>
            <a:r>
              <a:rPr lang="nl-NL" sz="2000" dirty="0"/>
              <a:t>knelpunten voor de </a:t>
            </a:r>
            <a:r>
              <a:rPr lang="nl-NL" sz="2000" dirty="0" err="1" smtClean="0"/>
              <a:t>rijkswateren</a:t>
            </a:r>
            <a:r>
              <a:rPr lang="nl-NL" sz="2000" dirty="0" smtClean="0"/>
              <a:t> zijn:</a:t>
            </a:r>
            <a:endParaRPr lang="nl-NL" sz="2000" dirty="0"/>
          </a:p>
          <a:p>
            <a:pPr lvl="1"/>
            <a:r>
              <a:rPr lang="nl-NL" sz="2000" dirty="0"/>
              <a:t>Verlies aan variatie in </a:t>
            </a:r>
            <a:r>
              <a:rPr lang="nl-NL" sz="2000" dirty="0" err="1"/>
              <a:t>habitats</a:t>
            </a:r>
            <a:r>
              <a:rPr lang="nl-NL" sz="2000" dirty="0"/>
              <a:t> (</a:t>
            </a:r>
            <a:r>
              <a:rPr lang="nl-NL" sz="2000" dirty="0" err="1"/>
              <a:t>hydromorfologie</a:t>
            </a:r>
            <a:r>
              <a:rPr lang="nl-NL" sz="2000" dirty="0"/>
              <a:t>)</a:t>
            </a:r>
          </a:p>
          <a:p>
            <a:pPr lvl="1"/>
            <a:r>
              <a:rPr lang="nl-NL" sz="2000" dirty="0"/>
              <a:t>Onnatuurlijke barrières tussen watersystemen</a:t>
            </a:r>
          </a:p>
          <a:p>
            <a:pPr lvl="1"/>
            <a:r>
              <a:rPr lang="nl-NL" sz="2000" dirty="0"/>
              <a:t>Verontreinigingen vanuit buitenland en regionale wateren</a:t>
            </a:r>
          </a:p>
          <a:p>
            <a:endParaRPr lang="nl-NL" sz="2000" dirty="0"/>
          </a:p>
          <a:p>
            <a:r>
              <a:rPr lang="nl-NL" sz="2000" dirty="0"/>
              <a:t>Er wordt voor de </a:t>
            </a:r>
            <a:r>
              <a:rPr lang="nl-NL" sz="2000" dirty="0" err="1"/>
              <a:t>rijkswateren</a:t>
            </a:r>
            <a:r>
              <a:rPr lang="nl-NL" sz="2000" dirty="0"/>
              <a:t> vooral ingezet op ecologische </a:t>
            </a:r>
            <a:r>
              <a:rPr lang="nl-NL" sz="2000" dirty="0" smtClean="0"/>
              <a:t>inrichtingsmaatregelen. </a:t>
            </a:r>
          </a:p>
          <a:p>
            <a:r>
              <a:rPr lang="nl-NL" sz="2000" dirty="0" smtClean="0"/>
              <a:t>Maatregeltypen: </a:t>
            </a:r>
            <a:r>
              <a:rPr lang="nl-NL" sz="2000" dirty="0"/>
              <a:t>(neven)geulen en strangen, natuurvriendelijke oevers, wetlands, vispassages, overige </a:t>
            </a:r>
            <a:r>
              <a:rPr lang="nl-NL" sz="2000" dirty="0" smtClean="0"/>
              <a:t>inrichtingsmaatregelen</a:t>
            </a:r>
            <a:r>
              <a:rPr lang="nl-NL" sz="2000" dirty="0"/>
              <a:t>, sanering, onderzoek en beheer</a:t>
            </a:r>
            <a:endParaRPr lang="nl-NL" sz="2000" dirty="0" smtClean="0"/>
          </a:p>
          <a:p>
            <a:endParaRPr lang="nl-NL" sz="2000" dirty="0"/>
          </a:p>
          <a:p>
            <a:r>
              <a:rPr lang="nl-NL" sz="2000" dirty="0" smtClean="0"/>
              <a:t>Voornaamste </a:t>
            </a:r>
            <a:r>
              <a:rPr lang="nl-NL" sz="2000" dirty="0"/>
              <a:t>instrumenten voor het terugdringen van verontreinigingen zijn vergunningverlening en agendering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567111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KRW-werkproces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/>
              <a:t>Op uiterlijk 22 december 2027 dient het vierde SGBP vastgesteld te zijn. Dit betekent dat we in 2025 zullen starten met de voorbereiding van de plannen.</a:t>
            </a:r>
          </a:p>
          <a:p>
            <a:pPr lvl="1"/>
            <a:r>
              <a:rPr lang="nl-NL" sz="2000" dirty="0"/>
              <a:t>De precieze vereisten aan dit SGBP zijn nog niet bekend</a:t>
            </a:r>
          </a:p>
          <a:p>
            <a:endParaRPr lang="nl-NL" sz="2000" dirty="0"/>
          </a:p>
          <a:p>
            <a:r>
              <a:rPr lang="nl-NL" sz="2000" dirty="0"/>
              <a:t>In 2023-2024 is er een nationale tussenevaluatie voor de KRW gepland. Op basis hiervan worden de uitgangspunten/kaders voor het vervolg bepaald</a:t>
            </a:r>
            <a:r>
              <a:rPr lang="nl-NL" sz="2000" dirty="0" smtClean="0"/>
              <a:t>.</a:t>
            </a:r>
          </a:p>
          <a:p>
            <a:pPr lvl="1"/>
            <a:r>
              <a:rPr lang="nl-NL" sz="2000" dirty="0" smtClean="0"/>
              <a:t>Gebruik van uitzonderingsmogelijkheden van de KRW </a:t>
            </a:r>
          </a:p>
          <a:p>
            <a:endParaRPr lang="nl-NL" sz="2000" dirty="0"/>
          </a:p>
          <a:p>
            <a:r>
              <a:rPr lang="nl-NL" sz="2000" dirty="0"/>
              <a:t>Daarnaast kent de KRW een aantal verplichte (nationale) activiteiten wat betreft rapportage, publieke participatie in aanloop naar het volgende SGBP</a:t>
            </a:r>
            <a:r>
              <a:rPr lang="nl-NL" sz="2000" dirty="0" smtClean="0"/>
              <a:t>.</a:t>
            </a:r>
          </a:p>
          <a:p>
            <a:endParaRPr lang="nl-NL" sz="2000" dirty="0"/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488865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2"/>
          <p:cNvSpPr txBox="1">
            <a:spLocks/>
          </p:cNvSpPr>
          <p:nvPr/>
        </p:nvSpPr>
        <p:spPr bwMode="auto">
          <a:xfrm>
            <a:off x="624417" y="2070000"/>
            <a:ext cx="11203200" cy="41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600" indent="-284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965200" indent="-342900" algn="l" rtl="0" eaLnBrk="1" fontAlgn="base" hangingPunct="1">
              <a:spcBef>
                <a:spcPts val="423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274763" indent="-28575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4pPr>
            <a:lvl5pPr marL="1631950" indent="-28575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ts val="423"/>
              </a:spcBef>
              <a:spcAft>
                <a:spcPct val="0"/>
              </a:spcAft>
              <a:buFont typeface="Verdana" pitchFamily="34" charset="0"/>
              <a:buChar char="»"/>
              <a:defRPr sz="1800" baseline="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nl-NL" sz="2000" u="sng" kern="0" smtClean="0"/>
              <a:t>Planning op hoofdlijnen</a:t>
            </a:r>
            <a:endParaRPr lang="nl-NL" sz="2000" u="sng" kern="0" dirty="0"/>
          </a:p>
        </p:txBody>
      </p:sp>
      <p:sp>
        <p:nvSpPr>
          <p:cNvPr id="5" name="Rechthoek 4"/>
          <p:cNvSpPr/>
          <p:nvPr/>
        </p:nvSpPr>
        <p:spPr bwMode="auto">
          <a:xfrm>
            <a:off x="624000" y="2539218"/>
            <a:ext cx="998101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Rechthoek 5"/>
          <p:cNvSpPr/>
          <p:nvPr/>
        </p:nvSpPr>
        <p:spPr bwMode="auto">
          <a:xfrm>
            <a:off x="1621801" y="2539218"/>
            <a:ext cx="2043839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2023</a:t>
            </a:r>
          </a:p>
        </p:txBody>
      </p:sp>
      <p:sp>
        <p:nvSpPr>
          <p:cNvPr id="7" name="Rechthoek 6"/>
          <p:cNvSpPr/>
          <p:nvPr/>
        </p:nvSpPr>
        <p:spPr bwMode="auto">
          <a:xfrm>
            <a:off x="3665640" y="2541581"/>
            <a:ext cx="2111940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2024</a:t>
            </a:r>
          </a:p>
        </p:txBody>
      </p:sp>
      <p:sp>
        <p:nvSpPr>
          <p:cNvPr id="8" name="Rechthoek 7"/>
          <p:cNvSpPr/>
          <p:nvPr/>
        </p:nvSpPr>
        <p:spPr bwMode="auto">
          <a:xfrm>
            <a:off x="5777580" y="2539218"/>
            <a:ext cx="2002380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2025</a:t>
            </a:r>
          </a:p>
        </p:txBody>
      </p:sp>
      <p:sp>
        <p:nvSpPr>
          <p:cNvPr id="9" name="Rechthoek 8"/>
          <p:cNvSpPr/>
          <p:nvPr/>
        </p:nvSpPr>
        <p:spPr bwMode="auto">
          <a:xfrm>
            <a:off x="7775399" y="2539218"/>
            <a:ext cx="2002379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2026</a:t>
            </a:r>
          </a:p>
        </p:txBody>
      </p:sp>
      <p:sp>
        <p:nvSpPr>
          <p:cNvPr id="10" name="Rechthoek 9"/>
          <p:cNvSpPr/>
          <p:nvPr/>
        </p:nvSpPr>
        <p:spPr bwMode="auto">
          <a:xfrm>
            <a:off x="9773217" y="2539218"/>
            <a:ext cx="1958161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2027</a:t>
            </a:r>
          </a:p>
        </p:txBody>
      </p:sp>
      <p:sp>
        <p:nvSpPr>
          <p:cNvPr id="11" name="Vijfhoek 10"/>
          <p:cNvSpPr/>
          <p:nvPr/>
        </p:nvSpPr>
        <p:spPr bwMode="auto">
          <a:xfrm>
            <a:off x="1259820" y="3110718"/>
            <a:ext cx="3847455" cy="1874520"/>
          </a:xfrm>
          <a:prstGeom prst="homePlate">
            <a:avLst>
              <a:gd name="adj" fmla="val 304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2000" dirty="0" smtClean="0">
                <a:solidFill>
                  <a:schemeClr val="tx1"/>
                </a:solidFill>
                <a:latin typeface="Verdana" pitchFamily="34" charset="0"/>
              </a:rPr>
              <a:t>Analyse doelbereik</a:t>
            </a: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2" name="Vijfhoek 11"/>
          <p:cNvSpPr/>
          <p:nvPr/>
        </p:nvSpPr>
        <p:spPr bwMode="auto">
          <a:xfrm>
            <a:off x="4875013" y="3334846"/>
            <a:ext cx="2331047" cy="1417321"/>
          </a:xfrm>
          <a:prstGeom prst="homePlate">
            <a:avLst>
              <a:gd name="adj" fmla="val 304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2000" dirty="0" smtClean="0">
                <a:solidFill>
                  <a:schemeClr val="tx1"/>
                </a:solidFill>
                <a:latin typeface="Verdana" pitchFamily="34" charset="0"/>
              </a:rPr>
              <a:t>Redeneerlijn</a:t>
            </a: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Vijfhoek 12"/>
          <p:cNvSpPr/>
          <p:nvPr/>
        </p:nvSpPr>
        <p:spPr bwMode="auto">
          <a:xfrm>
            <a:off x="6986953" y="3558407"/>
            <a:ext cx="2864747" cy="914145"/>
          </a:xfrm>
          <a:prstGeom prst="homePlate">
            <a:avLst>
              <a:gd name="adj" fmla="val 304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l-NL" sz="2000" dirty="0" smtClean="0">
                <a:solidFill>
                  <a:schemeClr val="tx1"/>
                </a:solidFill>
                <a:latin typeface="Verdana" pitchFamily="34" charset="0"/>
              </a:rPr>
              <a:t>Onderbouwing</a:t>
            </a:r>
            <a:endParaRPr kumimoji="0" lang="nl-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3761048" y="5919810"/>
            <a:ext cx="2277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Tussenevaluatie</a:t>
            </a:r>
            <a:endParaRPr lang="nl-NL" sz="2000" dirty="0"/>
          </a:p>
        </p:txBody>
      </p:sp>
      <p:sp>
        <p:nvSpPr>
          <p:cNvPr id="15" name="Pijl-omlaag 14"/>
          <p:cNvSpPr/>
          <p:nvPr/>
        </p:nvSpPr>
        <p:spPr bwMode="auto">
          <a:xfrm>
            <a:off x="4565473" y="5015540"/>
            <a:ext cx="571641" cy="873968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8739874" y="5889508"/>
            <a:ext cx="21602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dirty="0" smtClean="0"/>
              <a:t>Concept SGBP</a:t>
            </a:r>
            <a:endParaRPr lang="nl-NL" sz="2000" dirty="0"/>
          </a:p>
        </p:txBody>
      </p:sp>
      <p:sp>
        <p:nvSpPr>
          <p:cNvPr id="17" name="Pijl-omlaag 16"/>
          <p:cNvSpPr/>
          <p:nvPr/>
        </p:nvSpPr>
        <p:spPr bwMode="auto">
          <a:xfrm>
            <a:off x="9488244" y="5015540"/>
            <a:ext cx="571641" cy="873968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8" name="Tekstvak 17"/>
          <p:cNvSpPr txBox="1"/>
          <p:nvPr/>
        </p:nvSpPr>
        <p:spPr>
          <a:xfrm>
            <a:off x="6158034" y="5919810"/>
            <a:ext cx="2478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Gebiedsprocessen</a:t>
            </a:r>
            <a:endParaRPr lang="nl-NL" sz="2000" dirty="0"/>
          </a:p>
        </p:txBody>
      </p:sp>
      <p:sp>
        <p:nvSpPr>
          <p:cNvPr id="19" name="Pijl-omlaag 18"/>
          <p:cNvSpPr/>
          <p:nvPr/>
        </p:nvSpPr>
        <p:spPr bwMode="auto">
          <a:xfrm>
            <a:off x="7087988" y="5045842"/>
            <a:ext cx="571641" cy="873968"/>
          </a:xfrm>
          <a:prstGeom prst="downArrow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Tekstvak 19"/>
          <p:cNvSpPr txBox="1"/>
          <p:nvPr/>
        </p:nvSpPr>
        <p:spPr>
          <a:xfrm>
            <a:off x="470997" y="5880239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Input voor:</a:t>
            </a:r>
            <a:endParaRPr lang="nl-NL" sz="2000" b="1" dirty="0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7479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Organisatie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/>
              <a:t>De coördinatie en aansturing is als landelijke taak belegd bij WVL. De uitvoering is </a:t>
            </a:r>
            <a:r>
              <a:rPr lang="nl-NL" sz="2000" dirty="0" smtClean="0"/>
              <a:t>een </a:t>
            </a:r>
            <a:r>
              <a:rPr lang="nl-NL" sz="2000" dirty="0"/>
              <a:t>coproductie tussen WVL en de </a:t>
            </a:r>
            <a:r>
              <a:rPr lang="nl-NL" sz="2000" dirty="0" smtClean="0"/>
              <a:t>ROO.</a:t>
            </a:r>
          </a:p>
          <a:p>
            <a:endParaRPr lang="nl-NL" sz="2000" dirty="0" smtClean="0"/>
          </a:p>
          <a:p>
            <a:r>
              <a:rPr lang="nl-NL" sz="2000" dirty="0"/>
              <a:t>Het centrale gremium voor de KRW binnen RWS is het </a:t>
            </a:r>
            <a:r>
              <a:rPr lang="nl-NL" sz="2000" dirty="0" smtClean="0"/>
              <a:t>Coördinatieteam </a:t>
            </a:r>
            <a:r>
              <a:rPr lang="nl-NL" sz="2000" dirty="0"/>
              <a:t>KRW. </a:t>
            </a:r>
            <a:r>
              <a:rPr lang="nl-NL" sz="2000" dirty="0" smtClean="0"/>
              <a:t>Dit </a:t>
            </a:r>
            <a:r>
              <a:rPr lang="nl-NL" sz="2000" dirty="0"/>
              <a:t>bestaat uit de KRW-coördinatoren van de ROO en de landelijk coördinator.</a:t>
            </a:r>
          </a:p>
          <a:p>
            <a:endParaRPr lang="nl-NL" sz="2000" dirty="0"/>
          </a:p>
          <a:p>
            <a:r>
              <a:rPr lang="nl-NL" sz="2000" dirty="0"/>
              <a:t>De verantwoordelijkheid; de inhoudelijk en procesmatige aansturing van de KRW ligt bij de </a:t>
            </a:r>
            <a:r>
              <a:rPr lang="nl-NL" sz="2000" dirty="0" err="1"/>
              <a:t>cHID</a:t>
            </a:r>
            <a:r>
              <a:rPr lang="nl-NL" sz="2000" dirty="0"/>
              <a:t> waterkwaliteit en natuur</a:t>
            </a:r>
          </a:p>
          <a:p>
            <a:pPr lvl="1"/>
            <a:r>
              <a:rPr lang="nl-NL" sz="2000" dirty="0"/>
              <a:t>De Stuurgroep W&amp;N en Bestuur RWS zijn formele gremia voor besluitvorming</a:t>
            </a:r>
          </a:p>
          <a:p>
            <a:endParaRPr lang="nl-NL" sz="2000" dirty="0"/>
          </a:p>
          <a:p>
            <a:r>
              <a:rPr lang="nl-NL" sz="2000" dirty="0" smtClean="0"/>
              <a:t>De </a:t>
            </a:r>
            <a:r>
              <a:rPr lang="nl-NL" sz="2000" dirty="0"/>
              <a:t>regionale afstemming gebeurt in het Regionaal Ambtelijk Overleg (RAO) en Regionaal Bestuurlijk Overleg (RBO) per deelstroomgebied</a:t>
            </a:r>
            <a:r>
              <a:rPr lang="nl-NL" sz="2000" dirty="0" smtClean="0"/>
              <a:t>.</a:t>
            </a:r>
            <a:endParaRPr lang="nl-NL" sz="2000" dirty="0"/>
          </a:p>
          <a:p>
            <a:pPr marL="457200" lvl="1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554792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 bwMode="auto">
          <a:xfrm>
            <a:off x="7004304" y="3625092"/>
            <a:ext cx="3543977" cy="26659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7140764" y="2058102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Bestuur RWS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309691" y="1670973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BO Water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814213" y="2922437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err="1" smtClean="0">
                <a:solidFill>
                  <a:schemeClr val="bg1"/>
                </a:solidFill>
              </a:rPr>
              <a:t>RBO’s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814213" y="5123713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err="1" smtClean="0">
                <a:solidFill>
                  <a:schemeClr val="bg1"/>
                </a:solidFill>
              </a:rPr>
              <a:t>RAO’s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2975263" y="3904323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RAO </a:t>
            </a:r>
            <a:r>
              <a:rPr lang="nl-NL" dirty="0" err="1" smtClean="0">
                <a:solidFill>
                  <a:schemeClr val="bg1"/>
                </a:solidFill>
              </a:rPr>
              <a:t>vz.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7140764" y="3894032"/>
            <a:ext cx="1925052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CT KRW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7140764" y="5149851"/>
            <a:ext cx="1925052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Inzet ROO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8524397" y="4539556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Inzet WVL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7140766" y="2932993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SG W&amp;N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4309691" y="2463536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DO Water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4309692" y="3381339"/>
            <a:ext cx="1925052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PT Water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5705360" y="4542522"/>
            <a:ext cx="1937079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Cluster MRE</a:t>
            </a:r>
            <a:endParaRPr lang="nl-NL" dirty="0">
              <a:solidFill>
                <a:schemeClr val="bg1"/>
              </a:solidFill>
            </a:endParaRPr>
          </a:p>
        </p:txBody>
      </p:sp>
      <p:cxnSp>
        <p:nvCxnSpPr>
          <p:cNvPr id="17" name="Rechte verbindingslijn met pijl 16"/>
          <p:cNvCxnSpPr>
            <a:stCxn id="14" idx="0"/>
            <a:endCxn id="6" idx="2"/>
          </p:cNvCxnSpPr>
          <p:nvPr/>
        </p:nvCxnSpPr>
        <p:spPr bwMode="auto">
          <a:xfrm flipV="1">
            <a:off x="5272218" y="2040305"/>
            <a:ext cx="0" cy="423231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15" idx="0"/>
            <a:endCxn id="14" idx="2"/>
          </p:cNvCxnSpPr>
          <p:nvPr/>
        </p:nvCxnSpPr>
        <p:spPr bwMode="auto">
          <a:xfrm flipV="1">
            <a:off x="5272218" y="2832868"/>
            <a:ext cx="0" cy="548471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bogen verbindingslijn 18"/>
          <p:cNvCxnSpPr>
            <a:stCxn id="15" idx="3"/>
            <a:endCxn id="16" idx="0"/>
          </p:cNvCxnSpPr>
          <p:nvPr/>
        </p:nvCxnSpPr>
        <p:spPr bwMode="auto">
          <a:xfrm>
            <a:off x="6234744" y="3566005"/>
            <a:ext cx="439156" cy="976517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bogen verbindingslijn 19"/>
          <p:cNvCxnSpPr>
            <a:stCxn id="7" idx="2"/>
            <a:endCxn id="9" idx="1"/>
          </p:cNvCxnSpPr>
          <p:nvPr/>
        </p:nvCxnSpPr>
        <p:spPr bwMode="auto">
          <a:xfrm rot="16200000" flipH="1">
            <a:off x="2477391" y="3591117"/>
            <a:ext cx="797220" cy="198523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>
            <a:stCxn id="8" idx="0"/>
            <a:endCxn id="7" idx="2"/>
          </p:cNvCxnSpPr>
          <p:nvPr/>
        </p:nvCxnSpPr>
        <p:spPr bwMode="auto">
          <a:xfrm flipV="1">
            <a:off x="2776740" y="3291769"/>
            <a:ext cx="0" cy="1831944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>
            <a:stCxn id="10" idx="0"/>
            <a:endCxn id="13" idx="2"/>
          </p:cNvCxnSpPr>
          <p:nvPr/>
        </p:nvCxnSpPr>
        <p:spPr bwMode="auto">
          <a:xfrm flipV="1">
            <a:off x="8103290" y="3302325"/>
            <a:ext cx="3" cy="591707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>
            <a:stCxn id="13" idx="0"/>
            <a:endCxn id="5" idx="2"/>
          </p:cNvCxnSpPr>
          <p:nvPr/>
        </p:nvCxnSpPr>
        <p:spPr bwMode="auto">
          <a:xfrm flipH="1" flipV="1">
            <a:off x="8103291" y="2427434"/>
            <a:ext cx="2" cy="505559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/>
          <p:cNvCxnSpPr>
            <a:stCxn id="11" idx="0"/>
            <a:endCxn id="10" idx="2"/>
          </p:cNvCxnSpPr>
          <p:nvPr/>
        </p:nvCxnSpPr>
        <p:spPr bwMode="auto">
          <a:xfrm flipV="1">
            <a:off x="8103290" y="4263364"/>
            <a:ext cx="0" cy="886487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>
            <a:stCxn id="16" idx="3"/>
            <a:endCxn id="12" idx="1"/>
          </p:cNvCxnSpPr>
          <p:nvPr/>
        </p:nvCxnSpPr>
        <p:spPr bwMode="auto">
          <a:xfrm flipV="1">
            <a:off x="7642439" y="4724222"/>
            <a:ext cx="881958" cy="296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>
            <a:stCxn id="9" idx="3"/>
            <a:endCxn id="10" idx="1"/>
          </p:cNvCxnSpPr>
          <p:nvPr/>
        </p:nvCxnSpPr>
        <p:spPr bwMode="auto">
          <a:xfrm flipV="1">
            <a:off x="4900316" y="4078698"/>
            <a:ext cx="2240448" cy="10291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>
            <a:stCxn id="8" idx="3"/>
            <a:endCxn id="11" idx="1"/>
          </p:cNvCxnSpPr>
          <p:nvPr/>
        </p:nvCxnSpPr>
        <p:spPr bwMode="auto">
          <a:xfrm>
            <a:off x="3739266" y="5308379"/>
            <a:ext cx="3401498" cy="26138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vak 27"/>
          <p:cNvSpPr txBox="1"/>
          <p:nvPr/>
        </p:nvSpPr>
        <p:spPr>
          <a:xfrm>
            <a:off x="1814213" y="5789105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Werkgroepen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9" name="Tekstvak 28"/>
          <p:cNvSpPr txBox="1"/>
          <p:nvPr/>
        </p:nvSpPr>
        <p:spPr>
          <a:xfrm>
            <a:off x="5705360" y="5780727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Werkgroepen 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0" name="Tekstvak 29"/>
          <p:cNvSpPr txBox="1"/>
          <p:nvPr/>
        </p:nvSpPr>
        <p:spPr>
          <a:xfrm>
            <a:off x="8524398" y="5760146"/>
            <a:ext cx="1925053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>
                <a:solidFill>
                  <a:schemeClr val="bg1"/>
                </a:solidFill>
              </a:rPr>
              <a:t>Werkgroepen</a:t>
            </a:r>
            <a:endParaRPr lang="nl-NL" dirty="0">
              <a:solidFill>
                <a:schemeClr val="bg1"/>
              </a:solidFill>
            </a:endParaRPr>
          </a:p>
        </p:txBody>
      </p:sp>
      <p:cxnSp>
        <p:nvCxnSpPr>
          <p:cNvPr id="31" name="Rechte verbindingslijn met pijl 30"/>
          <p:cNvCxnSpPr>
            <a:stCxn id="28" idx="0"/>
            <a:endCxn id="8" idx="2"/>
          </p:cNvCxnSpPr>
          <p:nvPr/>
        </p:nvCxnSpPr>
        <p:spPr bwMode="auto">
          <a:xfrm flipV="1">
            <a:off x="2776740" y="5493045"/>
            <a:ext cx="0" cy="296060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>
            <a:stCxn id="29" idx="0"/>
            <a:endCxn id="16" idx="2"/>
          </p:cNvCxnSpPr>
          <p:nvPr/>
        </p:nvCxnSpPr>
        <p:spPr bwMode="auto">
          <a:xfrm flipV="1">
            <a:off x="6667887" y="4911854"/>
            <a:ext cx="6013" cy="868873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/>
          <p:cNvCxnSpPr>
            <a:stCxn id="30" idx="0"/>
            <a:endCxn id="12" idx="2"/>
          </p:cNvCxnSpPr>
          <p:nvPr/>
        </p:nvCxnSpPr>
        <p:spPr bwMode="auto">
          <a:xfrm flipH="1" flipV="1">
            <a:off x="9486924" y="4908888"/>
            <a:ext cx="1" cy="851258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stCxn id="7" idx="3"/>
            <a:endCxn id="13" idx="1"/>
          </p:cNvCxnSpPr>
          <p:nvPr/>
        </p:nvCxnSpPr>
        <p:spPr bwMode="auto">
          <a:xfrm>
            <a:off x="3739266" y="3107103"/>
            <a:ext cx="3401500" cy="1055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none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bogen verbindingslijn 34"/>
          <p:cNvCxnSpPr>
            <a:stCxn id="10" idx="3"/>
            <a:endCxn id="12" idx="0"/>
          </p:cNvCxnSpPr>
          <p:nvPr/>
        </p:nvCxnSpPr>
        <p:spPr bwMode="auto">
          <a:xfrm>
            <a:off x="9065816" y="4078698"/>
            <a:ext cx="421108" cy="460858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bogen verbindingslijn 35"/>
          <p:cNvCxnSpPr>
            <a:stCxn id="5" idx="0"/>
            <a:endCxn id="6" idx="3"/>
          </p:cNvCxnSpPr>
          <p:nvPr/>
        </p:nvCxnSpPr>
        <p:spPr bwMode="auto">
          <a:xfrm rot="16200000" flipV="1">
            <a:off x="7067787" y="1022597"/>
            <a:ext cx="202463" cy="1868547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oli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kstvak 36"/>
          <p:cNvSpPr txBox="1"/>
          <p:nvPr/>
        </p:nvSpPr>
        <p:spPr>
          <a:xfrm>
            <a:off x="1391820" y="1170781"/>
            <a:ext cx="276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accent1"/>
                </a:solidFill>
              </a:rPr>
              <a:t>Regio</a:t>
            </a:r>
            <a:endParaRPr lang="nl-NL" b="1" dirty="0">
              <a:solidFill>
                <a:schemeClr val="accent1"/>
              </a:solidFill>
            </a:endParaRPr>
          </a:p>
        </p:txBody>
      </p:sp>
      <p:sp>
        <p:nvSpPr>
          <p:cNvPr id="38" name="Tekstvak 37"/>
          <p:cNvSpPr txBox="1"/>
          <p:nvPr/>
        </p:nvSpPr>
        <p:spPr>
          <a:xfrm>
            <a:off x="6657135" y="1170781"/>
            <a:ext cx="276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accent1"/>
                </a:solidFill>
              </a:rPr>
              <a:t>RWS</a:t>
            </a:r>
            <a:endParaRPr lang="nl-NL" b="1" dirty="0">
              <a:solidFill>
                <a:schemeClr val="accent1"/>
              </a:solidFill>
            </a:endParaRPr>
          </a:p>
        </p:txBody>
      </p:sp>
      <p:cxnSp>
        <p:nvCxnSpPr>
          <p:cNvPr id="39" name="Gebogen verbindingslijn 38"/>
          <p:cNvCxnSpPr>
            <a:stCxn id="7" idx="0"/>
            <a:endCxn id="6" idx="1"/>
          </p:cNvCxnSpPr>
          <p:nvPr/>
        </p:nvCxnSpPr>
        <p:spPr bwMode="auto">
          <a:xfrm rot="5400000" flipH="1" flipV="1">
            <a:off x="3009816" y="1622563"/>
            <a:ext cx="1066798" cy="1532951"/>
          </a:xfrm>
          <a:prstGeom prst="bentConnector2">
            <a:avLst/>
          </a:prstGeom>
          <a:ln w="63500">
            <a:solidFill>
              <a:schemeClr val="bg1">
                <a:lumMod val="50000"/>
              </a:schemeClr>
            </a:solidFill>
            <a:prstDash val="soli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vak 39"/>
          <p:cNvSpPr txBox="1"/>
          <p:nvPr/>
        </p:nvSpPr>
        <p:spPr>
          <a:xfrm>
            <a:off x="3887298" y="1170781"/>
            <a:ext cx="2769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>
                <a:solidFill>
                  <a:schemeClr val="accent1"/>
                </a:solidFill>
              </a:rPr>
              <a:t>Landelijk</a:t>
            </a:r>
            <a:endParaRPr lang="nl-NL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5074"/>
      </p:ext>
    </p:extLst>
  </p:cSld>
  <p:clrMapOvr>
    <a:masterClrMapping/>
  </p:clrMapOvr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 RWS 16X9 NL nieuw" id="{19A0BACC-3659-4C2E-97ED-55BE99EFB087}" vid="{49F572D2-CB11-4C13-A370-1BFC52EB747E}"/>
    </a:ext>
  </a:extLst>
</a:theme>
</file>

<file path=ppt/theme/theme2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 RWS 16X9 NL nieuw" id="{19A0BACC-3659-4C2E-97ED-55BE99EFB087}" vid="{0492F18B-8343-4870-98AB-0702C5FDD4D0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(7)</Template>
  <TotalTime>0</TotalTime>
  <Words>490</Words>
  <Application>Microsoft Office PowerPoint</Application>
  <PresentationFormat>Breedbeeld</PresentationFormat>
  <Paragraphs>83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RWS 16:9 NL</vt:lpstr>
      <vt:lpstr>Rijkswaterstaat</vt:lpstr>
      <vt:lpstr>RWS en de KRW</vt:lpstr>
      <vt:lpstr>Inleiding</vt:lpstr>
      <vt:lpstr>Rijkswateren</vt:lpstr>
      <vt:lpstr>Knelpunten </vt:lpstr>
      <vt:lpstr>KRW-werkproces</vt:lpstr>
      <vt:lpstr>PowerPoint-presentatie</vt:lpstr>
      <vt:lpstr>Organisatie</vt:lpstr>
      <vt:lpstr>PowerPoint-presentatie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2022-03-11T11:15:21Z</dcterms:created>
  <dcterms:modified xsi:type="dcterms:W3CDTF">2022-11-25T15:02:38Z</dcterms:modified>
</cp:coreProperties>
</file>