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2" r:id="rId2"/>
  </p:sldMasterIdLst>
  <p:notesMasterIdLst>
    <p:notesMasterId r:id="rId21"/>
  </p:notesMasterIdLst>
  <p:handoutMasterIdLst>
    <p:handoutMasterId r:id="rId22"/>
  </p:handoutMasterIdLst>
  <p:sldIdLst>
    <p:sldId id="256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73" r:id="rId11"/>
    <p:sldId id="271" r:id="rId12"/>
    <p:sldId id="272" r:id="rId13"/>
    <p:sldId id="265" r:id="rId14"/>
    <p:sldId id="268" r:id="rId15"/>
    <p:sldId id="269" r:id="rId16"/>
    <p:sldId id="264" r:id="rId17"/>
    <p:sldId id="275" r:id="rId18"/>
    <p:sldId id="270" r:id="rId19"/>
    <p:sldId id="267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6"/>
            <p14:sldId id="274"/>
            <p14:sldId id="258"/>
            <p14:sldId id="259"/>
            <p14:sldId id="260"/>
            <p14:sldId id="261"/>
            <p14:sldId id="262"/>
            <p14:sldId id="263"/>
            <p14:sldId id="273"/>
            <p14:sldId id="271"/>
            <p14:sldId id="272"/>
            <p14:sldId id="265"/>
            <p14:sldId id="268"/>
            <p14:sldId id="269"/>
            <p14:sldId id="264"/>
            <p14:sldId id="275"/>
            <p14:sldId id="270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73"/>
    <a:srgbClr val="66FFFF"/>
    <a:srgbClr val="D52B1E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1EBBBCC-DAD2-459C-BE2E-F6DE35CF9A28}" styleName="Stijl, donker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Stijl, donker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Stijl, donker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48" autoAdjust="0"/>
    <p:restoredTop sz="93979" autoAdjust="0"/>
  </p:normalViewPr>
  <p:slideViewPr>
    <p:cSldViewPr snapToGrid="0">
      <p:cViewPr varScale="1">
        <p:scale>
          <a:sx n="67" d="100"/>
          <a:sy n="67" d="100"/>
        </p:scale>
        <p:origin x="67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9-3-2023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9-3-2023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523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820925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5918201" y="6541201"/>
            <a:ext cx="250090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000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000" y="1295999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624000" y="6613200"/>
            <a:ext cx="25392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618" y="5216"/>
            <a:ext cx="586316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6400" y="6613200"/>
            <a:ext cx="20112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9 maart 2023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nderned.nl/cms/nl/voor-ondernemingen/starten-met-tenderned/eherkenning-gebruiken/wat-eherkenning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Incidentmanagement Water en </a:t>
            </a:r>
            <a:r>
              <a:rPr lang="nl-NL" dirty="0" smtClean="0"/>
              <a:t>Scheepvaart 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err="1" smtClean="0"/>
              <a:t>ZaakID</a:t>
            </a:r>
            <a:r>
              <a:rPr lang="nl-NL" dirty="0" smtClean="0"/>
              <a:t>: 31187126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552000" y="2093213"/>
            <a:ext cx="5004000" cy="1403350"/>
          </a:xfrm>
        </p:spPr>
        <p:txBody>
          <a:bodyPr>
            <a:normAutofit/>
          </a:bodyPr>
          <a:lstStyle/>
          <a:p>
            <a:r>
              <a:rPr lang="nl-NL" sz="3200" dirty="0" smtClean="0"/>
              <a:t>Inlichtingenbijeenkomst IJsbestrijding van de vaarwegen  </a:t>
            </a:r>
            <a:endParaRPr lang="nl-NL" sz="32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10-03-2023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3371996"/>
            <a:ext cx="4513501" cy="315657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1" y="251393"/>
            <a:ext cx="4513500" cy="281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4000" y="1696109"/>
            <a:ext cx="10922400" cy="3964060"/>
          </a:xfrm>
        </p:spPr>
        <p:txBody>
          <a:bodyPr/>
          <a:lstStyle/>
          <a:p>
            <a:r>
              <a:rPr lang="nl-NL" dirty="0" smtClean="0"/>
              <a:t>Schip dient geschikt te zijn om ijs te breken (tips in IVP)</a:t>
            </a:r>
          </a:p>
          <a:p>
            <a:r>
              <a:rPr lang="nl-NL" dirty="0" smtClean="0"/>
              <a:t>Technische eisen (artikel 9 DVO/bijlage 4 DVO)</a:t>
            </a:r>
          </a:p>
          <a:p>
            <a:r>
              <a:rPr lang="nl-NL" dirty="0" smtClean="0"/>
              <a:t>Helft van de gevraagde schepen moet kunnen slepen (assistentie bij konvooivaart)</a:t>
            </a:r>
          </a:p>
          <a:p>
            <a:pPr lvl="1"/>
            <a:r>
              <a:rPr lang="nl-NL" dirty="0" smtClean="0"/>
              <a:t>Aantal schepen met een minimaal vermogen staat in de overeenkomst</a:t>
            </a:r>
          </a:p>
          <a:p>
            <a:pPr lvl="1"/>
            <a:r>
              <a:rPr lang="nl-NL" dirty="0" smtClean="0"/>
              <a:t>Minimale scheepsbreedte 4,0 meter</a:t>
            </a:r>
          </a:p>
          <a:p>
            <a:pPr lvl="1"/>
            <a:r>
              <a:rPr lang="nl-NL" dirty="0" smtClean="0"/>
              <a:t>Toetsing op basis van de gegevens in het communautair certificaat (of gelijkwaardig IMO certificaat)</a:t>
            </a:r>
          </a:p>
          <a:p>
            <a:r>
              <a:rPr lang="nl-NL" dirty="0" smtClean="0"/>
              <a:t>Schepenlijst (planning) inleveren ter controle, inclusief gevraagde gegevens (ENI, scheepsnaam, vermogen etc.)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Schepen/IJsbrekers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515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4000" y="1919946"/>
            <a:ext cx="10922400" cy="2685391"/>
          </a:xfrm>
        </p:spPr>
        <p:txBody>
          <a:bodyPr/>
          <a:lstStyle/>
          <a:p>
            <a:r>
              <a:rPr lang="nl-NL" b="1" dirty="0" smtClean="0"/>
              <a:t>Voorwaarde voor definitieve gunning</a:t>
            </a:r>
            <a:r>
              <a:rPr lang="nl-NL" dirty="0" smtClean="0"/>
              <a:t>: RWS controleert of elke schepenlijst uniek is; d.w.z. op dubbel opgegeven schepen (op meerdere lijsten) en koppelt dit terug aan de opdrachtnemers.</a:t>
            </a:r>
          </a:p>
          <a:p>
            <a:r>
              <a:rPr lang="nl-NL" dirty="0" smtClean="0"/>
              <a:t>De opdrachtnemers moeten onderling </a:t>
            </a:r>
            <a:r>
              <a:rPr lang="nl-NL" i="1" dirty="0" smtClean="0"/>
              <a:t>ZELF</a:t>
            </a:r>
            <a:r>
              <a:rPr lang="nl-NL" dirty="0" smtClean="0"/>
              <a:t> bepalen welk schip op welke unieke schepenlijst uiteindelijk wordt gezet.</a:t>
            </a:r>
          </a:p>
          <a:p>
            <a:r>
              <a:rPr lang="nl-NL" dirty="0" err="1" smtClean="0"/>
              <a:t>Dubbelingen</a:t>
            </a:r>
            <a:r>
              <a:rPr lang="nl-NL" dirty="0" smtClean="0"/>
              <a:t> onderling zijn dus </a:t>
            </a:r>
            <a:r>
              <a:rPr lang="nl-NL" i="1" dirty="0" smtClean="0"/>
              <a:t>niet</a:t>
            </a:r>
            <a:r>
              <a:rPr lang="nl-NL" dirty="0" smtClean="0"/>
              <a:t> toegestaan.</a:t>
            </a:r>
          </a:p>
          <a:p>
            <a:r>
              <a:rPr lang="nl-NL" sz="1400" dirty="0" smtClean="0"/>
              <a:t>N.B. </a:t>
            </a:r>
            <a:r>
              <a:rPr lang="nl-NL" sz="1400" dirty="0" err="1" smtClean="0"/>
              <a:t>Dubbeling</a:t>
            </a:r>
            <a:r>
              <a:rPr lang="nl-NL" sz="1400" dirty="0" smtClean="0"/>
              <a:t> met de reservelijst van de kavels 4.1, 4.2 en 5.2 (</a:t>
            </a:r>
            <a:r>
              <a:rPr lang="nl-NL" sz="1400" dirty="0" err="1" smtClean="0"/>
              <a:t>hoogintensieve</a:t>
            </a:r>
            <a:r>
              <a:rPr lang="nl-NL" sz="1400" dirty="0" smtClean="0"/>
              <a:t> kavels) is wel toegestaan</a:t>
            </a:r>
            <a:r>
              <a:rPr lang="nl-NL" dirty="0" smtClean="0"/>
              <a:t>.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Schepen/IJsbrekers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4651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571810" y="1988083"/>
            <a:ext cx="11255389" cy="4327127"/>
          </a:xfrm>
        </p:spPr>
        <p:txBody>
          <a:bodyPr/>
          <a:lstStyle/>
          <a:p>
            <a:r>
              <a:rPr lang="nl-NL" dirty="0" smtClean="0"/>
              <a:t>Watertemperatuur &lt; 5</a:t>
            </a:r>
            <a:r>
              <a:rPr lang="nl-NL" dirty="0" smtClean="0">
                <a:sym typeface="Symbol" panose="05050102010706020507" pitchFamily="18" charset="2"/>
              </a:rPr>
              <a:t></a:t>
            </a:r>
            <a:r>
              <a:rPr lang="nl-NL" dirty="0" smtClean="0"/>
              <a:t>C en zicht op vorst: </a:t>
            </a:r>
          </a:p>
          <a:p>
            <a:pPr lvl="1"/>
            <a:r>
              <a:rPr lang="nl-NL" dirty="0" smtClean="0"/>
              <a:t>IJscoördinator voor gebied wordt actief en volgt de situatie (actueel &amp; verwachting)</a:t>
            </a:r>
          </a:p>
          <a:p>
            <a:r>
              <a:rPr lang="nl-NL" dirty="0" smtClean="0"/>
              <a:t>Bij verwachting dusdanig vorst dat inzet ijsbrekers nodig is:</a:t>
            </a:r>
          </a:p>
          <a:p>
            <a:pPr lvl="1"/>
            <a:r>
              <a:rPr lang="nl-NL" dirty="0" smtClean="0"/>
              <a:t>IJscoördinator belt ON met verzoek tot mobiliseren</a:t>
            </a:r>
            <a:r>
              <a:rPr lang="nl-NL" sz="1200" dirty="0" smtClean="0"/>
              <a:t> (aantal schepen (vermogen), locatie).</a:t>
            </a:r>
            <a:r>
              <a:rPr lang="nl-NL" dirty="0" smtClean="0"/>
              <a:t> </a:t>
            </a:r>
          </a:p>
          <a:p>
            <a:pPr lvl="1"/>
            <a:r>
              <a:rPr lang="nl-NL" dirty="0" smtClean="0"/>
              <a:t>Na mobilisatie volgt, óf:</a:t>
            </a:r>
          </a:p>
          <a:p>
            <a:pPr lvl="2"/>
            <a:r>
              <a:rPr lang="nl-NL" dirty="0"/>
              <a:t>Stand-by (in het gebied binnen 2 uur inzetbaar)</a:t>
            </a:r>
          </a:p>
          <a:p>
            <a:pPr lvl="2"/>
            <a:r>
              <a:rPr lang="nl-NL" dirty="0" smtClean="0"/>
              <a:t>Inzet </a:t>
            </a:r>
            <a:r>
              <a:rPr lang="nl-NL" dirty="0" err="1" smtClean="0"/>
              <a:t>IJsbreken</a:t>
            </a:r>
            <a:endParaRPr lang="nl-NL" dirty="0" smtClean="0"/>
          </a:p>
          <a:p>
            <a:pPr lvl="4"/>
            <a:r>
              <a:rPr lang="nl-NL" dirty="0" smtClean="0"/>
              <a:t>IJscoördinator </a:t>
            </a:r>
            <a:r>
              <a:rPr lang="nl-NL" dirty="0"/>
              <a:t>geeft aan: aantal schepen, welke werkzaamheden, welke locatie. </a:t>
            </a:r>
            <a:endParaRPr lang="nl-NL" dirty="0" smtClean="0"/>
          </a:p>
          <a:p>
            <a:pPr lvl="4"/>
            <a:r>
              <a:rPr lang="nl-NL" dirty="0" smtClean="0">
                <a:solidFill>
                  <a:srgbClr val="154273"/>
                </a:solidFill>
              </a:rPr>
              <a:t>Let op: Hier kunnen vaarwegdelen bij zitten van andere overheden (aankoopcentrale). Deze vaarwegen worden vóór elk seizoen bekend gemaakt. </a:t>
            </a:r>
          </a:p>
          <a:p>
            <a:pPr lvl="2"/>
            <a:r>
              <a:rPr lang="nl-NL" dirty="0" smtClean="0"/>
              <a:t>Inzet Konvooivaart:</a:t>
            </a:r>
          </a:p>
          <a:p>
            <a:pPr lvl="4"/>
            <a:r>
              <a:rPr lang="nl-NL" dirty="0" smtClean="0">
                <a:solidFill>
                  <a:schemeClr val="tx1"/>
                </a:solidFill>
              </a:rPr>
              <a:t>IJscoördinator geeft aan, hoeveel konvooien, vertreklocatie.</a:t>
            </a:r>
          </a:p>
          <a:p>
            <a:pPr lvl="4"/>
            <a:r>
              <a:rPr lang="nl-NL" dirty="0" smtClean="0">
                <a:solidFill>
                  <a:schemeClr val="tx1"/>
                </a:solidFill>
              </a:rPr>
              <a:t>ON stelt konvooien samen op basis van aanmeldingen bij RWS. </a:t>
            </a:r>
          </a:p>
          <a:p>
            <a:pPr lvl="2"/>
            <a:endParaRPr lang="nl-NL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Procedure inzet (Tijdens een ijsperiode)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6035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1197200" cy="436137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Uiterste datum indienen vragen</a:t>
            </a:r>
            <a:r>
              <a:rPr lang="nl-NL" dirty="0" smtClean="0"/>
              <a:t>:			14-03-2023</a:t>
            </a:r>
          </a:p>
          <a:p>
            <a:pPr marL="0" indent="0">
              <a:buNone/>
            </a:pPr>
            <a:r>
              <a:rPr lang="nl-NL" dirty="0"/>
              <a:t>Publicatie Nota van </a:t>
            </a:r>
            <a:r>
              <a:rPr lang="nl-NL" dirty="0" smtClean="0"/>
              <a:t>inlichtingen: 			24-03-2023</a:t>
            </a:r>
          </a:p>
          <a:p>
            <a:pPr marL="0" indent="0">
              <a:buNone/>
            </a:pPr>
            <a:r>
              <a:rPr lang="nl-NL" dirty="0"/>
              <a:t>Ontvangst inschrijvingen: 			</a:t>
            </a:r>
            <a:r>
              <a:rPr lang="nl-NL" dirty="0" smtClean="0"/>
              <a:t>	14-04-2023 - </a:t>
            </a:r>
            <a:r>
              <a:rPr lang="nl-NL" dirty="0"/>
              <a:t>15:00 uur</a:t>
            </a:r>
          </a:p>
          <a:p>
            <a:pPr marL="0" indent="0">
              <a:buNone/>
            </a:pPr>
            <a:r>
              <a:rPr lang="nl-NL" dirty="0"/>
              <a:t>Verzenden </a:t>
            </a:r>
            <a:r>
              <a:rPr lang="nl-NL" dirty="0" smtClean="0"/>
              <a:t>gunningbeslissing: 				17-05-2023</a:t>
            </a:r>
          </a:p>
          <a:p>
            <a:pPr marL="0" indent="0">
              <a:buNone/>
            </a:pPr>
            <a:r>
              <a:rPr lang="nl-NL" dirty="0"/>
              <a:t>Alcateltermijn</a:t>
            </a:r>
            <a:r>
              <a:rPr lang="nl-NL" dirty="0" smtClean="0"/>
              <a:t>:						17-05-2023 t/m 07-06-2023</a:t>
            </a:r>
          </a:p>
          <a:p>
            <a:pPr marL="0" indent="0">
              <a:buNone/>
            </a:pPr>
            <a:r>
              <a:rPr lang="nl-NL" dirty="0"/>
              <a:t>Indienen </a:t>
            </a:r>
            <a:r>
              <a:rPr lang="nl-NL" dirty="0" smtClean="0"/>
              <a:t>schepenlijsten					18-05-2023 t/m 07-07-2023</a:t>
            </a:r>
          </a:p>
          <a:p>
            <a:pPr marL="0" indent="0">
              <a:buNone/>
            </a:pPr>
            <a:r>
              <a:rPr lang="nl-NL" dirty="0"/>
              <a:t>Controleren </a:t>
            </a:r>
            <a:r>
              <a:rPr lang="nl-NL" dirty="0" smtClean="0"/>
              <a:t>schepenlijsten				10-07-2023 t/m 14-07-2023</a:t>
            </a:r>
          </a:p>
          <a:p>
            <a:pPr marL="0" indent="0">
              <a:buNone/>
            </a:pPr>
            <a:r>
              <a:rPr lang="nl-NL" dirty="0"/>
              <a:t>(eventueel) bespreking </a:t>
            </a:r>
            <a:r>
              <a:rPr lang="nl-NL" dirty="0" smtClean="0"/>
              <a:t>schepenlijsten			11-08-2023</a:t>
            </a:r>
          </a:p>
          <a:p>
            <a:pPr marL="0" indent="0">
              <a:buNone/>
            </a:pPr>
            <a:r>
              <a:rPr lang="nl-NL" dirty="0"/>
              <a:t>(eventueel) aanpassen schepenlijsten			21-07-2023 t/m 11-08-2023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(eventueel) indienen herziende </a:t>
            </a:r>
            <a:r>
              <a:rPr lang="nl-NL" dirty="0" smtClean="0"/>
              <a:t>schepenlijsten		11-08-2023</a:t>
            </a:r>
          </a:p>
          <a:p>
            <a:pPr marL="0" indent="0">
              <a:buNone/>
            </a:pPr>
            <a:r>
              <a:rPr lang="nl-NL" smtClean="0"/>
              <a:t>Opdrachtverstrekking</a:t>
            </a:r>
            <a:r>
              <a:rPr lang="nl-NL" dirty="0" smtClean="0"/>
              <a:t>:					25-08-2023</a:t>
            </a:r>
          </a:p>
          <a:p>
            <a:pPr marL="0" indent="0">
              <a:buNone/>
            </a:pPr>
            <a:r>
              <a:rPr lang="nl-NL" dirty="0" smtClean="0"/>
              <a:t>Start opdracht: 					01-09-2023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2415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sz="1400" dirty="0"/>
              <a:t>Altijd alle documenten digitaal indienen via </a:t>
            </a:r>
            <a:r>
              <a:rPr lang="nl-NL" sz="1400" dirty="0" err="1" smtClean="0"/>
              <a:t>TenderNed</a:t>
            </a:r>
            <a:endParaRPr lang="nl-NL" sz="1400" dirty="0" smtClean="0"/>
          </a:p>
          <a:p>
            <a:r>
              <a:rPr lang="nl-NL" sz="1400" dirty="0" err="1" smtClean="0"/>
              <a:t>Doc’s</a:t>
            </a:r>
            <a:r>
              <a:rPr lang="nl-NL" sz="1400" dirty="0" smtClean="0"/>
              <a:t> </a:t>
            </a:r>
            <a:r>
              <a:rPr lang="nl-NL" sz="1400" dirty="0"/>
              <a:t>voorzien van gekwalificeerde elektronische handtekening (zie https://www.rijkswaterstaat.nl/zakelijk/zakendoen-met-rijkswaterstaat/inkoopbeleid/aanbesteden/digitaal-aanmelden-inschrijven#voorwaarden-voor-de-handtekening</a:t>
            </a:r>
            <a:r>
              <a:rPr lang="nl-NL" sz="1400" dirty="0" smtClean="0"/>
              <a:t>)</a:t>
            </a:r>
            <a:endParaRPr lang="nl-NL" sz="1400" dirty="0"/>
          </a:p>
          <a:p>
            <a:pPr marL="0" indent="0">
              <a:buNone/>
            </a:pPr>
            <a:r>
              <a:rPr lang="nl-NL" sz="1400" dirty="0"/>
              <a:t>OF </a:t>
            </a:r>
          </a:p>
          <a:p>
            <a:r>
              <a:rPr lang="nl-NL" sz="1400" dirty="0" err="1"/>
              <a:t>Doc’s</a:t>
            </a:r>
            <a:r>
              <a:rPr lang="nl-NL" sz="1400" dirty="0"/>
              <a:t> voorzien van ‘natte’ handtekening (met pen ondertekende papieren documenten): </a:t>
            </a:r>
            <a:r>
              <a:rPr lang="nl-NL" sz="1400" dirty="0" err="1"/>
              <a:t>ingescand</a:t>
            </a:r>
            <a:r>
              <a:rPr lang="nl-NL" sz="1400" dirty="0"/>
              <a:t> (pdf) indienen via </a:t>
            </a:r>
            <a:r>
              <a:rPr lang="nl-NL" sz="1400" dirty="0" err="1"/>
              <a:t>TenderNed</a:t>
            </a:r>
            <a:r>
              <a:rPr lang="nl-NL" sz="1400" dirty="0"/>
              <a:t> uiterlijk </a:t>
            </a:r>
            <a:r>
              <a:rPr lang="nl-NL" sz="1400" dirty="0" smtClean="0"/>
              <a:t>14-04-2023 15:00 </a:t>
            </a:r>
            <a:r>
              <a:rPr lang="nl-NL" sz="1400" dirty="0"/>
              <a:t>uur EN </a:t>
            </a:r>
            <a:r>
              <a:rPr lang="nl-NL" sz="1400" dirty="0" err="1"/>
              <a:t>doc’s</a:t>
            </a:r>
            <a:r>
              <a:rPr lang="nl-NL" sz="1400" dirty="0"/>
              <a:t> fysiek indienen of per post zenden aan </a:t>
            </a:r>
            <a:r>
              <a:rPr lang="nl-NL" sz="1400" dirty="0" smtClean="0"/>
              <a:t>Rijkswaterstaat </a:t>
            </a:r>
            <a:r>
              <a:rPr lang="nl-NL" sz="1400" dirty="0"/>
              <a:t>Utrecht uiterlijk </a:t>
            </a:r>
            <a:r>
              <a:rPr lang="nl-NL" sz="1400" dirty="0" smtClean="0"/>
              <a:t>14-04-2023 15:00 </a:t>
            </a:r>
            <a:r>
              <a:rPr lang="nl-NL" sz="1400" dirty="0"/>
              <a:t>(zie par. </a:t>
            </a:r>
            <a:r>
              <a:rPr lang="nl-NL" sz="1400" dirty="0" smtClean="0">
                <a:solidFill>
                  <a:schemeClr val="tx1"/>
                </a:solidFill>
              </a:rPr>
              <a:t>4.3.1</a:t>
            </a:r>
            <a:r>
              <a:rPr lang="nl-NL" sz="1400" dirty="0" smtClean="0"/>
              <a:t> </a:t>
            </a:r>
            <a:r>
              <a:rPr lang="nl-NL" sz="1400" dirty="0"/>
              <a:t>aanbestedingsleidraad)</a:t>
            </a:r>
          </a:p>
          <a:p>
            <a:endParaRPr lang="nl-NL" sz="1400" dirty="0"/>
          </a:p>
          <a:p>
            <a:r>
              <a:rPr lang="nl-NL" sz="1400" dirty="0" err="1"/>
              <a:t>eHerkenning</a:t>
            </a:r>
            <a:r>
              <a:rPr lang="nl-NL" sz="1400" dirty="0"/>
              <a:t> noodzakelijk om in te kunnen loggen en handelingen te verrichten in </a:t>
            </a:r>
            <a:r>
              <a:rPr lang="nl-NL" sz="1400" dirty="0" err="1"/>
              <a:t>TenderNed</a:t>
            </a:r>
            <a:r>
              <a:rPr lang="nl-NL" sz="1400" dirty="0"/>
              <a:t>. Vragen </a:t>
            </a:r>
            <a:r>
              <a:rPr lang="nl-NL" sz="1400" dirty="0" err="1"/>
              <a:t>mbt</a:t>
            </a:r>
            <a:r>
              <a:rPr lang="nl-NL" sz="1400" dirty="0"/>
              <a:t> </a:t>
            </a:r>
            <a:r>
              <a:rPr lang="nl-NL" sz="1400" dirty="0" smtClean="0"/>
              <a:t>e-herkenning</a:t>
            </a:r>
            <a:r>
              <a:rPr lang="nl-NL" sz="1400" dirty="0"/>
              <a:t>: </a:t>
            </a:r>
            <a:r>
              <a:rPr lang="nl-NL" sz="1400" dirty="0">
                <a:hlinkClick r:id="rId2"/>
              </a:rPr>
              <a:t>https://</a:t>
            </a:r>
            <a:r>
              <a:rPr lang="nl-NL" sz="1400" dirty="0" smtClean="0">
                <a:hlinkClick r:id="rId2"/>
              </a:rPr>
              <a:t>www.tenderned.nl/cms/nl/voor-ondernemingen/starten-met-tenderned/eherkenning-gebruiken/wat-eherkenning</a:t>
            </a:r>
            <a:r>
              <a:rPr lang="nl-NL" sz="1400" dirty="0" smtClean="0"/>
              <a:t>. </a:t>
            </a:r>
          </a:p>
          <a:p>
            <a:endParaRPr lang="nl-NL" sz="1400" dirty="0"/>
          </a:p>
          <a:p>
            <a:r>
              <a:rPr lang="nl-NL" sz="1400" dirty="0"/>
              <a:t>Tekenbevoegde ondertekenaar: een bevoegd vertegenwoordiger van de </a:t>
            </a:r>
            <a:r>
              <a:rPr lang="nl-NL" sz="1400" dirty="0" smtClean="0"/>
              <a:t>inschrijver (</a:t>
            </a:r>
            <a:r>
              <a:rPr lang="nl-NL" sz="1400" dirty="0"/>
              <a:t>Bijlage A, C, </a:t>
            </a:r>
            <a:r>
              <a:rPr lang="nl-NL" sz="1400" dirty="0" smtClean="0"/>
              <a:t>E)</a:t>
            </a:r>
            <a:endParaRPr lang="nl-NL" sz="14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Aandachtspunten</a:t>
            </a:r>
          </a:p>
        </p:txBody>
      </p:sp>
    </p:spTree>
    <p:extLst>
      <p:ext uri="{BB962C8B-B14F-4D97-AF65-F5344CB8AC3E}">
        <p14:creationId xmlns:p14="http://schemas.microsoft.com/office/powerpoint/2010/main" val="791032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4000" y="1696109"/>
            <a:ext cx="10922400" cy="3964060"/>
          </a:xfrm>
        </p:spPr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In </a:t>
            </a:r>
            <a:r>
              <a:rPr lang="nl-NL" dirty="0" smtClean="0"/>
              <a:t>de afgelopen 3 jaar:</a:t>
            </a:r>
          </a:p>
          <a:p>
            <a:pPr lvl="1"/>
            <a:r>
              <a:rPr lang="nl-NL" dirty="0" smtClean="0"/>
              <a:t>ten </a:t>
            </a:r>
            <a:r>
              <a:rPr lang="nl-NL" dirty="0"/>
              <a:t>minste één opdracht </a:t>
            </a:r>
            <a:r>
              <a:rPr lang="nl-NL" b="1" dirty="0"/>
              <a:t>in de maritieme sector </a:t>
            </a:r>
            <a:r>
              <a:rPr lang="nl-NL" dirty="0"/>
              <a:t>uitgevoerd </a:t>
            </a:r>
            <a:r>
              <a:rPr lang="nl-NL" dirty="0" smtClean="0"/>
              <a:t>EN waarbij </a:t>
            </a:r>
            <a:r>
              <a:rPr lang="nl-NL" dirty="0"/>
              <a:t>de ondernemer jegens de opdrachtgever </a:t>
            </a:r>
            <a:r>
              <a:rPr lang="nl-NL" b="1" dirty="0"/>
              <a:t>eindverantwoordelijk</a:t>
            </a:r>
            <a:r>
              <a:rPr lang="nl-NL" dirty="0"/>
              <a:t> was voor de uitvoering van de </a:t>
            </a:r>
            <a:r>
              <a:rPr lang="nl-NL" dirty="0" smtClean="0"/>
              <a:t>opdracht</a:t>
            </a:r>
            <a:endParaRPr lang="nl-NL" dirty="0"/>
          </a:p>
          <a:p>
            <a:pPr marL="457200" lvl="1" indent="0">
              <a:buNone/>
            </a:pPr>
            <a:r>
              <a:rPr lang="nl-NL" dirty="0" smtClean="0"/>
              <a:t>EN</a:t>
            </a:r>
            <a:endParaRPr lang="nl-NL" dirty="0" smtClean="0"/>
          </a:p>
          <a:p>
            <a:pPr lvl="1"/>
            <a:r>
              <a:rPr lang="nl-NL" dirty="0">
                <a:solidFill>
                  <a:schemeClr val="tx1"/>
                </a:solidFill>
              </a:rPr>
              <a:t>ten minste één opdracht </a:t>
            </a:r>
            <a:r>
              <a:rPr lang="nl-NL" dirty="0" smtClean="0">
                <a:solidFill>
                  <a:schemeClr val="tx1"/>
                </a:solidFill>
              </a:rPr>
              <a:t>waarin </a:t>
            </a:r>
            <a:r>
              <a:rPr lang="nl-NL" dirty="0" smtClean="0"/>
              <a:t>de ondernemer ervaring heeft opgedaan </a:t>
            </a:r>
            <a:r>
              <a:rPr lang="nl-NL" dirty="0"/>
              <a:t>met het </a:t>
            </a:r>
            <a:r>
              <a:rPr lang="nl-NL" b="1" dirty="0"/>
              <a:t>verrichten of organiseren van nautische sleep en/of duw werk</a:t>
            </a:r>
            <a:r>
              <a:rPr lang="nl-NL" b="1" dirty="0" smtClean="0"/>
              <a:t>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</a:rPr>
              <a:t>2</a:t>
            </a:r>
            <a:r>
              <a:rPr lang="nl-NL" dirty="0">
                <a:solidFill>
                  <a:srgbClr val="FF0000"/>
                </a:solidFill>
              </a:rPr>
              <a:t> </a:t>
            </a:r>
            <a:r>
              <a:rPr lang="nl-NL" dirty="0">
                <a:solidFill>
                  <a:schemeClr val="tx1"/>
                </a:solidFill>
              </a:rPr>
              <a:t>referentieopdrachten </a:t>
            </a:r>
            <a:r>
              <a:rPr lang="nl-NL" dirty="0" smtClean="0">
                <a:solidFill>
                  <a:schemeClr val="tx1"/>
                </a:solidFill>
              </a:rPr>
              <a:t>voor </a:t>
            </a:r>
            <a:r>
              <a:rPr lang="nl-NL" dirty="0">
                <a:solidFill>
                  <a:schemeClr val="tx1"/>
                </a:solidFill>
              </a:rPr>
              <a:t>beide ervaringseisen of 1 referentieopdracht waaruit beiden blijkt</a:t>
            </a:r>
            <a:endParaRPr lang="nl-NL" dirty="0" smtClean="0">
              <a:solidFill>
                <a:schemeClr val="tx1"/>
              </a:solidFill>
            </a:endParaRP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15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Geschiktheidseisen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485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4000" y="2130310"/>
            <a:ext cx="10922400" cy="396406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De opdracht wordt verleend aan de inschrijver die de </a:t>
            </a:r>
            <a:r>
              <a:rPr lang="nl-NL" b="1" dirty="0"/>
              <a:t>laagste prijs </a:t>
            </a:r>
            <a:r>
              <a:rPr lang="nl-NL" dirty="0"/>
              <a:t>heeft aangeboden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Gunningsprocedure</a:t>
            </a:r>
            <a:r>
              <a:rPr lang="nl-NL" dirty="0"/>
              <a:t>:</a:t>
            </a:r>
          </a:p>
          <a:p>
            <a:pPr lvl="0"/>
            <a:r>
              <a:rPr lang="nl-NL" dirty="0"/>
              <a:t>Inschrijver mag op 1 of meerdere percelen inschrijven. </a:t>
            </a:r>
          </a:p>
          <a:p>
            <a:pPr lvl="0"/>
            <a:r>
              <a:rPr lang="nl-NL" dirty="0"/>
              <a:t>Eén inschrijver </a:t>
            </a:r>
            <a:r>
              <a:rPr lang="nl-NL" dirty="0" smtClean="0"/>
              <a:t>kan </a:t>
            </a:r>
            <a:r>
              <a:rPr lang="nl-NL" dirty="0"/>
              <a:t>maximaal 2 percelen gegund </a:t>
            </a:r>
            <a:r>
              <a:rPr lang="nl-NL" dirty="0" smtClean="0"/>
              <a:t>krijgen (tenzij </a:t>
            </a:r>
            <a:r>
              <a:rPr lang="nl-NL" dirty="0"/>
              <a:t>inschrijver aangeeft er maar 1 gegund te willen krijgen</a:t>
            </a:r>
            <a:r>
              <a:rPr lang="nl-NL" dirty="0" smtClean="0"/>
              <a:t>)</a:t>
            </a:r>
            <a:endParaRPr lang="nl-NL" dirty="0" smtClean="0"/>
          </a:p>
          <a:p>
            <a:pPr lvl="0"/>
            <a:r>
              <a:rPr lang="nl-NL" dirty="0" smtClean="0"/>
              <a:t>Vul </a:t>
            </a:r>
            <a:r>
              <a:rPr lang="nl-NL" b="1" dirty="0" smtClean="0"/>
              <a:t>op </a:t>
            </a:r>
            <a:r>
              <a:rPr lang="nl-NL" b="1" dirty="0"/>
              <a:t>het inschrijfbiljet </a:t>
            </a:r>
            <a:r>
              <a:rPr lang="nl-NL" dirty="0" smtClean="0"/>
              <a:t>in hoeveel </a:t>
            </a:r>
            <a:r>
              <a:rPr lang="nl-NL" dirty="0"/>
              <a:t>percelen </a:t>
            </a:r>
            <a:r>
              <a:rPr lang="nl-NL" dirty="0" smtClean="0"/>
              <a:t>u maximaal </a:t>
            </a:r>
            <a:r>
              <a:rPr lang="nl-NL" dirty="0"/>
              <a:t>tegelijkertijd in uitvoering kan/wil hebben. </a:t>
            </a:r>
            <a:endParaRPr lang="nl-NL" dirty="0" smtClean="0"/>
          </a:p>
          <a:p>
            <a:pPr lvl="0"/>
            <a:endParaRPr lang="nl-NL" dirty="0"/>
          </a:p>
          <a:p>
            <a:pPr marL="0" indent="0">
              <a:buNone/>
            </a:pPr>
            <a:r>
              <a:rPr lang="nl-NL" dirty="0"/>
              <a:t>Doel van de gunningsprocedure:</a:t>
            </a:r>
          </a:p>
          <a:p>
            <a:pPr lvl="0"/>
            <a:r>
              <a:rPr lang="nl-NL" dirty="0"/>
              <a:t>Alle percelen gegund te krijgen</a:t>
            </a:r>
          </a:p>
          <a:p>
            <a:pPr lvl="0"/>
            <a:r>
              <a:rPr lang="nl-NL" dirty="0"/>
              <a:t>Gezonde marktwerking</a:t>
            </a:r>
          </a:p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Gunningsprocedure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5798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1514239"/>
            <a:ext cx="10922400" cy="4800621"/>
          </a:xfrm>
        </p:spPr>
        <p:txBody>
          <a:bodyPr/>
          <a:lstStyle/>
          <a:p>
            <a:pPr lvl="0">
              <a:lnSpc>
                <a:spcPts val="12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nl-NL" sz="1000" dirty="0" smtClean="0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Wanneer </a:t>
            </a:r>
            <a:r>
              <a:rPr lang="nl-NL" sz="1000" dirty="0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er op percelen slechts 1 geldige inschrijving is gedaan dan vindt gunning voor die percelen eerst plaats. </a:t>
            </a:r>
            <a:endParaRPr lang="nl-NL" sz="1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nl-NL" sz="1000" dirty="0"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Vervolgens worden de percelen met meerdere inschrijvingen gegund op basis van laagste prijs,</a:t>
            </a:r>
            <a:r>
              <a:rPr lang="nl-NL" sz="1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ts val="12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nl-NL" sz="1000" dirty="0">
                <a:highlight>
                  <a:srgbClr val="FF00FF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Wanneer een inschrijver op meerdere percelen de laagste prijs heeft aangeboden dan wint de inschrijver de percelen met de hoogste inschrijfsom (grootste omvang</a:t>
            </a:r>
            <a:r>
              <a:rPr lang="nl-NL" sz="1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30000" y="1063409"/>
            <a:ext cx="11203200" cy="400110"/>
          </a:xfrm>
        </p:spPr>
        <p:txBody>
          <a:bodyPr/>
          <a:lstStyle/>
          <a:p>
            <a:r>
              <a:rPr lang="nl-NL" dirty="0" smtClean="0"/>
              <a:t>Gunningprocedure</a:t>
            </a:r>
            <a:endParaRPr lang="nl-NL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887049"/>
              </p:ext>
            </p:extLst>
          </p:nvPr>
        </p:nvGraphicFramePr>
        <p:xfrm>
          <a:off x="904081" y="2314349"/>
          <a:ext cx="5499100" cy="1600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0560">
                  <a:extLst>
                    <a:ext uri="{9D8B030D-6E8A-4147-A177-3AD203B41FA5}">
                      <a16:colId xmlns:a16="http://schemas.microsoft.com/office/drawing/2014/main" val="1320618328"/>
                    </a:ext>
                  </a:extLst>
                </a:gridCol>
                <a:gridCol w="897890">
                  <a:extLst>
                    <a:ext uri="{9D8B030D-6E8A-4147-A177-3AD203B41FA5}">
                      <a16:colId xmlns:a16="http://schemas.microsoft.com/office/drawing/2014/main" val="1146439354"/>
                    </a:ext>
                  </a:extLst>
                </a:gridCol>
                <a:gridCol w="803275">
                  <a:extLst>
                    <a:ext uri="{9D8B030D-6E8A-4147-A177-3AD203B41FA5}">
                      <a16:colId xmlns:a16="http://schemas.microsoft.com/office/drawing/2014/main" val="3591896581"/>
                    </a:ext>
                  </a:extLst>
                </a:gridCol>
                <a:gridCol w="803275">
                  <a:extLst>
                    <a:ext uri="{9D8B030D-6E8A-4147-A177-3AD203B41FA5}">
                      <a16:colId xmlns:a16="http://schemas.microsoft.com/office/drawing/2014/main" val="3265370436"/>
                    </a:ext>
                  </a:extLst>
                </a:gridCol>
                <a:gridCol w="717550">
                  <a:extLst>
                    <a:ext uri="{9D8B030D-6E8A-4147-A177-3AD203B41FA5}">
                      <a16:colId xmlns:a16="http://schemas.microsoft.com/office/drawing/2014/main" val="1179442195"/>
                    </a:ext>
                  </a:extLst>
                </a:gridCol>
                <a:gridCol w="803275">
                  <a:extLst>
                    <a:ext uri="{9D8B030D-6E8A-4147-A177-3AD203B41FA5}">
                      <a16:colId xmlns:a16="http://schemas.microsoft.com/office/drawing/2014/main" val="3945115143"/>
                    </a:ext>
                  </a:extLst>
                </a:gridCol>
                <a:gridCol w="803275">
                  <a:extLst>
                    <a:ext uri="{9D8B030D-6E8A-4147-A177-3AD203B41FA5}">
                      <a16:colId xmlns:a16="http://schemas.microsoft.com/office/drawing/2014/main" val="2044725276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Perceel 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Inschrijver A (max. 1 perceel)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(max 2 percelen)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C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(max. 2 percelen)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D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(max. 1 perceel)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E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Max. 2 percelen)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F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(max. 2 percelen)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109586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B1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strike="sngStrike">
                          <a:effectLst/>
                          <a:highlight>
                            <a:srgbClr val="00FF00"/>
                          </a:highlight>
                        </a:rPr>
                        <a:t>10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14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505244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B2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strike="sngStrike">
                          <a:effectLst/>
                          <a:highlight>
                            <a:srgbClr val="00FF00"/>
                          </a:highlight>
                        </a:rPr>
                        <a:t>10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321722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B3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00FF00"/>
                          </a:highlight>
                        </a:rPr>
                        <a:t>11</a:t>
                      </a:r>
                      <a:r>
                        <a:rPr lang="nl-NL" sz="900">
                          <a:effectLst/>
                          <a:highlight>
                            <a:srgbClr val="FF00FF"/>
                          </a:highlight>
                        </a:rPr>
                        <a:t> deze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12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595788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B5.1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strike="sngStrike">
                          <a:effectLst/>
                          <a:highlight>
                            <a:srgbClr val="00FF00"/>
                          </a:highlight>
                        </a:rPr>
                        <a:t>13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106529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45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40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00FF00"/>
                          </a:highlight>
                        </a:rPr>
                        <a:t>14</a:t>
                      </a:r>
                      <a:r>
                        <a:rPr lang="nl-NL" sz="900">
                          <a:effectLst/>
                        </a:rPr>
                        <a:t> </a:t>
                      </a:r>
                      <a:r>
                        <a:rPr lang="nl-NL" sz="900">
                          <a:effectLst/>
                          <a:highlight>
                            <a:srgbClr val="FF00FF"/>
                          </a:highlight>
                        </a:rPr>
                        <a:t>deze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18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960597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B7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highlight>
                            <a:srgbClr val="00FFFF"/>
                          </a:highlight>
                        </a:rPr>
                        <a:t>25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1594978"/>
                  </a:ext>
                </a:extLst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798770"/>
              </p:ext>
            </p:extLst>
          </p:nvPr>
        </p:nvGraphicFramePr>
        <p:xfrm>
          <a:off x="888126" y="4437809"/>
          <a:ext cx="5490210" cy="1761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9925">
                  <a:extLst>
                    <a:ext uri="{9D8B030D-6E8A-4147-A177-3AD203B41FA5}">
                      <a16:colId xmlns:a16="http://schemas.microsoft.com/office/drawing/2014/main" val="3203576914"/>
                    </a:ext>
                  </a:extLst>
                </a:gridCol>
                <a:gridCol w="895985">
                  <a:extLst>
                    <a:ext uri="{9D8B030D-6E8A-4147-A177-3AD203B41FA5}">
                      <a16:colId xmlns:a16="http://schemas.microsoft.com/office/drawing/2014/main" val="3142557154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950162754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900069262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136427563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3220699239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2385831337"/>
                    </a:ext>
                  </a:extLst>
                </a:gridCol>
              </a:tblGrid>
              <a:tr h="58801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Perceel 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Inschrijver A (max. 1 perceel)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B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</a:rPr>
                        <a:t>(max 2 percelen)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C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(max. 2 percelen)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D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(max. 1 perceel)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E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Max. 2 percelen)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F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(max. 2 percelen)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8280824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B1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strike="sngStrike">
                          <a:effectLst/>
                          <a:highlight>
                            <a:srgbClr val="00FF00"/>
                          </a:highlight>
                        </a:rPr>
                        <a:t>10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FFFF00"/>
                          </a:highlight>
                        </a:rPr>
                        <a:t>14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275446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B2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strike="sngStrike">
                          <a:effectLst/>
                          <a:highlight>
                            <a:srgbClr val="00FF00"/>
                          </a:highlight>
                        </a:rPr>
                        <a:t>10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1258749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B3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00FF00"/>
                          </a:highlight>
                        </a:rPr>
                        <a:t>11</a:t>
                      </a:r>
                      <a:r>
                        <a:rPr lang="nl-NL" sz="900">
                          <a:effectLst/>
                          <a:highlight>
                            <a:srgbClr val="FF00FF"/>
                          </a:highlight>
                        </a:rPr>
                        <a:t> deze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12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0360799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B5.1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strike="sngStrike">
                          <a:effectLst/>
                          <a:highlight>
                            <a:srgbClr val="00FF00"/>
                          </a:highlight>
                        </a:rPr>
                        <a:t>13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35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9273986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45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40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25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highlight>
                            <a:srgbClr val="00FF00"/>
                          </a:highlight>
                        </a:rPr>
                        <a:t>14</a:t>
                      </a:r>
                      <a:r>
                        <a:rPr lang="nl-NL" sz="900">
                          <a:effectLst/>
                        </a:rPr>
                        <a:t> </a:t>
                      </a:r>
                      <a:r>
                        <a:rPr lang="nl-NL" sz="900">
                          <a:effectLst/>
                          <a:highlight>
                            <a:srgbClr val="FF00FF"/>
                          </a:highlight>
                        </a:rPr>
                        <a:t>deze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15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18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5207330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B7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highlight>
                            <a:srgbClr val="00FFFF"/>
                          </a:highlight>
                        </a:rPr>
                        <a:t>25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8898594"/>
                  </a:ext>
                </a:extLst>
              </a:tr>
            </a:tbl>
          </a:graphicData>
        </a:graphic>
      </p:graphicFrame>
      <p:sp>
        <p:nvSpPr>
          <p:cNvPr id="8" name="Rechthoek 7"/>
          <p:cNvSpPr/>
          <p:nvPr/>
        </p:nvSpPr>
        <p:spPr>
          <a:xfrm>
            <a:off x="435768" y="400934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fontAlgn="base">
              <a:lnSpc>
                <a:spcPts val="1200"/>
              </a:lnSpc>
              <a:spcBef>
                <a:spcPts val="423"/>
              </a:spcBef>
              <a:buFont typeface="Courier New" panose="02070309020205020404" pitchFamily="49" charset="0"/>
              <a:buChar char="o"/>
              <a:tabLst>
                <a:tab pos="144145" algn="l"/>
                <a:tab pos="288290" algn="l"/>
                <a:tab pos="431800" algn="l"/>
              </a:tabLst>
            </a:pPr>
            <a:r>
              <a:rPr lang="nl-NL" sz="1000" kern="0" dirty="0">
                <a:solidFill>
                  <a:srgbClr val="000000"/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Voor de nog niet gegunde percelen wordt vervolgens dezelfde werkwijze nogmaals toegepast. </a:t>
            </a:r>
            <a:endParaRPr lang="nl-NL" sz="1000" kern="0" dirty="0">
              <a:solidFill>
                <a:srgbClr val="000000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68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18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238" y="1696109"/>
            <a:ext cx="2396723" cy="283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4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4000" y="1899387"/>
            <a:ext cx="10922400" cy="3964060"/>
          </a:xfrm>
        </p:spPr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Graag microfoon dempen.</a:t>
            </a:r>
          </a:p>
          <a:p>
            <a:r>
              <a:rPr lang="nl-NL" dirty="0" smtClean="0"/>
              <a:t>Presentatie wordt opgenomen (INDIEN ER GEEN BEZWAAR IS).</a:t>
            </a:r>
          </a:p>
          <a:p>
            <a:r>
              <a:rPr lang="nl-NL" dirty="0" smtClean="0"/>
              <a:t>Vragen kunnen gedurende de prestatie gesteld worden.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Graag handopsteken via TEAMS om een vraag te stellen!</a:t>
            </a:r>
          </a:p>
          <a:p>
            <a:r>
              <a:rPr lang="nl-NL" dirty="0" smtClean="0"/>
              <a:t>Mondeling </a:t>
            </a:r>
            <a:r>
              <a:rPr lang="nl-NL" dirty="0"/>
              <a:t>het voorlopige </a:t>
            </a:r>
            <a:r>
              <a:rPr lang="nl-NL" dirty="0" smtClean="0"/>
              <a:t>antwoord.</a:t>
            </a:r>
            <a:endParaRPr lang="nl-NL" dirty="0"/>
          </a:p>
          <a:p>
            <a:r>
              <a:rPr lang="nl-NL" dirty="0"/>
              <a:t>H</a:t>
            </a:r>
            <a:r>
              <a:rPr lang="nl-NL" dirty="0" smtClean="0"/>
              <a:t>et </a:t>
            </a:r>
            <a:r>
              <a:rPr lang="nl-NL" dirty="0"/>
              <a:t>definitieve antwoord volgt schriftelijk in de </a:t>
            </a:r>
            <a:r>
              <a:rPr lang="nl-NL" dirty="0" smtClean="0"/>
              <a:t>NVI.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Spelregels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71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sz="1600" dirty="0" smtClean="0"/>
              <a:t>Kennismaking </a:t>
            </a:r>
          </a:p>
          <a:p>
            <a:r>
              <a:rPr lang="nl-NL" sz="1600" dirty="0" smtClean="0"/>
              <a:t>Scope/de opdracht </a:t>
            </a:r>
          </a:p>
          <a:p>
            <a:r>
              <a:rPr lang="nl-NL" sz="1600" dirty="0" smtClean="0"/>
              <a:t>Contractvorm en voorwaarden </a:t>
            </a:r>
          </a:p>
          <a:p>
            <a:r>
              <a:rPr lang="nl-NL" sz="1600" dirty="0" smtClean="0"/>
              <a:t>Vergoedingen</a:t>
            </a:r>
          </a:p>
          <a:p>
            <a:r>
              <a:rPr lang="nl-NL" sz="1600" dirty="0" smtClean="0"/>
              <a:t>Veiligheid</a:t>
            </a:r>
          </a:p>
          <a:p>
            <a:r>
              <a:rPr lang="nl-NL" sz="1600" dirty="0" smtClean="0"/>
              <a:t>Eisen</a:t>
            </a:r>
          </a:p>
          <a:p>
            <a:r>
              <a:rPr lang="nl-NL" sz="1600" dirty="0" smtClean="0"/>
              <a:t>Procedure  </a:t>
            </a:r>
          </a:p>
          <a:p>
            <a:r>
              <a:rPr lang="nl-NL" sz="1600" dirty="0" smtClean="0"/>
              <a:t>Aanbestedingsprocedure </a:t>
            </a:r>
          </a:p>
          <a:p>
            <a:r>
              <a:rPr lang="nl-NL" sz="1600" dirty="0" smtClean="0"/>
              <a:t>Vragen </a:t>
            </a:r>
          </a:p>
          <a:p>
            <a:pPr marL="0" indent="0">
              <a:buNone/>
            </a:pPr>
            <a:r>
              <a:rPr lang="nl-NL" sz="1600" dirty="0" smtClean="0"/>
              <a:t> 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578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337683"/>
            <a:ext cx="10827830" cy="3977177"/>
          </a:xfrm>
        </p:spPr>
        <p:txBody>
          <a:bodyPr/>
          <a:lstStyle/>
          <a:p>
            <a:r>
              <a:rPr lang="nl-NL" dirty="0" smtClean="0"/>
              <a:t>Jorinde Coes – Contractmanager</a:t>
            </a:r>
          </a:p>
          <a:p>
            <a:r>
              <a:rPr lang="nl-NL" dirty="0" smtClean="0"/>
              <a:t>Khalid </a:t>
            </a:r>
            <a:r>
              <a:rPr lang="nl-NL" dirty="0"/>
              <a:t>Amgar </a:t>
            </a:r>
            <a:r>
              <a:rPr lang="nl-NL" dirty="0" smtClean="0"/>
              <a:t>– Inkoopadviseur </a:t>
            </a:r>
          </a:p>
          <a:p>
            <a:r>
              <a:rPr lang="nl-NL" dirty="0" smtClean="0"/>
              <a:t>Melanie Rietveld - Inkoopadviseur</a:t>
            </a:r>
            <a:endParaRPr lang="nl-NL" dirty="0"/>
          </a:p>
          <a:p>
            <a:r>
              <a:rPr lang="nl-NL" dirty="0" smtClean="0"/>
              <a:t>Landelijke Coördinatie IJsbestrijding (LCIJ)</a:t>
            </a:r>
          </a:p>
          <a:p>
            <a:pPr lvl="1"/>
            <a:r>
              <a:rPr lang="nl-NL" dirty="0" smtClean="0"/>
              <a:t>Jan Cobussen</a:t>
            </a:r>
          </a:p>
          <a:p>
            <a:pPr lvl="1"/>
            <a:r>
              <a:rPr lang="nl-NL" dirty="0" smtClean="0"/>
              <a:t>Marieke Zeinstra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Kennismaking </a:t>
            </a:r>
            <a:endParaRPr lang="nl-NL" dirty="0"/>
          </a:p>
        </p:txBody>
      </p:sp>
      <p:pic>
        <p:nvPicPr>
          <p:cNvPr id="1028" name="Picture 4" descr="508938538438565797583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00" y="1696109"/>
            <a:ext cx="1037746" cy="155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8" r="7838"/>
          <a:stretch/>
        </p:blipFill>
        <p:spPr>
          <a:xfrm>
            <a:off x="7457433" y="3499216"/>
            <a:ext cx="1211414" cy="1211414"/>
          </a:xfrm>
          <a:prstGeom prst="rect">
            <a:avLst/>
          </a:prstGeom>
        </p:spPr>
      </p:pic>
      <p:sp>
        <p:nvSpPr>
          <p:cNvPr id="6" name="AutoShape 2" descr="blob:https://web.whatsapp.com/bf7770b1-96f8-4d0d-82a2-deeb1ce3924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557" y="3499216"/>
            <a:ext cx="1211415" cy="121141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7433" y="2091193"/>
            <a:ext cx="1661956" cy="116153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876" y="1538152"/>
            <a:ext cx="1294624" cy="171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4371208" cy="3964060"/>
          </a:xfrm>
        </p:spPr>
        <p:txBody>
          <a:bodyPr/>
          <a:lstStyle/>
          <a:p>
            <a:r>
              <a:rPr lang="nl-NL" dirty="0" smtClean="0"/>
              <a:t>Doel: uiterlijk </a:t>
            </a:r>
            <a:r>
              <a:rPr lang="nl-NL" dirty="0"/>
              <a:t>1 oktober 2023 ijsbestrijdingscontracten te hebben </a:t>
            </a:r>
            <a:r>
              <a:rPr lang="nl-NL" dirty="0" smtClean="0"/>
              <a:t>afgesloten voor de hiernaast weergegeven kavels </a:t>
            </a:r>
            <a:r>
              <a:rPr lang="nl-NL" dirty="0"/>
              <a:t>zodat er voldoende schepen zijn gecontracteerd om het ijs te kunnen breken en zo gesteld te staan voor de start van het winterseizoen op 1 november 2023.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Scope/opdracht 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562405"/>
              </p:ext>
            </p:extLst>
          </p:nvPr>
        </p:nvGraphicFramePr>
        <p:xfrm>
          <a:off x="5654351" y="1092850"/>
          <a:ext cx="6537649" cy="5222009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4478478">
                  <a:extLst>
                    <a:ext uri="{9D8B030D-6E8A-4147-A177-3AD203B41FA5}">
                      <a16:colId xmlns:a16="http://schemas.microsoft.com/office/drawing/2014/main" val="1134236464"/>
                    </a:ext>
                  </a:extLst>
                </a:gridCol>
                <a:gridCol w="2059171">
                  <a:extLst>
                    <a:ext uri="{9D8B030D-6E8A-4147-A177-3AD203B41FA5}">
                      <a16:colId xmlns:a16="http://schemas.microsoft.com/office/drawing/2014/main" val="3707344214"/>
                    </a:ext>
                  </a:extLst>
                </a:gridCol>
              </a:tblGrid>
              <a:tr h="116104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Kavel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Percelen aanbesteding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2470123"/>
                  </a:ext>
                </a:extLst>
              </a:tr>
              <a:tr h="74170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B1 – Traject </a:t>
                      </a:r>
                      <a:r>
                        <a:rPr lang="nl-NL" sz="16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Volkerak</a:t>
                      </a: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– Belgische grens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Perceel 1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8807480"/>
                  </a:ext>
                </a:extLst>
              </a:tr>
              <a:tr h="74170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B2 – Traject Rotterdam – Duitse grens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Perceel 2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5303099"/>
                  </a:ext>
                </a:extLst>
              </a:tr>
              <a:tr h="35244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B3 – Amsterdam Rijnkanaal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Perceel 3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0407998"/>
                  </a:ext>
                </a:extLst>
              </a:tr>
              <a:tr h="74170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B5.1 – Veerbootroutes Waddenzee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Perceel 4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1077603"/>
                  </a:ext>
                </a:extLst>
              </a:tr>
              <a:tr h="74170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B6 – Twentekanalen &amp; Traject Zwolle - Meppel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Perceel 5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4048109"/>
                  </a:ext>
                </a:extLst>
              </a:tr>
              <a:tr h="74170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B7 – Kanalen Brabant Limburg &amp; Maas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nl-NL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Perceel 6</a:t>
                      </a:r>
                      <a:endParaRPr lang="nl-NL" sz="1600" dirty="0">
                        <a:effectLst/>
                        <a:latin typeface="Calibri" panose="020F0502020204030204" pitchFamily="34" charset="0"/>
                        <a:ea typeface="DejaVu San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4831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025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Dienstverleningsovereenkomst</a:t>
            </a:r>
          </a:p>
          <a:p>
            <a:r>
              <a:rPr lang="nl-NL" dirty="0">
                <a:solidFill>
                  <a:schemeClr val="tx1"/>
                </a:solidFill>
              </a:rPr>
              <a:t>Arvodi-2018: Algemene </a:t>
            </a:r>
            <a:r>
              <a:rPr lang="nl-NL" dirty="0" smtClean="0">
                <a:solidFill>
                  <a:schemeClr val="tx1"/>
                </a:solidFill>
              </a:rPr>
              <a:t>Rijksvoorwaarden </a:t>
            </a:r>
            <a:r>
              <a:rPr lang="nl-NL" dirty="0">
                <a:solidFill>
                  <a:schemeClr val="tx1"/>
                </a:solidFill>
              </a:rPr>
              <a:t>voor het verstrekken van opdrachten tot het verrichten van diensten</a:t>
            </a:r>
            <a:endParaRPr lang="nl-NL" dirty="0" smtClean="0">
              <a:solidFill>
                <a:schemeClr val="tx1"/>
              </a:solidFill>
            </a:endParaRPr>
          </a:p>
          <a:p>
            <a:r>
              <a:rPr lang="nl-NL" dirty="0" smtClean="0"/>
              <a:t>Regiecontracten onder regie van de IJscoördinator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Contractvorm en voorwaarden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19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Vaste vergoedingen, artikel 12, op basis van aantal schepen + contractvergoeding</a:t>
            </a:r>
          </a:p>
          <a:p>
            <a:r>
              <a:rPr lang="nl-NL" dirty="0" smtClean="0"/>
              <a:t>Werf vergoedingen zoals beschreven in artikel 12.03</a:t>
            </a:r>
          </a:p>
          <a:p>
            <a:pPr lvl="1"/>
            <a:r>
              <a:rPr lang="nl-NL" i="1" dirty="0" smtClean="0"/>
              <a:t>Indien tijdens een IJsperiode IJsbrekers zijn ingezet ten behoeve van werkzaamheden uit deze Overeenkomst, wordt per ingezette IJsbreker (met uitzondering van IJsbrekers die zijn ingezet ter vervanging van ongeschikte/uitgevallen IJsbrekers) een onderhoudsbijdrage c.q. werfvergoeding toegekend van € 7.750,00 exclusief omzetbelasting aan het einde van elke IJsperiode. </a:t>
            </a:r>
            <a:endParaRPr lang="nl-NL" i="1" dirty="0"/>
          </a:p>
          <a:p>
            <a:endParaRPr lang="nl-NL" dirty="0" smtClean="0"/>
          </a:p>
          <a:p>
            <a:r>
              <a:rPr lang="nl-NL" dirty="0" smtClean="0"/>
              <a:t>Bijlage H, expliciete aandacht voor konvooivaart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Vergoedingen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3179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4000" y="1860349"/>
            <a:ext cx="9243696" cy="3964060"/>
          </a:xfrm>
        </p:spPr>
        <p:txBody>
          <a:bodyPr/>
          <a:lstStyle/>
          <a:p>
            <a:r>
              <a:rPr lang="nl-NL" dirty="0" smtClean="0"/>
              <a:t>V&amp;G plan</a:t>
            </a:r>
          </a:p>
          <a:p>
            <a:pPr lvl="1"/>
            <a:r>
              <a:rPr lang="nl-NL" dirty="0" smtClean="0"/>
              <a:t>Integraal Veiligheidsplan (IVP), bijlage 4A</a:t>
            </a:r>
          </a:p>
          <a:p>
            <a:pPr lvl="1"/>
            <a:r>
              <a:rPr lang="nl-NL" dirty="0" smtClean="0"/>
              <a:t>Risico Inventarisatie &amp; Evaluatie (RI&amp;E), bijlage 4B</a:t>
            </a:r>
          </a:p>
          <a:p>
            <a:r>
              <a:rPr lang="nl-NL" dirty="0" smtClean="0"/>
              <a:t>Onderdeel van het contract!</a:t>
            </a:r>
            <a:endParaRPr lang="nl-NL" dirty="0"/>
          </a:p>
          <a:p>
            <a:r>
              <a:rPr lang="nl-NL" dirty="0" smtClean="0"/>
              <a:t>RWS model, na (voorlopige) gunning aanvullen door opdrachtnemer</a:t>
            </a:r>
          </a:p>
          <a:p>
            <a:r>
              <a:rPr lang="nl-NL" dirty="0" smtClean="0"/>
              <a:t>Documenttoets door RWS</a:t>
            </a:r>
          </a:p>
          <a:p>
            <a:r>
              <a:rPr lang="nl-NL" dirty="0" smtClean="0"/>
              <a:t>Toetsen in de praktijk: waarnemen (meevaren) door RWS op ad-hoc basis, en alleen indien veilig/praktisch uitvoerbaar!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Veiligheid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3938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516056" y="1979383"/>
            <a:ext cx="48816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200" dirty="0"/>
              <a:t>Meeste risico’s niet wezenlijk anders dan normale bedrijfsvoering in de kou; maar wel een aantal specifieke verhoogde risico’s:</a:t>
            </a:r>
          </a:p>
          <a:p>
            <a:pPr marL="357188" lvl="1" indent="-176213">
              <a:buFont typeface="Arial" panose="020B0604020202020204" pitchFamily="34" charset="0"/>
              <a:buChar char="•"/>
            </a:pPr>
            <a:r>
              <a:rPr lang="nl-NL" sz="1200" dirty="0"/>
              <a:t>In het water vallen – verplettering door ijs, varend overstappen is niet toegestaan!</a:t>
            </a:r>
          </a:p>
          <a:p>
            <a:pPr marL="357188" lvl="1" indent="-176213">
              <a:buFont typeface="Arial" panose="020B0604020202020204" pitchFamily="34" charset="0"/>
              <a:buChar char="•"/>
            </a:pPr>
            <a:r>
              <a:rPr lang="nl-NL" sz="1200" dirty="0"/>
              <a:t>Gladheid aan dek</a:t>
            </a:r>
          </a:p>
          <a:p>
            <a:pPr marL="357188" lvl="1" indent="-176213">
              <a:buFont typeface="Arial" panose="020B0604020202020204" pitchFamily="34" charset="0"/>
              <a:buChar char="•"/>
            </a:pPr>
            <a:r>
              <a:rPr lang="nl-NL" sz="1200" dirty="0"/>
              <a:t>Verzwakking van sleeptrossen door de kou, eerder kans op breken</a:t>
            </a:r>
          </a:p>
          <a:p>
            <a:pPr marL="357188" lvl="1" indent="-176213">
              <a:buFont typeface="Arial" panose="020B0604020202020204" pitchFamily="34" charset="0"/>
              <a:buChar char="•"/>
            </a:pPr>
            <a:r>
              <a:rPr lang="nl-NL" sz="1200" dirty="0"/>
              <a:t>IJsvorming op bovenbouw of in tanks; stabiliteit</a:t>
            </a:r>
          </a:p>
        </p:txBody>
      </p:sp>
      <p:sp>
        <p:nvSpPr>
          <p:cNvPr id="6" name="Titel 4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dirty="0" smtClean="0"/>
              <a:t>Veiligheid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4243387"/>
            <a:ext cx="1056018" cy="93533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228" y="4243387"/>
            <a:ext cx="1023017" cy="93533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1" y="4243387"/>
            <a:ext cx="1023940" cy="93533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5741" y="4249089"/>
            <a:ext cx="1063801" cy="929628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5931" y="4243387"/>
            <a:ext cx="993185" cy="93533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5424" y="1496054"/>
            <a:ext cx="2838450" cy="30861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3874" y="3314609"/>
            <a:ext cx="1557341" cy="239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60316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RWS 16X9 NL nieuw" id="{19A0BACC-3659-4C2E-97ED-55BE99EFB087}" vid="{0492F18B-8343-4870-98AB-0702C5FDD4D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(2)</Template>
  <TotalTime>0</TotalTime>
  <Words>1327</Words>
  <Application>Microsoft Office PowerPoint</Application>
  <PresentationFormat>Breedbeeld</PresentationFormat>
  <Paragraphs>269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18</vt:i4>
      </vt:variant>
    </vt:vector>
  </HeadingPairs>
  <TitlesOfParts>
    <vt:vector size="28" baseType="lpstr">
      <vt:lpstr>Arial</vt:lpstr>
      <vt:lpstr>Calibri</vt:lpstr>
      <vt:lpstr>Courier New</vt:lpstr>
      <vt:lpstr>DejaVu Sans</vt:lpstr>
      <vt:lpstr>Symbol</vt:lpstr>
      <vt:lpstr>Times New Roman</vt:lpstr>
      <vt:lpstr>Verdana</vt:lpstr>
      <vt:lpstr>Wingdings</vt:lpstr>
      <vt:lpstr>RWS 16:9 NL</vt:lpstr>
      <vt:lpstr>Rijkswaterstaat</vt:lpstr>
      <vt:lpstr>Inlichtingenbijeenkomst IJsbestrijding van de vaarwegen  </vt:lpstr>
      <vt:lpstr>Spelregels</vt:lpstr>
      <vt:lpstr>Programma </vt:lpstr>
      <vt:lpstr>Kennismaking </vt:lpstr>
      <vt:lpstr>Scope/opdracht </vt:lpstr>
      <vt:lpstr>Contractvorm en voorwaarden </vt:lpstr>
      <vt:lpstr>Vergoedingen </vt:lpstr>
      <vt:lpstr>Veiligheid</vt:lpstr>
      <vt:lpstr>Veiligheid</vt:lpstr>
      <vt:lpstr>Schepen/IJsbrekers</vt:lpstr>
      <vt:lpstr>Schepen/IJsbrekers</vt:lpstr>
      <vt:lpstr>Procedure inzet (Tijdens een ijsperiode)</vt:lpstr>
      <vt:lpstr>Planning</vt:lpstr>
      <vt:lpstr>Aandachtspunten</vt:lpstr>
      <vt:lpstr>Geschiktheidseisen</vt:lpstr>
      <vt:lpstr>Gunningsprocedure</vt:lpstr>
      <vt:lpstr>Gunningprocedure</vt:lpstr>
      <vt:lpstr>Vragen?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2023-02-23T09:46:07Z</dcterms:created>
  <dcterms:modified xsi:type="dcterms:W3CDTF">2023-03-09T12:33:32Z</dcterms:modified>
</cp:coreProperties>
</file>