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handoutMasterIdLst>
    <p:handoutMasterId r:id="rId6"/>
  </p:handoutMasterIdLst>
  <p:sldIdLst>
    <p:sldId id="268" r:id="rId4"/>
    <p:sldId id="273" r:id="rId5"/>
  </p:sldIdLst>
  <p:sldSz cx="12192000" cy="6858000"/>
  <p:notesSz cx="6797675" cy="99282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0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openxmlformats.org/officeDocument/2006/relationships/customXml" Target="../customXml/item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44BC8-A259-4F3D-AE09-DABFEFFA7522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C4E97-2434-45D3-952E-9D2DF27B94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2026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F6F17E-E7CF-4F01-987D-29C6129479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70A4160-6AC4-4D91-9DE2-50D26AEB07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478830-4E44-4818-8DA4-32C39B3A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0827258-9472-444E-9976-3280D5181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9CC1240-D71F-431F-B72F-151D0FAC7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0673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5979F2-D30D-4569-9704-6F1E764D2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249D04B-41EA-4974-AD55-43B3030CC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86A3C7F-77E4-4782-8470-B13DA1A7A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0BAD4C-FCA7-4C14-B628-DBF951F34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A4FC2BD-3838-4964-B563-E1BE8FF36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645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9C11138-B2C3-4E07-BE21-BD19E5125B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B9A81B1-4F17-40C2-A7D2-71B89CDC4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B74F08-B473-4FA6-86C0-AC09F6D1B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3DB97EA-7174-4B07-A4C3-9CD792F63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1BB8A9-EC63-413F-83D9-C2CFB2AB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938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A4221B-3A57-44D1-991A-A38BD37D3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ABD28F-A542-4BF1-993B-42FA4E011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333BDC8-CECF-44E6-ACBA-18FB7E889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03CC454-1A34-417E-8AD5-CBB131439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563CD5D-1EB0-483B-A18E-3CE538DFC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9203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51CD7-4CE5-4B0A-AE53-2A9453016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55DCED6-2C64-4D10-9C67-7DA21837E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5CD3565-86A0-45EC-B5BB-002BE51F9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1956BB9-E880-4D90-90D8-A18D3F31D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8B94D1-948E-46DC-B45E-0DE6C6E9A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2526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BABCB7-ECB0-4D03-A539-A44C6AB0C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B83CF5-0292-4AA6-B3A7-28E3623F3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D12D4F2-B847-4D13-B3FC-01864A8A24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C412421-03D3-48B8-8938-F67BE2C43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9293CF2-4A42-4595-81AE-3258DE140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151FA44-6B47-4AE2-9A47-526FC1182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845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F1A841-1C89-4167-9A46-471E5FF1F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E72A671-B06D-4042-90E8-A006FA0E7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FE1032A-89BC-4FE1-88A3-7D4CFC87D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A1090B0-2DC4-41E1-86E9-A91834685B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BAE2024-B363-4199-8E66-8F75B4A47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EC8B9A8-6963-46B2-A044-48C125978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6C021D9-1E18-472F-A88B-FB8C0652B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E019FB2-FEDD-42A6-BE21-EFEFDEE1D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597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E60C25-CCD7-4644-91D0-F43434AC7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F505457-074E-43F8-B707-026A30348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9A04595-E867-41DC-A1AF-F8D101B3A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A38A21D-8971-4449-A5D1-03D44C279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317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7AA6425-431E-4A7C-802C-E6F50ADD3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77BBD03-EBEF-4379-9859-2B87C6DC6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0B6590C-66CE-4471-A7EC-B0DE4A7B0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228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6DC085-154D-45AF-8F71-886D1C494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B765C80-F910-40E3-9054-7843FE5D7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FA434AC-8FAB-411A-A636-03916D668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02FD958-175F-4159-93AF-C7144EF53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E5A8E47-39F8-4E65-9E6A-C1FF7AAEA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03747AE-BDEA-4A62-9730-5C2178134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0077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30AB75-BBEE-4168-91E4-937679F7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46B6F57-4701-4BBC-AF92-73B8DE4C7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F65E78E-73B4-400E-AE87-29E0FF598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48BA9A5-B142-4D80-A607-4B156B507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0ADE63D-E033-4B4F-B0A2-870D32F34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DCB8D38-7D34-4D61-9681-031B5CB8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581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3362426-A7F0-4F33-A019-EB6CFAC3F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5B2F595-5428-43E8-B754-AC8B9C864E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E1A732-2053-4B11-B1DF-BBB8CEC2E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378C2-4E48-4A3D-A165-F0F706DEDE08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4C9B7EF-2E10-45F1-A444-8DCB11825D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1959F0-BF29-47A9-9A4D-81CC8944D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3AEF-9C6E-4C2C-85E6-0D96E07033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87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24F00-2AC0-48AB-80D7-22E12CA9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4861" y="-191611"/>
            <a:ext cx="9144000" cy="1370445"/>
          </a:xfrm>
        </p:spPr>
        <p:txBody>
          <a:bodyPr>
            <a:normAutofit/>
          </a:bodyPr>
          <a:lstStyle/>
          <a:p>
            <a:r>
              <a:rPr lang="en-US" dirty="0"/>
              <a:t>1. </a:t>
            </a:r>
            <a:r>
              <a:rPr lang="en-US" dirty="0" err="1"/>
              <a:t>Kaderexcursies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A8A0623-2610-492C-9937-D9EC0CA2A8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711" y="1332676"/>
            <a:ext cx="9866051" cy="5236800"/>
          </a:xfrm>
        </p:spPr>
        <p:txBody>
          <a:bodyPr>
            <a:normAutofit/>
          </a:bodyPr>
          <a:lstStyle/>
          <a:p>
            <a:pPr algn="l"/>
            <a:r>
              <a:rPr lang="nl-NL" sz="2000" dirty="0"/>
              <a:t>Het voorstel is uit te gaan van een jaarbudget per team op basis van ingeschatte studentaantallen en activiteiten én de volgende (financiële) kaders:</a:t>
            </a:r>
          </a:p>
          <a:p>
            <a:pPr algn="l"/>
            <a:endParaRPr lang="nl-NL" sz="2000" dirty="0"/>
          </a:p>
          <a:p>
            <a:pPr lvl="1" algn="l"/>
            <a:r>
              <a:rPr lang="nl-NL" dirty="0"/>
              <a:t>-</a:t>
            </a:r>
            <a:r>
              <a:rPr lang="nl-NL" b="1" dirty="0"/>
              <a:t>max. budget </a:t>
            </a:r>
            <a:r>
              <a:rPr lang="nl-NL" dirty="0"/>
              <a:t>voor introductiedagen in </a:t>
            </a:r>
            <a:r>
              <a:rPr lang="nl-NL" b="1" dirty="0"/>
              <a:t>1</a:t>
            </a:r>
            <a:r>
              <a:rPr lang="nl-NL" b="1" baseline="30000" dirty="0"/>
              <a:t>e</a:t>
            </a:r>
            <a:r>
              <a:rPr lang="nl-NL" b="1" dirty="0"/>
              <a:t>-jaar</a:t>
            </a:r>
            <a:r>
              <a:rPr lang="nl-NL" dirty="0"/>
              <a:t> bedraagt </a:t>
            </a:r>
            <a:r>
              <a:rPr lang="nl-NL" b="1" dirty="0"/>
              <a:t>€200 per student</a:t>
            </a:r>
            <a:r>
              <a:rPr lang="nl-NL" dirty="0"/>
              <a:t>, inclusief ontbijt, lunch en diner (geen eigen bijdrage).</a:t>
            </a:r>
          </a:p>
          <a:p>
            <a:pPr lvl="1" algn="l"/>
            <a:r>
              <a:rPr lang="nl-NL" dirty="0"/>
              <a:t>-</a:t>
            </a:r>
            <a:r>
              <a:rPr lang="nl-NL" b="1" dirty="0"/>
              <a:t>max. budget </a:t>
            </a:r>
            <a:r>
              <a:rPr lang="nl-NL" dirty="0"/>
              <a:t>voor meerdaagse excursie(s) in 3</a:t>
            </a:r>
            <a:r>
              <a:rPr lang="nl-NL" baseline="30000" dirty="0"/>
              <a:t>e</a:t>
            </a:r>
            <a:r>
              <a:rPr lang="nl-NL" dirty="0"/>
              <a:t> of 4</a:t>
            </a:r>
            <a:r>
              <a:rPr lang="nl-NL" baseline="30000" dirty="0"/>
              <a:t>e</a:t>
            </a:r>
            <a:r>
              <a:rPr lang="nl-NL" dirty="0"/>
              <a:t> jaar bedraagt </a:t>
            </a:r>
            <a:r>
              <a:rPr lang="nl-NL" b="1" dirty="0"/>
              <a:t>€600 per student</a:t>
            </a:r>
            <a:r>
              <a:rPr lang="nl-NL" dirty="0"/>
              <a:t>, inclusief ontbijt, lunch en diner (waarvan </a:t>
            </a:r>
            <a:r>
              <a:rPr lang="nl-NL" b="1" dirty="0"/>
              <a:t>25% eigen bijdrage</a:t>
            </a:r>
            <a:r>
              <a:rPr lang="nl-NL" dirty="0"/>
              <a:t>: €150).</a:t>
            </a:r>
          </a:p>
          <a:p>
            <a:pPr lvl="1" algn="l"/>
            <a:r>
              <a:rPr lang="nl-NL" dirty="0"/>
              <a:t>-de eigen bijdrage is bedoeld om de kans te verkleinen dat studenten op het laatste moment afhaken.</a:t>
            </a:r>
          </a:p>
          <a:p>
            <a:pPr lvl="1" algn="l"/>
            <a:r>
              <a:rPr lang="nl-NL" dirty="0"/>
              <a:t>-DTP-PM heeft als enige een 2-jarige opleiding; studenten gaan in hun eerste jaar op excursie met een max. budget van €275 per student (geen eigen bijdrage).</a:t>
            </a:r>
          </a:p>
          <a:p>
            <a:pPr lvl="1" algn="l"/>
            <a:r>
              <a:rPr lang="nl-NL" dirty="0"/>
              <a:t>-in het geval een maaltijd niet inbegrepen is, gaan budget en eigen bijdrage omlaag.</a:t>
            </a:r>
          </a:p>
          <a:p>
            <a:pPr lvl="1" algn="l"/>
            <a:r>
              <a:rPr lang="nl-NL" dirty="0"/>
              <a:t>-het budget voor onvoorziene kosten, waaronder een lager aantal deelnemers, bedraagt 2% van de totale kosten.</a:t>
            </a:r>
          </a:p>
          <a:p>
            <a:pPr lvl="1" algn="l"/>
            <a:endParaRPr lang="nl-NL" dirty="0"/>
          </a:p>
          <a:p>
            <a:pPr algn="l"/>
            <a:r>
              <a:rPr lang="nl-NL" sz="2000" dirty="0"/>
              <a:t>De teamleider is verantwoordelijk voor de naleving van de financiële kaders.</a:t>
            </a:r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65422E7C-FBA3-4D78-A03D-8407038F808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10" y="-85725"/>
            <a:ext cx="3369362" cy="152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991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24F00-2AC0-48AB-80D7-22E12CA90F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4861" y="-191611"/>
            <a:ext cx="9144000" cy="1370445"/>
          </a:xfrm>
        </p:spPr>
        <p:txBody>
          <a:bodyPr>
            <a:normAutofit/>
          </a:bodyPr>
          <a:lstStyle/>
          <a:p>
            <a:r>
              <a:rPr lang="en-US" dirty="0"/>
              <a:t>1. </a:t>
            </a:r>
            <a:r>
              <a:rPr lang="en-US" dirty="0" err="1"/>
              <a:t>Kaderexcusies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A8A0623-2610-492C-9937-D9EC0CA2A8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711" y="1332676"/>
            <a:ext cx="9866051" cy="5236800"/>
          </a:xfrm>
        </p:spPr>
        <p:txBody>
          <a:bodyPr>
            <a:normAutofit/>
          </a:bodyPr>
          <a:lstStyle/>
          <a:p>
            <a:pPr algn="l"/>
            <a:r>
              <a:rPr lang="nl-NL" sz="2000" dirty="0"/>
              <a:t>Meerdaagse excursie in 2</a:t>
            </a:r>
            <a:r>
              <a:rPr lang="nl-NL" sz="2000" baseline="30000" dirty="0"/>
              <a:t>e</a:t>
            </a:r>
            <a:r>
              <a:rPr lang="nl-NL" sz="2000" dirty="0"/>
              <a:t>/3</a:t>
            </a:r>
            <a:r>
              <a:rPr lang="nl-NL" sz="2000" baseline="30000" dirty="0"/>
              <a:t>e</a:t>
            </a:r>
            <a:r>
              <a:rPr lang="nl-NL" sz="2000" dirty="0"/>
              <a:t> jaar Bij voorkeur inclusief ontbijt, lunch en ontbijt. Anders:</a:t>
            </a:r>
          </a:p>
          <a:p>
            <a:pPr algn="l"/>
            <a:endParaRPr lang="nl-NL" sz="2000" dirty="0"/>
          </a:p>
          <a:p>
            <a:pPr algn="l"/>
            <a:endParaRPr lang="nl-NL" sz="2000" dirty="0"/>
          </a:p>
          <a:p>
            <a:pPr algn="l"/>
            <a:endParaRPr lang="nl-NL" sz="2000" dirty="0"/>
          </a:p>
          <a:p>
            <a:pPr algn="l"/>
            <a:endParaRPr lang="nl-NL" sz="2000" dirty="0"/>
          </a:p>
          <a:p>
            <a:pPr algn="l"/>
            <a:endParaRPr lang="nl-NL" sz="2000" dirty="0"/>
          </a:p>
          <a:p>
            <a:pPr algn="l"/>
            <a:endParaRPr lang="nl-NL" sz="2000" dirty="0"/>
          </a:p>
          <a:p>
            <a:pPr algn="l"/>
            <a:r>
              <a:rPr lang="nl-NL" sz="2000" dirty="0"/>
              <a:t>Maximale budget is op basis van een 3 of 4-daagse excursie</a:t>
            </a:r>
          </a:p>
          <a:p>
            <a:pPr algn="l"/>
            <a:r>
              <a:rPr lang="nl-NL" sz="2000" dirty="0"/>
              <a:t>Lunch dag 1 / </a:t>
            </a:r>
            <a:r>
              <a:rPr lang="nl-NL" sz="2000" dirty="0" err="1"/>
              <a:t>vertrekdag</a:t>
            </a:r>
            <a:r>
              <a:rPr lang="nl-NL" sz="2000" dirty="0"/>
              <a:t> eventueel vragen zelf mee te nemen.</a:t>
            </a:r>
          </a:p>
          <a:p>
            <a:pPr algn="l"/>
            <a:r>
              <a:rPr lang="nl-NL" sz="2000" dirty="0"/>
              <a:t>Eigen bijdrage studenten op basis van voorcalculatie.</a:t>
            </a:r>
          </a:p>
          <a:p>
            <a:pPr algn="l"/>
            <a:r>
              <a:rPr lang="nl-NL" sz="2000" dirty="0"/>
              <a:t>Verantwoording achteraf van de totale werkelijke kosten.</a:t>
            </a:r>
          </a:p>
          <a:p>
            <a:pPr algn="l"/>
            <a:r>
              <a:rPr lang="nl-NL" sz="2000" dirty="0"/>
              <a:t>Naast dit financieel kader is behoefte aan een inhoudelijk kader (gedrag, soberheid)</a:t>
            </a:r>
          </a:p>
          <a:p>
            <a:pPr algn="l"/>
            <a:endParaRPr lang="nl-NL" sz="2000" dirty="0"/>
          </a:p>
        </p:txBody>
      </p:sp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65422E7C-FBA3-4D78-A03D-8407038F808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10" y="-85725"/>
            <a:ext cx="3369362" cy="1525587"/>
          </a:xfrm>
          <a:prstGeom prst="rect">
            <a:avLst/>
          </a:prstGeom>
        </p:spPr>
      </p:pic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572817"/>
              </p:ext>
            </p:extLst>
          </p:nvPr>
        </p:nvGraphicFramePr>
        <p:xfrm>
          <a:off x="1399711" y="1927070"/>
          <a:ext cx="9547628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907">
                  <a:extLst>
                    <a:ext uri="{9D8B030D-6E8A-4147-A177-3AD203B41FA5}">
                      <a16:colId xmlns:a16="http://schemas.microsoft.com/office/drawing/2014/main" val="1779753654"/>
                    </a:ext>
                  </a:extLst>
                </a:gridCol>
                <a:gridCol w="2386907">
                  <a:extLst>
                    <a:ext uri="{9D8B030D-6E8A-4147-A177-3AD203B41FA5}">
                      <a16:colId xmlns:a16="http://schemas.microsoft.com/office/drawing/2014/main" val="2654615040"/>
                    </a:ext>
                  </a:extLst>
                </a:gridCol>
                <a:gridCol w="2386907">
                  <a:extLst>
                    <a:ext uri="{9D8B030D-6E8A-4147-A177-3AD203B41FA5}">
                      <a16:colId xmlns:a16="http://schemas.microsoft.com/office/drawing/2014/main" val="78385606"/>
                    </a:ext>
                  </a:extLst>
                </a:gridCol>
                <a:gridCol w="2386907">
                  <a:extLst>
                    <a:ext uri="{9D8B030D-6E8A-4147-A177-3AD203B41FA5}">
                      <a16:colId xmlns:a16="http://schemas.microsoft.com/office/drawing/2014/main" val="741122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Max totale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Max eigen bijdrage (25%)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Max budget per begeleider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995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Ontbijt, lunch en diner inbegrepen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€600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€150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+</a:t>
                      </a:r>
                      <a:r>
                        <a:rPr lang="nl-NL" baseline="0" dirty="0"/>
                        <a:t> 10 per dag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637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Lunch niet inbegrepen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-/- 20 per</a:t>
                      </a:r>
                      <a:r>
                        <a:rPr lang="nl-NL" baseline="0" dirty="0"/>
                        <a:t> dag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-/- 20 per 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+ 20 per</a:t>
                      </a:r>
                      <a:r>
                        <a:rPr lang="nl-NL" baseline="0" dirty="0"/>
                        <a:t> dag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108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Diner</a:t>
                      </a:r>
                      <a:r>
                        <a:rPr lang="nl-NL" baseline="0" dirty="0"/>
                        <a:t> niet inbegrepen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-/- 25 per 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-/- 25 per 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+ 25 per</a:t>
                      </a:r>
                      <a:r>
                        <a:rPr lang="nl-NL" baseline="0" dirty="0"/>
                        <a:t> dag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5738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291864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2DC128CFE6374DB6150BD474742029" ma:contentTypeVersion="2" ma:contentTypeDescription="Een nieuw document maken." ma:contentTypeScope="" ma:versionID="17f6b9c9c1130ada4d12839d30640b84">
  <xsd:schema xmlns:xsd="http://www.w3.org/2001/XMLSchema" xmlns:xs="http://www.w3.org/2001/XMLSchema" xmlns:p="http://schemas.microsoft.com/office/2006/metadata/properties" xmlns:ns2="de0a71fc-5097-4f95-8ccd-4800b10c0cf6" targetNamespace="http://schemas.microsoft.com/office/2006/metadata/properties" ma:root="true" ma:fieldsID="67da31a0f67b9b4410d049e2b2a6d38c" ns2:_="">
    <xsd:import namespace="de0a71fc-5097-4f95-8ccd-4800b10c0c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0a71fc-5097-4f95-8ccd-4800b10c0c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99D02F-A7B7-417E-9CFC-F6AA259D876A}"/>
</file>

<file path=customXml/itemProps2.xml><?xml version="1.0" encoding="utf-8"?>
<ds:datastoreItem xmlns:ds="http://schemas.openxmlformats.org/officeDocument/2006/customXml" ds:itemID="{C3DDE745-6619-4682-84FA-0BFD9FB627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1EAF0B-9413-402B-A651-B15EA6B17A1E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324</Words>
  <Application>Microsoft Office PowerPoint</Application>
  <PresentationFormat>Breedbeeld</PresentationFormat>
  <Paragraphs>39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1. Kaderexcursies</vt:lpstr>
      <vt:lpstr>1. Kaderexcusies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Evert Onderdelinden</dc:creator>
  <cp:lastModifiedBy>Jos Plattel</cp:lastModifiedBy>
  <cp:revision>48</cp:revision>
  <cp:lastPrinted>2022-09-06T08:12:15Z</cp:lastPrinted>
  <dcterms:created xsi:type="dcterms:W3CDTF">2022-04-06T14:23:02Z</dcterms:created>
  <dcterms:modified xsi:type="dcterms:W3CDTF">2023-02-07T13:59:23Z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0x010100262DC128CFE6374DB6150BD474742029</vt:lpwstr>
  </property>
</Properties>
</file>