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64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138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4710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109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440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7545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3054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9" indent="0">
              <a:buNone/>
              <a:defRPr sz="2000" b="1"/>
            </a:lvl2pPr>
            <a:lvl3pPr marL="914418" indent="0">
              <a:buNone/>
              <a:defRPr sz="1800" b="1"/>
            </a:lvl3pPr>
            <a:lvl4pPr marL="1371627" indent="0">
              <a:buNone/>
              <a:defRPr sz="1600" b="1"/>
            </a:lvl4pPr>
            <a:lvl5pPr marL="1828837" indent="0">
              <a:buNone/>
              <a:defRPr sz="1600" b="1"/>
            </a:lvl5pPr>
            <a:lvl6pPr marL="2286046" indent="0">
              <a:buNone/>
              <a:defRPr sz="1600" b="1"/>
            </a:lvl6pPr>
            <a:lvl7pPr marL="2743255" indent="0">
              <a:buNone/>
              <a:defRPr sz="1600" b="1"/>
            </a:lvl7pPr>
            <a:lvl8pPr marL="3200464" indent="0">
              <a:buNone/>
              <a:defRPr sz="1600" b="1"/>
            </a:lvl8pPr>
            <a:lvl9pPr marL="3657673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5739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8698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265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9" indent="0">
              <a:buNone/>
              <a:defRPr sz="1200"/>
            </a:lvl2pPr>
            <a:lvl3pPr marL="914418" indent="0">
              <a:buNone/>
              <a:defRPr sz="1000"/>
            </a:lvl3pPr>
            <a:lvl4pPr marL="1371627" indent="0">
              <a:buNone/>
              <a:defRPr sz="900"/>
            </a:lvl4pPr>
            <a:lvl5pPr marL="1828837" indent="0">
              <a:buNone/>
              <a:defRPr sz="900"/>
            </a:lvl5pPr>
            <a:lvl6pPr marL="2286046" indent="0">
              <a:buNone/>
              <a:defRPr sz="900"/>
            </a:lvl6pPr>
            <a:lvl7pPr marL="2743255" indent="0">
              <a:buNone/>
              <a:defRPr sz="900"/>
            </a:lvl7pPr>
            <a:lvl8pPr marL="3200464" indent="0">
              <a:buNone/>
              <a:defRPr sz="900"/>
            </a:lvl8pPr>
            <a:lvl9pPr marL="3657673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42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9" indent="0">
              <a:buNone/>
              <a:defRPr sz="2800"/>
            </a:lvl2pPr>
            <a:lvl3pPr marL="914418" indent="0">
              <a:buNone/>
              <a:defRPr sz="2400"/>
            </a:lvl3pPr>
            <a:lvl4pPr marL="1371627" indent="0">
              <a:buNone/>
              <a:defRPr sz="2000"/>
            </a:lvl4pPr>
            <a:lvl5pPr marL="1828837" indent="0">
              <a:buNone/>
              <a:defRPr sz="2000"/>
            </a:lvl5pPr>
            <a:lvl6pPr marL="2286046" indent="0">
              <a:buNone/>
              <a:defRPr sz="2000"/>
            </a:lvl6pPr>
            <a:lvl7pPr marL="2743255" indent="0">
              <a:buNone/>
              <a:defRPr sz="2000"/>
            </a:lvl7pPr>
            <a:lvl8pPr marL="3200464" indent="0">
              <a:buNone/>
              <a:defRPr sz="2000"/>
            </a:lvl8pPr>
            <a:lvl9pPr marL="3657673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9" indent="0">
              <a:buNone/>
              <a:defRPr sz="1200"/>
            </a:lvl2pPr>
            <a:lvl3pPr marL="914418" indent="0">
              <a:buNone/>
              <a:defRPr sz="1000"/>
            </a:lvl3pPr>
            <a:lvl4pPr marL="1371627" indent="0">
              <a:buNone/>
              <a:defRPr sz="900"/>
            </a:lvl4pPr>
            <a:lvl5pPr marL="1828837" indent="0">
              <a:buNone/>
              <a:defRPr sz="900"/>
            </a:lvl5pPr>
            <a:lvl6pPr marL="2286046" indent="0">
              <a:buNone/>
              <a:defRPr sz="900"/>
            </a:lvl6pPr>
            <a:lvl7pPr marL="2743255" indent="0">
              <a:buNone/>
              <a:defRPr sz="900"/>
            </a:lvl7pPr>
            <a:lvl8pPr marL="3200464" indent="0">
              <a:buNone/>
              <a:defRPr sz="900"/>
            </a:lvl8pPr>
            <a:lvl9pPr marL="3657673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044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E4B90-5F3D-4E50-A2ED-FAC59CAA5D3F}" type="datetimeFigureOut">
              <a:rPr lang="nl-NL" smtClean="0"/>
              <a:t>9-11-2022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7D07-B448-4E2A-A2C2-18D84BEFB2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06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7" indent="-342907" algn="l" defTabSz="91441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65" indent="-285756" algn="l" defTabSz="9144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3" indent="-228605" algn="l" defTabSz="9144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32" indent="-228605" algn="l" defTabSz="91441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41" indent="-228605" algn="l" defTabSz="91441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50" indent="-228605" algn="l" defTabSz="9144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59" indent="-228605" algn="l" defTabSz="9144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69" indent="-228605" algn="l" defTabSz="9144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78" indent="-228605" algn="l" defTabSz="91441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9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8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7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46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55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64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73" algn="l" defTabSz="9144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hthoek 53"/>
          <p:cNvSpPr/>
          <p:nvPr/>
        </p:nvSpPr>
        <p:spPr>
          <a:xfrm>
            <a:off x="8832304" y="489483"/>
            <a:ext cx="2952328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0" name="Rechthoek 49"/>
          <p:cNvSpPr/>
          <p:nvPr/>
        </p:nvSpPr>
        <p:spPr>
          <a:xfrm>
            <a:off x="5087888" y="0"/>
            <a:ext cx="2952328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788477" y="1397602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Intakegesprek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60 </a:t>
            </a:r>
            <a:r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minuten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(intern)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789177" y="908720"/>
            <a:ext cx="1511300" cy="288032"/>
          </a:xfrm>
          <a:prstGeom prst="rect">
            <a:avLst/>
          </a:prstGeom>
          <a:solidFill>
            <a:schemeClr val="tx2"/>
          </a:solidFill>
          <a:ln w="63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Voorbereiding</a:t>
            </a:r>
            <a:endParaRPr kumimoji="0" lang="nl-NL" sz="211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788477" y="2161614"/>
            <a:ext cx="1512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Assessment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10128375" y="1415848"/>
            <a:ext cx="1512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Portfoliogesprek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9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minuten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Beoordelaars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Rechthoek 12"/>
          <p:cNvSpPr/>
          <p:nvPr/>
        </p:nvSpPr>
        <p:spPr>
          <a:xfrm>
            <a:off x="10137124" y="2189822"/>
            <a:ext cx="1512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Praktijkexamen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60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minuten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Waarnemers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10122343" y="1207184"/>
            <a:ext cx="1512000" cy="154690"/>
          </a:xfrm>
          <a:prstGeom prst="rect">
            <a:avLst/>
          </a:prstGeom>
          <a:ln w="31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Maand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12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Rechthoek 19"/>
          <p:cNvSpPr/>
          <p:nvPr/>
        </p:nvSpPr>
        <p:spPr>
          <a:xfrm>
            <a:off x="2355032" y="908720"/>
            <a:ext cx="4602078" cy="288032"/>
          </a:xfrm>
          <a:prstGeom prst="rect">
            <a:avLst/>
          </a:prstGeom>
          <a:ln w="63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Basiskennis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&amp; </a:t>
            </a: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vaardigheden</a:t>
            </a:r>
            <a:endParaRPr kumimoji="0" lang="nl-NL" sz="211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7006039" y="908720"/>
            <a:ext cx="3067375" cy="288032"/>
          </a:xfrm>
          <a:prstGeom prst="rect">
            <a:avLst/>
          </a:prstGeom>
          <a:ln w="63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Verdieping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en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toepassing</a:t>
            </a:r>
            <a:endParaRPr kumimoji="0" lang="nl-NL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2355032" y="1207184"/>
            <a:ext cx="1497768" cy="154690"/>
          </a:xfrm>
          <a:prstGeom prst="rect">
            <a:avLst/>
          </a:prstGeom>
          <a:ln w="31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Maand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1 - 2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7010838" y="1207184"/>
            <a:ext cx="1497600" cy="154690"/>
          </a:xfrm>
          <a:prstGeom prst="rect">
            <a:avLst/>
          </a:prstGeom>
          <a:ln w="31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Maand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7 - 8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4" name="Rechthoek 23"/>
          <p:cNvSpPr/>
          <p:nvPr/>
        </p:nvSpPr>
        <p:spPr>
          <a:xfrm>
            <a:off x="4045805" y="7326918"/>
            <a:ext cx="7988821" cy="2880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Opbouw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portfolio</a:t>
            </a:r>
            <a:endParaRPr kumimoji="0" lang="nl-NL" sz="211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2355032" y="1397602"/>
            <a:ext cx="1512000" cy="7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Theorieles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 mono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(intern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6" name="Rechthoek 25"/>
          <p:cNvSpPr/>
          <p:nvPr/>
        </p:nvSpPr>
        <p:spPr>
          <a:xfrm>
            <a:off x="3907187" y="1397602"/>
            <a:ext cx="1512000" cy="7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Theorieles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2 mono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(intern) 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2355032" y="2161614"/>
            <a:ext cx="1512000" cy="7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Theorieles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multi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(extern)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3907187" y="2161614"/>
            <a:ext cx="1512000" cy="7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Theorieles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2 multi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(extern)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8539726" y="1425394"/>
            <a:ext cx="1512000" cy="7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Praktijkles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 multi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(extern)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0" name="Rechthoek 29"/>
          <p:cNvSpPr/>
          <p:nvPr/>
        </p:nvSpPr>
        <p:spPr>
          <a:xfrm>
            <a:off x="8544814" y="2197271"/>
            <a:ext cx="1512000" cy="7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Praktijkles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2 multi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(extern)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1" name="Rechthoek 30"/>
          <p:cNvSpPr/>
          <p:nvPr/>
        </p:nvSpPr>
        <p:spPr>
          <a:xfrm>
            <a:off x="5459342" y="1397602"/>
            <a:ext cx="1512000" cy="72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Theorieles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3 mono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werkdag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Opleider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(intern) 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2" name="Rechthoek 31"/>
          <p:cNvSpPr/>
          <p:nvPr/>
        </p:nvSpPr>
        <p:spPr>
          <a:xfrm>
            <a:off x="2236235" y="5243996"/>
            <a:ext cx="7819658" cy="27429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Voortgangsgesprekken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(intern)</a:t>
            </a:r>
            <a:endParaRPr kumimoji="0" lang="nl-NL" sz="211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3" name="Rechthoek 32"/>
          <p:cNvSpPr/>
          <p:nvPr/>
        </p:nvSpPr>
        <p:spPr>
          <a:xfrm>
            <a:off x="3889665" y="4478296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Intervisie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naar</a:t>
            </a:r>
            <a:r>
              <a:rPr kumimoji="0" lang="en-US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behoefte</a:t>
            </a:r>
            <a:r>
              <a:rPr kumimoji="0" lang="en-US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endParaRPr kumimoji="0" lang="en-US" sz="105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uur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4" name="Rechthoek 33"/>
          <p:cNvSpPr/>
          <p:nvPr/>
        </p:nvSpPr>
        <p:spPr>
          <a:xfrm>
            <a:off x="5441820" y="4476063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Intervisie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uur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Rechthoek 34"/>
          <p:cNvSpPr/>
          <p:nvPr/>
        </p:nvSpPr>
        <p:spPr>
          <a:xfrm>
            <a:off x="7006039" y="4478296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Intervisie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naar</a:t>
            </a:r>
            <a:r>
              <a:rPr kumimoji="0" lang="en-US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behoefte</a:t>
            </a:r>
            <a:endParaRPr kumimoji="0" lang="en-US" sz="105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uur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6" name="Rechthoek 35"/>
          <p:cNvSpPr/>
          <p:nvPr/>
        </p:nvSpPr>
        <p:spPr>
          <a:xfrm>
            <a:off x="8539017" y="4473780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Intervisie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endParaRPr kumimoji="0" lang="en-US" sz="1050" b="1" i="1" u="none" strike="noStrike" kern="120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uur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Groep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7" name="Rechthoek 36"/>
          <p:cNvSpPr/>
          <p:nvPr/>
        </p:nvSpPr>
        <p:spPr>
          <a:xfrm>
            <a:off x="6991807" y="3709768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Extra</a:t>
            </a:r>
            <a:r>
              <a:rPr kumimoji="0" lang="en-US" sz="105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Coaching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lvl="0" algn="ctr" defTabSz="914314">
              <a:defRPr/>
            </a:pPr>
            <a:r>
              <a:rPr lang="en-US" sz="1050" i="1" dirty="0" err="1">
                <a:solidFill>
                  <a:srgbClr val="00B0F0"/>
                </a:solidFill>
              </a:rPr>
              <a:t>Naar</a:t>
            </a:r>
            <a:r>
              <a:rPr lang="en-US" sz="1050" i="1" dirty="0">
                <a:solidFill>
                  <a:srgbClr val="00B0F0"/>
                </a:solidFill>
              </a:rPr>
              <a:t> </a:t>
            </a:r>
            <a:r>
              <a:rPr lang="en-US" sz="1050" i="1" dirty="0" err="1">
                <a:solidFill>
                  <a:srgbClr val="00B0F0"/>
                </a:solidFill>
              </a:rPr>
              <a:t>behoefte</a:t>
            </a:r>
            <a:endParaRPr lang="en-US" sz="1050" i="1" dirty="0">
              <a:solidFill>
                <a:srgbClr val="00B0F0"/>
              </a:solidFill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Rechthoek 37"/>
          <p:cNvSpPr/>
          <p:nvPr/>
        </p:nvSpPr>
        <p:spPr>
          <a:xfrm>
            <a:off x="8539017" y="2954221"/>
            <a:ext cx="1512000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Werkplekleren</a:t>
            </a:r>
            <a:endParaRPr kumimoji="0" lang="en-US" sz="105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Zelf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doen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Buddy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9" name="Rechthoek 38"/>
          <p:cNvSpPr/>
          <p:nvPr/>
        </p:nvSpPr>
        <p:spPr>
          <a:xfrm>
            <a:off x="5441820" y="3709768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Extra</a:t>
            </a:r>
            <a:r>
              <a:rPr kumimoji="0" lang="en-US" sz="105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Coaching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Naar</a:t>
            </a:r>
            <a:r>
              <a:rPr kumimoji="0" lang="en-US" sz="105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behoefte</a:t>
            </a: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0" name="Rechthoek 39"/>
          <p:cNvSpPr/>
          <p:nvPr/>
        </p:nvSpPr>
        <p:spPr>
          <a:xfrm>
            <a:off x="2337352" y="3709768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Extra</a:t>
            </a:r>
            <a:r>
              <a:rPr kumimoji="0" lang="en-US" sz="1050" b="1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Coaching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Naar</a:t>
            </a:r>
            <a:r>
              <a:rPr kumimoji="0" lang="en-US" sz="105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behoefte</a:t>
            </a:r>
            <a:endParaRPr kumimoji="0" lang="en-US" sz="105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1" name="Rechthoek 40"/>
          <p:cNvSpPr/>
          <p:nvPr/>
        </p:nvSpPr>
        <p:spPr>
          <a:xfrm>
            <a:off x="5459342" y="2161614"/>
            <a:ext cx="1512000" cy="72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Theorietoets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60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minuten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Toezicht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2" name="Rechthoek 41"/>
          <p:cNvSpPr/>
          <p:nvPr/>
        </p:nvSpPr>
        <p:spPr>
          <a:xfrm>
            <a:off x="3907355" y="1207184"/>
            <a:ext cx="1497600" cy="154690"/>
          </a:xfrm>
          <a:prstGeom prst="rect">
            <a:avLst/>
          </a:prstGeom>
          <a:ln w="31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Maand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3 - 4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3" name="Rechthoek 42"/>
          <p:cNvSpPr/>
          <p:nvPr/>
        </p:nvSpPr>
        <p:spPr>
          <a:xfrm>
            <a:off x="5459510" y="1207184"/>
            <a:ext cx="1497600" cy="154690"/>
          </a:xfrm>
          <a:prstGeom prst="rect">
            <a:avLst/>
          </a:prstGeom>
          <a:ln w="31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Maand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5 - 6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7" name="Rechthoek 46"/>
          <p:cNvSpPr/>
          <p:nvPr/>
        </p:nvSpPr>
        <p:spPr>
          <a:xfrm>
            <a:off x="10122343" y="915544"/>
            <a:ext cx="1512000" cy="288032"/>
          </a:xfrm>
          <a:prstGeom prst="rect">
            <a:avLst/>
          </a:prstGeom>
          <a:ln w="635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Eindbeoordeling</a:t>
            </a:r>
            <a:endParaRPr kumimoji="0" lang="nl-NL" sz="1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8" name="Titel 7"/>
          <p:cNvSpPr>
            <a:spLocks noGrp="1"/>
          </p:cNvSpPr>
          <p:nvPr>
            <p:ph type="title"/>
          </p:nvPr>
        </p:nvSpPr>
        <p:spPr>
          <a:xfrm>
            <a:off x="741756" y="373388"/>
            <a:ext cx="9962626" cy="400110"/>
          </a:xfrm>
        </p:spPr>
        <p:txBody>
          <a:bodyPr>
            <a:noAutofit/>
          </a:bodyPr>
          <a:lstStyle/>
          <a:p>
            <a:pPr algn="l"/>
            <a:r>
              <a:rPr lang="en-US" sz="2600" dirty="0" err="1" smtClean="0">
                <a:solidFill>
                  <a:srgbClr val="007BC7"/>
                </a:solidFill>
              </a:rPr>
              <a:t>Bijlage</a:t>
            </a:r>
            <a:r>
              <a:rPr lang="en-US" sz="2600" dirty="0" smtClean="0">
                <a:solidFill>
                  <a:srgbClr val="007BC7"/>
                </a:solidFill>
              </a:rPr>
              <a:t> 13 </a:t>
            </a:r>
            <a:r>
              <a:rPr lang="en-US" sz="2600" dirty="0" err="1" smtClean="0">
                <a:solidFill>
                  <a:srgbClr val="007BC7"/>
                </a:solidFill>
              </a:rPr>
              <a:t>Opbouw</a:t>
            </a:r>
            <a:r>
              <a:rPr lang="en-US" sz="2600" dirty="0" smtClean="0">
                <a:solidFill>
                  <a:srgbClr val="007BC7"/>
                </a:solidFill>
              </a:rPr>
              <a:t> </a:t>
            </a:r>
            <a:r>
              <a:rPr lang="en-US" sz="2600" dirty="0" err="1" smtClean="0">
                <a:solidFill>
                  <a:srgbClr val="007BC7"/>
                </a:solidFill>
              </a:rPr>
              <a:t>en</a:t>
            </a:r>
            <a:r>
              <a:rPr lang="en-US" sz="2600" dirty="0" smtClean="0">
                <a:solidFill>
                  <a:srgbClr val="007BC7"/>
                </a:solidFill>
              </a:rPr>
              <a:t> </a:t>
            </a:r>
            <a:r>
              <a:rPr lang="en-US" sz="2600" dirty="0" err="1" smtClean="0">
                <a:solidFill>
                  <a:srgbClr val="007BC7"/>
                </a:solidFill>
              </a:rPr>
              <a:t>leervormen</a:t>
            </a:r>
            <a:r>
              <a:rPr lang="en-US" sz="2600" dirty="0" smtClean="0">
                <a:solidFill>
                  <a:srgbClr val="007BC7"/>
                </a:solidFill>
              </a:rPr>
              <a:t> </a:t>
            </a:r>
            <a:r>
              <a:rPr lang="en-US" sz="2600" dirty="0" err="1" smtClean="0">
                <a:solidFill>
                  <a:srgbClr val="007BC7"/>
                </a:solidFill>
              </a:rPr>
              <a:t>Basisopleiding</a:t>
            </a:r>
            <a:r>
              <a:rPr lang="en-US" sz="2600" dirty="0" smtClean="0">
                <a:solidFill>
                  <a:srgbClr val="007BC7"/>
                </a:solidFill>
              </a:rPr>
              <a:t> </a:t>
            </a:r>
            <a:r>
              <a:rPr lang="en-US" sz="2600" dirty="0" err="1" smtClean="0">
                <a:solidFill>
                  <a:srgbClr val="007BC7"/>
                </a:solidFill>
              </a:rPr>
              <a:t>OvD</a:t>
            </a:r>
            <a:r>
              <a:rPr lang="en-US" sz="2600" dirty="0" smtClean="0">
                <a:solidFill>
                  <a:srgbClr val="007BC7"/>
                </a:solidFill>
              </a:rPr>
              <a:t/>
            </a:r>
            <a:br>
              <a:rPr lang="en-US" sz="2600" dirty="0" smtClean="0">
                <a:solidFill>
                  <a:srgbClr val="007BC7"/>
                </a:solidFill>
              </a:rPr>
            </a:br>
            <a:r>
              <a:rPr lang="en-US" sz="1000" dirty="0" err="1" smtClean="0">
                <a:solidFill>
                  <a:srgbClr val="007BC7"/>
                </a:solidFill>
              </a:rPr>
              <a:t>wijzigingen</a:t>
            </a:r>
            <a:r>
              <a:rPr lang="en-US" sz="1000" dirty="0" smtClean="0">
                <a:solidFill>
                  <a:srgbClr val="007BC7"/>
                </a:solidFill>
              </a:rPr>
              <a:t> </a:t>
            </a:r>
            <a:r>
              <a:rPr lang="en-US" sz="1000" dirty="0" err="1" smtClean="0">
                <a:solidFill>
                  <a:srgbClr val="007BC7"/>
                </a:solidFill>
              </a:rPr>
              <a:t>bij</a:t>
            </a:r>
            <a:r>
              <a:rPr lang="en-US" sz="1000" dirty="0" smtClean="0">
                <a:solidFill>
                  <a:srgbClr val="007BC7"/>
                </a:solidFill>
              </a:rPr>
              <a:t> Coaching </a:t>
            </a:r>
            <a:r>
              <a:rPr lang="en-US" sz="1000" dirty="0" err="1" smtClean="0">
                <a:solidFill>
                  <a:srgbClr val="007BC7"/>
                </a:solidFill>
              </a:rPr>
              <a:t>en</a:t>
            </a:r>
            <a:r>
              <a:rPr lang="en-US" sz="1000" dirty="0" smtClean="0">
                <a:solidFill>
                  <a:srgbClr val="007BC7"/>
                </a:solidFill>
              </a:rPr>
              <a:t> </a:t>
            </a:r>
            <a:r>
              <a:rPr lang="en-US" sz="1000" dirty="0" err="1" smtClean="0">
                <a:solidFill>
                  <a:srgbClr val="007BC7"/>
                </a:solidFill>
              </a:rPr>
              <a:t>Intervisie</a:t>
            </a:r>
            <a:r>
              <a:rPr lang="en-US" sz="1000" dirty="0" smtClean="0">
                <a:solidFill>
                  <a:srgbClr val="007BC7"/>
                </a:solidFill>
              </a:rPr>
              <a:t> </a:t>
            </a:r>
            <a:r>
              <a:rPr lang="en-US" sz="1000" dirty="0" err="1" smtClean="0">
                <a:solidFill>
                  <a:srgbClr val="007BC7"/>
                </a:solidFill>
              </a:rPr>
              <a:t>zijn</a:t>
            </a:r>
            <a:r>
              <a:rPr lang="en-US" sz="1000" dirty="0" smtClean="0">
                <a:solidFill>
                  <a:srgbClr val="007BC7"/>
                </a:solidFill>
              </a:rPr>
              <a:t> in </a:t>
            </a:r>
            <a:r>
              <a:rPr lang="en-US" sz="1000" dirty="0" err="1" smtClean="0">
                <a:solidFill>
                  <a:srgbClr val="007BC7"/>
                </a:solidFill>
              </a:rPr>
              <a:t>blauw</a:t>
            </a:r>
            <a:r>
              <a:rPr lang="en-US" sz="1000" dirty="0" err="1" smtClean="0">
                <a:solidFill>
                  <a:srgbClr val="007BC7"/>
                </a:solidFill>
              </a:rPr>
              <a:t>e</a:t>
            </a:r>
            <a:r>
              <a:rPr lang="en-US" sz="1000" dirty="0" smtClean="0">
                <a:solidFill>
                  <a:srgbClr val="007BC7"/>
                </a:solidFill>
              </a:rPr>
              <a:t> </a:t>
            </a:r>
            <a:r>
              <a:rPr lang="en-US" sz="1000" dirty="0" err="1" smtClean="0">
                <a:solidFill>
                  <a:srgbClr val="007BC7"/>
                </a:solidFill>
              </a:rPr>
              <a:t>tekst</a:t>
            </a:r>
            <a:r>
              <a:rPr lang="en-US" sz="1000" dirty="0" smtClean="0">
                <a:solidFill>
                  <a:srgbClr val="007BC7"/>
                </a:solidFill>
              </a:rPr>
              <a:t> </a:t>
            </a:r>
            <a:r>
              <a:rPr lang="en-US" sz="1000" dirty="0" err="1" smtClean="0">
                <a:solidFill>
                  <a:srgbClr val="007BC7"/>
                </a:solidFill>
              </a:rPr>
              <a:t>opgenomen</a:t>
            </a:r>
            <a:r>
              <a:rPr lang="en-US" sz="1000" dirty="0" smtClean="0">
                <a:solidFill>
                  <a:srgbClr val="007BC7"/>
                </a:solidFill>
              </a:rPr>
              <a:t>.</a:t>
            </a:r>
            <a:endParaRPr lang="nl-NL" sz="2600" dirty="0">
              <a:solidFill>
                <a:srgbClr val="007BC7"/>
              </a:solidFill>
            </a:endParaRPr>
          </a:p>
        </p:txBody>
      </p:sp>
      <p:sp>
        <p:nvSpPr>
          <p:cNvPr id="49" name="Rechthoek 48"/>
          <p:cNvSpPr/>
          <p:nvPr/>
        </p:nvSpPr>
        <p:spPr>
          <a:xfrm>
            <a:off x="8575814" y="1207184"/>
            <a:ext cx="1497600" cy="154690"/>
          </a:xfrm>
          <a:prstGeom prst="rect">
            <a:avLst/>
          </a:prstGeom>
          <a:ln w="31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Maand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9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-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11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1" name="Rechthoek 50"/>
          <p:cNvSpPr/>
          <p:nvPr/>
        </p:nvSpPr>
        <p:spPr>
          <a:xfrm>
            <a:off x="2340800" y="2954221"/>
            <a:ext cx="3064155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Werkplekleren</a:t>
            </a:r>
            <a:endParaRPr kumimoji="0" lang="en-US" sz="105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Voordoen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Buddy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5445110" y="2954221"/>
            <a:ext cx="3049096" cy="720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Werkplekleren</a:t>
            </a:r>
            <a:endParaRPr kumimoji="0" lang="en-US" sz="105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Samen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doen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Buddy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3" name="Rechthoek 52"/>
          <p:cNvSpPr/>
          <p:nvPr/>
        </p:nvSpPr>
        <p:spPr>
          <a:xfrm>
            <a:off x="789177" y="1210998"/>
            <a:ext cx="1511300" cy="139902"/>
          </a:xfrm>
          <a:prstGeom prst="rect">
            <a:avLst/>
          </a:prstGeom>
          <a:ln w="31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Maand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0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5" name="Rechthoek 54"/>
          <p:cNvSpPr/>
          <p:nvPr/>
        </p:nvSpPr>
        <p:spPr>
          <a:xfrm>
            <a:off x="8539017" y="3709768"/>
            <a:ext cx="1512000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Extra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Coaching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Naar behoefte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Extern 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Individueel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1055440" y="5817884"/>
            <a:ext cx="936104" cy="2754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Gesprek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6" name="Rechthoek 55"/>
          <p:cNvSpPr/>
          <p:nvPr/>
        </p:nvSpPr>
        <p:spPr>
          <a:xfrm>
            <a:off x="1055440" y="6181213"/>
            <a:ext cx="936104" cy="2721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Toetsing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7" name="Rechthoek 56"/>
          <p:cNvSpPr/>
          <p:nvPr/>
        </p:nvSpPr>
        <p:spPr>
          <a:xfrm>
            <a:off x="2121385" y="5817884"/>
            <a:ext cx="936104" cy="2754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27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Lesdag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8" name="Rechthoek 57"/>
          <p:cNvSpPr/>
          <p:nvPr/>
        </p:nvSpPr>
        <p:spPr>
          <a:xfrm>
            <a:off x="2121386" y="6192944"/>
            <a:ext cx="936104" cy="2603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Werkplek</a:t>
            </a:r>
            <a:endParaRPr kumimoji="0" lang="nl-N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81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lank">
  <a:themeElements>
    <a:clrScheme name="Rijkswaterstaat">
      <a:dk1>
        <a:sysClr val="windowText" lastClr="000000"/>
      </a:dk1>
      <a:lt1>
        <a:sysClr val="window" lastClr="FFFFFF"/>
      </a:lt1>
      <a:dk2>
        <a:srgbClr val="007BC7"/>
      </a:dk2>
      <a:lt2>
        <a:srgbClr val="F9E11E"/>
      </a:lt2>
      <a:accent1>
        <a:srgbClr val="F9E11E"/>
      </a:accent1>
      <a:accent2>
        <a:srgbClr val="007BC7"/>
      </a:accent2>
      <a:accent3>
        <a:srgbClr val="D52B1E"/>
      </a:accent3>
      <a:accent4>
        <a:srgbClr val="8FCAE7"/>
      </a:accent4>
      <a:accent5>
        <a:srgbClr val="39870C"/>
      </a:accent5>
      <a:accent6>
        <a:srgbClr val="FFB612"/>
      </a:accent6>
      <a:hlink>
        <a:srgbClr val="007BC7"/>
      </a:hlink>
      <a:folHlink>
        <a:srgbClr val="A90061"/>
      </a:folHlink>
    </a:clrScheme>
    <a:fontScheme name="Rijkswaterstaa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Rijkshuisstijl Geel">
      <a:srgbClr val="F9E11E"/>
    </a:custClr>
    <a:custClr name="Rijkshuisstijl Donkergeel">
      <a:srgbClr val="FFB612"/>
    </a:custClr>
    <a:custClr name="Rijkshuisstijl Oranje">
      <a:srgbClr val="E17000"/>
    </a:custClr>
    <a:custClr name="Rijkshuisstijl Rood">
      <a:srgbClr val="D52B1E"/>
    </a:custClr>
    <a:custClr name="Rijkshuisstijl Robijnrood">
      <a:srgbClr val="CA005D"/>
    </a:custClr>
    <a:custClr name="Rijkshuisstijl Roze">
      <a:srgbClr val="F092CD"/>
    </a:custClr>
    <a:custClr name="Rijkshuisstijl Violet">
      <a:srgbClr val="A90061"/>
    </a:custClr>
    <a:custClr name="Rijkshuisstijl Paars">
      <a:srgbClr val="42145F"/>
    </a:custClr>
    <a:custClr name="Rijkshuisstijl Lichtblauw">
      <a:srgbClr val="8FCAE7"/>
    </a:custClr>
    <a:custClr name="Rijkshuisstijl Hemelblauw">
      <a:srgbClr val="007BC7"/>
    </a:custClr>
    <a:custClr name="Rijkshuisstijl Mintgroen">
      <a:srgbClr val="76D2B6"/>
    </a:custClr>
    <a:custClr name="Rijkshuisstijl Groen">
      <a:srgbClr val="39870C"/>
    </a:custClr>
    <a:custClr name="Rijkshuisstijl Mosgroen">
      <a:srgbClr val="777C00"/>
    </a:custClr>
    <a:custClr name="Rijkshuisstijl Donkergroen">
      <a:srgbClr val="275937"/>
    </a:custClr>
    <a:custClr name="Rijkshuisstijl Donkerbruin">
      <a:srgbClr val="673327"/>
    </a:custClr>
    <a:custClr name="Rijkshuisstijl Bruin">
      <a:srgbClr val="94710A"/>
    </a:custClr>
  </a:custClrLst>
  <a:extLst>
    <a:ext uri="{05A4C25C-085E-4340-85A3-A5531E510DB2}">
      <thm15:themeFamily xmlns:thm15="http://schemas.microsoft.com/office/thememl/2012/main" name="Presentatie3" id="{681A9343-2EB0-45A5-9538-0413F9509372}" vid="{E09780DD-CAD6-46F8-AE3D-50FD0D50B3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427</TotalTime>
  <Words>221</Words>
  <Application>Microsoft Office PowerPoint</Application>
  <PresentationFormat>Breedbeeld</PresentationFormat>
  <Paragraphs>110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1_Blank</vt:lpstr>
      <vt:lpstr>Bijlage 13 Opbouw en leervormen Basisopleiding OvD wijzigingen bij Coaching en Intervisie zijn in blauwe tekst opgenomen.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Opbouw en leervormen Basisopleiding OvD</dc:title>
  <dc:creator>Kooij, Lisanne (CD)</dc:creator>
  <cp:lastModifiedBy>Iersel, Anne Marie van (CD)</cp:lastModifiedBy>
  <cp:revision>7</cp:revision>
  <dcterms:created xsi:type="dcterms:W3CDTF">2022-10-14T08:08:01Z</dcterms:created>
  <dcterms:modified xsi:type="dcterms:W3CDTF">2022-11-09T13:03:03Z</dcterms:modified>
</cp:coreProperties>
</file>