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A00A"/>
    <a:srgbClr val="B22222"/>
    <a:srgbClr val="008686"/>
    <a:srgbClr val="5A5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305"/>
    <p:restoredTop sz="96150"/>
  </p:normalViewPr>
  <p:slideViewPr>
    <p:cSldViewPr snapToGrid="0" snapToObjects="1" showGuides="1">
      <p:cViewPr varScale="1">
        <p:scale>
          <a:sx n="154" d="100"/>
          <a:sy n="154" d="100"/>
        </p:scale>
        <p:origin x="3912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15033-A80A-A944-82D1-F71AE380E8AB}" type="datetimeFigureOut">
              <a:rPr lang="nl-NL" smtClean="0"/>
              <a:t>20-03-2023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564EC7-AA86-164E-BA64-CE7B031221C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4142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rgbClr val="C8A00A"/>
          </a:solidFill>
          <a:ln>
            <a:solidFill>
              <a:srgbClr val="C8A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6535" y="1020431"/>
            <a:ext cx="11128206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rgbClr val="B2222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6534" y="2495445"/>
            <a:ext cx="1112820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rgbClr val="00868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rgbClr val="B22222"/>
          </a:solidFill>
          <a:ln>
            <a:solidFill>
              <a:srgbClr val="B2222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>
            <a:lvl1pPr>
              <a:defRPr>
                <a:solidFill>
                  <a:srgbClr val="B2222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B2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rgbClr val="B2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3/20/23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B2222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B2222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rgbClr val="B2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983" y="2228003"/>
            <a:ext cx="3662880" cy="363304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83138" y="2228003"/>
            <a:ext cx="3662879" cy="363304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3/20/23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B2222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B2222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02A0239-EA62-4347-9999-D51FB606177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262580" y="2228002"/>
            <a:ext cx="3662880" cy="363304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351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3600"/>
            <a:ext cx="3703320" cy="97200"/>
          </a:xfrm>
          <a:prstGeom prst="rect">
            <a:avLst/>
          </a:prstGeom>
          <a:solidFill>
            <a:srgbClr val="B22222"/>
          </a:solidFill>
          <a:ln>
            <a:solidFill>
              <a:srgbClr val="B2222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7200"/>
          </a:xfrm>
          <a:prstGeom prst="rect">
            <a:avLst/>
          </a:prstGeom>
          <a:solidFill>
            <a:srgbClr val="008686"/>
          </a:solidFill>
          <a:ln>
            <a:solidFill>
              <a:srgbClr val="0086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3600"/>
            <a:ext cx="3703320" cy="97200"/>
          </a:xfrm>
          <a:prstGeom prst="rect">
            <a:avLst/>
          </a:prstGeom>
          <a:solidFill>
            <a:srgbClr val="C8A00A"/>
          </a:solidFill>
          <a:ln>
            <a:solidFill>
              <a:srgbClr val="C8A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rgbClr val="B2222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rgbClr val="C8A00A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rgbClr val="008686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5A5A5A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5A5A5A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BCD337-EDAC-E844-A4B2-DD03A9638F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Inkoop Jeugd en Wmo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BE700A8-F03C-5443-BDB7-C7E9431B18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OMD 1 en 2 volwassenen en jeugd </a:t>
            </a:r>
          </a:p>
        </p:txBody>
      </p:sp>
    </p:spTree>
    <p:extLst>
      <p:ext uri="{BB962C8B-B14F-4D97-AF65-F5344CB8AC3E}">
        <p14:creationId xmlns:p14="http://schemas.microsoft.com/office/powerpoint/2010/main" val="2919793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494862-1842-47C4-BB36-30492BA87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Agenda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6949CDC-BB27-2990-E627-74BB193E1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nl-NL" dirty="0"/>
              <a:t>Planning</a:t>
            </a:r>
          </a:p>
          <a:p>
            <a:r>
              <a:rPr lang="nl-NL" dirty="0"/>
              <a:t>Voorzieningenstructuur</a:t>
            </a:r>
          </a:p>
          <a:p>
            <a:r>
              <a:rPr lang="nl-NL" dirty="0"/>
              <a:t>Transformatie gemeente Almelo </a:t>
            </a:r>
          </a:p>
          <a:p>
            <a:r>
              <a:rPr lang="nl-NL" dirty="0"/>
              <a:t>Voorwaarden en eisen </a:t>
            </a:r>
          </a:p>
          <a:p>
            <a:pPr lvl="1"/>
            <a:r>
              <a:rPr lang="nl-NL" dirty="0"/>
              <a:t>Toewijzen </a:t>
            </a:r>
          </a:p>
          <a:p>
            <a:pPr lvl="1"/>
            <a:r>
              <a:rPr lang="nl-NL" dirty="0"/>
              <a:t>Hulpverlenen </a:t>
            </a:r>
          </a:p>
          <a:p>
            <a:pPr lvl="1"/>
            <a:r>
              <a:rPr lang="nl-NL" dirty="0"/>
              <a:t>Overig </a:t>
            </a:r>
          </a:p>
          <a:p>
            <a:r>
              <a:rPr lang="nl-NL" dirty="0"/>
              <a:t>Inkoopmethodiek</a:t>
            </a:r>
          </a:p>
          <a:p>
            <a:r>
              <a:rPr lang="nl-NL" dirty="0"/>
              <a:t>Afronding</a:t>
            </a:r>
          </a:p>
        </p:txBody>
      </p:sp>
    </p:spTree>
    <p:extLst>
      <p:ext uri="{BB962C8B-B14F-4D97-AF65-F5344CB8AC3E}">
        <p14:creationId xmlns:p14="http://schemas.microsoft.com/office/powerpoint/2010/main" val="3818618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494862-1842-47C4-BB36-30492BA87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planning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6949CDC-BB27-2990-E627-74BB193E1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nl-NL" dirty="0"/>
              <a:t>Inkoop start begin mei 2023</a:t>
            </a:r>
          </a:p>
          <a:p>
            <a:r>
              <a:rPr lang="nl-NL" dirty="0"/>
              <a:t>Twee nota’s van inlichtingen </a:t>
            </a:r>
          </a:p>
          <a:p>
            <a:r>
              <a:rPr lang="nl-NL" dirty="0"/>
              <a:t>Aanbesteden + een plan van aanpak </a:t>
            </a:r>
          </a:p>
          <a:p>
            <a:r>
              <a:rPr lang="nl-NL" dirty="0"/>
              <a:t>Beoordeling juli 2023 </a:t>
            </a:r>
          </a:p>
          <a:p>
            <a:r>
              <a:rPr lang="nl-NL" dirty="0"/>
              <a:t>Ingang overeenkomst 1 januari 2024</a:t>
            </a:r>
          </a:p>
          <a:p>
            <a:r>
              <a:rPr lang="nl-NL" dirty="0"/>
              <a:t>Mogelijke uitloop september (zorgvuldigheid)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55698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494862-1842-47C4-BB36-30492BA87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Voorzieningenstructuur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6949CDC-BB27-2990-E627-74BB193E1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5514808" cy="2001211"/>
          </a:xfrm>
          <a:solidFill>
            <a:schemeClr val="accent5">
              <a:lumMod val="20000"/>
              <a:lumOff val="80000"/>
            </a:schemeClr>
          </a:solidFill>
        </p:spPr>
        <p:txBody>
          <a:bodyPr anchor="t"/>
          <a:lstStyle/>
          <a:p>
            <a:r>
              <a:rPr lang="nl-NL" dirty="0"/>
              <a:t>2023</a:t>
            </a:r>
          </a:p>
          <a:p>
            <a:pPr lvl="1"/>
            <a:r>
              <a:rPr lang="nl-NL" dirty="0"/>
              <a:t>OMD 1 Volwassenen </a:t>
            </a:r>
          </a:p>
          <a:p>
            <a:pPr lvl="1"/>
            <a:r>
              <a:rPr lang="nl-NL" dirty="0"/>
              <a:t>OMD 2 Volwassenen </a:t>
            </a:r>
          </a:p>
          <a:p>
            <a:pPr lvl="1"/>
            <a:r>
              <a:rPr lang="nl-NL" dirty="0"/>
              <a:t>OMD 1 Jeugd</a:t>
            </a:r>
          </a:p>
          <a:p>
            <a:pPr lvl="1"/>
            <a:r>
              <a:rPr lang="nl-NL" dirty="0"/>
              <a:t>OMD 2 Jeugd</a:t>
            </a:r>
          </a:p>
          <a:p>
            <a:endParaRPr lang="nl-NL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27107744-116B-710E-A3B7-E05BF73A665B}"/>
              </a:ext>
            </a:extLst>
          </p:cNvPr>
          <p:cNvSpPr txBox="1">
            <a:spLocks/>
          </p:cNvSpPr>
          <p:nvPr/>
        </p:nvSpPr>
        <p:spPr>
          <a:xfrm>
            <a:off x="6096000" y="2180495"/>
            <a:ext cx="5514808" cy="20012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B2222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C8A00A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08686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5A5A5A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5A5A5A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2024</a:t>
            </a:r>
          </a:p>
          <a:p>
            <a:pPr lvl="1"/>
            <a:r>
              <a:rPr lang="nl-NL" dirty="0"/>
              <a:t>OMD 1 Volwassenen  </a:t>
            </a:r>
          </a:p>
          <a:p>
            <a:pPr lvl="1"/>
            <a:r>
              <a:rPr lang="nl-NL" dirty="0"/>
              <a:t>OMD 2 Volwassenen </a:t>
            </a:r>
          </a:p>
          <a:p>
            <a:pPr lvl="1"/>
            <a:r>
              <a:rPr lang="nl-NL" dirty="0"/>
              <a:t>OMD 1 Jeugd</a:t>
            </a:r>
          </a:p>
          <a:p>
            <a:pPr lvl="1"/>
            <a:r>
              <a:rPr lang="nl-NL" dirty="0"/>
              <a:t>OMD 2 Jeugd</a:t>
            </a:r>
          </a:p>
          <a:p>
            <a:endParaRPr lang="nl-NL" dirty="0"/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0724496A-656F-9CE9-581E-D1122AB7B3EB}"/>
              </a:ext>
            </a:extLst>
          </p:cNvPr>
          <p:cNvSpPr txBox="1">
            <a:spLocks/>
          </p:cNvSpPr>
          <p:nvPr/>
        </p:nvSpPr>
        <p:spPr>
          <a:xfrm>
            <a:off x="581191" y="4181706"/>
            <a:ext cx="11029615" cy="20012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B2222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C8A00A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08686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5A5A5A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5A5A5A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Vragen</a:t>
            </a:r>
          </a:p>
          <a:p>
            <a:pPr lvl="1"/>
            <a:r>
              <a:rPr lang="nl-NL" dirty="0"/>
              <a:t>Waar lopen jullie op dit moment tegen aan met de huidige voorzieningenstructuur?</a:t>
            </a:r>
          </a:p>
          <a:p>
            <a:pPr lvl="1"/>
            <a:r>
              <a:rPr lang="nl-NL" dirty="0"/>
              <a:t>Waar lopen jullie nu tegen aan met de bekostiging / tarieven voor deze voorzieningen?</a:t>
            </a:r>
          </a:p>
          <a:p>
            <a:pPr lvl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87750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9D3768-9C90-068C-2987-330BD0D66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Transformatie Gemeente Almelo	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F8A7912-6899-5812-EC02-DDA2443FB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nl-NL" dirty="0"/>
              <a:t>Gemeente Almelo is voornemens om toe te werken naar een algemene voorziening waar OMD 1 Volwassenen en Jeugd. De vormgeving hiervan is nog onbekend. Gemeente Almelo wil in de tussentijd de OMD 1 Volwassenen en Jeugd nog wel inkopen voor een korte periode met opties tot verlenging. 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Vraag: </a:t>
            </a:r>
          </a:p>
          <a:p>
            <a:r>
              <a:rPr lang="nl-NL" dirty="0"/>
              <a:t>Wat betekent deze nieuwe ontwikkeling voor een eventuele inschrijving op OMD 1 voor u? </a:t>
            </a:r>
          </a:p>
        </p:txBody>
      </p:sp>
    </p:spTree>
    <p:extLst>
      <p:ext uri="{BB962C8B-B14F-4D97-AF65-F5344CB8AC3E}">
        <p14:creationId xmlns:p14="http://schemas.microsoft.com/office/powerpoint/2010/main" val="1465454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9D3768-9C90-068C-2987-330BD0D66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Voorwaarden en eisen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F8A7912-6899-5812-EC02-DDA2443FB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nl-NL" dirty="0"/>
              <a:t>Welke voorwaarden en eisen moet gemeente Almelo volgens u meenemen in de nieuwe overeenkomst op het gebied van:</a:t>
            </a:r>
          </a:p>
          <a:p>
            <a:r>
              <a:rPr lang="nl-NL" dirty="0"/>
              <a:t>Verwijzen</a:t>
            </a:r>
          </a:p>
          <a:p>
            <a:r>
              <a:rPr lang="nl-NL" dirty="0"/>
              <a:t>Hulpverlenen</a:t>
            </a:r>
          </a:p>
          <a:p>
            <a:r>
              <a:rPr lang="nl-NL" dirty="0"/>
              <a:t>Overig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Vraag:</a:t>
            </a:r>
          </a:p>
          <a:p>
            <a:r>
              <a:rPr lang="nl-NL" dirty="0"/>
              <a:t>Hoe sluiten aanbieders goed aan bij het sociale netwerk?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62200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9D3768-9C90-068C-2987-330BD0D66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Inkoopmethodiek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F8A7912-6899-5812-EC02-DDA2443FB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 fontScale="92500" lnSpcReduction="20000"/>
          </a:bodyPr>
          <a:lstStyle/>
          <a:p>
            <a:r>
              <a:rPr lang="nl-NL" dirty="0"/>
              <a:t>Gemeente Almelo ziet dat er veel aanbieders zijn voor OMD en OZL maar dat er altijd specifieke ondersteuningsvragen zijn waarvoor het aanbod juist te laag is. </a:t>
            </a:r>
          </a:p>
          <a:p>
            <a:r>
              <a:rPr lang="nl-NL" dirty="0"/>
              <a:t>Gemeente Almelo wil toe naar voldoende aanbod voor een dekkend zorglandschap. Het aantal aanbieders kan daarmee variëren en is ook moeilijk vast te stellen op voorhand. </a:t>
            </a:r>
          </a:p>
          <a:p>
            <a:r>
              <a:rPr lang="nl-NL" dirty="0"/>
              <a:t>Gemeente Almelo wil hierin rekening houden met de diversiteit aan aanbod en niet alles over één kam scheren. Dit vraagt om een categorisering van het landschap. Dit kan middels doelgroepen/problematieken/soorten dienstverlening. </a:t>
            </a:r>
          </a:p>
          <a:p>
            <a:r>
              <a:rPr lang="nl-NL" dirty="0"/>
              <a:t>Per categorie wordt bekeken of er een maximum aan inschrijvers wordt vastgesteld. 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Vragen:</a:t>
            </a:r>
          </a:p>
          <a:p>
            <a:r>
              <a:rPr lang="nl-NL" dirty="0"/>
              <a:t>Wat vinden jullie van deze systematiek?</a:t>
            </a:r>
          </a:p>
          <a:p>
            <a:r>
              <a:rPr lang="nl-NL" dirty="0"/>
              <a:t>Op basis waarvan zou gemeente Almelo de categorisering toe moeten passen?</a:t>
            </a:r>
          </a:p>
          <a:p>
            <a:r>
              <a:rPr lang="nl-NL" dirty="0"/>
              <a:t>Welke categorieën zijn er dan? </a:t>
            </a:r>
          </a:p>
        </p:txBody>
      </p:sp>
    </p:spTree>
    <p:extLst>
      <p:ext uri="{BB962C8B-B14F-4D97-AF65-F5344CB8AC3E}">
        <p14:creationId xmlns:p14="http://schemas.microsoft.com/office/powerpoint/2010/main" val="3331094093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cianova" id="{646FA519-AB78-144D-94B7-CB9E3DEE267D}" vid="{FD2012C0-10C9-B74F-9602-1053916540CF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2105</TotalTime>
  <Words>353</Words>
  <Application>Microsoft Macintosh PowerPoint</Application>
  <PresentationFormat>Breedbeeld</PresentationFormat>
  <Paragraphs>59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1" baseType="lpstr">
      <vt:lpstr>Calibri</vt:lpstr>
      <vt:lpstr>Gill Sans MT</vt:lpstr>
      <vt:lpstr>Wingdings 2</vt:lpstr>
      <vt:lpstr>Dividend</vt:lpstr>
      <vt:lpstr>Inkoop Jeugd en Wmo</vt:lpstr>
      <vt:lpstr>Agenda</vt:lpstr>
      <vt:lpstr>planning</vt:lpstr>
      <vt:lpstr>Voorzieningenstructuur</vt:lpstr>
      <vt:lpstr>Transformatie Gemeente Almelo </vt:lpstr>
      <vt:lpstr>Voorwaarden en eisen</vt:lpstr>
      <vt:lpstr>Inkoopmethodiek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Rob van Renen</dc:creator>
  <cp:lastModifiedBy>wouter kwakman</cp:lastModifiedBy>
  <cp:revision>20</cp:revision>
  <dcterms:created xsi:type="dcterms:W3CDTF">2022-03-07T18:50:47Z</dcterms:created>
  <dcterms:modified xsi:type="dcterms:W3CDTF">2023-03-20T15:00:04Z</dcterms:modified>
</cp:coreProperties>
</file>