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0" r:id="rId6"/>
    <p:sldId id="261" r:id="rId7"/>
    <p:sldId id="262" r:id="rId8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798" y="-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3463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9779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64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446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7844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288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621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73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017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564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6363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2C680-2136-4E4C-9652-13F4AC1E5A1B}" type="datetimeFigureOut">
              <a:rPr lang="nl-NL" smtClean="0"/>
              <a:t>25-10-2022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AC527-86B2-4789-8F94-47C3537C1D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97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ep 52">
            <a:extLst>
              <a:ext uri="{FF2B5EF4-FFF2-40B4-BE49-F238E27FC236}">
                <a16:creationId xmlns:a16="http://schemas.microsoft.com/office/drawing/2014/main" id="{9E6445D7-CD68-6B11-FEC6-5C179BD6711A}"/>
              </a:ext>
            </a:extLst>
          </p:cNvPr>
          <p:cNvGrpSpPr/>
          <p:nvPr/>
        </p:nvGrpSpPr>
        <p:grpSpPr>
          <a:xfrm>
            <a:off x="89233" y="2025882"/>
            <a:ext cx="2124205" cy="4184366"/>
            <a:chOff x="89233" y="2025882"/>
            <a:chExt cx="2124205" cy="4184366"/>
          </a:xfrm>
        </p:grpSpPr>
        <p:sp>
          <p:nvSpPr>
            <p:cNvPr id="4" name="Tekstvak 3">
              <a:extLst>
                <a:ext uri="{FF2B5EF4-FFF2-40B4-BE49-F238E27FC236}">
                  <a16:creationId xmlns:a16="http://schemas.microsoft.com/office/drawing/2014/main" id="{AA623C7A-457C-6F2E-4346-1D010EA7D94F}"/>
                </a:ext>
              </a:extLst>
            </p:cNvPr>
            <p:cNvSpPr txBox="1"/>
            <p:nvPr/>
          </p:nvSpPr>
          <p:spPr>
            <a:xfrm>
              <a:off x="89233" y="2025882"/>
              <a:ext cx="2124203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b="1" dirty="0">
                  <a:solidFill>
                    <a:schemeClr val="accent1"/>
                  </a:solidFill>
                </a:rPr>
                <a:t>Werving</a:t>
              </a:r>
            </a:p>
          </p:txBody>
        </p:sp>
        <p:sp>
          <p:nvSpPr>
            <p:cNvPr id="5" name="Tekstvak 4">
              <a:extLst>
                <a:ext uri="{FF2B5EF4-FFF2-40B4-BE49-F238E27FC236}">
                  <a16:creationId xmlns:a16="http://schemas.microsoft.com/office/drawing/2014/main" id="{0BF6E455-901E-2CB4-F4FA-DF4CFA02A0DE}"/>
                </a:ext>
              </a:extLst>
            </p:cNvPr>
            <p:cNvSpPr txBox="1"/>
            <p:nvPr/>
          </p:nvSpPr>
          <p:spPr>
            <a:xfrm>
              <a:off x="89233" y="2661112"/>
              <a:ext cx="2124204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Selectie</a:t>
              </a:r>
            </a:p>
          </p:txBody>
        </p:sp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CFB7D4B1-C6D9-87F6-392E-8947CE96B13A}"/>
                </a:ext>
              </a:extLst>
            </p:cNvPr>
            <p:cNvSpPr txBox="1"/>
            <p:nvPr/>
          </p:nvSpPr>
          <p:spPr>
            <a:xfrm>
              <a:off x="89233" y="3016720"/>
              <a:ext cx="2124203" cy="24622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Veiligheidsinstructie incl. vastlegging</a:t>
              </a:r>
            </a:p>
          </p:txBody>
        </p:sp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EAD9E292-F37D-7118-92E3-3FD604929D93}"/>
                </a:ext>
              </a:extLst>
            </p:cNvPr>
            <p:cNvSpPr txBox="1"/>
            <p:nvPr/>
          </p:nvSpPr>
          <p:spPr>
            <a:xfrm>
              <a:off x="89233" y="3379733"/>
              <a:ext cx="2124205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Landing 1</a:t>
              </a:r>
              <a:r>
                <a:rPr lang="nl-NL" sz="1400" baseline="30000" dirty="0">
                  <a:solidFill>
                    <a:schemeClr val="accent1"/>
                  </a:solidFill>
                </a:rPr>
                <a:t>e</a:t>
              </a:r>
              <a:r>
                <a:rPr lang="nl-NL" sz="1400" dirty="0">
                  <a:solidFill>
                    <a:schemeClr val="accent1"/>
                  </a:solidFill>
                </a:rPr>
                <a:t> werkdag</a:t>
              </a:r>
            </a:p>
          </p:txBody>
        </p:sp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8AC3D0D9-BE2C-55F3-0A02-111D956877AA}"/>
                </a:ext>
              </a:extLst>
            </p:cNvPr>
            <p:cNvSpPr txBox="1"/>
            <p:nvPr/>
          </p:nvSpPr>
          <p:spPr>
            <a:xfrm>
              <a:off x="89233" y="3733169"/>
              <a:ext cx="2124203" cy="147732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Rondleiding</a:t>
              </a:r>
            </a:p>
            <a:p>
              <a:pPr marL="780113" lvl="1" indent="-300044">
                <a:buFont typeface="Courier New" panose="02070309020205020404" pitchFamily="49" charset="0"/>
                <a:buChar char="o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Prikklok</a:t>
              </a:r>
            </a:p>
            <a:p>
              <a:pPr marL="780113" lvl="1" indent="-300044">
                <a:buFont typeface="Courier New" panose="02070309020205020404" pitchFamily="49" charset="0"/>
                <a:buChar char="o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Kleedruimte</a:t>
              </a:r>
            </a:p>
            <a:p>
              <a:pPr marL="780113" lvl="1" indent="-300044">
                <a:buFont typeface="Courier New" panose="02070309020205020404" pitchFamily="49" charset="0"/>
                <a:buChar char="o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Werking poort</a:t>
              </a:r>
            </a:p>
            <a:p>
              <a:pPr marL="780113" lvl="1" indent="-300044">
                <a:buFont typeface="Courier New" panose="02070309020205020404" pitchFamily="49" charset="0"/>
                <a:buChar char="o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Planning- en infobord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Verstrekken </a:t>
              </a:r>
              <a:r>
                <a:rPr lang="nl-NL" sz="1000" dirty="0" err="1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PBM’s</a:t>
              </a: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 en tag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Registratie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Verstrekken schoenen UZB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Voorstellen TL/planner</a:t>
              </a:r>
            </a:p>
          </p:txBody>
        </p:sp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C1818E8-5CBB-236A-E2F6-2F54A50E84E6}"/>
                </a:ext>
              </a:extLst>
            </p:cNvPr>
            <p:cNvSpPr txBox="1"/>
            <p:nvPr/>
          </p:nvSpPr>
          <p:spPr>
            <a:xfrm>
              <a:off x="89233" y="5304307"/>
              <a:ext cx="2124203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Uit dienst</a:t>
              </a:r>
            </a:p>
          </p:txBody>
        </p:sp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76FB7E42-F324-EB3D-27F6-574C67A1BB7B}"/>
                </a:ext>
              </a:extLst>
            </p:cNvPr>
            <p:cNvSpPr txBox="1"/>
            <p:nvPr/>
          </p:nvSpPr>
          <p:spPr>
            <a:xfrm>
              <a:off x="89233" y="5656250"/>
              <a:ext cx="2124203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Planning aanpassen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Innemen </a:t>
              </a:r>
              <a:r>
                <a:rPr lang="nl-NL" sz="1000" dirty="0" err="1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PBM’s</a:t>
              </a: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 en tag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Registratie</a:t>
              </a:r>
            </a:p>
          </p:txBody>
        </p:sp>
      </p:grpSp>
      <p:sp>
        <p:nvSpPr>
          <p:cNvPr id="22" name="Tekstvak 21">
            <a:extLst>
              <a:ext uri="{FF2B5EF4-FFF2-40B4-BE49-F238E27FC236}">
                <a16:creationId xmlns:a16="http://schemas.microsoft.com/office/drawing/2014/main" id="{C467AA7E-8A64-E44C-DD5E-C0360C9CF287}"/>
              </a:ext>
            </a:extLst>
          </p:cNvPr>
          <p:cNvSpPr txBox="1"/>
          <p:nvPr/>
        </p:nvSpPr>
        <p:spPr>
          <a:xfrm>
            <a:off x="10258255" y="2025882"/>
            <a:ext cx="2017526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</a:rPr>
              <a:t>Facturering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3F33660-6A99-02C2-0C42-4588FAF366F8}"/>
              </a:ext>
            </a:extLst>
          </p:cNvPr>
          <p:cNvSpPr txBox="1"/>
          <p:nvPr/>
        </p:nvSpPr>
        <p:spPr>
          <a:xfrm>
            <a:off x="10258253" y="2661112"/>
            <a:ext cx="2343570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chemeClr val="accent1"/>
                </a:solidFill>
              </a:rPr>
              <a:t>Maandag via Cure overzicht gewerkte uren per </a:t>
            </a:r>
            <a:r>
              <a:rPr lang="nl-NL" sz="1400" dirty="0" err="1">
                <a:solidFill>
                  <a:schemeClr val="accent1"/>
                </a:solidFill>
              </a:rPr>
              <a:t>uzk</a:t>
            </a:r>
            <a:r>
              <a:rPr lang="nl-NL" sz="1400" dirty="0">
                <a:solidFill>
                  <a:schemeClr val="accent1"/>
                </a:solidFill>
              </a:rPr>
              <a:t> incl. eventuele vergoedingen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3A6E9BCA-787D-ACA9-B2F1-A6520E905CD0}"/>
              </a:ext>
            </a:extLst>
          </p:cNvPr>
          <p:cNvSpPr txBox="1"/>
          <p:nvPr/>
        </p:nvSpPr>
        <p:spPr>
          <a:xfrm>
            <a:off x="10258253" y="3499512"/>
            <a:ext cx="234357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chemeClr val="accent1"/>
                </a:solidFill>
              </a:rPr>
              <a:t>Uitbetaling </a:t>
            </a:r>
            <a:r>
              <a:rPr lang="nl-NL" sz="1400" dirty="0" err="1">
                <a:solidFill>
                  <a:schemeClr val="accent1"/>
                </a:solidFill>
              </a:rPr>
              <a:t>uzk</a:t>
            </a:r>
            <a:endParaRPr lang="nl-NL" sz="1400" dirty="0">
              <a:solidFill>
                <a:schemeClr val="accent1"/>
              </a:solidFill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B04AAD18-AD13-DB69-CB28-8223934C6455}"/>
              </a:ext>
            </a:extLst>
          </p:cNvPr>
          <p:cNvSpPr txBox="1"/>
          <p:nvPr/>
        </p:nvSpPr>
        <p:spPr>
          <a:xfrm>
            <a:off x="10248855" y="3907836"/>
            <a:ext cx="234357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chemeClr val="accent1"/>
                </a:solidFill>
              </a:rPr>
              <a:t>Facturering opdrachtgever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AE13D42-DB7D-7FFB-48CE-A0C6ED171718}"/>
              </a:ext>
            </a:extLst>
          </p:cNvPr>
          <p:cNvSpPr txBox="1"/>
          <p:nvPr/>
        </p:nvSpPr>
        <p:spPr>
          <a:xfrm>
            <a:off x="10248855" y="4320388"/>
            <a:ext cx="234357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chemeClr val="accent1"/>
                </a:solidFill>
              </a:rPr>
              <a:t>Factuurcontrole Cure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205AAD8B-1C2C-5CA4-A7AC-48A7263D90ED}"/>
              </a:ext>
            </a:extLst>
          </p:cNvPr>
          <p:cNvSpPr txBox="1"/>
          <p:nvPr/>
        </p:nvSpPr>
        <p:spPr>
          <a:xfrm>
            <a:off x="10248855" y="4733925"/>
            <a:ext cx="234357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chemeClr val="accent1"/>
                </a:solidFill>
              </a:rPr>
              <a:t>Betaling factuur Cure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A651F9AC-D1E6-1DB9-38E4-9A3411F58217}"/>
              </a:ext>
            </a:extLst>
          </p:cNvPr>
          <p:cNvSpPr txBox="1"/>
          <p:nvPr/>
        </p:nvSpPr>
        <p:spPr>
          <a:xfrm>
            <a:off x="89233" y="1332114"/>
            <a:ext cx="4149391" cy="4344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2223" b="1" dirty="0">
                <a:solidFill>
                  <a:schemeClr val="accent1"/>
                </a:solidFill>
              </a:rPr>
              <a:t>Dienstverlening uitzendbureau</a:t>
            </a:r>
          </a:p>
        </p:txBody>
      </p:sp>
      <p:grpSp>
        <p:nvGrpSpPr>
          <p:cNvPr id="54" name="Groep 53">
            <a:extLst>
              <a:ext uri="{FF2B5EF4-FFF2-40B4-BE49-F238E27FC236}">
                <a16:creationId xmlns:a16="http://schemas.microsoft.com/office/drawing/2014/main" id="{F92477B1-1343-61E0-D43A-109F8F2172F9}"/>
              </a:ext>
            </a:extLst>
          </p:cNvPr>
          <p:cNvGrpSpPr/>
          <p:nvPr/>
        </p:nvGrpSpPr>
        <p:grpSpPr>
          <a:xfrm>
            <a:off x="2382579" y="2025882"/>
            <a:ext cx="2343570" cy="3637841"/>
            <a:chOff x="2289863" y="2025882"/>
            <a:chExt cx="2343570" cy="3637841"/>
          </a:xfrm>
        </p:grpSpPr>
        <p:sp>
          <p:nvSpPr>
            <p:cNvPr id="15" name="Tekstvak 14">
              <a:extLst>
                <a:ext uri="{FF2B5EF4-FFF2-40B4-BE49-F238E27FC236}">
                  <a16:creationId xmlns:a16="http://schemas.microsoft.com/office/drawing/2014/main" id="{A1EE1F96-0B17-4CB7-D7B2-F222DE13675E}"/>
                </a:ext>
              </a:extLst>
            </p:cNvPr>
            <p:cNvSpPr txBox="1"/>
            <p:nvPr/>
          </p:nvSpPr>
          <p:spPr>
            <a:xfrm>
              <a:off x="2289863" y="2025882"/>
              <a:ext cx="2017526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b="1" dirty="0">
                  <a:solidFill>
                    <a:schemeClr val="accent1"/>
                  </a:solidFill>
                </a:rPr>
                <a:t>Poolmanagement</a:t>
              </a:r>
            </a:p>
          </p:txBody>
        </p:sp>
        <p:sp>
          <p:nvSpPr>
            <p:cNvPr id="20" name="Tekstvak 19">
              <a:extLst>
                <a:ext uri="{FF2B5EF4-FFF2-40B4-BE49-F238E27FC236}">
                  <a16:creationId xmlns:a16="http://schemas.microsoft.com/office/drawing/2014/main" id="{11AF0123-B4AC-73BF-C76E-BC984CA99201}"/>
                </a:ext>
              </a:extLst>
            </p:cNvPr>
            <p:cNvSpPr txBox="1"/>
            <p:nvPr/>
          </p:nvSpPr>
          <p:spPr>
            <a:xfrm>
              <a:off x="2289863" y="2661112"/>
              <a:ext cx="2343570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Opleiden</a:t>
              </a:r>
            </a:p>
          </p:txBody>
        </p:sp>
        <p:sp>
          <p:nvSpPr>
            <p:cNvPr id="32" name="Tekstvak 31">
              <a:extLst>
                <a:ext uri="{FF2B5EF4-FFF2-40B4-BE49-F238E27FC236}">
                  <a16:creationId xmlns:a16="http://schemas.microsoft.com/office/drawing/2014/main" id="{84D64F93-FB98-8CFC-B8A6-E7E3EA2947C4}"/>
                </a:ext>
              </a:extLst>
            </p:cNvPr>
            <p:cNvSpPr txBox="1"/>
            <p:nvPr/>
          </p:nvSpPr>
          <p:spPr>
            <a:xfrm>
              <a:off x="2289863" y="3016720"/>
              <a:ext cx="2343570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VCA binnen 3 </a:t>
              </a:r>
              <a:r>
                <a:rPr lang="nl-NL" sz="1000" dirty="0" err="1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mnd</a:t>
              </a:r>
              <a:endParaRPr lang="nl-NL" sz="10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richter, chauffeur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Poort, KCA</a:t>
              </a:r>
            </a:p>
          </p:txBody>
        </p:sp>
        <p:sp>
          <p:nvSpPr>
            <p:cNvPr id="34" name="Tekstvak 33">
              <a:extLst>
                <a:ext uri="{FF2B5EF4-FFF2-40B4-BE49-F238E27FC236}">
                  <a16:creationId xmlns:a16="http://schemas.microsoft.com/office/drawing/2014/main" id="{6E476B27-716B-8239-CA17-A554A6EB317D}"/>
                </a:ext>
              </a:extLst>
            </p:cNvPr>
            <p:cNvSpPr txBox="1"/>
            <p:nvPr/>
          </p:nvSpPr>
          <p:spPr>
            <a:xfrm>
              <a:off x="2289863" y="4032507"/>
              <a:ext cx="2343570" cy="163121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Verzuimbegeleiding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No shows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Bewaken kwaliteit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Bewaken kwantiteit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Vragen beantwoorden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Bewaken kritische momenten (Nieuwe regelgeving, einde contract, einde fase)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Opvolging problemen</a:t>
              </a:r>
            </a:p>
            <a:p>
              <a:pPr marL="300044" indent="-300044">
                <a:buFont typeface="Arial" panose="020B0604020202020204" pitchFamily="34" charset="0"/>
                <a:buChar char="•"/>
              </a:pP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Overdracht</a:t>
              </a:r>
            </a:p>
          </p:txBody>
        </p:sp>
        <p:sp>
          <p:nvSpPr>
            <p:cNvPr id="35" name="Tekstvak 34">
              <a:extLst>
                <a:ext uri="{FF2B5EF4-FFF2-40B4-BE49-F238E27FC236}">
                  <a16:creationId xmlns:a16="http://schemas.microsoft.com/office/drawing/2014/main" id="{B8DE0FEB-2948-4A44-A1DC-03214B6FCB67}"/>
                </a:ext>
              </a:extLst>
            </p:cNvPr>
            <p:cNvSpPr txBox="1"/>
            <p:nvPr/>
          </p:nvSpPr>
          <p:spPr>
            <a:xfrm>
              <a:off x="2289863" y="3686822"/>
              <a:ext cx="2343570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Bewaken pool</a:t>
              </a:r>
            </a:p>
          </p:txBody>
        </p:sp>
      </p:grpSp>
      <p:grpSp>
        <p:nvGrpSpPr>
          <p:cNvPr id="55" name="Groep 54">
            <a:extLst>
              <a:ext uri="{FF2B5EF4-FFF2-40B4-BE49-F238E27FC236}">
                <a16:creationId xmlns:a16="http://schemas.microsoft.com/office/drawing/2014/main" id="{9E48C17B-0866-2CE5-152F-0EFD962A757A}"/>
              </a:ext>
            </a:extLst>
          </p:cNvPr>
          <p:cNvGrpSpPr/>
          <p:nvPr/>
        </p:nvGrpSpPr>
        <p:grpSpPr>
          <a:xfrm>
            <a:off x="4895289" y="2025882"/>
            <a:ext cx="2684004" cy="3280072"/>
            <a:chOff x="5114455" y="2025882"/>
            <a:chExt cx="2684004" cy="3280072"/>
          </a:xfrm>
        </p:grpSpPr>
        <p:sp>
          <p:nvSpPr>
            <p:cNvPr id="37" name="Tekstvak 36">
              <a:extLst>
                <a:ext uri="{FF2B5EF4-FFF2-40B4-BE49-F238E27FC236}">
                  <a16:creationId xmlns:a16="http://schemas.microsoft.com/office/drawing/2014/main" id="{E9E44D29-7A42-8EEC-EF16-50000F6600E6}"/>
                </a:ext>
              </a:extLst>
            </p:cNvPr>
            <p:cNvSpPr txBox="1"/>
            <p:nvPr/>
          </p:nvSpPr>
          <p:spPr>
            <a:xfrm>
              <a:off x="5114456" y="2025882"/>
              <a:ext cx="1640205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b="1" dirty="0">
                  <a:solidFill>
                    <a:schemeClr val="accent1"/>
                  </a:solidFill>
                </a:rPr>
                <a:t>Planning</a:t>
              </a:r>
            </a:p>
          </p:txBody>
        </p:sp>
        <p:sp>
          <p:nvSpPr>
            <p:cNvPr id="38" name="Tekstvak 37">
              <a:extLst>
                <a:ext uri="{FF2B5EF4-FFF2-40B4-BE49-F238E27FC236}">
                  <a16:creationId xmlns:a16="http://schemas.microsoft.com/office/drawing/2014/main" id="{4846DF07-CE36-566F-855A-BB9C8D9BF89E}"/>
                </a:ext>
              </a:extLst>
            </p:cNvPr>
            <p:cNvSpPr txBox="1"/>
            <p:nvPr/>
          </p:nvSpPr>
          <p:spPr>
            <a:xfrm>
              <a:off x="5114456" y="2661112"/>
              <a:ext cx="2676990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Forecast 4-wekelijks</a:t>
              </a:r>
            </a:p>
          </p:txBody>
        </p:sp>
        <p:sp>
          <p:nvSpPr>
            <p:cNvPr id="39" name="Tekstvak 38">
              <a:extLst>
                <a:ext uri="{FF2B5EF4-FFF2-40B4-BE49-F238E27FC236}">
                  <a16:creationId xmlns:a16="http://schemas.microsoft.com/office/drawing/2014/main" id="{31EFB7E7-0B41-0F86-3B9F-76E94C0DAA0B}"/>
                </a:ext>
              </a:extLst>
            </p:cNvPr>
            <p:cNvSpPr txBox="1"/>
            <p:nvPr/>
          </p:nvSpPr>
          <p:spPr>
            <a:xfrm>
              <a:off x="5114456" y="3084458"/>
              <a:ext cx="2676992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Planning wekelijks</a:t>
              </a:r>
            </a:p>
            <a:p>
              <a:r>
                <a:rPr lang="nl-NL" sz="1400" dirty="0">
                  <a:solidFill>
                    <a:schemeClr val="accent1"/>
                  </a:solidFill>
                </a:rPr>
                <a:t>donderdag voor 12.00 uur</a:t>
              </a:r>
            </a:p>
          </p:txBody>
        </p:sp>
        <p:sp>
          <p:nvSpPr>
            <p:cNvPr id="40" name="Tekstvak 39">
              <a:extLst>
                <a:ext uri="{FF2B5EF4-FFF2-40B4-BE49-F238E27FC236}">
                  <a16:creationId xmlns:a16="http://schemas.microsoft.com/office/drawing/2014/main" id="{2CBF6F3C-3886-34AD-0EED-5A8F9CF7920A}"/>
                </a:ext>
              </a:extLst>
            </p:cNvPr>
            <p:cNvSpPr txBox="1"/>
            <p:nvPr/>
          </p:nvSpPr>
          <p:spPr>
            <a:xfrm>
              <a:off x="5114456" y="4019939"/>
              <a:ext cx="2676993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Planning dagelijks voor 12.00 uur</a:t>
              </a:r>
            </a:p>
          </p:txBody>
        </p:sp>
        <p:sp>
          <p:nvSpPr>
            <p:cNvPr id="41" name="Tekstvak 40">
              <a:extLst>
                <a:ext uri="{FF2B5EF4-FFF2-40B4-BE49-F238E27FC236}">
                  <a16:creationId xmlns:a16="http://schemas.microsoft.com/office/drawing/2014/main" id="{B4A8FAE4-0D70-A677-2687-225639A58717}"/>
                </a:ext>
              </a:extLst>
            </p:cNvPr>
            <p:cNvSpPr txBox="1"/>
            <p:nvPr/>
          </p:nvSpPr>
          <p:spPr>
            <a:xfrm>
              <a:off x="5114456" y="4998177"/>
              <a:ext cx="2684003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Forecast vakantieperiode 6 weken</a:t>
              </a:r>
            </a:p>
          </p:txBody>
        </p:sp>
        <p:sp>
          <p:nvSpPr>
            <p:cNvPr id="42" name="Tekstvak 41">
              <a:extLst>
                <a:ext uri="{FF2B5EF4-FFF2-40B4-BE49-F238E27FC236}">
                  <a16:creationId xmlns:a16="http://schemas.microsoft.com/office/drawing/2014/main" id="{A4B811AB-F4B0-B026-F5D3-97D8D4F54C9F}"/>
                </a:ext>
              </a:extLst>
            </p:cNvPr>
            <p:cNvSpPr txBox="1"/>
            <p:nvPr/>
          </p:nvSpPr>
          <p:spPr>
            <a:xfrm>
              <a:off x="5114455" y="3656969"/>
              <a:ext cx="2684003" cy="24622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Planning vrijgeven aan </a:t>
              </a:r>
              <a:r>
                <a:rPr lang="nl-NL" sz="1000" dirty="0" err="1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uzk</a:t>
              </a: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 met bevestiging</a:t>
              </a:r>
            </a:p>
          </p:txBody>
        </p:sp>
        <p:sp>
          <p:nvSpPr>
            <p:cNvPr id="43" name="Tekstvak 42">
              <a:extLst>
                <a:ext uri="{FF2B5EF4-FFF2-40B4-BE49-F238E27FC236}">
                  <a16:creationId xmlns:a16="http://schemas.microsoft.com/office/drawing/2014/main" id="{8D1B719D-4793-683B-A782-4483C6257D93}"/>
                </a:ext>
              </a:extLst>
            </p:cNvPr>
            <p:cNvSpPr txBox="1"/>
            <p:nvPr/>
          </p:nvSpPr>
          <p:spPr>
            <a:xfrm>
              <a:off x="5114456" y="4370896"/>
              <a:ext cx="2676990" cy="40011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Wijziging planning vrijgeven aan </a:t>
              </a:r>
              <a:r>
                <a:rPr lang="nl-NL" sz="1000" dirty="0" err="1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uzk</a:t>
              </a:r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 met bevestiging</a:t>
              </a:r>
            </a:p>
          </p:txBody>
        </p:sp>
      </p:grpSp>
      <p:grpSp>
        <p:nvGrpSpPr>
          <p:cNvPr id="56" name="Groep 55">
            <a:extLst>
              <a:ext uri="{FF2B5EF4-FFF2-40B4-BE49-F238E27FC236}">
                <a16:creationId xmlns:a16="http://schemas.microsoft.com/office/drawing/2014/main" id="{61F56214-D42F-2913-61ED-3503266728AB}"/>
              </a:ext>
            </a:extLst>
          </p:cNvPr>
          <p:cNvGrpSpPr/>
          <p:nvPr/>
        </p:nvGrpSpPr>
        <p:grpSpPr>
          <a:xfrm>
            <a:off x="7748433" y="2025882"/>
            <a:ext cx="2331281" cy="3341845"/>
            <a:chOff x="7869949" y="2025882"/>
            <a:chExt cx="2331281" cy="3341845"/>
          </a:xfrm>
        </p:grpSpPr>
        <p:sp>
          <p:nvSpPr>
            <p:cNvPr id="44" name="Tekstvak 43">
              <a:extLst>
                <a:ext uri="{FF2B5EF4-FFF2-40B4-BE49-F238E27FC236}">
                  <a16:creationId xmlns:a16="http://schemas.microsoft.com/office/drawing/2014/main" id="{67E7FCD4-1E14-7420-742B-B7CF8E8C7CDD}"/>
                </a:ext>
              </a:extLst>
            </p:cNvPr>
            <p:cNvSpPr txBox="1"/>
            <p:nvPr/>
          </p:nvSpPr>
          <p:spPr>
            <a:xfrm>
              <a:off x="7869949" y="2025882"/>
              <a:ext cx="2124203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b="1" dirty="0">
                  <a:solidFill>
                    <a:schemeClr val="accent1"/>
                  </a:solidFill>
                </a:rPr>
                <a:t>Operatie</a:t>
              </a:r>
            </a:p>
          </p:txBody>
        </p:sp>
        <p:sp>
          <p:nvSpPr>
            <p:cNvPr id="45" name="Tekstvak 44">
              <a:extLst>
                <a:ext uri="{FF2B5EF4-FFF2-40B4-BE49-F238E27FC236}">
                  <a16:creationId xmlns:a16="http://schemas.microsoft.com/office/drawing/2014/main" id="{A4950B66-218F-FF4C-89AF-3BD370285943}"/>
                </a:ext>
              </a:extLst>
            </p:cNvPr>
            <p:cNvSpPr txBox="1"/>
            <p:nvPr/>
          </p:nvSpPr>
          <p:spPr>
            <a:xfrm>
              <a:off x="7869949" y="2661112"/>
              <a:ext cx="2321756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Start dag 7.00-9.00 uur</a:t>
              </a:r>
            </a:p>
          </p:txBody>
        </p:sp>
        <p:sp>
          <p:nvSpPr>
            <p:cNvPr id="46" name="Tekstvak 45">
              <a:extLst>
                <a:ext uri="{FF2B5EF4-FFF2-40B4-BE49-F238E27FC236}">
                  <a16:creationId xmlns:a16="http://schemas.microsoft.com/office/drawing/2014/main" id="{5CDCA902-BC31-4D35-8175-B0FDA38CB204}"/>
                </a:ext>
              </a:extLst>
            </p:cNvPr>
            <p:cNvSpPr txBox="1"/>
            <p:nvPr/>
          </p:nvSpPr>
          <p:spPr>
            <a:xfrm>
              <a:off x="7869949" y="3016720"/>
              <a:ext cx="2321756" cy="24622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Opkomstcontrole</a:t>
              </a:r>
            </a:p>
          </p:txBody>
        </p:sp>
        <p:sp>
          <p:nvSpPr>
            <p:cNvPr id="47" name="Tekstvak 46">
              <a:extLst>
                <a:ext uri="{FF2B5EF4-FFF2-40B4-BE49-F238E27FC236}">
                  <a16:creationId xmlns:a16="http://schemas.microsoft.com/office/drawing/2014/main" id="{7CE3C778-4A2F-C97B-9439-D453DFC729DC}"/>
                </a:ext>
              </a:extLst>
            </p:cNvPr>
            <p:cNvSpPr txBox="1"/>
            <p:nvPr/>
          </p:nvSpPr>
          <p:spPr>
            <a:xfrm>
              <a:off x="7869949" y="3360683"/>
              <a:ext cx="2321757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Einde dag 15.00-17.00 uur</a:t>
              </a:r>
            </a:p>
          </p:txBody>
        </p:sp>
        <p:sp>
          <p:nvSpPr>
            <p:cNvPr id="48" name="Tekstvak 47">
              <a:extLst>
                <a:ext uri="{FF2B5EF4-FFF2-40B4-BE49-F238E27FC236}">
                  <a16:creationId xmlns:a16="http://schemas.microsoft.com/office/drawing/2014/main" id="{23FCA066-0FC3-1F0A-6634-22C79EB76646}"/>
                </a:ext>
              </a:extLst>
            </p:cNvPr>
            <p:cNvSpPr txBox="1"/>
            <p:nvPr/>
          </p:nvSpPr>
          <p:spPr>
            <a:xfrm>
              <a:off x="7869949" y="3714119"/>
              <a:ext cx="2321756" cy="24622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Vragen beantwoorden </a:t>
              </a:r>
            </a:p>
          </p:txBody>
        </p:sp>
        <p:sp>
          <p:nvSpPr>
            <p:cNvPr id="49" name="Tekstvak 48">
              <a:extLst>
                <a:ext uri="{FF2B5EF4-FFF2-40B4-BE49-F238E27FC236}">
                  <a16:creationId xmlns:a16="http://schemas.microsoft.com/office/drawing/2014/main" id="{9D80D966-6BDA-317F-EFB7-85534DE7D52C}"/>
                </a:ext>
              </a:extLst>
            </p:cNvPr>
            <p:cNvSpPr txBox="1"/>
            <p:nvPr/>
          </p:nvSpPr>
          <p:spPr>
            <a:xfrm>
              <a:off x="7869949" y="4073982"/>
              <a:ext cx="2321756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Boeien en binden</a:t>
              </a:r>
            </a:p>
          </p:txBody>
        </p:sp>
        <p:sp>
          <p:nvSpPr>
            <p:cNvPr id="50" name="Tekstvak 49">
              <a:extLst>
                <a:ext uri="{FF2B5EF4-FFF2-40B4-BE49-F238E27FC236}">
                  <a16:creationId xmlns:a16="http://schemas.microsoft.com/office/drawing/2014/main" id="{98C7E1E1-C053-A506-CAFB-FD96501ED82A}"/>
                </a:ext>
              </a:extLst>
            </p:cNvPr>
            <p:cNvSpPr txBox="1"/>
            <p:nvPr/>
          </p:nvSpPr>
          <p:spPr>
            <a:xfrm>
              <a:off x="7869949" y="4769924"/>
              <a:ext cx="2321756" cy="30777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dirty="0">
                  <a:solidFill>
                    <a:schemeClr val="accent1"/>
                  </a:solidFill>
                </a:rPr>
                <a:t>Avonddienst 17.00-18.00 uur</a:t>
              </a:r>
            </a:p>
          </p:txBody>
        </p:sp>
        <p:sp>
          <p:nvSpPr>
            <p:cNvPr id="51" name="Tekstvak 50">
              <a:extLst>
                <a:ext uri="{FF2B5EF4-FFF2-40B4-BE49-F238E27FC236}">
                  <a16:creationId xmlns:a16="http://schemas.microsoft.com/office/drawing/2014/main" id="{95FE356A-CDA4-127F-AFCA-DD975CF11E39}"/>
                </a:ext>
              </a:extLst>
            </p:cNvPr>
            <p:cNvSpPr txBox="1"/>
            <p:nvPr/>
          </p:nvSpPr>
          <p:spPr>
            <a:xfrm>
              <a:off x="7869949" y="5121506"/>
              <a:ext cx="2321756" cy="24622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Opkomstcontrole</a:t>
              </a:r>
            </a:p>
          </p:txBody>
        </p:sp>
        <p:sp>
          <p:nvSpPr>
            <p:cNvPr id="52" name="Tekstvak 51">
              <a:extLst>
                <a:ext uri="{FF2B5EF4-FFF2-40B4-BE49-F238E27FC236}">
                  <a16:creationId xmlns:a16="http://schemas.microsoft.com/office/drawing/2014/main" id="{685375CF-09A7-5245-C740-5F3637C2F4A8}"/>
                </a:ext>
              </a:extLst>
            </p:cNvPr>
            <p:cNvSpPr txBox="1"/>
            <p:nvPr/>
          </p:nvSpPr>
          <p:spPr>
            <a:xfrm>
              <a:off x="7879474" y="4407131"/>
              <a:ext cx="2321756" cy="246221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Incentive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6963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lowchart: Process 2">
            <a:extLst>
              <a:ext uri="{FF2B5EF4-FFF2-40B4-BE49-F238E27FC236}">
                <a16:creationId xmlns:a16="http://schemas.microsoft.com/office/drawing/2014/main" id="{EEDED788-0605-E46C-08FF-F2D2341A1BEF}"/>
              </a:ext>
            </a:extLst>
          </p:cNvPr>
          <p:cNvSpPr/>
          <p:nvPr/>
        </p:nvSpPr>
        <p:spPr>
          <a:xfrm>
            <a:off x="2147611" y="2498660"/>
            <a:ext cx="2186264" cy="58135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40" b="1" dirty="0">
                <a:solidFill>
                  <a:schemeClr val="accent1"/>
                </a:solidFill>
              </a:rPr>
              <a:t>Opkomst controle </a:t>
            </a:r>
          </a:p>
          <a:p>
            <a:pPr algn="ctr"/>
            <a:r>
              <a:rPr lang="nl-NL" sz="840" dirty="0">
                <a:solidFill>
                  <a:schemeClr val="accent1"/>
                </a:solidFill>
              </a:rPr>
              <a:t>Dagdienst 07:00 uur I Avonddienst 17.00 uur</a:t>
            </a:r>
          </a:p>
          <a:p>
            <a:pPr algn="ctr"/>
            <a:r>
              <a:rPr lang="nl-NL" sz="840" dirty="0">
                <a:solidFill>
                  <a:schemeClr val="accent1"/>
                </a:solidFill>
              </a:rPr>
              <a:t> op locatie Cure</a:t>
            </a:r>
          </a:p>
        </p:txBody>
      </p:sp>
      <p:sp>
        <p:nvSpPr>
          <p:cNvPr id="104" name="Flowchart: Decision 5">
            <a:extLst>
              <a:ext uri="{FF2B5EF4-FFF2-40B4-BE49-F238E27FC236}">
                <a16:creationId xmlns:a16="http://schemas.microsoft.com/office/drawing/2014/main" id="{4BB33CF5-11C5-96CD-7005-13766047DA83}"/>
              </a:ext>
            </a:extLst>
          </p:cNvPr>
          <p:cNvSpPr/>
          <p:nvPr/>
        </p:nvSpPr>
        <p:spPr>
          <a:xfrm>
            <a:off x="2641168" y="3313734"/>
            <a:ext cx="1202263" cy="581358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4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Opkomst 100%</a:t>
            </a:r>
          </a:p>
        </p:txBody>
      </p:sp>
      <p:cxnSp>
        <p:nvCxnSpPr>
          <p:cNvPr id="105" name="Straight Arrow Connector 8">
            <a:extLst>
              <a:ext uri="{FF2B5EF4-FFF2-40B4-BE49-F238E27FC236}">
                <a16:creationId xmlns:a16="http://schemas.microsoft.com/office/drawing/2014/main" id="{7651C1C0-29F8-5CB1-81C8-71F6C915197F}"/>
              </a:ext>
            </a:extLst>
          </p:cNvPr>
          <p:cNvCxnSpPr>
            <a:cxnSpLocks/>
            <a:stCxn id="103" idx="2"/>
            <a:endCxn id="104" idx="0"/>
          </p:cNvCxnSpPr>
          <p:nvPr/>
        </p:nvCxnSpPr>
        <p:spPr>
          <a:xfrm>
            <a:off x="3240745" y="3080018"/>
            <a:ext cx="1555" cy="233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Flowchart: Process 17">
            <a:extLst>
              <a:ext uri="{FF2B5EF4-FFF2-40B4-BE49-F238E27FC236}">
                <a16:creationId xmlns:a16="http://schemas.microsoft.com/office/drawing/2014/main" id="{DECB8DBF-ACD1-16F5-DA65-602809DC122A}"/>
              </a:ext>
            </a:extLst>
          </p:cNvPr>
          <p:cNvSpPr/>
          <p:nvPr/>
        </p:nvSpPr>
        <p:spPr>
          <a:xfrm>
            <a:off x="2286686" y="4200258"/>
            <a:ext cx="1920240" cy="58135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840" b="1" dirty="0">
                <a:solidFill>
                  <a:schemeClr val="accent1"/>
                </a:solidFill>
              </a:rPr>
              <a:t>Incident:</a:t>
            </a:r>
          </a:p>
          <a:p>
            <a:pPr marL="180027" indent="-180027">
              <a:buFont typeface="Arial" panose="020B0604020202020204" pitchFamily="34" charset="0"/>
              <a:buChar char="•"/>
            </a:pPr>
            <a:r>
              <a:rPr lang="nl-NL" sz="840" dirty="0">
                <a:solidFill>
                  <a:schemeClr val="accent1"/>
                </a:solidFill>
              </a:rPr>
              <a:t>Inzet actieve reserves</a:t>
            </a:r>
          </a:p>
          <a:p>
            <a:pPr marL="180027" indent="-180027">
              <a:buFont typeface="Arial" panose="020B0604020202020204" pitchFamily="34" charset="0"/>
              <a:buChar char="•"/>
            </a:pPr>
            <a:r>
              <a:rPr lang="nl-NL" sz="840" dirty="0">
                <a:solidFill>
                  <a:schemeClr val="accent1"/>
                </a:solidFill>
              </a:rPr>
              <a:t>Bellen afwezige UZK</a:t>
            </a:r>
          </a:p>
          <a:p>
            <a:pPr marL="180027" indent="-180027">
              <a:buFont typeface="Arial" panose="020B0604020202020204" pitchFamily="34" charset="0"/>
              <a:buChar char="•"/>
            </a:pPr>
            <a:r>
              <a:rPr lang="nl-NL" sz="840" dirty="0">
                <a:solidFill>
                  <a:schemeClr val="accent1"/>
                </a:solidFill>
              </a:rPr>
              <a:t>Oproep telefonische reserves</a:t>
            </a:r>
          </a:p>
        </p:txBody>
      </p:sp>
      <p:sp>
        <p:nvSpPr>
          <p:cNvPr id="107" name="Flowchart: Process 18">
            <a:extLst>
              <a:ext uri="{FF2B5EF4-FFF2-40B4-BE49-F238E27FC236}">
                <a16:creationId xmlns:a16="http://schemas.microsoft.com/office/drawing/2014/main" id="{19981BA7-92F0-AA79-09AF-D8AA24797926}"/>
              </a:ext>
            </a:extLst>
          </p:cNvPr>
          <p:cNvSpPr/>
          <p:nvPr/>
        </p:nvSpPr>
        <p:spPr>
          <a:xfrm>
            <a:off x="3242298" y="3904416"/>
            <a:ext cx="369503" cy="25544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40">
                <a:solidFill>
                  <a:schemeClr val="accent1"/>
                </a:solidFill>
              </a:rPr>
              <a:t>Nee</a:t>
            </a:r>
          </a:p>
        </p:txBody>
      </p:sp>
      <p:cxnSp>
        <p:nvCxnSpPr>
          <p:cNvPr id="108" name="Straight Arrow Connector 29">
            <a:extLst>
              <a:ext uri="{FF2B5EF4-FFF2-40B4-BE49-F238E27FC236}">
                <a16:creationId xmlns:a16="http://schemas.microsoft.com/office/drawing/2014/main" id="{95DE4C40-BF31-6A0A-3ABF-23DE0BCD0EC9}"/>
              </a:ext>
            </a:extLst>
          </p:cNvPr>
          <p:cNvCxnSpPr>
            <a:cxnSpLocks/>
            <a:stCxn id="104" idx="2"/>
            <a:endCxn id="106" idx="0"/>
          </p:cNvCxnSpPr>
          <p:nvPr/>
        </p:nvCxnSpPr>
        <p:spPr>
          <a:xfrm>
            <a:off x="3242300" y="3895093"/>
            <a:ext cx="4508" cy="305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Flowchart: Decision 37">
            <a:extLst>
              <a:ext uri="{FF2B5EF4-FFF2-40B4-BE49-F238E27FC236}">
                <a16:creationId xmlns:a16="http://schemas.microsoft.com/office/drawing/2014/main" id="{2C973732-A1F2-1743-7299-1C90EA677D78}"/>
              </a:ext>
            </a:extLst>
          </p:cNvPr>
          <p:cNvSpPr/>
          <p:nvPr/>
        </p:nvSpPr>
        <p:spPr>
          <a:xfrm>
            <a:off x="5276828" y="4200258"/>
            <a:ext cx="1202263" cy="581358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4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Opkomst 100%</a:t>
            </a:r>
          </a:p>
        </p:txBody>
      </p:sp>
      <p:cxnSp>
        <p:nvCxnSpPr>
          <p:cNvPr id="110" name="Straight Arrow Connector 39">
            <a:extLst>
              <a:ext uri="{FF2B5EF4-FFF2-40B4-BE49-F238E27FC236}">
                <a16:creationId xmlns:a16="http://schemas.microsoft.com/office/drawing/2014/main" id="{7292C439-CDB5-8568-C399-3C777A27CB36}"/>
              </a:ext>
            </a:extLst>
          </p:cNvPr>
          <p:cNvCxnSpPr>
            <a:cxnSpLocks/>
            <a:stCxn id="106" idx="3"/>
            <a:endCxn id="109" idx="1"/>
          </p:cNvCxnSpPr>
          <p:nvPr/>
        </p:nvCxnSpPr>
        <p:spPr>
          <a:xfrm>
            <a:off x="4206927" y="4490937"/>
            <a:ext cx="10699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Flowchart: Process 40">
            <a:extLst>
              <a:ext uri="{FF2B5EF4-FFF2-40B4-BE49-F238E27FC236}">
                <a16:creationId xmlns:a16="http://schemas.microsoft.com/office/drawing/2014/main" id="{582C058C-B157-9F7F-F86A-57570B7E5045}"/>
              </a:ext>
            </a:extLst>
          </p:cNvPr>
          <p:cNvSpPr/>
          <p:nvPr/>
        </p:nvSpPr>
        <p:spPr>
          <a:xfrm>
            <a:off x="5874405" y="4844034"/>
            <a:ext cx="369503" cy="25544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40">
                <a:solidFill>
                  <a:schemeClr val="accent1"/>
                </a:solidFill>
              </a:rPr>
              <a:t>Nee</a:t>
            </a:r>
          </a:p>
        </p:txBody>
      </p:sp>
      <p:sp>
        <p:nvSpPr>
          <p:cNvPr id="112" name="Flowchart: Process 46">
            <a:extLst>
              <a:ext uri="{FF2B5EF4-FFF2-40B4-BE49-F238E27FC236}">
                <a16:creationId xmlns:a16="http://schemas.microsoft.com/office/drawing/2014/main" id="{89ECDD3D-957D-6CA2-E4B1-005FE20BAFCF}"/>
              </a:ext>
            </a:extLst>
          </p:cNvPr>
          <p:cNvSpPr/>
          <p:nvPr/>
        </p:nvSpPr>
        <p:spPr>
          <a:xfrm>
            <a:off x="9983080" y="3313734"/>
            <a:ext cx="1920240" cy="58135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840" b="1" dirty="0">
                <a:solidFill>
                  <a:schemeClr val="accent1"/>
                </a:solidFill>
              </a:rPr>
              <a:t>Administratie:</a:t>
            </a:r>
          </a:p>
          <a:p>
            <a:pPr marL="180027" indent="-180027">
              <a:buFont typeface="Arial" panose="020B0604020202020204" pitchFamily="34" charset="0"/>
              <a:buChar char="•"/>
            </a:pPr>
            <a:r>
              <a:rPr lang="nl-NL" sz="840" dirty="0">
                <a:solidFill>
                  <a:schemeClr val="accent1"/>
                </a:solidFill>
              </a:rPr>
              <a:t>Controle planning rest van de week</a:t>
            </a:r>
          </a:p>
          <a:p>
            <a:pPr marL="180027" indent="-180027">
              <a:buFont typeface="Arial" panose="020B0604020202020204" pitchFamily="34" charset="0"/>
              <a:buChar char="•"/>
            </a:pPr>
            <a:r>
              <a:rPr lang="nl-NL" sz="840" dirty="0">
                <a:solidFill>
                  <a:schemeClr val="accent1"/>
                </a:solidFill>
              </a:rPr>
              <a:t>Registratie afwezige </a:t>
            </a:r>
            <a:r>
              <a:rPr lang="nl-NL" sz="840" dirty="0" err="1">
                <a:solidFill>
                  <a:schemeClr val="accent1"/>
                </a:solidFill>
              </a:rPr>
              <a:t>uzk</a:t>
            </a:r>
            <a:r>
              <a:rPr lang="nl-NL" sz="840" dirty="0">
                <a:solidFill>
                  <a:schemeClr val="accent1"/>
                </a:solidFill>
              </a:rPr>
              <a:t> met reden</a:t>
            </a:r>
          </a:p>
        </p:txBody>
      </p:sp>
      <p:sp>
        <p:nvSpPr>
          <p:cNvPr id="113" name="Flowchart: Process 48">
            <a:extLst>
              <a:ext uri="{FF2B5EF4-FFF2-40B4-BE49-F238E27FC236}">
                <a16:creationId xmlns:a16="http://schemas.microsoft.com/office/drawing/2014/main" id="{46614DBA-8C5F-66F7-E985-DD16B0CEF423}"/>
              </a:ext>
            </a:extLst>
          </p:cNvPr>
          <p:cNvSpPr/>
          <p:nvPr/>
        </p:nvSpPr>
        <p:spPr>
          <a:xfrm>
            <a:off x="2306639" y="6812769"/>
            <a:ext cx="1920240" cy="58135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l-NL" sz="840" b="1" dirty="0">
              <a:solidFill>
                <a:schemeClr val="accent1"/>
              </a:solidFill>
            </a:endParaRPr>
          </a:p>
          <a:p>
            <a:r>
              <a:rPr lang="nl-NL" sz="840" b="1" dirty="0">
                <a:solidFill>
                  <a:schemeClr val="accent1"/>
                </a:solidFill>
              </a:rPr>
              <a:t>Melding Planning Cure</a:t>
            </a:r>
            <a:r>
              <a:rPr lang="nl-NL" sz="840" dirty="0">
                <a:solidFill>
                  <a:schemeClr val="accent1"/>
                </a:solidFill>
              </a:rPr>
              <a:t>:</a:t>
            </a:r>
          </a:p>
          <a:p>
            <a:pPr marL="180027" indent="-180027">
              <a:buFont typeface="Arial" panose="020B0604020202020204" pitchFamily="34" charset="0"/>
              <a:buChar char="•"/>
            </a:pPr>
            <a:r>
              <a:rPr lang="nl-NL" sz="840" dirty="0">
                <a:solidFill>
                  <a:schemeClr val="accent1"/>
                </a:solidFill>
              </a:rPr>
              <a:t>Aantal functies (nog) niet beschikbaar</a:t>
            </a:r>
          </a:p>
          <a:p>
            <a:pPr marL="180027" indent="-180027">
              <a:buFont typeface="Arial" panose="020B0604020202020204" pitchFamily="34" charset="0"/>
              <a:buChar char="•"/>
            </a:pPr>
            <a:endParaRPr lang="nl-NL" sz="840" dirty="0">
              <a:solidFill>
                <a:schemeClr val="accent1"/>
              </a:solidFill>
            </a:endParaRPr>
          </a:p>
          <a:p>
            <a:pPr marL="180027" indent="-180027">
              <a:buFont typeface="Arial" panose="020B0604020202020204" pitchFamily="34" charset="0"/>
              <a:buChar char="•"/>
            </a:pPr>
            <a:endParaRPr lang="nl-NL" sz="840" dirty="0">
              <a:solidFill>
                <a:schemeClr val="accent1"/>
              </a:solidFill>
            </a:endParaRPr>
          </a:p>
        </p:txBody>
      </p:sp>
      <p:sp>
        <p:nvSpPr>
          <p:cNvPr id="114" name="Flowchart: Process 54">
            <a:extLst>
              <a:ext uri="{FF2B5EF4-FFF2-40B4-BE49-F238E27FC236}">
                <a16:creationId xmlns:a16="http://schemas.microsoft.com/office/drawing/2014/main" id="{4345ADEB-25DE-881F-4C7B-F973F3325422}"/>
              </a:ext>
            </a:extLst>
          </p:cNvPr>
          <p:cNvSpPr/>
          <p:nvPr/>
        </p:nvSpPr>
        <p:spPr>
          <a:xfrm>
            <a:off x="9983080" y="6836789"/>
            <a:ext cx="1920240" cy="58135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840" b="1" dirty="0">
                <a:solidFill>
                  <a:schemeClr val="accent1"/>
                </a:solidFill>
              </a:rPr>
              <a:t>Communicatie naar Planning Cure:</a:t>
            </a:r>
          </a:p>
          <a:p>
            <a:pPr marL="180027" indent="-180027">
              <a:buFont typeface="Arial" panose="020B0604020202020204" pitchFamily="34" charset="0"/>
              <a:buChar char="•"/>
            </a:pPr>
            <a:r>
              <a:rPr lang="nl-NL" sz="840" dirty="0">
                <a:solidFill>
                  <a:schemeClr val="accent1"/>
                </a:solidFill>
              </a:rPr>
              <a:t>Dag rapportage dienstverlening</a:t>
            </a:r>
          </a:p>
          <a:p>
            <a:pPr marL="660096" lvl="1" indent="-180027">
              <a:buFont typeface="Courier New" panose="02070309020205020404" pitchFamily="49" charset="0"/>
              <a:buChar char="o"/>
            </a:pPr>
            <a:r>
              <a:rPr lang="nl-NL" sz="840" dirty="0">
                <a:solidFill>
                  <a:schemeClr val="accent1"/>
                </a:solidFill>
              </a:rPr>
              <a:t>Incidenten</a:t>
            </a:r>
          </a:p>
          <a:p>
            <a:pPr marL="660096" lvl="1" indent="-180027">
              <a:buFont typeface="Courier New" panose="02070309020205020404" pitchFamily="49" charset="0"/>
              <a:buChar char="o"/>
            </a:pPr>
            <a:r>
              <a:rPr lang="nl-NL" sz="840" dirty="0">
                <a:solidFill>
                  <a:schemeClr val="accent1"/>
                </a:solidFill>
              </a:rPr>
              <a:t>Oplossingen</a:t>
            </a:r>
          </a:p>
        </p:txBody>
      </p:sp>
      <p:cxnSp>
        <p:nvCxnSpPr>
          <p:cNvPr id="115" name="Straight Arrow Connector 55">
            <a:extLst>
              <a:ext uri="{FF2B5EF4-FFF2-40B4-BE49-F238E27FC236}">
                <a16:creationId xmlns:a16="http://schemas.microsoft.com/office/drawing/2014/main" id="{4B7AFE84-027B-4922-A36F-48274948EF0B}"/>
              </a:ext>
            </a:extLst>
          </p:cNvPr>
          <p:cNvCxnSpPr>
            <a:cxnSpLocks/>
            <a:stCxn id="112" idx="2"/>
            <a:endCxn id="114" idx="0"/>
          </p:cNvCxnSpPr>
          <p:nvPr/>
        </p:nvCxnSpPr>
        <p:spPr>
          <a:xfrm>
            <a:off x="10943200" y="3895093"/>
            <a:ext cx="0" cy="2941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62">
            <a:extLst>
              <a:ext uri="{FF2B5EF4-FFF2-40B4-BE49-F238E27FC236}">
                <a16:creationId xmlns:a16="http://schemas.microsoft.com/office/drawing/2014/main" id="{EA9F5075-0C73-E1D8-BF58-48E98CCEBE02}"/>
              </a:ext>
            </a:extLst>
          </p:cNvPr>
          <p:cNvSpPr txBox="1"/>
          <p:nvPr/>
        </p:nvSpPr>
        <p:spPr>
          <a:xfrm>
            <a:off x="351008" y="6280726"/>
            <a:ext cx="1396921" cy="3508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nl-NL" sz="1680" dirty="0">
                <a:solidFill>
                  <a:schemeClr val="accent1"/>
                </a:solidFill>
              </a:rPr>
              <a:t>Planning Cure</a:t>
            </a:r>
          </a:p>
        </p:txBody>
      </p:sp>
      <p:sp>
        <p:nvSpPr>
          <p:cNvPr id="117" name="TextBox 63">
            <a:extLst>
              <a:ext uri="{FF2B5EF4-FFF2-40B4-BE49-F238E27FC236}">
                <a16:creationId xmlns:a16="http://schemas.microsoft.com/office/drawing/2014/main" id="{F41307D2-B85A-BDB1-731B-4434F09C2F27}"/>
              </a:ext>
            </a:extLst>
          </p:cNvPr>
          <p:cNvSpPr txBox="1"/>
          <p:nvPr/>
        </p:nvSpPr>
        <p:spPr>
          <a:xfrm>
            <a:off x="351008" y="1895474"/>
            <a:ext cx="1483483" cy="3508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nl-NL" sz="1680" dirty="0">
                <a:solidFill>
                  <a:schemeClr val="accent1"/>
                </a:solidFill>
              </a:rPr>
              <a:t>Uitzendbureau</a:t>
            </a:r>
          </a:p>
        </p:txBody>
      </p:sp>
      <p:sp>
        <p:nvSpPr>
          <p:cNvPr id="118" name="Flowchart: Process 68">
            <a:extLst>
              <a:ext uri="{FF2B5EF4-FFF2-40B4-BE49-F238E27FC236}">
                <a16:creationId xmlns:a16="http://schemas.microsoft.com/office/drawing/2014/main" id="{14FE9053-E322-6579-D129-36572EBA6892}"/>
              </a:ext>
            </a:extLst>
          </p:cNvPr>
          <p:cNvSpPr/>
          <p:nvPr/>
        </p:nvSpPr>
        <p:spPr>
          <a:xfrm>
            <a:off x="6473084" y="4266700"/>
            <a:ext cx="369503" cy="25544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40">
                <a:solidFill>
                  <a:schemeClr val="accent1"/>
                </a:solidFill>
              </a:rPr>
              <a:t>Ja</a:t>
            </a:r>
          </a:p>
        </p:txBody>
      </p:sp>
      <p:sp>
        <p:nvSpPr>
          <p:cNvPr id="119" name="Flowchart: Process 98">
            <a:extLst>
              <a:ext uri="{FF2B5EF4-FFF2-40B4-BE49-F238E27FC236}">
                <a16:creationId xmlns:a16="http://schemas.microsoft.com/office/drawing/2014/main" id="{201675E7-4645-B4A2-27C1-93CA660BF871}"/>
              </a:ext>
            </a:extLst>
          </p:cNvPr>
          <p:cNvSpPr/>
          <p:nvPr/>
        </p:nvSpPr>
        <p:spPr>
          <a:xfrm>
            <a:off x="4934415" y="6811861"/>
            <a:ext cx="1920240" cy="58135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840" b="1" dirty="0">
                <a:solidFill>
                  <a:schemeClr val="accent1"/>
                </a:solidFill>
              </a:rPr>
              <a:t>Contact Planning Cure:</a:t>
            </a:r>
          </a:p>
          <a:p>
            <a:pPr marL="180027" indent="-180027">
              <a:buFont typeface="Arial" panose="020B0604020202020204" pitchFamily="34" charset="0"/>
              <a:buChar char="•"/>
            </a:pPr>
            <a:r>
              <a:rPr lang="nl-NL" sz="840" dirty="0">
                <a:solidFill>
                  <a:schemeClr val="accent1"/>
                </a:solidFill>
              </a:rPr>
              <a:t>Aantal functies niet beschikbaar</a:t>
            </a:r>
          </a:p>
          <a:p>
            <a:pPr marL="180027" indent="-180027">
              <a:buFont typeface="Arial" panose="020B0604020202020204" pitchFamily="34" charset="0"/>
              <a:buChar char="•"/>
            </a:pPr>
            <a:r>
              <a:rPr lang="nl-NL" sz="840" dirty="0">
                <a:solidFill>
                  <a:schemeClr val="accent1"/>
                </a:solidFill>
              </a:rPr>
              <a:t>Zoeken met Cure Planning naar mogelijke interne oplossingen.</a:t>
            </a:r>
          </a:p>
        </p:txBody>
      </p:sp>
      <p:sp>
        <p:nvSpPr>
          <p:cNvPr id="120" name="Flowchart: Decision 105">
            <a:extLst>
              <a:ext uri="{FF2B5EF4-FFF2-40B4-BE49-F238E27FC236}">
                <a16:creationId xmlns:a16="http://schemas.microsoft.com/office/drawing/2014/main" id="{A81FA7E7-A904-43D9-92EF-F24DDC883742}"/>
              </a:ext>
            </a:extLst>
          </p:cNvPr>
          <p:cNvSpPr/>
          <p:nvPr/>
        </p:nvSpPr>
        <p:spPr>
          <a:xfrm>
            <a:off x="7721062" y="4159862"/>
            <a:ext cx="1202263" cy="581358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4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Dienst 100%</a:t>
            </a:r>
          </a:p>
        </p:txBody>
      </p:sp>
      <p:sp>
        <p:nvSpPr>
          <p:cNvPr id="121" name="Flowchart: Process 107">
            <a:extLst>
              <a:ext uri="{FF2B5EF4-FFF2-40B4-BE49-F238E27FC236}">
                <a16:creationId xmlns:a16="http://schemas.microsoft.com/office/drawing/2014/main" id="{B744A697-F624-858F-067E-3AD5C6DAD864}"/>
              </a:ext>
            </a:extLst>
          </p:cNvPr>
          <p:cNvSpPr/>
          <p:nvPr/>
        </p:nvSpPr>
        <p:spPr>
          <a:xfrm>
            <a:off x="8923325" y="4212711"/>
            <a:ext cx="369503" cy="25544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40">
                <a:solidFill>
                  <a:schemeClr val="accent1"/>
                </a:solidFill>
              </a:rPr>
              <a:t>Ja</a:t>
            </a:r>
          </a:p>
        </p:txBody>
      </p:sp>
      <p:cxnSp>
        <p:nvCxnSpPr>
          <p:cNvPr id="122" name="Connector: Elbow 119">
            <a:extLst>
              <a:ext uri="{FF2B5EF4-FFF2-40B4-BE49-F238E27FC236}">
                <a16:creationId xmlns:a16="http://schemas.microsoft.com/office/drawing/2014/main" id="{11585F77-234E-3F88-57F6-636AB0EDA32F}"/>
              </a:ext>
            </a:extLst>
          </p:cNvPr>
          <p:cNvCxnSpPr>
            <a:cxnSpLocks/>
            <a:stCxn id="120" idx="3"/>
            <a:endCxn id="112" idx="1"/>
          </p:cNvCxnSpPr>
          <p:nvPr/>
        </p:nvCxnSpPr>
        <p:spPr>
          <a:xfrm flipV="1">
            <a:off x="8923325" y="3604413"/>
            <a:ext cx="1059755" cy="846128"/>
          </a:xfrm>
          <a:prstGeom prst="bentConnector3">
            <a:avLst>
              <a:gd name="adj1" fmla="val 3101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Flowchart: Process 129">
            <a:extLst>
              <a:ext uri="{FF2B5EF4-FFF2-40B4-BE49-F238E27FC236}">
                <a16:creationId xmlns:a16="http://schemas.microsoft.com/office/drawing/2014/main" id="{B1474B03-BAC9-F73F-2E1E-604A0448491B}"/>
              </a:ext>
            </a:extLst>
          </p:cNvPr>
          <p:cNvSpPr/>
          <p:nvPr/>
        </p:nvSpPr>
        <p:spPr>
          <a:xfrm>
            <a:off x="7362074" y="5243904"/>
            <a:ext cx="1920240" cy="58135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840" b="1" dirty="0">
                <a:solidFill>
                  <a:schemeClr val="accent1"/>
                </a:solidFill>
              </a:rPr>
              <a:t>Inplannen vervallen diensten:</a:t>
            </a:r>
          </a:p>
          <a:p>
            <a:r>
              <a:rPr lang="nl-NL" sz="840" dirty="0">
                <a:solidFill>
                  <a:schemeClr val="accent1"/>
                </a:solidFill>
              </a:rPr>
              <a:t>Extra inzet UZK verschoven/vervallen dienst later in de week?</a:t>
            </a:r>
          </a:p>
        </p:txBody>
      </p:sp>
      <p:sp>
        <p:nvSpPr>
          <p:cNvPr id="124" name="Flowchart: Process 133">
            <a:extLst>
              <a:ext uri="{FF2B5EF4-FFF2-40B4-BE49-F238E27FC236}">
                <a16:creationId xmlns:a16="http://schemas.microsoft.com/office/drawing/2014/main" id="{D18EE533-7A5B-874E-7532-8693A14557A4}"/>
              </a:ext>
            </a:extLst>
          </p:cNvPr>
          <p:cNvSpPr/>
          <p:nvPr/>
        </p:nvSpPr>
        <p:spPr>
          <a:xfrm>
            <a:off x="8279686" y="4902220"/>
            <a:ext cx="369503" cy="25544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40">
                <a:solidFill>
                  <a:schemeClr val="accent1"/>
                </a:solidFill>
              </a:rPr>
              <a:t>Nee</a:t>
            </a:r>
          </a:p>
        </p:txBody>
      </p:sp>
      <p:cxnSp>
        <p:nvCxnSpPr>
          <p:cNvPr id="125" name="Straight Arrow Connector 53">
            <a:extLst>
              <a:ext uri="{FF2B5EF4-FFF2-40B4-BE49-F238E27FC236}">
                <a16:creationId xmlns:a16="http://schemas.microsoft.com/office/drawing/2014/main" id="{C9A96AFA-06E4-C99C-6FEE-E552FEB289F1}"/>
              </a:ext>
            </a:extLst>
          </p:cNvPr>
          <p:cNvCxnSpPr>
            <a:stCxn id="104" idx="3"/>
            <a:endCxn id="112" idx="1"/>
          </p:cNvCxnSpPr>
          <p:nvPr/>
        </p:nvCxnSpPr>
        <p:spPr>
          <a:xfrm>
            <a:off x="3843430" y="3604413"/>
            <a:ext cx="61396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or: Elbow 57">
            <a:extLst>
              <a:ext uri="{FF2B5EF4-FFF2-40B4-BE49-F238E27FC236}">
                <a16:creationId xmlns:a16="http://schemas.microsoft.com/office/drawing/2014/main" id="{75959F86-3BA6-88EB-F2FD-D75AFACE4099}"/>
              </a:ext>
            </a:extLst>
          </p:cNvPr>
          <p:cNvCxnSpPr>
            <a:stCxn id="109" idx="3"/>
            <a:endCxn id="112" idx="1"/>
          </p:cNvCxnSpPr>
          <p:nvPr/>
        </p:nvCxnSpPr>
        <p:spPr>
          <a:xfrm flipV="1">
            <a:off x="6479092" y="3604413"/>
            <a:ext cx="3503989" cy="886524"/>
          </a:xfrm>
          <a:prstGeom prst="bentConnector3">
            <a:avLst>
              <a:gd name="adj1" fmla="val 981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Flowchart: Process 64">
            <a:extLst>
              <a:ext uri="{FF2B5EF4-FFF2-40B4-BE49-F238E27FC236}">
                <a16:creationId xmlns:a16="http://schemas.microsoft.com/office/drawing/2014/main" id="{4315BC81-EB2F-0458-4C54-88BB58ED6878}"/>
              </a:ext>
            </a:extLst>
          </p:cNvPr>
          <p:cNvSpPr/>
          <p:nvPr/>
        </p:nvSpPr>
        <p:spPr>
          <a:xfrm>
            <a:off x="3843431" y="3385184"/>
            <a:ext cx="369503" cy="25544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40">
                <a:solidFill>
                  <a:schemeClr val="accent1"/>
                </a:solidFill>
              </a:rPr>
              <a:t>Ja</a:t>
            </a:r>
          </a:p>
        </p:txBody>
      </p:sp>
      <p:cxnSp>
        <p:nvCxnSpPr>
          <p:cNvPr id="128" name="Connector: Elbow 67">
            <a:extLst>
              <a:ext uri="{FF2B5EF4-FFF2-40B4-BE49-F238E27FC236}">
                <a16:creationId xmlns:a16="http://schemas.microsoft.com/office/drawing/2014/main" id="{C11A7265-49F7-9782-1A99-29B4D68B2A4F}"/>
              </a:ext>
            </a:extLst>
          </p:cNvPr>
          <p:cNvCxnSpPr>
            <a:stCxn id="123" idx="3"/>
            <a:endCxn id="112" idx="1"/>
          </p:cNvCxnSpPr>
          <p:nvPr/>
        </p:nvCxnSpPr>
        <p:spPr>
          <a:xfrm flipV="1">
            <a:off x="9282314" y="3604413"/>
            <a:ext cx="700766" cy="193017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or: Elbow 73">
            <a:extLst>
              <a:ext uri="{FF2B5EF4-FFF2-40B4-BE49-F238E27FC236}">
                <a16:creationId xmlns:a16="http://schemas.microsoft.com/office/drawing/2014/main" id="{067C5377-14E6-B095-CC5F-51BCA39606C1}"/>
              </a:ext>
            </a:extLst>
          </p:cNvPr>
          <p:cNvCxnSpPr>
            <a:cxnSpLocks/>
          </p:cNvCxnSpPr>
          <p:nvPr/>
        </p:nvCxnSpPr>
        <p:spPr>
          <a:xfrm rot="5400000">
            <a:off x="1172918" y="5033308"/>
            <a:ext cx="3184339" cy="955946"/>
          </a:xfrm>
          <a:prstGeom prst="bentConnector4">
            <a:avLst>
              <a:gd name="adj1" fmla="val 3978"/>
              <a:gd name="adj2" fmla="val 12510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85">
            <a:extLst>
              <a:ext uri="{FF2B5EF4-FFF2-40B4-BE49-F238E27FC236}">
                <a16:creationId xmlns:a16="http://schemas.microsoft.com/office/drawing/2014/main" id="{39183586-A1A4-2EB3-A5F6-39AC33C4A7E7}"/>
              </a:ext>
            </a:extLst>
          </p:cNvPr>
          <p:cNvCxnSpPr>
            <a:stCxn id="120" idx="2"/>
            <a:endCxn id="123" idx="0"/>
          </p:cNvCxnSpPr>
          <p:nvPr/>
        </p:nvCxnSpPr>
        <p:spPr>
          <a:xfrm>
            <a:off x="8322194" y="4741220"/>
            <a:ext cx="0" cy="502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87">
            <a:extLst>
              <a:ext uri="{FF2B5EF4-FFF2-40B4-BE49-F238E27FC236}">
                <a16:creationId xmlns:a16="http://schemas.microsoft.com/office/drawing/2014/main" id="{DC1A4314-2F22-7483-ADB2-7914174B6D3C}"/>
              </a:ext>
            </a:extLst>
          </p:cNvPr>
          <p:cNvCxnSpPr>
            <a:stCxn id="109" idx="2"/>
            <a:endCxn id="119" idx="0"/>
          </p:cNvCxnSpPr>
          <p:nvPr/>
        </p:nvCxnSpPr>
        <p:spPr>
          <a:xfrm>
            <a:off x="5877960" y="4781618"/>
            <a:ext cx="16575" cy="2030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or: Elbow 99">
            <a:extLst>
              <a:ext uri="{FF2B5EF4-FFF2-40B4-BE49-F238E27FC236}">
                <a16:creationId xmlns:a16="http://schemas.microsoft.com/office/drawing/2014/main" id="{8758572E-4A8F-1098-CCEF-D5BE5350793E}"/>
              </a:ext>
            </a:extLst>
          </p:cNvPr>
          <p:cNvCxnSpPr>
            <a:stCxn id="119" idx="3"/>
            <a:endCxn id="120" idx="1"/>
          </p:cNvCxnSpPr>
          <p:nvPr/>
        </p:nvCxnSpPr>
        <p:spPr>
          <a:xfrm flipV="1">
            <a:off x="6854655" y="4450540"/>
            <a:ext cx="866408" cy="2652000"/>
          </a:xfrm>
          <a:prstGeom prst="bentConnector3">
            <a:avLst>
              <a:gd name="adj1" fmla="val 278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21">
            <a:extLst>
              <a:ext uri="{FF2B5EF4-FFF2-40B4-BE49-F238E27FC236}">
                <a16:creationId xmlns:a16="http://schemas.microsoft.com/office/drawing/2014/main" id="{21044D5E-CC3F-1267-52A4-58FB4AFA1DC6}"/>
              </a:ext>
            </a:extLst>
          </p:cNvPr>
          <p:cNvSpPr txBox="1"/>
          <p:nvPr/>
        </p:nvSpPr>
        <p:spPr>
          <a:xfrm>
            <a:off x="351008" y="1114591"/>
            <a:ext cx="4525213" cy="4344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nl-NL" sz="2223" b="1" dirty="0">
                <a:solidFill>
                  <a:schemeClr val="accent1"/>
                </a:solidFill>
              </a:rPr>
              <a:t>Opkomstcontrole &amp; proces bijsturing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F4E71A51-017F-9FB5-9675-3F68D6245DF2}"/>
              </a:ext>
            </a:extLst>
          </p:cNvPr>
          <p:cNvCxnSpPr>
            <a:cxnSpLocks/>
          </p:cNvCxnSpPr>
          <p:nvPr/>
        </p:nvCxnSpPr>
        <p:spPr>
          <a:xfrm>
            <a:off x="351008" y="6168162"/>
            <a:ext cx="11831955" cy="4785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1242A51C-8C99-62F0-81A9-85B2594EA160}"/>
              </a:ext>
            </a:extLst>
          </p:cNvPr>
          <p:cNvCxnSpPr>
            <a:cxnSpLocks/>
          </p:cNvCxnSpPr>
          <p:nvPr/>
        </p:nvCxnSpPr>
        <p:spPr>
          <a:xfrm>
            <a:off x="351008" y="1794282"/>
            <a:ext cx="11831955" cy="4785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06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ertitel 2">
            <a:extLst>
              <a:ext uri="{FF2B5EF4-FFF2-40B4-BE49-F238E27FC236}">
                <a16:creationId xmlns:a16="http://schemas.microsoft.com/office/drawing/2014/main" id="{C32BA191-6035-BBD6-C5F1-65DD538C8DA0}"/>
              </a:ext>
            </a:extLst>
          </p:cNvPr>
          <p:cNvSpPr txBox="1">
            <a:spLocks/>
          </p:cNvSpPr>
          <p:nvPr/>
        </p:nvSpPr>
        <p:spPr>
          <a:xfrm>
            <a:off x="427869" y="401297"/>
            <a:ext cx="3500582" cy="43603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Communicatiematrix</a:t>
            </a: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DF25A2E3-B5EB-D7C7-C589-A745E1231E6E}"/>
              </a:ext>
            </a:extLst>
          </p:cNvPr>
          <p:cNvSpPr txBox="1">
            <a:spLocks/>
          </p:cNvSpPr>
          <p:nvPr/>
        </p:nvSpPr>
        <p:spPr>
          <a:xfrm>
            <a:off x="2595418" y="168462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HR Manager</a:t>
            </a:r>
          </a:p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Operationeel Manager</a:t>
            </a:r>
          </a:p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Hoofd Bedrijfsbureau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F207EF3A-EE1A-FAEF-720C-602C72A2DA0D}"/>
              </a:ext>
            </a:extLst>
          </p:cNvPr>
          <p:cNvSpPr txBox="1">
            <a:spLocks/>
          </p:cNvSpPr>
          <p:nvPr/>
        </p:nvSpPr>
        <p:spPr>
          <a:xfrm>
            <a:off x="5931480" y="168462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accent1"/>
                </a:solidFill>
              </a:rPr>
              <a:t>Regiomanager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BCF0A27A-52C8-46B1-A7EE-4718A1AD92CE}"/>
              </a:ext>
            </a:extLst>
          </p:cNvPr>
          <p:cNvSpPr txBox="1">
            <a:spLocks/>
          </p:cNvSpPr>
          <p:nvPr/>
        </p:nvSpPr>
        <p:spPr>
          <a:xfrm>
            <a:off x="2587333" y="1046452"/>
            <a:ext cx="2318327" cy="468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accent1"/>
                </a:solidFill>
              </a:rPr>
              <a:t>Cure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5AA0469D-1C89-DD6F-B6CB-19A4D399647A}"/>
              </a:ext>
            </a:extLst>
          </p:cNvPr>
          <p:cNvSpPr txBox="1">
            <a:spLocks/>
          </p:cNvSpPr>
          <p:nvPr/>
        </p:nvSpPr>
        <p:spPr>
          <a:xfrm>
            <a:off x="5902033" y="1111829"/>
            <a:ext cx="2318327" cy="46802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Leverancier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F4B36F7A-0231-C2C5-3BC7-F716F08B497F}"/>
              </a:ext>
            </a:extLst>
          </p:cNvPr>
          <p:cNvCxnSpPr>
            <a:cxnSpLocks/>
          </p:cNvCxnSpPr>
          <p:nvPr/>
        </p:nvCxnSpPr>
        <p:spPr>
          <a:xfrm flipV="1">
            <a:off x="781050" y="3114675"/>
            <a:ext cx="7468757" cy="184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ndertitel 2">
            <a:extLst>
              <a:ext uri="{FF2B5EF4-FFF2-40B4-BE49-F238E27FC236}">
                <a16:creationId xmlns:a16="http://schemas.microsoft.com/office/drawing/2014/main" id="{477030EB-BD8B-7585-49F0-3E741B116BCA}"/>
              </a:ext>
            </a:extLst>
          </p:cNvPr>
          <p:cNvSpPr txBox="1">
            <a:spLocks/>
          </p:cNvSpPr>
          <p:nvPr/>
        </p:nvSpPr>
        <p:spPr>
          <a:xfrm>
            <a:off x="8674158" y="1684627"/>
            <a:ext cx="2318327" cy="1106198"/>
          </a:xfrm>
          <a:prstGeom prst="rect">
            <a:avLst/>
          </a:prstGeom>
          <a:ln>
            <a:solidFill>
              <a:schemeClr val="accent1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Samenwerking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SLA / </a:t>
            </a:r>
            <a:r>
              <a:rPr lang="nl-NL" sz="1100" dirty="0" err="1">
                <a:solidFill>
                  <a:schemeClr val="accent1"/>
                </a:solidFill>
              </a:rPr>
              <a:t>KPI’s</a:t>
            </a:r>
            <a:endParaRPr lang="nl-NL" sz="11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Ontwikkelingen arbeidsmarkt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Kwaliteit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Goed werkgeverschap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Innovatie en ontwikkeling</a:t>
            </a: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DA53B90A-2AA0-DB09-E540-4A30B57CC28E}"/>
              </a:ext>
            </a:extLst>
          </p:cNvPr>
          <p:cNvSpPr txBox="1">
            <a:spLocks/>
          </p:cNvSpPr>
          <p:nvPr/>
        </p:nvSpPr>
        <p:spPr>
          <a:xfrm>
            <a:off x="8674157" y="1035628"/>
            <a:ext cx="2318327" cy="468023"/>
          </a:xfrm>
          <a:prstGeom prst="rect">
            <a:avLst/>
          </a:prstGeom>
          <a:ln>
            <a:noFill/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30EEDBDC-E445-CD4C-68C6-A208FA20118D}"/>
              </a:ext>
            </a:extLst>
          </p:cNvPr>
          <p:cNvSpPr txBox="1">
            <a:spLocks/>
          </p:cNvSpPr>
          <p:nvPr/>
        </p:nvSpPr>
        <p:spPr>
          <a:xfrm>
            <a:off x="173703" y="1685493"/>
            <a:ext cx="2318327" cy="11061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Strategisch</a:t>
            </a:r>
          </a:p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Overleg</a:t>
            </a:r>
          </a:p>
          <a:p>
            <a:r>
              <a:rPr lang="nl-NL" sz="12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1x per kwartaal</a:t>
            </a:r>
            <a:endParaRPr lang="nl-NL" sz="1200" i="1" dirty="0"/>
          </a:p>
        </p:txBody>
      </p:sp>
      <p:sp>
        <p:nvSpPr>
          <p:cNvPr id="13" name="Pijl: links/rechts 12">
            <a:extLst>
              <a:ext uri="{FF2B5EF4-FFF2-40B4-BE49-F238E27FC236}">
                <a16:creationId xmlns:a16="http://schemas.microsoft.com/office/drawing/2014/main" id="{68CBB233-1D5F-8600-EDC5-766504C84030}"/>
              </a:ext>
            </a:extLst>
          </p:cNvPr>
          <p:cNvSpPr/>
          <p:nvPr/>
        </p:nvSpPr>
        <p:spPr>
          <a:xfrm>
            <a:off x="5143081" y="2133951"/>
            <a:ext cx="619544" cy="115452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Pijl: links/rechts 13">
            <a:extLst>
              <a:ext uri="{FF2B5EF4-FFF2-40B4-BE49-F238E27FC236}">
                <a16:creationId xmlns:a16="http://schemas.microsoft.com/office/drawing/2014/main" id="{42E1D2FB-57ED-EB37-052B-789346D0F7C6}"/>
              </a:ext>
            </a:extLst>
          </p:cNvPr>
          <p:cNvSpPr/>
          <p:nvPr/>
        </p:nvSpPr>
        <p:spPr>
          <a:xfrm rot="16200000">
            <a:off x="3350224" y="3068359"/>
            <a:ext cx="619544" cy="139520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Pijl: links/rechts 14">
            <a:extLst>
              <a:ext uri="{FF2B5EF4-FFF2-40B4-BE49-F238E27FC236}">
                <a16:creationId xmlns:a16="http://schemas.microsoft.com/office/drawing/2014/main" id="{FFB4950A-0F2E-49DD-C24E-7E470DE4AE7F}"/>
              </a:ext>
            </a:extLst>
          </p:cNvPr>
          <p:cNvSpPr/>
          <p:nvPr/>
        </p:nvSpPr>
        <p:spPr>
          <a:xfrm rot="16200000">
            <a:off x="6686286" y="3063805"/>
            <a:ext cx="619544" cy="139520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ndertitel 2">
            <a:extLst>
              <a:ext uri="{FF2B5EF4-FFF2-40B4-BE49-F238E27FC236}">
                <a16:creationId xmlns:a16="http://schemas.microsoft.com/office/drawing/2014/main" id="{31F5EDE1-96A8-5E73-5E30-047E61552D54}"/>
              </a:ext>
            </a:extLst>
          </p:cNvPr>
          <p:cNvSpPr txBox="1">
            <a:spLocks/>
          </p:cNvSpPr>
          <p:nvPr/>
        </p:nvSpPr>
        <p:spPr>
          <a:xfrm>
            <a:off x="2604943" y="353247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Hoofd bedrijfsbureau</a:t>
            </a:r>
          </a:p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TL </a:t>
            </a:r>
            <a:r>
              <a:rPr lang="nl-NL" sz="1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HaH</a:t>
            </a:r>
            <a:endParaRPr lang="nl-NL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51A707A-34B2-7A2D-9068-00E63700ADC9}"/>
              </a:ext>
            </a:extLst>
          </p:cNvPr>
          <p:cNvSpPr txBox="1">
            <a:spLocks/>
          </p:cNvSpPr>
          <p:nvPr/>
        </p:nvSpPr>
        <p:spPr>
          <a:xfrm>
            <a:off x="5941005" y="353247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accent1"/>
                </a:solidFill>
              </a:rPr>
              <a:t>Regiomanager</a:t>
            </a:r>
          </a:p>
          <a:p>
            <a:r>
              <a:rPr lang="nl-NL" sz="1600" dirty="0">
                <a:solidFill>
                  <a:schemeClr val="accent1"/>
                </a:solidFill>
              </a:rPr>
              <a:t>Intercedent</a:t>
            </a:r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926F5E15-FFE0-E9CC-F34F-0056B9257383}"/>
              </a:ext>
            </a:extLst>
          </p:cNvPr>
          <p:cNvCxnSpPr>
            <a:cxnSpLocks/>
          </p:cNvCxnSpPr>
          <p:nvPr/>
        </p:nvCxnSpPr>
        <p:spPr>
          <a:xfrm flipV="1">
            <a:off x="781050" y="4998750"/>
            <a:ext cx="7478282" cy="10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ndertitel 2">
            <a:extLst>
              <a:ext uri="{FF2B5EF4-FFF2-40B4-BE49-F238E27FC236}">
                <a16:creationId xmlns:a16="http://schemas.microsoft.com/office/drawing/2014/main" id="{C9A2B1D1-198E-165A-DEAA-AA8AAADAFF7C}"/>
              </a:ext>
            </a:extLst>
          </p:cNvPr>
          <p:cNvSpPr txBox="1">
            <a:spLocks/>
          </p:cNvSpPr>
          <p:nvPr/>
        </p:nvSpPr>
        <p:spPr>
          <a:xfrm>
            <a:off x="183228" y="3533343"/>
            <a:ext cx="2318327" cy="11061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Tactisch</a:t>
            </a:r>
          </a:p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Overleg</a:t>
            </a:r>
          </a:p>
          <a:p>
            <a:r>
              <a:rPr lang="nl-NL" sz="12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1x per maand</a:t>
            </a:r>
            <a:endParaRPr lang="nl-NL" sz="1200" i="1" dirty="0"/>
          </a:p>
        </p:txBody>
      </p:sp>
      <p:sp>
        <p:nvSpPr>
          <p:cNvPr id="20" name="Pijl: links/rechts 19">
            <a:extLst>
              <a:ext uri="{FF2B5EF4-FFF2-40B4-BE49-F238E27FC236}">
                <a16:creationId xmlns:a16="http://schemas.microsoft.com/office/drawing/2014/main" id="{99BB2455-755F-78AF-93E0-CD5AAC01466C}"/>
              </a:ext>
            </a:extLst>
          </p:cNvPr>
          <p:cNvSpPr/>
          <p:nvPr/>
        </p:nvSpPr>
        <p:spPr>
          <a:xfrm>
            <a:off x="5152606" y="3972564"/>
            <a:ext cx="619544" cy="96332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Pijl: links/rechts 20">
            <a:extLst>
              <a:ext uri="{FF2B5EF4-FFF2-40B4-BE49-F238E27FC236}">
                <a16:creationId xmlns:a16="http://schemas.microsoft.com/office/drawing/2014/main" id="{0A9F866E-A21F-261D-DA74-C959FE61AB85}"/>
              </a:ext>
            </a:extLst>
          </p:cNvPr>
          <p:cNvSpPr/>
          <p:nvPr/>
        </p:nvSpPr>
        <p:spPr>
          <a:xfrm rot="16200000">
            <a:off x="3354987" y="4939443"/>
            <a:ext cx="619544" cy="129995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Pijl: links/rechts 21">
            <a:extLst>
              <a:ext uri="{FF2B5EF4-FFF2-40B4-BE49-F238E27FC236}">
                <a16:creationId xmlns:a16="http://schemas.microsoft.com/office/drawing/2014/main" id="{7027E6FC-1164-22A5-5EFE-FA5A22AD36A4}"/>
              </a:ext>
            </a:extLst>
          </p:cNvPr>
          <p:cNvSpPr/>
          <p:nvPr/>
        </p:nvSpPr>
        <p:spPr>
          <a:xfrm rot="16200000">
            <a:off x="6691049" y="4971833"/>
            <a:ext cx="619544" cy="129995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ndertitel 2">
            <a:extLst>
              <a:ext uri="{FF2B5EF4-FFF2-40B4-BE49-F238E27FC236}">
                <a16:creationId xmlns:a16="http://schemas.microsoft.com/office/drawing/2014/main" id="{46D48B85-82AE-ABA7-17D7-25F2EC120DDD}"/>
              </a:ext>
            </a:extLst>
          </p:cNvPr>
          <p:cNvSpPr txBox="1">
            <a:spLocks/>
          </p:cNvSpPr>
          <p:nvPr/>
        </p:nvSpPr>
        <p:spPr>
          <a:xfrm>
            <a:off x="2614468" y="545652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Hoofd bedrijfsbureau</a:t>
            </a:r>
          </a:p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TL </a:t>
            </a:r>
            <a:r>
              <a:rPr lang="nl-NL" sz="1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HaH</a:t>
            </a:r>
            <a:endParaRPr lang="nl-NL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nl-NL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Planner </a:t>
            </a:r>
            <a:r>
              <a:rPr lang="nl-NL" sz="1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HaH</a:t>
            </a:r>
            <a:endParaRPr lang="nl-NL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Ondertitel 2">
            <a:extLst>
              <a:ext uri="{FF2B5EF4-FFF2-40B4-BE49-F238E27FC236}">
                <a16:creationId xmlns:a16="http://schemas.microsoft.com/office/drawing/2014/main" id="{4FA6B57B-5A7D-EB87-EA35-FCEB5C2B8EE8}"/>
              </a:ext>
            </a:extLst>
          </p:cNvPr>
          <p:cNvSpPr txBox="1">
            <a:spLocks/>
          </p:cNvSpPr>
          <p:nvPr/>
        </p:nvSpPr>
        <p:spPr>
          <a:xfrm>
            <a:off x="5950530" y="5456527"/>
            <a:ext cx="2318327" cy="110619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>
                <a:solidFill>
                  <a:schemeClr val="accent1"/>
                </a:solidFill>
              </a:rPr>
              <a:t>Intercedent</a:t>
            </a:r>
          </a:p>
        </p:txBody>
      </p:sp>
      <p:sp>
        <p:nvSpPr>
          <p:cNvPr id="25" name="Ondertitel 2">
            <a:extLst>
              <a:ext uri="{FF2B5EF4-FFF2-40B4-BE49-F238E27FC236}">
                <a16:creationId xmlns:a16="http://schemas.microsoft.com/office/drawing/2014/main" id="{62DC00BD-32BB-2241-F33F-932BE3700E7E}"/>
              </a:ext>
            </a:extLst>
          </p:cNvPr>
          <p:cNvSpPr txBox="1">
            <a:spLocks/>
          </p:cNvSpPr>
          <p:nvPr/>
        </p:nvSpPr>
        <p:spPr>
          <a:xfrm>
            <a:off x="8693208" y="5456527"/>
            <a:ext cx="2318327" cy="1106198"/>
          </a:xfrm>
          <a:prstGeom prst="rect">
            <a:avLst/>
          </a:prstGeom>
          <a:ln>
            <a:solidFill>
              <a:schemeClr val="accent1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Forecast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Planning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Monitoring pool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Schillen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Verbetermogelijkheden</a:t>
            </a:r>
          </a:p>
        </p:txBody>
      </p:sp>
      <p:sp>
        <p:nvSpPr>
          <p:cNvPr id="26" name="Ondertitel 2">
            <a:extLst>
              <a:ext uri="{FF2B5EF4-FFF2-40B4-BE49-F238E27FC236}">
                <a16:creationId xmlns:a16="http://schemas.microsoft.com/office/drawing/2014/main" id="{903C7011-A0DC-18C3-1EAD-45DE1E76C73A}"/>
              </a:ext>
            </a:extLst>
          </p:cNvPr>
          <p:cNvSpPr txBox="1">
            <a:spLocks/>
          </p:cNvSpPr>
          <p:nvPr/>
        </p:nvSpPr>
        <p:spPr>
          <a:xfrm>
            <a:off x="192753" y="5457393"/>
            <a:ext cx="2318327" cy="11061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Operationeel</a:t>
            </a:r>
          </a:p>
          <a:p>
            <a:r>
              <a:rPr lang="nl-NL" sz="16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Overleg</a:t>
            </a:r>
          </a:p>
          <a:p>
            <a:r>
              <a:rPr lang="nl-NL" sz="12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1x per wekelijks</a:t>
            </a:r>
            <a:endParaRPr lang="nl-NL" sz="1200" i="1" dirty="0"/>
          </a:p>
        </p:txBody>
      </p:sp>
      <p:sp>
        <p:nvSpPr>
          <p:cNvPr id="27" name="Pijl: links/rechts 26">
            <a:extLst>
              <a:ext uri="{FF2B5EF4-FFF2-40B4-BE49-F238E27FC236}">
                <a16:creationId xmlns:a16="http://schemas.microsoft.com/office/drawing/2014/main" id="{C3A7A02D-F5A3-DFF4-C100-140BD2B1A902}"/>
              </a:ext>
            </a:extLst>
          </p:cNvPr>
          <p:cNvSpPr/>
          <p:nvPr/>
        </p:nvSpPr>
        <p:spPr>
          <a:xfrm>
            <a:off x="5162131" y="5887379"/>
            <a:ext cx="619544" cy="97786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Ondertitel 2">
            <a:extLst>
              <a:ext uri="{FF2B5EF4-FFF2-40B4-BE49-F238E27FC236}">
                <a16:creationId xmlns:a16="http://schemas.microsoft.com/office/drawing/2014/main" id="{2300D586-70C9-8500-C707-EED30555C89D}"/>
              </a:ext>
            </a:extLst>
          </p:cNvPr>
          <p:cNvSpPr txBox="1">
            <a:spLocks/>
          </p:cNvSpPr>
          <p:nvPr/>
        </p:nvSpPr>
        <p:spPr>
          <a:xfrm>
            <a:off x="8685304" y="3554123"/>
            <a:ext cx="2318327" cy="1106198"/>
          </a:xfrm>
          <a:prstGeom prst="rect">
            <a:avLst/>
          </a:prstGeom>
          <a:ln>
            <a:solidFill>
              <a:schemeClr val="accent1"/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Samenwerking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Monitoring</a:t>
            </a:r>
          </a:p>
          <a:p>
            <a:pPr>
              <a:spcBef>
                <a:spcPts val="0"/>
              </a:spcBef>
            </a:pPr>
            <a:r>
              <a:rPr lang="nl-NL" sz="1100" dirty="0" err="1">
                <a:solidFill>
                  <a:schemeClr val="accent1"/>
                </a:solidFill>
              </a:rPr>
              <a:t>KPI’s</a:t>
            </a:r>
            <a:endParaRPr lang="nl-NL" sz="11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Lange termijn verwachtingen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Vacatures</a:t>
            </a:r>
          </a:p>
          <a:p>
            <a:pPr>
              <a:spcBef>
                <a:spcPts val="0"/>
              </a:spcBef>
            </a:pPr>
            <a:r>
              <a:rPr lang="nl-NL" sz="1100" dirty="0">
                <a:solidFill>
                  <a:schemeClr val="accent1"/>
                </a:solidFill>
              </a:rPr>
              <a:t>Opleidingen</a:t>
            </a:r>
          </a:p>
          <a:p>
            <a:pPr>
              <a:spcBef>
                <a:spcPts val="0"/>
              </a:spcBef>
            </a:pPr>
            <a:endParaRPr lang="nl-NL" sz="1100" dirty="0">
              <a:solidFill>
                <a:schemeClr val="accent1"/>
              </a:solidFill>
            </a:endParaRPr>
          </a:p>
        </p:txBody>
      </p: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C334BFE6-1F21-40E5-219D-3ED906E9043B}"/>
              </a:ext>
            </a:extLst>
          </p:cNvPr>
          <p:cNvCxnSpPr>
            <a:cxnSpLocks/>
          </p:cNvCxnSpPr>
          <p:nvPr/>
        </p:nvCxnSpPr>
        <p:spPr>
          <a:xfrm flipV="1">
            <a:off x="781050" y="6771845"/>
            <a:ext cx="7478282" cy="103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311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325F323-0C34-A9E6-DB62-9CBF62D8F0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039042"/>
              </p:ext>
            </p:extLst>
          </p:nvPr>
        </p:nvGraphicFramePr>
        <p:xfrm>
          <a:off x="2185988" y="1833563"/>
          <a:ext cx="8429625" cy="593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429606" imgH="5934007" progId="Excel.Sheet.12">
                  <p:embed/>
                </p:oleObj>
              </mc:Choice>
              <mc:Fallback>
                <p:oleObj name="Worksheet" r:id="rId2" imgW="8429606" imgH="593400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85988" y="1833563"/>
                        <a:ext cx="8429625" cy="593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882520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938EF2E68DCB43B67DBFC6EF1DB77D" ma:contentTypeVersion="13" ma:contentTypeDescription="Create a new document." ma:contentTypeScope="" ma:versionID="843293a09dfbeaf0024e7becc050b201">
  <xsd:schema xmlns:xsd="http://www.w3.org/2001/XMLSchema" xmlns:xs="http://www.w3.org/2001/XMLSchema" xmlns:p="http://schemas.microsoft.com/office/2006/metadata/properties" xmlns:ns3="fe6d12b0-5072-4c01-b7a9-0e6998681690" xmlns:ns4="ba5687fa-e331-40f6-9074-759c895f1119" targetNamespace="http://schemas.microsoft.com/office/2006/metadata/properties" ma:root="true" ma:fieldsID="b87075712f999b85bcc09aaf1eea2ee0" ns3:_="" ns4:_="">
    <xsd:import namespace="fe6d12b0-5072-4c01-b7a9-0e6998681690"/>
    <xsd:import namespace="ba5687fa-e331-40f6-9074-759c895f111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6d12b0-5072-4c01-b7a9-0e69986816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5687fa-e331-40f6-9074-759c895f111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22B89F-EA19-4523-AB9B-39C6C913D649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fe6d12b0-5072-4c01-b7a9-0e6998681690"/>
    <ds:schemaRef ds:uri="http://purl.org/dc/terms/"/>
    <ds:schemaRef ds:uri="http://schemas.microsoft.com/office/infopath/2007/PartnerControls"/>
    <ds:schemaRef ds:uri="ba5687fa-e331-40f6-9074-759c895f111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971444F-249A-4981-9775-E7685BC859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EC7B5B-25DE-42B4-BAFE-F082D93693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6d12b0-5072-4c01-b7a9-0e6998681690"/>
    <ds:schemaRef ds:uri="ba5687fa-e331-40f6-9074-759c895f1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1828</TotalTime>
  <Words>330</Words>
  <Application>Microsoft Office PowerPoint</Application>
  <PresentationFormat>A3 (297 x 420 mm)</PresentationFormat>
  <Paragraphs>131</Paragraphs>
  <Slides>4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Courier New</vt:lpstr>
      <vt:lpstr>Kantoorthema</vt:lpstr>
      <vt:lpstr>Microsoft Excel-werkblad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Anja Nogarede</dc:creator>
  <cp:lastModifiedBy>Anja Nogarede</cp:lastModifiedBy>
  <cp:revision>7</cp:revision>
  <dcterms:created xsi:type="dcterms:W3CDTF">2022-10-22T16:40:16Z</dcterms:created>
  <dcterms:modified xsi:type="dcterms:W3CDTF">2022-10-25T11:35:30Z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0x01010008938EF2E68DCB43B67DBFC6EF1DB77D</vt:lpwstr>
  </property>
</Properties>
</file>