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89" r:id="rId3"/>
    <p:sldId id="261" r:id="rId4"/>
    <p:sldId id="263" r:id="rId5"/>
    <p:sldId id="290" r:id="rId6"/>
    <p:sldId id="269" r:id="rId7"/>
    <p:sldId id="257" r:id="rId8"/>
    <p:sldId id="267" r:id="rId9"/>
    <p:sldId id="264" r:id="rId10"/>
    <p:sldId id="273" r:id="rId11"/>
    <p:sldId id="276" r:id="rId12"/>
    <p:sldId id="275" r:id="rId13"/>
    <p:sldId id="277" r:id="rId14"/>
    <p:sldId id="278" r:id="rId15"/>
    <p:sldId id="282" r:id="rId16"/>
    <p:sldId id="281" r:id="rId17"/>
    <p:sldId id="286" r:id="rId18"/>
    <p:sldId id="287" r:id="rId19"/>
    <p:sldId id="288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rnaar, Bart" initials="WB" lastIdx="1" clrIdx="0">
    <p:extLst>
      <p:ext uri="{19B8F6BF-5375-455C-9EA6-DF929625EA0E}">
        <p15:presenceInfo xmlns:p15="http://schemas.microsoft.com/office/powerpoint/2012/main" userId="S::Bart.Warnaar@gvb.nl::2cbda4ff-e7d3-43b0-a5cf-ef45d747de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6" d="100"/>
          <a:sy n="76" d="100"/>
        </p:scale>
        <p:origin x="5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5DC57C-E4DC-44C8-9B7D-8A8003BCD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09B9209-0D7C-46F4-992F-E2D6F62D1B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1B42117-BE83-4D83-B2B1-5CEDFE103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A56453-F7B4-4C94-961F-E023B5A86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D9C67C-CA54-4B3B-8067-CE3339B31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555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A77DC7-6605-4CDA-86C6-52B38591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2DC223-FFED-4890-9713-70347E555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64AA706-002C-424F-A998-78159A07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1F12C4B-345B-403B-A41D-1CAA893F7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56E509-9E8E-4B27-B7EE-FA1A1ADC9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340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12A5914-FCFB-47CF-BA73-E8C43A5B04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4FA8127-B1E7-4140-B30F-A899F0F93A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D968E4-6693-4660-A625-6EF7AE001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64C0075-B829-4C7F-9B09-C6380A49D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EBCA8B-2E46-49DD-BA91-B414CA08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9859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01C95-5951-4F0C-A534-3DFBCC818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B6B4C4-F63C-46DE-9C5B-0E8B62008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E90F5E7-BC11-4F7C-86C6-78B5E0157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F479A3-D0B2-4791-959B-2099CA41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96E1A9-4543-4BF7-A9EC-DB60030AE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948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38DE1-D04C-4AD1-BD5B-BC4C9A900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F8B29D9-3F21-462A-A76E-58E31DCCF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C9BD2C-8539-44E0-BE0E-4AC004DAB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BC3891-D14E-4C5D-90A8-3B5D127BC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7C1E31D-B619-44CC-9F6A-250495981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0685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222EE0-8F2D-45E3-87CE-4BE36AC92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312ADB-B906-4B0F-88C5-4E03137961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0324F73-BEA6-4A1E-BC62-525C6BE08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F389F85-55AF-4957-815F-6E30CC488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F3481A1-3EE7-4C80-B564-739906E36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610539D-7B18-4F4D-B81E-F7B340AE9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5300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73BF78-3112-4A1B-B4F5-05C1D2BDD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CE407D-62D2-4F4A-90D8-28DD28048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A78F8DB-4FF4-4002-9B5C-9BC6026C2F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A9C00D5-E7DA-4F39-89D5-F9FFA3368F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9845DCF-96A6-493F-9663-A22FEEBF30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66A1B70-1C60-45F9-99C8-A2B9A0E3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ADB4CCB-DF91-45E1-AE75-1446CB89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6960852-FD05-416F-AE19-AAC911A80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3206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7B10A8-8893-4369-9190-960AF9E56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7100C9D-71D8-4419-8668-6D224BF4B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73FBBE2-4261-40AB-B71F-A48CDA9E6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E9850D6-BBA4-4928-A4D5-318F28585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2085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12916B0-6B74-4E3C-8E1E-D412CC2E9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82989EC-35B2-4BD5-B478-5E63D19F1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E44A94F-E5F3-423B-8297-4B3066BE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4876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42B92-F40F-41A7-A342-4A9C72D1E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56BA26-C6A2-4F0F-AA26-A61353A8B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4C8F542-8624-4191-B9B9-5E75840393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620405E-AE10-4CFF-8934-BEAC56CA1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E2FBAE1-159C-47BF-980B-5180A419B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F695D54-ACB2-45B5-9479-880B36377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949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E3F81E-EE2B-4DCA-A201-F68354F5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FA241A6-BE45-456C-A35E-C2E4157EB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5ADAA95-EE2F-4078-AA1D-9338BF26C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04937F8-C3B6-4642-A53B-E6EA20941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FC8715-0C14-4535-A09B-24E86F1C1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241C0A-7B99-4434-93C9-450AB7FA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50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765A3A3-300B-4D98-9D13-D7688B1AF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331D66-44AD-477B-92CC-1C50A5998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83BAE9-3F97-4AE5-A2FE-011A7D6012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BDC32-176B-44ED-AB34-A27AF3B07D68}" type="datetimeFigureOut">
              <a:rPr lang="nl-NL" smtClean="0"/>
              <a:t>28-4-2021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87E48D-3A14-4E37-AAA6-797C1F0F7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5D68B3-EAC4-4FA9-AE5F-0CA082948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75E35-0A02-446B-B2C7-6C7F5CC76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546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ebouw, foto, oud, brug&#10;&#10;Automatisch gegenereerde beschrijving">
            <a:extLst>
              <a:ext uri="{FF2B5EF4-FFF2-40B4-BE49-F238E27FC236}">
                <a16:creationId xmlns:a16="http://schemas.microsoft.com/office/drawing/2014/main" id="{BC0BE0CC-623E-453F-8C53-A94F224FB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235" y="0"/>
            <a:ext cx="8277530" cy="632634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CEBB95A-AA35-4835-98E1-3B2218ACF7FF}"/>
              </a:ext>
            </a:extLst>
          </p:cNvPr>
          <p:cNvSpPr txBox="1"/>
          <p:nvPr/>
        </p:nvSpPr>
        <p:spPr>
          <a:xfrm>
            <a:off x="1885645" y="6375916"/>
            <a:ext cx="8277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1927, links remise Lekstraat, </a:t>
            </a:r>
            <a:r>
              <a:rPr lang="en-US" dirty="0" err="1"/>
              <a:t>eerste</a:t>
            </a:r>
            <a:r>
              <a:rPr lang="en-US" dirty="0"/>
              <a:t> </a:t>
            </a:r>
            <a:r>
              <a:rPr lang="en-US" dirty="0" err="1"/>
              <a:t>bouwdeel</a:t>
            </a:r>
            <a:r>
              <a:rPr lang="en-US" dirty="0"/>
              <a:t> </a:t>
            </a:r>
            <a:r>
              <a:rPr lang="en-US" dirty="0" err="1"/>
              <a:t>naast</a:t>
            </a:r>
            <a:r>
              <a:rPr lang="en-US" dirty="0"/>
              <a:t> </a:t>
            </a:r>
            <a:r>
              <a:rPr lang="en-US" dirty="0" err="1"/>
              <a:t>watertoren</a:t>
            </a:r>
            <a:r>
              <a:rPr lang="en-US" dirty="0"/>
              <a:t>, rechts </a:t>
            </a:r>
            <a:r>
              <a:rPr lang="en-US" dirty="0" err="1"/>
              <a:t>Spyker</a:t>
            </a:r>
            <a:r>
              <a:rPr lang="en-US" dirty="0"/>
              <a:t> </a:t>
            </a:r>
            <a:r>
              <a:rPr lang="en-US" dirty="0" err="1"/>
              <a:t>fabriek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1286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rein, spoor, oud, tekening&#10;&#10;Automatisch gegenereerde beschrijving">
            <a:extLst>
              <a:ext uri="{FF2B5EF4-FFF2-40B4-BE49-F238E27FC236}">
                <a16:creationId xmlns:a16="http://schemas.microsoft.com/office/drawing/2014/main" id="{A7C09682-C006-4159-A9BB-617BF46FA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4787"/>
            <a:ext cx="12192000" cy="4068425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5C3DD5B-F8DF-4674-8198-474ABFB08128}"/>
              </a:ext>
            </a:extLst>
          </p:cNvPr>
          <p:cNvSpPr txBox="1"/>
          <p:nvPr/>
        </p:nvSpPr>
        <p:spPr>
          <a:xfrm>
            <a:off x="4867275" y="5829300"/>
            <a:ext cx="216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Spantenconstructie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9971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, gebouw, trein, spoor&#10;&#10;Automatisch gegenereerde beschrijving">
            <a:extLst>
              <a:ext uri="{FF2B5EF4-FFF2-40B4-BE49-F238E27FC236}">
                <a16:creationId xmlns:a16="http://schemas.microsoft.com/office/drawing/2014/main" id="{2315D167-6B19-4A7D-92FC-A25C7749D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756" y="13811"/>
            <a:ext cx="8739869" cy="6113645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62EA1D3-2050-4233-BB0A-960745D1AB89}"/>
              </a:ext>
            </a:extLst>
          </p:cNvPr>
          <p:cNvSpPr txBox="1"/>
          <p:nvPr/>
        </p:nvSpPr>
        <p:spPr>
          <a:xfrm>
            <a:off x="4133850" y="6353175"/>
            <a:ext cx="2581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Dakoppervlak</a:t>
            </a:r>
            <a:r>
              <a:rPr lang="en-US" dirty="0"/>
              <a:t> 10.000 m2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8379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, gebouw, person, straat&#10;&#10;Automatisch gegenereerde beschrijving">
            <a:extLst>
              <a:ext uri="{FF2B5EF4-FFF2-40B4-BE49-F238E27FC236}">
                <a16:creationId xmlns:a16="http://schemas.microsoft.com/office/drawing/2014/main" id="{A0F2D239-B436-42E6-9E0C-666A7AD10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248" y="0"/>
            <a:ext cx="8053504" cy="5972174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5C1AF74-4325-4573-A3EE-75B77CC90601}"/>
              </a:ext>
            </a:extLst>
          </p:cNvPr>
          <p:cNvSpPr txBox="1"/>
          <p:nvPr/>
        </p:nvSpPr>
        <p:spPr>
          <a:xfrm>
            <a:off x="2022871" y="6229350"/>
            <a:ext cx="8146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2013, </a:t>
            </a:r>
            <a:r>
              <a:rPr lang="en-US" dirty="0" err="1"/>
              <a:t>onderzoek</a:t>
            </a:r>
            <a:r>
              <a:rPr lang="en-US" dirty="0"/>
              <a:t> </a:t>
            </a:r>
            <a:r>
              <a:rPr lang="en-US" dirty="0" err="1"/>
              <a:t>conditie</a:t>
            </a:r>
            <a:r>
              <a:rPr lang="en-US" dirty="0"/>
              <a:t> </a:t>
            </a:r>
            <a:r>
              <a:rPr lang="en-US" dirty="0" err="1"/>
              <a:t>dakbedekking</a:t>
            </a:r>
            <a:r>
              <a:rPr lang="en-US" dirty="0"/>
              <a:t> (</a:t>
            </a:r>
            <a:r>
              <a:rPr lang="en-US" dirty="0" err="1"/>
              <a:t>intussen</a:t>
            </a:r>
            <a:r>
              <a:rPr lang="en-US" dirty="0"/>
              <a:t> 50 mm </a:t>
            </a:r>
            <a:r>
              <a:rPr lang="en-US" dirty="0" err="1"/>
              <a:t>dik</a:t>
            </a:r>
            <a:r>
              <a:rPr lang="en-US" dirty="0"/>
              <a:t>) en </a:t>
            </a:r>
            <a:r>
              <a:rPr lang="en-US" dirty="0" err="1"/>
              <a:t>betonnen</a:t>
            </a:r>
            <a:r>
              <a:rPr lang="en-US" dirty="0"/>
              <a:t> </a:t>
            </a:r>
            <a:r>
              <a:rPr lang="en-US" dirty="0" err="1"/>
              <a:t>dakplaten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0379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innen, oven, gebouw, keuken&#10;&#10;Automatisch gegenereerde beschrijving">
            <a:extLst>
              <a:ext uri="{FF2B5EF4-FFF2-40B4-BE49-F238E27FC236}">
                <a16:creationId xmlns:a16="http://schemas.microsoft.com/office/drawing/2014/main" id="{17EBEB85-36AF-48A6-BB2F-7D85389AC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376" y="0"/>
            <a:ext cx="8017900" cy="6003741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98EAD03-FA86-4572-98C0-6990462FFF2C}"/>
              </a:ext>
            </a:extLst>
          </p:cNvPr>
          <p:cNvSpPr txBox="1"/>
          <p:nvPr/>
        </p:nvSpPr>
        <p:spPr>
          <a:xfrm>
            <a:off x="2562226" y="6238875"/>
            <a:ext cx="6877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Schade </a:t>
            </a:r>
            <a:r>
              <a:rPr lang="en-US" dirty="0" err="1"/>
              <a:t>dakplaten</a:t>
            </a:r>
            <a:r>
              <a:rPr lang="en-US" dirty="0"/>
              <a:t>, </a:t>
            </a:r>
            <a:r>
              <a:rPr lang="en-US" dirty="0" err="1"/>
              <a:t>sterk</a:t>
            </a:r>
            <a:r>
              <a:rPr lang="en-US" dirty="0"/>
              <a:t> </a:t>
            </a:r>
            <a:r>
              <a:rPr lang="en-US" dirty="0" err="1"/>
              <a:t>verminderde</a:t>
            </a:r>
            <a:r>
              <a:rPr lang="en-US" dirty="0"/>
              <a:t> </a:t>
            </a:r>
            <a:r>
              <a:rPr lang="en-US" dirty="0" err="1"/>
              <a:t>draagkracht</a:t>
            </a:r>
            <a:r>
              <a:rPr lang="en-US" dirty="0"/>
              <a:t> door </a:t>
            </a:r>
            <a:r>
              <a:rPr lang="en-US" dirty="0" err="1"/>
              <a:t>regressie</a:t>
            </a:r>
            <a:r>
              <a:rPr lang="en-US" dirty="0"/>
              <a:t> </a:t>
            </a:r>
            <a:r>
              <a:rPr lang="en-US" dirty="0" err="1"/>
              <a:t>ribben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8515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ebouw, binnen, zitten, vloer&#10;&#10;Automatisch gegenereerde beschrijving">
            <a:extLst>
              <a:ext uri="{FF2B5EF4-FFF2-40B4-BE49-F238E27FC236}">
                <a16:creationId xmlns:a16="http://schemas.microsoft.com/office/drawing/2014/main" id="{2C19D27C-D656-4B59-81B6-1E66B0DBF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896" y="0"/>
            <a:ext cx="8215729" cy="604167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6217D735-F723-4D97-B833-8D95FA566C02}"/>
              </a:ext>
            </a:extLst>
          </p:cNvPr>
          <p:cNvSpPr txBox="1"/>
          <p:nvPr/>
        </p:nvSpPr>
        <p:spPr>
          <a:xfrm>
            <a:off x="2986965" y="6248400"/>
            <a:ext cx="6479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Schade </a:t>
            </a:r>
            <a:r>
              <a:rPr lang="en-US" dirty="0" err="1"/>
              <a:t>dakplaten</a:t>
            </a:r>
            <a:r>
              <a:rPr lang="en-US" dirty="0"/>
              <a:t>, </a:t>
            </a:r>
            <a:r>
              <a:rPr lang="en-US" dirty="0" err="1"/>
              <a:t>losgekomen</a:t>
            </a:r>
            <a:r>
              <a:rPr lang="en-US" dirty="0"/>
              <a:t> </a:t>
            </a:r>
            <a:r>
              <a:rPr lang="en-US" dirty="0" err="1"/>
              <a:t>delen</a:t>
            </a:r>
            <a:r>
              <a:rPr lang="en-US" dirty="0"/>
              <a:t> </a:t>
            </a:r>
            <a:r>
              <a:rPr lang="en-US" dirty="0" err="1"/>
              <a:t>vallen</a:t>
            </a:r>
            <a:r>
              <a:rPr lang="en-US" dirty="0"/>
              <a:t> </a:t>
            </a:r>
            <a:r>
              <a:rPr lang="en-US" dirty="0" err="1"/>
              <a:t>regelmatig</a:t>
            </a:r>
            <a:r>
              <a:rPr lang="en-US" dirty="0"/>
              <a:t> in de remise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26699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aart, voedsel, stuk, chocolade&#10;&#10;Automatisch gegenereerde beschrijving">
            <a:extLst>
              <a:ext uri="{FF2B5EF4-FFF2-40B4-BE49-F238E27FC236}">
                <a16:creationId xmlns:a16="http://schemas.microsoft.com/office/drawing/2014/main" id="{E12B228B-156C-498F-916F-C9A95779F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330" y="0"/>
            <a:ext cx="9961645" cy="6028815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1B20AAB-E892-4470-AA7D-9F21E8CBCC8F}"/>
              </a:ext>
            </a:extLst>
          </p:cNvPr>
          <p:cNvSpPr txBox="1"/>
          <p:nvPr/>
        </p:nvSpPr>
        <p:spPr>
          <a:xfrm>
            <a:off x="3771900" y="6219825"/>
            <a:ext cx="481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Losgekomen</a:t>
            </a:r>
            <a:r>
              <a:rPr lang="en-US" dirty="0"/>
              <a:t> </a:t>
            </a:r>
            <a:r>
              <a:rPr lang="en-US" dirty="0" err="1"/>
              <a:t>delen</a:t>
            </a:r>
            <a:r>
              <a:rPr lang="en-US" dirty="0"/>
              <a:t> </a:t>
            </a:r>
            <a:r>
              <a:rPr lang="en-US" dirty="0" err="1"/>
              <a:t>vallen</a:t>
            </a:r>
            <a:r>
              <a:rPr lang="en-US" dirty="0"/>
              <a:t> </a:t>
            </a:r>
            <a:r>
              <a:rPr lang="en-US" dirty="0" err="1"/>
              <a:t>regelmatig</a:t>
            </a:r>
            <a:r>
              <a:rPr lang="en-US" dirty="0"/>
              <a:t> in de remise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6414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roen, gebouw, tent, zitten&#10;&#10;Automatisch gegenereerde beschrijving">
            <a:extLst>
              <a:ext uri="{FF2B5EF4-FFF2-40B4-BE49-F238E27FC236}">
                <a16:creationId xmlns:a16="http://schemas.microsoft.com/office/drawing/2014/main" id="{A6ED97AC-E499-47CE-97A0-012AC0925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457" y="0"/>
            <a:ext cx="3411086" cy="595767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336C64F-EBF6-4936-A197-D94EC73CB337}"/>
              </a:ext>
            </a:extLst>
          </p:cNvPr>
          <p:cNvSpPr txBox="1"/>
          <p:nvPr/>
        </p:nvSpPr>
        <p:spPr>
          <a:xfrm>
            <a:off x="2009775" y="6143625"/>
            <a:ext cx="8172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Netten</a:t>
            </a:r>
            <a:r>
              <a:rPr lang="en-US" dirty="0"/>
              <a:t> om </a:t>
            </a:r>
            <a:r>
              <a:rPr lang="en-US" dirty="0" err="1"/>
              <a:t>medewerkers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beschermen</a:t>
            </a:r>
            <a:r>
              <a:rPr lang="en-US" dirty="0"/>
              <a:t> </a:t>
            </a:r>
            <a:r>
              <a:rPr lang="en-US" dirty="0" err="1"/>
              <a:t>tegen</a:t>
            </a:r>
            <a:r>
              <a:rPr lang="en-US" dirty="0"/>
              <a:t> </a:t>
            </a:r>
            <a:r>
              <a:rPr lang="en-US" dirty="0" err="1"/>
              <a:t>vallen</a:t>
            </a:r>
            <a:r>
              <a:rPr lang="en-US" dirty="0"/>
              <a:t> </a:t>
            </a:r>
            <a:r>
              <a:rPr lang="en-US" dirty="0" err="1"/>
              <a:t>losgekomen</a:t>
            </a:r>
            <a:r>
              <a:rPr lang="en-US" dirty="0"/>
              <a:t> </a:t>
            </a:r>
            <a:r>
              <a:rPr lang="en-US" dirty="0" err="1"/>
              <a:t>delen</a:t>
            </a:r>
            <a:r>
              <a:rPr lang="en-US" dirty="0"/>
              <a:t> in de remise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8545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, gebouw, straat, spoor&#10;&#10;Automatisch gegenereerde beschrijving">
            <a:extLst>
              <a:ext uri="{FF2B5EF4-FFF2-40B4-BE49-F238E27FC236}">
                <a16:creationId xmlns:a16="http://schemas.microsoft.com/office/drawing/2014/main" id="{DF1D503A-AB0F-4D89-9747-16D156628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33" y="0"/>
            <a:ext cx="11848734" cy="57912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7A55E099-C347-4953-8182-F774958E5C7F}"/>
              </a:ext>
            </a:extLst>
          </p:cNvPr>
          <p:cNvSpPr txBox="1"/>
          <p:nvPr/>
        </p:nvSpPr>
        <p:spPr>
          <a:xfrm>
            <a:off x="2476500" y="6000750"/>
            <a:ext cx="76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Logistieke</a:t>
            </a:r>
            <a:r>
              <a:rPr lang="en-US" dirty="0"/>
              <a:t> </a:t>
            </a:r>
            <a:r>
              <a:rPr lang="en-US" dirty="0" err="1"/>
              <a:t>aandachtspunten</a:t>
            </a:r>
            <a:r>
              <a:rPr lang="en-US" dirty="0"/>
              <a:t>, </a:t>
            </a:r>
            <a:r>
              <a:rPr lang="en-US" dirty="0" err="1"/>
              <a:t>nagenoeg</a:t>
            </a:r>
            <a:r>
              <a:rPr lang="en-US" dirty="0"/>
              <a:t> 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ruimte</a:t>
            </a:r>
            <a:r>
              <a:rPr lang="en-US" dirty="0"/>
              <a:t> voor </a:t>
            </a:r>
            <a:r>
              <a:rPr lang="en-US" dirty="0" err="1"/>
              <a:t>bouw</a:t>
            </a:r>
            <a:r>
              <a:rPr lang="en-US" dirty="0"/>
              <a:t>, </a:t>
            </a:r>
            <a:r>
              <a:rPr lang="en-US" dirty="0" err="1"/>
              <a:t>opslag</a:t>
            </a:r>
            <a:r>
              <a:rPr lang="en-US" dirty="0"/>
              <a:t> en </a:t>
            </a:r>
            <a:r>
              <a:rPr lang="en-US" dirty="0" err="1"/>
              <a:t>hijsen</a:t>
            </a:r>
            <a:r>
              <a:rPr lang="en-US" dirty="0"/>
              <a:t>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2685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ebouw, buiten, huis, straat&#10;&#10;Automatisch gegenereerde beschrijving">
            <a:extLst>
              <a:ext uri="{FF2B5EF4-FFF2-40B4-BE49-F238E27FC236}">
                <a16:creationId xmlns:a16="http://schemas.microsoft.com/office/drawing/2014/main" id="{81EFC2BC-D348-4165-BB3F-B2FE6EF79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22" y="0"/>
            <a:ext cx="11629756" cy="584835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FA34FA0-0C7E-4CD4-AE62-81CE3F0DADCC}"/>
              </a:ext>
            </a:extLst>
          </p:cNvPr>
          <p:cNvSpPr txBox="1"/>
          <p:nvPr/>
        </p:nvSpPr>
        <p:spPr>
          <a:xfrm>
            <a:off x="2505075" y="6172200"/>
            <a:ext cx="7705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err="1">
                <a:solidFill>
                  <a:prstClr val="black"/>
                </a:solidFill>
              </a:rPr>
              <a:t>Logistieke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aandachtspunten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nagenoeg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geen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ruimte</a:t>
            </a:r>
            <a:r>
              <a:rPr lang="en-US" dirty="0">
                <a:solidFill>
                  <a:prstClr val="black"/>
                </a:solidFill>
              </a:rPr>
              <a:t> voor </a:t>
            </a:r>
            <a:r>
              <a:rPr lang="en-US" dirty="0" err="1">
                <a:solidFill>
                  <a:prstClr val="black"/>
                </a:solidFill>
              </a:rPr>
              <a:t>bouw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opslag</a:t>
            </a:r>
            <a:r>
              <a:rPr lang="en-US" dirty="0">
                <a:solidFill>
                  <a:prstClr val="black"/>
                </a:solidFill>
              </a:rPr>
              <a:t> en </a:t>
            </a:r>
            <a:r>
              <a:rPr lang="en-US" dirty="0" err="1">
                <a:solidFill>
                  <a:prstClr val="black"/>
                </a:solidFill>
              </a:rPr>
              <a:t>hijsen</a:t>
            </a:r>
            <a:r>
              <a:rPr lang="en-US" dirty="0">
                <a:solidFill>
                  <a:prstClr val="black"/>
                </a:solidFill>
              </a:rPr>
              <a:t>  </a:t>
            </a:r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54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ebouw, circuit, straat&#10;&#10;Automatisch gegenereerde beschrijving">
            <a:extLst>
              <a:ext uri="{FF2B5EF4-FFF2-40B4-BE49-F238E27FC236}">
                <a16:creationId xmlns:a16="http://schemas.microsoft.com/office/drawing/2014/main" id="{B434EBA0-F8F7-4DEC-80C4-E687B122A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04" y="0"/>
            <a:ext cx="11532592" cy="5715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B7ED65F-6208-44B0-9D4F-3681DAB5E416}"/>
              </a:ext>
            </a:extLst>
          </p:cNvPr>
          <p:cNvSpPr txBox="1"/>
          <p:nvPr/>
        </p:nvSpPr>
        <p:spPr>
          <a:xfrm>
            <a:off x="1200151" y="5981700"/>
            <a:ext cx="979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err="1">
                <a:solidFill>
                  <a:prstClr val="black"/>
                </a:solidFill>
              </a:rPr>
              <a:t>Logistieke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aandachtspunten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beperkte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bereikbaarheid</a:t>
            </a:r>
            <a:r>
              <a:rPr lang="en-US" dirty="0">
                <a:solidFill>
                  <a:prstClr val="black"/>
                </a:solidFill>
              </a:rPr>
              <a:t> centrum Amsterdam, </a:t>
            </a:r>
            <a:r>
              <a:rPr lang="en-US" dirty="0" err="1">
                <a:solidFill>
                  <a:prstClr val="black"/>
                </a:solidFill>
              </a:rPr>
              <a:t>omgeven</a:t>
            </a:r>
            <a:r>
              <a:rPr lang="en-US" dirty="0">
                <a:solidFill>
                  <a:prstClr val="black"/>
                </a:solidFill>
              </a:rPr>
              <a:t> door </a:t>
            </a:r>
            <a:r>
              <a:rPr lang="en-US" dirty="0" err="1">
                <a:solidFill>
                  <a:prstClr val="black"/>
                </a:solidFill>
              </a:rPr>
              <a:t>woonbuurt</a:t>
            </a:r>
            <a:r>
              <a:rPr lang="en-US" dirty="0">
                <a:solidFill>
                  <a:prstClr val="black"/>
                </a:solidFill>
              </a:rPr>
              <a:t>  </a:t>
            </a:r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28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ebouw, tekst, groot, teken&#10;&#10;Automatisch gegenereerde beschrijving">
            <a:extLst>
              <a:ext uri="{FF2B5EF4-FFF2-40B4-BE49-F238E27FC236}">
                <a16:creationId xmlns:a16="http://schemas.microsoft.com/office/drawing/2014/main" id="{149945C5-FD15-44AC-937A-3AE5EA4A8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081" y="0"/>
            <a:ext cx="4702352" cy="62865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729CD116-351E-4D56-9D6A-EDF00A070CA9}"/>
              </a:ext>
            </a:extLst>
          </p:cNvPr>
          <p:cNvSpPr txBox="1"/>
          <p:nvPr/>
        </p:nvSpPr>
        <p:spPr>
          <a:xfrm>
            <a:off x="3391469" y="6362700"/>
            <a:ext cx="498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1928, </a:t>
            </a:r>
            <a:r>
              <a:rPr lang="en-US" dirty="0" err="1"/>
              <a:t>fabrikant</a:t>
            </a:r>
            <a:r>
              <a:rPr lang="en-US" dirty="0"/>
              <a:t> van </a:t>
            </a:r>
            <a:r>
              <a:rPr lang="en-US" dirty="0" err="1"/>
              <a:t>staalconstructies</a:t>
            </a:r>
            <a:r>
              <a:rPr lang="en-US" dirty="0"/>
              <a:t> en </a:t>
            </a:r>
            <a:r>
              <a:rPr lang="en-US" dirty="0" err="1"/>
              <a:t>BIMSbeton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374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buiten, gebouw, brug, foto&#10;&#10;Automatisch gegenereerde beschrijving">
            <a:extLst>
              <a:ext uri="{FF2B5EF4-FFF2-40B4-BE49-F238E27FC236}">
                <a16:creationId xmlns:a16="http://schemas.microsoft.com/office/drawing/2014/main" id="{D0E5FFA0-768E-4397-85DB-1CDADE2E8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188" y="0"/>
            <a:ext cx="8570973" cy="623545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E17B9C2-AA43-473A-860D-FF113EA45B76}"/>
              </a:ext>
            </a:extLst>
          </p:cNvPr>
          <p:cNvSpPr txBox="1"/>
          <p:nvPr/>
        </p:nvSpPr>
        <p:spPr>
          <a:xfrm>
            <a:off x="4286439" y="6372225"/>
            <a:ext cx="375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1925, </a:t>
            </a:r>
            <a:r>
              <a:rPr lang="en-US" dirty="0" err="1"/>
              <a:t>bouw</a:t>
            </a:r>
            <a:r>
              <a:rPr lang="en-US" dirty="0"/>
              <a:t> </a:t>
            </a:r>
            <a:r>
              <a:rPr lang="en-US" dirty="0" err="1"/>
              <a:t>spanten</a:t>
            </a:r>
            <a:r>
              <a:rPr lang="en-US" dirty="0"/>
              <a:t> </a:t>
            </a:r>
            <a:r>
              <a:rPr lang="en-US" dirty="0" err="1"/>
              <a:t>dakconstructie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6316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ebouw, buiten, foto, oud&#10;&#10;Automatisch gegenereerde beschrijving">
            <a:extLst>
              <a:ext uri="{FF2B5EF4-FFF2-40B4-BE49-F238E27FC236}">
                <a16:creationId xmlns:a16="http://schemas.microsoft.com/office/drawing/2014/main" id="{44715DA5-808E-453A-8872-312585250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63" y="0"/>
            <a:ext cx="8802587" cy="6175375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B0F84E2A-BC84-4AF1-9316-879716BD77EB}"/>
              </a:ext>
            </a:extLst>
          </p:cNvPr>
          <p:cNvSpPr txBox="1"/>
          <p:nvPr/>
        </p:nvSpPr>
        <p:spPr>
          <a:xfrm>
            <a:off x="3476626" y="6296025"/>
            <a:ext cx="565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1927, </a:t>
            </a:r>
            <a:r>
              <a:rPr lang="en-US" dirty="0" err="1"/>
              <a:t>aanleg</a:t>
            </a:r>
            <a:r>
              <a:rPr lang="en-US" dirty="0"/>
              <a:t> </a:t>
            </a:r>
            <a:r>
              <a:rPr lang="en-US" dirty="0" err="1"/>
              <a:t>buitenruimte</a:t>
            </a:r>
            <a:r>
              <a:rPr lang="en-US" dirty="0"/>
              <a:t>, </a:t>
            </a:r>
            <a:r>
              <a:rPr lang="en-US" dirty="0" err="1"/>
              <a:t>zijde</a:t>
            </a:r>
            <a:r>
              <a:rPr lang="en-US" dirty="0"/>
              <a:t> </a:t>
            </a:r>
            <a:r>
              <a:rPr lang="en-US" dirty="0" err="1"/>
              <a:t>Kromme</a:t>
            </a:r>
            <a:r>
              <a:rPr lang="en-US" dirty="0"/>
              <a:t> </a:t>
            </a:r>
            <a:r>
              <a:rPr lang="en-US" dirty="0" err="1"/>
              <a:t>Mijdrechtstraat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7721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ebouw, trein, plafond, spoor&#10;&#10;Automatisch gegenereerde beschrijving">
            <a:extLst>
              <a:ext uri="{FF2B5EF4-FFF2-40B4-BE49-F238E27FC236}">
                <a16:creationId xmlns:a16="http://schemas.microsoft.com/office/drawing/2014/main" id="{4DF16137-8308-4A5D-9E62-ECD874A74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930" y="0"/>
            <a:ext cx="8222140" cy="569474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9ABF234-74CF-43FC-AC6D-1A2000CD522A}"/>
              </a:ext>
            </a:extLst>
          </p:cNvPr>
          <p:cNvSpPr txBox="1"/>
          <p:nvPr/>
        </p:nvSpPr>
        <p:spPr>
          <a:xfrm>
            <a:off x="4732117" y="6099858"/>
            <a:ext cx="3055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1927, </a:t>
            </a:r>
            <a:r>
              <a:rPr lang="en-US" dirty="0" err="1"/>
              <a:t>aanleg</a:t>
            </a:r>
            <a:r>
              <a:rPr lang="en-US" dirty="0"/>
              <a:t> </a:t>
            </a:r>
            <a:r>
              <a:rPr lang="en-US" dirty="0" err="1"/>
              <a:t>sporen</a:t>
            </a:r>
            <a:r>
              <a:rPr lang="en-US" dirty="0"/>
              <a:t> in remise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3485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, foto, gebouw, sneeuw&#10;&#10;Automatisch gegenereerde beschrijving">
            <a:extLst>
              <a:ext uri="{FF2B5EF4-FFF2-40B4-BE49-F238E27FC236}">
                <a16:creationId xmlns:a16="http://schemas.microsoft.com/office/drawing/2014/main" id="{0CCD20FD-54B2-42AA-811F-8BC1C6ADD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351" y="0"/>
            <a:ext cx="8489298" cy="625919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BFD21FB3-2424-4EE9-98FC-88F12F69259A}"/>
              </a:ext>
            </a:extLst>
          </p:cNvPr>
          <p:cNvSpPr txBox="1"/>
          <p:nvPr/>
        </p:nvSpPr>
        <p:spPr>
          <a:xfrm>
            <a:off x="2719387" y="6391275"/>
            <a:ext cx="6753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1932, </a:t>
            </a:r>
            <a:r>
              <a:rPr lang="en-US" dirty="0" err="1"/>
              <a:t>beide</a:t>
            </a:r>
            <a:r>
              <a:rPr lang="en-US" dirty="0"/>
              <a:t> </a:t>
            </a:r>
            <a:r>
              <a:rPr lang="en-US" dirty="0" err="1"/>
              <a:t>bouwdelen</a:t>
            </a:r>
            <a:r>
              <a:rPr lang="en-US" dirty="0"/>
              <a:t> remise </a:t>
            </a:r>
            <a:r>
              <a:rPr lang="en-US" dirty="0" err="1"/>
              <a:t>gereed</a:t>
            </a:r>
            <a:r>
              <a:rPr lang="en-US" dirty="0"/>
              <a:t>, </a:t>
            </a:r>
            <a:r>
              <a:rPr lang="en-US" dirty="0" err="1"/>
              <a:t>zijde</a:t>
            </a:r>
            <a:r>
              <a:rPr lang="en-US" dirty="0"/>
              <a:t> </a:t>
            </a:r>
            <a:r>
              <a:rPr lang="en-US" dirty="0" err="1"/>
              <a:t>Kromme</a:t>
            </a:r>
            <a:r>
              <a:rPr lang="en-US" dirty="0"/>
              <a:t> </a:t>
            </a:r>
            <a:r>
              <a:rPr lang="en-US" dirty="0" err="1"/>
              <a:t>Mijdrechtstraat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5205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neeuw, gebouw, binnen, foto&#10;&#10;Automatisch gegenereerde beschrijving">
            <a:extLst>
              <a:ext uri="{FF2B5EF4-FFF2-40B4-BE49-F238E27FC236}">
                <a16:creationId xmlns:a16="http://schemas.microsoft.com/office/drawing/2014/main" id="{1B222717-A4E5-4269-AD3C-5207AEF97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30" y="-95250"/>
            <a:ext cx="7734940" cy="605254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70E96673-1EFF-4604-97D4-3429F85F1B74}"/>
              </a:ext>
            </a:extLst>
          </p:cNvPr>
          <p:cNvSpPr txBox="1"/>
          <p:nvPr/>
        </p:nvSpPr>
        <p:spPr>
          <a:xfrm>
            <a:off x="3523930" y="6191250"/>
            <a:ext cx="514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1932, </a:t>
            </a:r>
            <a:r>
              <a:rPr lang="en-US" dirty="0" err="1">
                <a:solidFill>
                  <a:prstClr val="black"/>
                </a:solidFill>
              </a:rPr>
              <a:t>beide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bouwdelen</a:t>
            </a:r>
            <a:r>
              <a:rPr lang="en-US" dirty="0">
                <a:solidFill>
                  <a:prstClr val="black"/>
                </a:solidFill>
              </a:rPr>
              <a:t> remise </a:t>
            </a:r>
            <a:r>
              <a:rPr lang="en-US" dirty="0" err="1">
                <a:solidFill>
                  <a:prstClr val="black"/>
                </a:solidFill>
              </a:rPr>
              <a:t>gereed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opstelsporen</a:t>
            </a:r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461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ebouw, buiten, foto, groot&#10;&#10;Automatisch gegenereerde beschrijving">
            <a:extLst>
              <a:ext uri="{FF2B5EF4-FFF2-40B4-BE49-F238E27FC236}">
                <a16:creationId xmlns:a16="http://schemas.microsoft.com/office/drawing/2014/main" id="{93397397-33BA-49B2-BB90-391B6923E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8001080" cy="608950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EE56E0E5-753A-4F72-80CE-6734C6D9A59E}"/>
              </a:ext>
            </a:extLst>
          </p:cNvPr>
          <p:cNvSpPr txBox="1"/>
          <p:nvPr/>
        </p:nvSpPr>
        <p:spPr>
          <a:xfrm>
            <a:off x="3224212" y="6343650"/>
            <a:ext cx="5743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1939, </a:t>
            </a:r>
            <a:r>
              <a:rPr lang="en-US" dirty="0" err="1"/>
              <a:t>beide</a:t>
            </a:r>
            <a:r>
              <a:rPr lang="en-US" dirty="0"/>
              <a:t> </a:t>
            </a:r>
            <a:r>
              <a:rPr lang="en-US" dirty="0" err="1"/>
              <a:t>bouwdelen</a:t>
            </a:r>
            <a:r>
              <a:rPr lang="en-US" dirty="0"/>
              <a:t> remise </a:t>
            </a:r>
            <a:r>
              <a:rPr lang="en-US" dirty="0" err="1"/>
              <a:t>gereed</a:t>
            </a:r>
            <a:r>
              <a:rPr lang="en-US" dirty="0"/>
              <a:t>, links </a:t>
            </a:r>
            <a:r>
              <a:rPr lang="en-US" dirty="0" err="1"/>
              <a:t>Spyker</a:t>
            </a:r>
            <a:r>
              <a:rPr lang="en-US" dirty="0"/>
              <a:t> </a:t>
            </a:r>
            <a:r>
              <a:rPr lang="en-US" dirty="0" err="1"/>
              <a:t>fabriek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09735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ebouw, boek, foto, zitten&#10;&#10;Automatisch gegenereerde beschrijving">
            <a:extLst>
              <a:ext uri="{FF2B5EF4-FFF2-40B4-BE49-F238E27FC236}">
                <a16:creationId xmlns:a16="http://schemas.microsoft.com/office/drawing/2014/main" id="{486E7013-4F66-4E7A-B659-F5E4C136A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41" y="0"/>
            <a:ext cx="8748684" cy="602783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F7357899-B590-483F-A271-AC039EA8565D}"/>
              </a:ext>
            </a:extLst>
          </p:cNvPr>
          <p:cNvSpPr txBox="1"/>
          <p:nvPr/>
        </p:nvSpPr>
        <p:spPr>
          <a:xfrm>
            <a:off x="4724400" y="629602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1955, remise in </a:t>
            </a:r>
            <a:r>
              <a:rPr lang="en-US" dirty="0" err="1"/>
              <a:t>gebruik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069629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</Words>
  <Application>Microsoft Office PowerPoint</Application>
  <PresentationFormat>Breedbeeld</PresentationFormat>
  <Paragraphs>19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Warnaar, Bart</dc:creator>
  <cp:lastModifiedBy>Tahamata, Livio</cp:lastModifiedBy>
  <cp:revision>39</cp:revision>
  <dcterms:created xsi:type="dcterms:W3CDTF">2020-08-10T16:33:41Z</dcterms:created>
  <dcterms:modified xsi:type="dcterms:W3CDTF">2021-04-28T09:50:25Z</dcterms:modified>
</cp:coreProperties>
</file>