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27"/>
  </p:notesMasterIdLst>
  <p:sldIdLst>
    <p:sldId id="691" r:id="rId5"/>
    <p:sldId id="692" r:id="rId6"/>
    <p:sldId id="654" r:id="rId7"/>
    <p:sldId id="698" r:id="rId8"/>
    <p:sldId id="708" r:id="rId9"/>
    <p:sldId id="702" r:id="rId10"/>
    <p:sldId id="678" r:id="rId11"/>
    <p:sldId id="593" r:id="rId12"/>
    <p:sldId id="693" r:id="rId13"/>
    <p:sldId id="701" r:id="rId14"/>
    <p:sldId id="697" r:id="rId15"/>
    <p:sldId id="696" r:id="rId16"/>
    <p:sldId id="709" r:id="rId17"/>
    <p:sldId id="699" r:id="rId18"/>
    <p:sldId id="700" r:id="rId19"/>
    <p:sldId id="711" r:id="rId20"/>
    <p:sldId id="707" r:id="rId21"/>
    <p:sldId id="694" r:id="rId22"/>
    <p:sldId id="704" r:id="rId23"/>
    <p:sldId id="705" r:id="rId24"/>
    <p:sldId id="703" r:id="rId25"/>
    <p:sldId id="690" r:id="rId26"/>
  </p:sldIdLst>
  <p:sldSz cx="12192000" cy="6858000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eter van Leeuwen" initials="PVL" lastIdx="3" clrIdx="0"/>
  <p:cmAuthor id="1" name="Pel, Carola" initials="PC" lastIdx="2" clrIdx="1">
    <p:extLst>
      <p:ext uri="{19B8F6BF-5375-455C-9EA6-DF929625EA0E}">
        <p15:presenceInfo xmlns:p15="http://schemas.microsoft.com/office/powerpoint/2012/main" userId="S-1-5-21-4012033790-4084158397-284283626-1186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81"/>
    <a:srgbClr val="000000"/>
    <a:srgbClr val="9898BA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79" autoAdjust="0"/>
    <p:restoredTop sz="96945" autoAdjust="0"/>
  </p:normalViewPr>
  <p:slideViewPr>
    <p:cSldViewPr snapToGrid="0">
      <p:cViewPr varScale="1">
        <p:scale>
          <a:sx n="67" d="100"/>
          <a:sy n="67" d="100"/>
        </p:scale>
        <p:origin x="75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29T11:12:34.032" idx="2">
    <p:pos x="10" y="10"/>
    <p:text>deze heb ik omhoog geplaatst.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DC4CF-C072-4EA9-B9D9-5ED79949CF9B}" type="datetimeFigureOut">
              <a:rPr lang="nl-NL" smtClean="0"/>
              <a:t>11-11-2021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4E13F-A79F-428E-BF07-B7D83206DA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13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ontwerp door D&amp;D</a:t>
            </a:r>
          </a:p>
          <a:p>
            <a:r>
              <a:rPr lang="nl-NL" dirty="0"/>
              <a:t>op basis van bouwenvelop GA</a:t>
            </a:r>
          </a:p>
          <a:p>
            <a:r>
              <a:rPr lang="nl-NL" dirty="0"/>
              <a:t>hier hoofdbeeld</a:t>
            </a:r>
          </a:p>
          <a:p>
            <a:r>
              <a:rPr lang="nl-NL" dirty="0"/>
              <a:t>* groene </a:t>
            </a:r>
            <a:r>
              <a:rPr lang="nl-NL" dirty="0" err="1"/>
              <a:t>schlucht</a:t>
            </a:r>
            <a:r>
              <a:rPr lang="nl-NL" dirty="0"/>
              <a:t>, verschillende kleuren metselwerk;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waar zitten welke woningen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commerciële plinten, waar en wat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dirty="0"/>
              <a:t>onderin publieke fietsenstalling en bergingen / fietsenstalling bewoners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4E13F-A79F-428E-BF07-B7D83206DA1F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22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opbouw van het gebouw</a:t>
            </a:r>
          </a:p>
          <a:p>
            <a:r>
              <a:rPr lang="nl-NL" dirty="0"/>
              <a:t>ontsluiting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4E13F-A79F-428E-BF07-B7D83206DA1F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8954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D27456-DA6D-441B-B4F0-F62C62CCB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6DDD2FD-F5D3-4B45-8CE1-6139033B26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8809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0EA18C-79A1-4CC1-989C-3DFBB3EED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A3EAAB9-3C84-4AB4-B973-B557391DC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06239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BB73413-1664-420B-91B1-8F9156EE59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C356B30-64A3-4C70-AFB9-1E55614775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844597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0C08D2-04F4-42B5-BAF4-946994452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FA8C0A-3773-4D24-A415-CE81D62B3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–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6955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DC3D91-7337-43A5-A2AB-C853F1E2C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BCAC43-954C-46CA-8669-15D0FA430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8714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3E5B95-DF11-47B7-990A-B791DCFE3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D7A2AF-2797-4F1E-849A-9DB82C9A4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57314B5-211C-48BE-AFDC-3B31EAB5C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0064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3FECBF-3791-4AD6-B975-935A1BF98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181D28-2068-4F04-BFB4-4ADB516C7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7ECE42E-0611-49A3-A68D-090C81C788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3D366E0-B1D8-412B-A181-3912AB3CC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CBC45A1-86AF-41F0-927F-81767EC376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0033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1CC4D2-3179-4C89-B00F-9FA24D07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64324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20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56B25-AD99-4029-8E31-6BA249EE7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F7C5A9-44A6-4A3E-8E6A-552E9B54B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F3AAAFA-A61B-43E4-A3C8-3D24C97DE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29257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1C62E-96E0-4B1D-B452-032DDFFAE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06DFDDB-F01F-41C9-AB75-CE53D0898A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E666C69-FA28-4765-9241-43B1BD68D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6705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D5FE30A-369E-4F7E-B333-68E7803BAC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6545" y="0"/>
            <a:ext cx="1455455" cy="48500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1F283FC-BD63-4F2B-ADF7-975CF26B630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21" y="25154"/>
            <a:ext cx="932701" cy="485004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52367A1-8647-4308-A298-F0DD61986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4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DF2E83-83C9-4C8D-A319-9299A2A62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42646"/>
            <a:ext cx="10515600" cy="5158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532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comments" Target="../comments/commen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C0A7D40-0E3E-4E63-A379-2E258C7B083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9388" y="-8541"/>
            <a:ext cx="7972612" cy="6866542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6A658652-2A77-4953-89C7-94ADB40F0C9B}"/>
              </a:ext>
            </a:extLst>
          </p:cNvPr>
          <p:cNvSpPr txBox="1">
            <a:spLocks/>
          </p:cNvSpPr>
          <p:nvPr/>
        </p:nvSpPr>
        <p:spPr>
          <a:xfrm>
            <a:off x="4649381" y="1737063"/>
            <a:ext cx="6730474" cy="7524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4000" b="1" dirty="0">
                <a:solidFill>
                  <a:schemeClr val="bg1"/>
                </a:solidFill>
              </a:rPr>
              <a:t>Marktinformatie bijeenkomst</a:t>
            </a:r>
          </a:p>
          <a:p>
            <a:endParaRPr lang="nl-NL" sz="4000" dirty="0">
              <a:solidFill>
                <a:schemeClr val="bg1"/>
              </a:solidFill>
            </a:endParaRPr>
          </a:p>
          <a:p>
            <a:endParaRPr lang="nl-NL" sz="4000" dirty="0">
              <a:solidFill>
                <a:schemeClr val="bg1"/>
              </a:solidFill>
            </a:endParaRPr>
          </a:p>
          <a:p>
            <a:endParaRPr lang="nl-NL" sz="4000" dirty="0">
              <a:solidFill>
                <a:schemeClr val="bg1"/>
              </a:solidFill>
            </a:endParaRPr>
          </a:p>
          <a:p>
            <a:r>
              <a:rPr lang="nl-NL" sz="2400" b="1" i="1" dirty="0">
                <a:solidFill>
                  <a:schemeClr val="bg1"/>
                </a:solidFill>
              </a:rPr>
              <a:t>9 november 2021</a:t>
            </a:r>
            <a:endParaRPr lang="nl-NL" sz="4000" b="1" i="1" dirty="0">
              <a:solidFill>
                <a:schemeClr val="bg1"/>
              </a:solidFill>
            </a:endParaRPr>
          </a:p>
          <a:p>
            <a:br>
              <a:rPr lang="nl-NL" sz="4000" dirty="0">
                <a:solidFill>
                  <a:schemeClr val="bg1"/>
                </a:solidFill>
              </a:rPr>
            </a:br>
            <a:endParaRPr lang="nl-NL" sz="4000" dirty="0">
              <a:solidFill>
                <a:schemeClr val="bg1"/>
              </a:solidFill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E955B6E-9AFD-4661-8D91-00FC7C29EA3A}"/>
              </a:ext>
            </a:extLst>
          </p:cNvPr>
          <p:cNvSpPr/>
          <p:nvPr/>
        </p:nvSpPr>
        <p:spPr>
          <a:xfrm>
            <a:off x="0" y="0"/>
            <a:ext cx="42193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D113E12-08E4-41B3-B2D3-D90FD0B3CA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786" y="4220874"/>
            <a:ext cx="2454399" cy="127628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6E8AE0E-C30C-4D9F-8E98-4FD9D2DE06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17" y="2361580"/>
            <a:ext cx="3203226" cy="1067419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736283D2-4C6C-4573-9DB2-D60E86A4D9E8}"/>
              </a:ext>
            </a:extLst>
          </p:cNvPr>
          <p:cNvSpPr txBox="1">
            <a:spLocks/>
          </p:cNvSpPr>
          <p:nvPr/>
        </p:nvSpPr>
        <p:spPr>
          <a:xfrm>
            <a:off x="616124" y="451517"/>
            <a:ext cx="3160819" cy="752448"/>
          </a:xfrm>
          <a:prstGeom prst="rect">
            <a:avLst/>
          </a:prstGeom>
        </p:spPr>
        <p:txBody>
          <a:bodyPr wrap="none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/>
              <a:t>Project</a:t>
            </a:r>
          </a:p>
          <a:p>
            <a:r>
              <a:rPr lang="nl-NL" dirty="0"/>
              <a:t>Sloterdijk L-Midden</a:t>
            </a:r>
            <a:br>
              <a:rPr lang="nl-NL" dirty="0"/>
            </a:br>
            <a:endParaRPr lang="nl-NL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B161571E-C303-4597-AD95-913BEE32B9D0}"/>
              </a:ext>
            </a:extLst>
          </p:cNvPr>
          <p:cNvSpPr txBox="1">
            <a:spLocks/>
          </p:cNvSpPr>
          <p:nvPr/>
        </p:nvSpPr>
        <p:spPr>
          <a:xfrm>
            <a:off x="616124" y="1360839"/>
            <a:ext cx="2882501" cy="376224"/>
          </a:xfrm>
          <a:prstGeom prst="rect">
            <a:avLst/>
          </a:prstGeom>
        </p:spPr>
        <p:txBody>
          <a:bodyPr wrap="none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000" i="1" dirty="0"/>
              <a:t>is een samenwerking van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0012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5F5ED2-B0D2-40C4-8ADA-A4DF8EBBE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6FB2C63-1F96-4295-A01B-7A095933A5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302" y="1441139"/>
            <a:ext cx="6594048" cy="458532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828D766-C583-45CE-BE1E-C13FABF13C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841" y="3733800"/>
            <a:ext cx="4401241" cy="248602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7C6756F-9EE6-4CA6-975A-CD6708C880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842" y="942975"/>
            <a:ext cx="4404346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3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89BC92-3535-48C9-BB5F-9E0C97C29C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6459" y="1019908"/>
            <a:ext cx="6258188" cy="452437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D8A2586-8CB1-4F32-B7AF-A34751AE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</a:t>
            </a: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A055B77-2060-46E9-B659-74A030E68D2D}"/>
              </a:ext>
            </a:extLst>
          </p:cNvPr>
          <p:cNvSpPr txBox="1">
            <a:spLocks/>
          </p:cNvSpPr>
          <p:nvPr/>
        </p:nvSpPr>
        <p:spPr>
          <a:xfrm>
            <a:off x="838200" y="1242646"/>
            <a:ext cx="5084428" cy="51581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Belangrijkste functies in het gebouw</a:t>
            </a:r>
          </a:p>
          <a:p>
            <a:pPr lvl="1"/>
            <a:r>
              <a:rPr lang="nl-NL" dirty="0"/>
              <a:t>sociale woningbouw, middeldure huur</a:t>
            </a:r>
          </a:p>
          <a:p>
            <a:pPr lvl="1"/>
            <a:r>
              <a:rPr lang="nl-NL" dirty="0"/>
              <a:t>commerciële plinten / bedrijfsruimte</a:t>
            </a:r>
          </a:p>
          <a:p>
            <a:pPr lvl="1"/>
            <a:r>
              <a:rPr lang="nl-NL" dirty="0"/>
              <a:t>publieke fietsenstalling </a:t>
            </a:r>
          </a:p>
          <a:p>
            <a:r>
              <a:rPr lang="nl-NL" dirty="0"/>
              <a:t>Bouwenvelop leidend</a:t>
            </a:r>
          </a:p>
          <a:p>
            <a:pPr lvl="1"/>
            <a:r>
              <a:rPr lang="nl-NL" dirty="0"/>
              <a:t>gebouwvorm, programma, plinten</a:t>
            </a:r>
          </a:p>
          <a:p>
            <a:r>
              <a:rPr lang="nl-NL" dirty="0"/>
              <a:t>Stedelijk gebied in Amsterdam</a:t>
            </a:r>
          </a:p>
          <a:p>
            <a:pPr lvl="1"/>
            <a:r>
              <a:rPr lang="nl-NL" dirty="0"/>
              <a:t>BLVC</a:t>
            </a:r>
          </a:p>
          <a:p>
            <a:pPr lvl="1"/>
            <a:r>
              <a:rPr lang="nl-NL" dirty="0"/>
              <a:t>bouwlogistiek, overlast omgeving</a:t>
            </a:r>
          </a:p>
          <a:p>
            <a:r>
              <a:rPr lang="nl-NL" dirty="0"/>
              <a:t>Nabijheid van het spoor</a:t>
            </a:r>
          </a:p>
          <a:p>
            <a:pPr lvl="1"/>
            <a:r>
              <a:rPr lang="nl-NL" dirty="0"/>
              <a:t>veiligheid tijdens de bouw</a:t>
            </a:r>
          </a:p>
          <a:p>
            <a:pPr lvl="1"/>
            <a:r>
              <a:rPr lang="nl-NL" dirty="0"/>
              <a:t>extra dikke keldervloer i.v.m. trillingen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3141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5F5ED2-B0D2-40C4-8ADA-A4DF8EBBE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28772F5-A1DB-43FA-8B0A-EC342085A2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06" y="1399478"/>
            <a:ext cx="5362750" cy="452983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47107D8-D016-45D4-8D06-CB4266E6F6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256" y="928687"/>
            <a:ext cx="6199465" cy="467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01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E56FC-DBDA-46DC-B495-74C87D7A3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33 woningtypes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186D008-549F-4F74-993A-756EE932E6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617" y="1346331"/>
            <a:ext cx="5711455" cy="223038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2EE5A43-49C8-4621-BD16-4B124F6737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5869" y="784550"/>
            <a:ext cx="1783040" cy="5190948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C0FB3DB-5AF0-4BC2-9515-2B209E15A6E2}"/>
              </a:ext>
            </a:extLst>
          </p:cNvPr>
          <p:cNvSpPr txBox="1"/>
          <p:nvPr/>
        </p:nvSpPr>
        <p:spPr>
          <a:xfrm>
            <a:off x="8152396" y="1125309"/>
            <a:ext cx="1083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>
                <a:solidFill>
                  <a:srgbClr val="0070C0"/>
                </a:solidFill>
              </a:rPr>
              <a:t>Type B3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E05763D-F9D6-4E14-A4B5-906F24117015}"/>
              </a:ext>
            </a:extLst>
          </p:cNvPr>
          <p:cNvSpPr txBox="1"/>
          <p:nvPr/>
        </p:nvSpPr>
        <p:spPr>
          <a:xfrm>
            <a:off x="6265041" y="1323258"/>
            <a:ext cx="1048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>
                <a:solidFill>
                  <a:srgbClr val="0070C0"/>
                </a:solidFill>
              </a:rPr>
              <a:t>Type A1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88761BC2-D8EF-4787-8FE7-F0DF16BCA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0706" y="778303"/>
            <a:ext cx="2013328" cy="5197195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76455FD7-18D7-433B-92C1-003151ED7431}"/>
              </a:ext>
            </a:extLst>
          </p:cNvPr>
          <p:cNvSpPr txBox="1"/>
          <p:nvPr/>
        </p:nvSpPr>
        <p:spPr>
          <a:xfrm>
            <a:off x="10582170" y="1125309"/>
            <a:ext cx="1079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>
                <a:solidFill>
                  <a:srgbClr val="0070C0"/>
                </a:solidFill>
              </a:rPr>
              <a:t>Type C6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FBC352C-A9EE-43BD-8DC3-4A30157512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351" y="3831628"/>
            <a:ext cx="4980350" cy="2842826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E3ADDFB6-8DA7-4A1A-BF7B-3DF8C5C21106}"/>
              </a:ext>
            </a:extLst>
          </p:cNvPr>
          <p:cNvSpPr txBox="1"/>
          <p:nvPr/>
        </p:nvSpPr>
        <p:spPr>
          <a:xfrm>
            <a:off x="6265041" y="3677739"/>
            <a:ext cx="905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i="1" dirty="0">
                <a:solidFill>
                  <a:srgbClr val="0070C0"/>
                </a:solidFill>
              </a:rPr>
              <a:t>Type D6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0A3CBA2C-033B-4E5E-BB72-EF18C7FFA7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049" y="1226289"/>
            <a:ext cx="2025858" cy="537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18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89BC92-3535-48C9-BB5F-9E0C97C29C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0375" y="1087881"/>
            <a:ext cx="4596518" cy="258324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D8A2586-8CB1-4F32-B7AF-A34751AE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ontwerp: groene binnentuin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8D26A1B-7E00-4EF5-8AD9-56F75E5BC8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028" y="1868931"/>
            <a:ext cx="5892372" cy="438618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6AA89D2-B6A9-47D5-863D-3B94F99FE7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375" y="3824470"/>
            <a:ext cx="4585358" cy="258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93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89BC92-3535-48C9-BB5F-9E0C97C29C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0347" y="1087881"/>
            <a:ext cx="4559573" cy="258324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D8A2586-8CB1-4F32-B7AF-A34751AE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ontwerp: groene gevel / </a:t>
            </a:r>
            <a:r>
              <a:rPr lang="nl-NL" dirty="0" err="1"/>
              <a:t>schlucht</a:t>
            </a: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CB19D7C-35CB-48B2-8AE4-8885A0A860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347" y="3951515"/>
            <a:ext cx="4524953" cy="254136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9279398D-F6C7-459E-A5D3-78D2F77ED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860" y="1981199"/>
            <a:ext cx="2164659" cy="437275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9146A6B-57F2-4D87-A43D-14B9BC0855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5" y="1181099"/>
            <a:ext cx="3930271" cy="403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88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D8A2586-8CB1-4F32-B7AF-A34751AE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Definitief ontwerp: publieke fietsenstalling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0CEAE51-ED29-4EC9-84FD-0209B6BF03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527" y="3828094"/>
            <a:ext cx="4163273" cy="2345999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A0A39BE-48E6-411B-9733-D14CA1DA5B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528" y="1275126"/>
            <a:ext cx="4163273" cy="2340529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5DD70D7C-7638-4997-8AF2-0CEC27686B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132" y="1275126"/>
            <a:ext cx="6438900" cy="490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77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D8A2586-8CB1-4F32-B7AF-A34751AE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Bouw- en werkterrein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4BEA922-000F-48F1-80F4-B8658C349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406" y="1019908"/>
            <a:ext cx="7021585" cy="55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1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88394C6-F23D-410C-AF8F-63EDFF5750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TOELICHTING OP </a:t>
            </a:r>
            <a:br>
              <a:rPr lang="nl-NL" dirty="0"/>
            </a:br>
            <a:r>
              <a:rPr lang="nl-NL" dirty="0"/>
              <a:t>CONTRACT EN AANBESTEDING</a:t>
            </a:r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1553D49F-7A0A-4466-A868-462532733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6503"/>
            <a:ext cx="9144000" cy="1655762"/>
          </a:xfrm>
        </p:spPr>
        <p:txBody>
          <a:bodyPr/>
          <a:lstStyle/>
          <a:p>
            <a:r>
              <a:rPr lang="nl-NL" sz="2800" dirty="0"/>
              <a:t>Dino Gaya Walters</a:t>
            </a:r>
          </a:p>
          <a:p>
            <a:r>
              <a:rPr lang="nl-NL" i="1" dirty="0"/>
              <a:t>Contractmanager V&amp;OR – Gemeente Amsterdam</a:t>
            </a:r>
          </a:p>
        </p:txBody>
      </p:sp>
    </p:spTree>
    <p:extLst>
      <p:ext uri="{BB962C8B-B14F-4D97-AF65-F5344CB8AC3E}">
        <p14:creationId xmlns:p14="http://schemas.microsoft.com/office/powerpoint/2010/main" val="1466802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EEC8EC-F52D-42EA-A20D-CC1CA6DA0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Eén contract, twee opdrachtgevers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93CFF3-710D-4290-B7F3-3D298976D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2646"/>
            <a:ext cx="5891960" cy="5158154"/>
          </a:xfrm>
        </p:spPr>
        <p:txBody>
          <a:bodyPr/>
          <a:lstStyle/>
          <a:p>
            <a:r>
              <a:rPr lang="nl-NL" dirty="0"/>
              <a:t>Twee opdrachtgevers, ieder voor eigen deel van de scope</a:t>
            </a:r>
          </a:p>
          <a:p>
            <a:r>
              <a:rPr lang="nl-NL" dirty="0"/>
              <a:t>Scope toebedeeld aan </a:t>
            </a:r>
            <a:r>
              <a:rPr lang="nl-NL" dirty="0" err="1"/>
              <a:t>dAO</a:t>
            </a:r>
            <a:r>
              <a:rPr lang="nl-NL" dirty="0"/>
              <a:t> en GA</a:t>
            </a:r>
          </a:p>
          <a:p>
            <a:r>
              <a:rPr lang="nl-NL" dirty="0"/>
              <a:t>1 inschrijfsom, met tevoren bepaalde %-e verdeling naar </a:t>
            </a:r>
            <a:r>
              <a:rPr lang="nl-NL" dirty="0" err="1"/>
              <a:t>dAO</a:t>
            </a:r>
            <a:r>
              <a:rPr lang="nl-NL" dirty="0"/>
              <a:t> en GA en termijnenschema per OG</a:t>
            </a:r>
          </a:p>
          <a:p>
            <a:r>
              <a:rPr lang="nl-NL" dirty="0"/>
              <a:t>Toewijzing c.q. verdeling meer-/minderwerk te bepalen a.d.h.v. scopeverdeling = intern </a:t>
            </a:r>
            <a:r>
              <a:rPr lang="nl-NL" dirty="0" err="1"/>
              <a:t>OG’s</a:t>
            </a:r>
            <a:endParaRPr lang="nl-NL" dirty="0"/>
          </a:p>
          <a:p>
            <a:r>
              <a:rPr lang="nl-NL" dirty="0" err="1"/>
              <a:t>dAO</a:t>
            </a:r>
            <a:r>
              <a:rPr lang="nl-NL" dirty="0"/>
              <a:t> doet overall bouwmanagement (1 centraal aanspreekpunt, bouwmanager GA t.b.v. scope GA)</a:t>
            </a:r>
          </a:p>
          <a:p>
            <a:endParaRPr lang="nl-NL" dirty="0"/>
          </a:p>
          <a:p>
            <a:pPr lvl="1"/>
            <a:endParaRPr lang="nl-NL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B243389E-4F6C-45A1-8370-4E1A730122C5}"/>
              </a:ext>
            </a:extLst>
          </p:cNvPr>
          <p:cNvGrpSpPr/>
          <p:nvPr/>
        </p:nvGrpSpPr>
        <p:grpSpPr>
          <a:xfrm>
            <a:off x="6971439" y="1419666"/>
            <a:ext cx="4655820" cy="3453958"/>
            <a:chOff x="6971439" y="1419666"/>
            <a:chExt cx="4655820" cy="3453958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49E0134E-87B9-4F3A-A461-31A07D6586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71439" y="1419666"/>
              <a:ext cx="4655820" cy="3223126"/>
            </a:xfrm>
            <a:prstGeom prst="rect">
              <a:avLst/>
            </a:prstGeom>
            <a:noFill/>
          </p:spPr>
        </p:pic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D0599AA7-BF2B-4D7E-BC5E-CFA5F6174BAF}"/>
                </a:ext>
              </a:extLst>
            </p:cNvPr>
            <p:cNvSpPr txBox="1"/>
            <p:nvPr/>
          </p:nvSpPr>
          <p:spPr>
            <a:xfrm>
              <a:off x="8067281" y="4642792"/>
              <a:ext cx="24641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900" i="1" dirty="0">
                  <a:solidFill>
                    <a:schemeClr val="accent6">
                      <a:lumMod val="75000"/>
                    </a:schemeClr>
                  </a:solidFill>
                </a:rPr>
                <a:t>verdeling tevoren afgesproken tussen </a:t>
              </a:r>
              <a:r>
                <a:rPr lang="nl-NL" sz="900" i="1" dirty="0" err="1">
                  <a:solidFill>
                    <a:schemeClr val="accent6">
                      <a:lumMod val="75000"/>
                    </a:schemeClr>
                  </a:solidFill>
                </a:rPr>
                <a:t>dAO</a:t>
              </a:r>
              <a:r>
                <a:rPr lang="nl-NL" sz="900" i="1" dirty="0">
                  <a:solidFill>
                    <a:schemeClr val="accent6">
                      <a:lumMod val="75000"/>
                    </a:schemeClr>
                  </a:solidFill>
                </a:rPr>
                <a:t> en GA</a:t>
              </a:r>
            </a:p>
          </p:txBody>
        </p:sp>
        <p:sp>
          <p:nvSpPr>
            <p:cNvPr id="7" name="Tekstvak 6">
              <a:extLst>
                <a:ext uri="{FF2B5EF4-FFF2-40B4-BE49-F238E27FC236}">
                  <a16:creationId xmlns:a16="http://schemas.microsoft.com/office/drawing/2014/main" id="{08A1B248-7DAF-4BA5-B49E-B4FD629416BE}"/>
                </a:ext>
              </a:extLst>
            </p:cNvPr>
            <p:cNvSpPr txBox="1"/>
            <p:nvPr/>
          </p:nvSpPr>
          <p:spPr>
            <a:xfrm>
              <a:off x="8132175" y="2206359"/>
              <a:ext cx="215796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nl-NL" sz="900" i="1" dirty="0">
                  <a:solidFill>
                    <a:schemeClr val="accent6">
                      <a:lumMod val="75000"/>
                    </a:schemeClr>
                  </a:solidFill>
                </a:rPr>
                <a:t>ieder opdrachtgever voor eigen deel scope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9003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652B21-1D85-442A-9C08-4B7DDEC36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</a:t>
            </a:r>
          </a:p>
        </p:txBody>
      </p:sp>
      <p:graphicFrame>
        <p:nvGraphicFramePr>
          <p:cNvPr id="10" name="Tabel 9">
            <a:extLst>
              <a:ext uri="{FF2B5EF4-FFF2-40B4-BE49-F238E27FC236}">
                <a16:creationId xmlns:a16="http://schemas.microsoft.com/office/drawing/2014/main" id="{DD2CE167-E46F-4BEE-88A4-10119473B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900994"/>
              </p:ext>
            </p:extLst>
          </p:nvPr>
        </p:nvGraphicFramePr>
        <p:xfrm>
          <a:off x="2830248" y="1077724"/>
          <a:ext cx="7228152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0139">
                  <a:extLst>
                    <a:ext uri="{9D8B030D-6E8A-4147-A177-3AD203B41FA5}">
                      <a16:colId xmlns:a16="http://schemas.microsoft.com/office/drawing/2014/main" val="37415063"/>
                    </a:ext>
                  </a:extLst>
                </a:gridCol>
                <a:gridCol w="6018013">
                  <a:extLst>
                    <a:ext uri="{9D8B030D-6E8A-4147-A177-3AD203B41FA5}">
                      <a16:colId xmlns:a16="http://schemas.microsoft.com/office/drawing/2014/main" val="3149919845"/>
                    </a:ext>
                  </a:extLst>
                </a:gridCol>
              </a:tblGrid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446115429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14:30 – 15:00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Ontvangst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770914901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643265007"/>
                  </a:ext>
                </a:extLst>
              </a:tr>
              <a:tr h="60679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15:00 – 15:10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Opening door de dagvoorzitter (ntb)</a:t>
                      </a:r>
                      <a:endParaRPr lang="nl-NL" sz="110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>
                          <a:effectLst/>
                        </a:rPr>
                        <a:t>Welkom</a:t>
                      </a:r>
                      <a:endParaRPr lang="nl-NL" sz="110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>
                          <a:effectLst/>
                        </a:rPr>
                        <a:t>Toelichting programma (onderdelen/sprekers, vragen tussendoor en aan eind)</a:t>
                      </a:r>
                      <a:endParaRPr lang="nl-NL" sz="1100">
                        <a:effectLst/>
                      </a:endParaRP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931223593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3477606670"/>
                  </a:ext>
                </a:extLst>
              </a:tr>
              <a:tr h="60679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15:10 – 15:30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Toelichting op het project </a:t>
                      </a: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(Carola Pel – projectmanager V&amp;OR gemeente Amsterdam):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>
                          <a:effectLst/>
                        </a:rPr>
                        <a:t>Aanleiding / context / omgeving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>
                          <a:effectLst/>
                        </a:rPr>
                        <a:t>Samenwerking GA/</a:t>
                      </a:r>
                      <a:r>
                        <a:rPr lang="nl-NL" sz="1000" dirty="0" err="1">
                          <a:effectLst/>
                        </a:rPr>
                        <a:t>dAO</a:t>
                      </a:r>
                      <a:r>
                        <a:rPr lang="nl-NL" sz="1000" dirty="0">
                          <a:effectLst/>
                        </a:rPr>
                        <a:t> (2 opdrachtgevers, 1 project)</a:t>
                      </a:r>
                      <a:endParaRPr lang="nl-NL" sz="1100" dirty="0">
                        <a:effectLst/>
                      </a:endParaRP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1037450567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078848978"/>
                  </a:ext>
                </a:extLst>
              </a:tr>
              <a:tr h="121359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15:30 – 16:00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Toelichting op het ontwerp </a:t>
                      </a: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(Peter den Hartog – projectmanager de Alliantie Ontwikkeling):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>
                          <a:effectLst/>
                        </a:rPr>
                        <a:t>Bouwenvelop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>
                          <a:effectLst/>
                        </a:rPr>
                        <a:t>DO algemeen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>
                          <a:effectLst/>
                        </a:rPr>
                        <a:t>DO inzoomen</a:t>
                      </a:r>
                      <a:endParaRPr lang="nl-NL" sz="1100" dirty="0">
                        <a:effectLst/>
                      </a:endParaRPr>
                    </a:p>
                    <a:p>
                      <a:pPr marL="742950" lvl="1" indent="-285750">
                        <a:lnSpc>
                          <a:spcPts val="1200"/>
                        </a:lnSpc>
                        <a:buSzPts val="1000"/>
                        <a:buFont typeface="Courier New" panose="02070309020205020404" pitchFamily="49" charset="0"/>
                        <a:buChar char="-"/>
                      </a:pPr>
                      <a:r>
                        <a:rPr lang="nl-NL" sz="1000" dirty="0">
                          <a:effectLst/>
                        </a:rPr>
                        <a:t>Woningen</a:t>
                      </a:r>
                      <a:endParaRPr lang="nl-NL" sz="1100" dirty="0">
                        <a:effectLst/>
                      </a:endParaRPr>
                    </a:p>
                    <a:p>
                      <a:pPr marL="742950" lvl="1" indent="-285750">
                        <a:lnSpc>
                          <a:spcPts val="1200"/>
                        </a:lnSpc>
                        <a:buSzPts val="1000"/>
                        <a:buFont typeface="Courier New" panose="02070309020205020404" pitchFamily="49" charset="0"/>
                        <a:buChar char="-"/>
                      </a:pPr>
                      <a:r>
                        <a:rPr lang="nl-NL" sz="1000" dirty="0">
                          <a:effectLst/>
                        </a:rPr>
                        <a:t>Plintfuncties</a:t>
                      </a:r>
                      <a:endParaRPr lang="nl-NL" sz="1100" dirty="0">
                        <a:effectLst/>
                      </a:endParaRPr>
                    </a:p>
                    <a:p>
                      <a:pPr marL="742950" lvl="1" indent="-285750">
                        <a:lnSpc>
                          <a:spcPts val="1200"/>
                        </a:lnSpc>
                        <a:buSzPts val="1000"/>
                        <a:buFont typeface="Courier New" panose="02070309020205020404" pitchFamily="49" charset="0"/>
                        <a:buChar char="-"/>
                      </a:pPr>
                      <a:r>
                        <a:rPr lang="nl-NL" sz="1000" dirty="0">
                          <a:effectLst/>
                        </a:rPr>
                        <a:t>Publieke fietsenstalling </a:t>
                      </a:r>
                      <a:endParaRPr lang="nl-NL" sz="1100" dirty="0">
                        <a:effectLst/>
                      </a:endParaRP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746377825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066035185"/>
                  </a:ext>
                </a:extLst>
              </a:tr>
              <a:tr h="60679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16:00 – 16:15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Toelichting op contract en aanbestedingsvorm </a:t>
                      </a: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(Dino Gaya Walters – contractmanager V&amp;OR gemeente Amsterdam)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 err="1">
                          <a:effectLst/>
                        </a:rPr>
                        <a:t>Stabu</a:t>
                      </a:r>
                      <a:r>
                        <a:rPr lang="nl-NL" sz="1000" dirty="0">
                          <a:effectLst/>
                        </a:rPr>
                        <a:t> / UAV o.b.v. model </a:t>
                      </a:r>
                      <a:r>
                        <a:rPr lang="nl-NL" sz="1000" dirty="0" err="1">
                          <a:effectLst/>
                        </a:rPr>
                        <a:t>dAO</a:t>
                      </a:r>
                      <a:r>
                        <a:rPr lang="nl-NL" sz="1000" dirty="0">
                          <a:effectLst/>
                        </a:rPr>
                        <a:t> </a:t>
                      </a:r>
                      <a:endParaRPr lang="nl-NL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 dirty="0" err="1">
                          <a:effectLst/>
                        </a:rPr>
                        <a:t>Mededingsprocedure</a:t>
                      </a:r>
                      <a:r>
                        <a:rPr lang="nl-NL" sz="1000" dirty="0">
                          <a:effectLst/>
                        </a:rPr>
                        <a:t> met onderhandeling</a:t>
                      </a:r>
                      <a:endParaRPr lang="nl-NL" sz="1100" dirty="0">
                        <a:effectLst/>
                      </a:endParaRP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632801994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3211307551"/>
                  </a:ext>
                </a:extLst>
              </a:tr>
              <a:tr h="45509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16:15 – 16:30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Wrap-up / vraag- en antwoord</a:t>
                      </a:r>
                      <a:endParaRPr lang="nl-NL" sz="1100">
                        <a:effectLst/>
                      </a:endParaRPr>
                    </a:p>
                    <a:p>
                      <a:pPr marL="342900" lvl="0" indent="-342900">
                        <a:lnSpc>
                          <a:spcPts val="1200"/>
                        </a:lnSpc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nl-NL" sz="1000">
                          <a:effectLst/>
                        </a:rPr>
                        <a:t>Vragen van marktpartijen</a:t>
                      </a:r>
                      <a:endParaRPr lang="nl-NL" sz="1100">
                        <a:effectLst/>
                      </a:endParaRPr>
                    </a:p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268390934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2209793399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16:30 – 17:00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Koffie en thee 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3156381292"/>
                  </a:ext>
                </a:extLst>
              </a:tr>
              <a:tr h="15170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nl-NL" sz="10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5" marR="68265" marT="0" marB="0"/>
                </a:tc>
                <a:extLst>
                  <a:ext uri="{0D108BD9-81ED-4DB2-BD59-A6C34878D82A}">
                    <a16:rowId xmlns:a16="http://schemas.microsoft.com/office/drawing/2014/main" val="3708509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741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EEC8EC-F52D-42EA-A20D-CC1CA6DA0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Contract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93CFF3-710D-4290-B7F3-3D298976D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42646"/>
            <a:ext cx="5627493" cy="5158154"/>
          </a:xfrm>
        </p:spPr>
        <p:txBody>
          <a:bodyPr>
            <a:normAutofit lnSpcReduction="10000"/>
          </a:bodyPr>
          <a:lstStyle/>
          <a:p>
            <a:r>
              <a:rPr lang="nl-NL" dirty="0"/>
              <a:t>Gebaseerd op standaardmodel </a:t>
            </a:r>
            <a:r>
              <a:rPr lang="nl-NL" dirty="0" err="1"/>
              <a:t>dAO</a:t>
            </a:r>
            <a:r>
              <a:rPr lang="nl-NL" dirty="0"/>
              <a:t> </a:t>
            </a:r>
            <a:br>
              <a:rPr lang="nl-NL" dirty="0"/>
            </a:br>
            <a:endParaRPr lang="nl-NL" dirty="0"/>
          </a:p>
          <a:p>
            <a:r>
              <a:rPr lang="nl-NL" dirty="0" err="1"/>
              <a:t>Stabu</a:t>
            </a:r>
            <a:r>
              <a:rPr lang="nl-NL" dirty="0"/>
              <a:t> bestek o.b.v. UAV 2012</a:t>
            </a:r>
          </a:p>
          <a:p>
            <a:pPr lvl="1"/>
            <a:r>
              <a:rPr lang="nl-NL" dirty="0"/>
              <a:t>juridische aanvullingen en afwijkingen UAV apart inzichtelijk gemaakt</a:t>
            </a:r>
          </a:p>
          <a:p>
            <a:pPr lvl="1"/>
            <a:r>
              <a:rPr lang="nl-NL" dirty="0"/>
              <a:t>algemeen deel geeft administratieve en proceseisen, eventuele specifieke eisen per opdrachtgever apart inzichtelijk</a:t>
            </a:r>
          </a:p>
          <a:p>
            <a:pPr lvl="1"/>
            <a:r>
              <a:rPr lang="nl-NL" dirty="0"/>
              <a:t>integraal technisch deel bestek, eventuele specifieke technische eisen fietsenstalling aangegeven</a:t>
            </a:r>
          </a:p>
          <a:p>
            <a:pPr lvl="1"/>
            <a:r>
              <a:rPr lang="nl-NL" dirty="0"/>
              <a:t>werken onder kwaliteitsborging</a:t>
            </a:r>
          </a:p>
          <a:p>
            <a:r>
              <a:rPr lang="nl-NL" dirty="0"/>
              <a:t>Uitwerkingsniveau bestek</a:t>
            </a:r>
          </a:p>
          <a:p>
            <a:pPr lvl="1"/>
            <a:r>
              <a:rPr lang="nl-NL" dirty="0"/>
              <a:t>cf. standaard </a:t>
            </a:r>
            <a:r>
              <a:rPr lang="nl-NL" dirty="0" err="1"/>
              <a:t>Stabu</a:t>
            </a:r>
            <a:r>
              <a:rPr lang="nl-NL" dirty="0"/>
              <a:t> bestek </a:t>
            </a:r>
            <a:r>
              <a:rPr lang="nl-NL" dirty="0" err="1"/>
              <a:t>dAO</a:t>
            </a:r>
            <a:endParaRPr lang="nl-NL" dirty="0"/>
          </a:p>
          <a:p>
            <a:pPr lvl="1"/>
            <a:r>
              <a:rPr lang="nl-NL" dirty="0"/>
              <a:t>“</a:t>
            </a:r>
            <a:r>
              <a:rPr lang="nl-NL" dirty="0" err="1"/>
              <a:t>aanbestedingsproof</a:t>
            </a:r>
            <a:r>
              <a:rPr lang="nl-NL" dirty="0"/>
              <a:t>” qua materiaalgebruik</a:t>
            </a:r>
          </a:p>
          <a:p>
            <a:pPr lvl="1"/>
            <a:r>
              <a:rPr lang="nl-NL" dirty="0"/>
              <a:t>esthetisch belangrijke onderdelen verder uitgewerkt, ruimte bij aannemer voor technische uitwerking en optimalisaties </a:t>
            </a:r>
          </a:p>
          <a:p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1A0423E-C3A4-4AEB-95D5-8D5AB33258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3411" y="1950669"/>
            <a:ext cx="5382895" cy="25673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604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EEC8EC-F52D-42EA-A20D-CC1CA6DA0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Aanbestedingsprocedure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93CFF3-710D-4290-B7F3-3D298976D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2646"/>
            <a:ext cx="5536142" cy="5158154"/>
          </a:xfrm>
        </p:spPr>
        <p:txBody>
          <a:bodyPr/>
          <a:lstStyle/>
          <a:p>
            <a:r>
              <a:rPr lang="nl-NL" dirty="0"/>
              <a:t>Mededingingsprocedure met onderhandeling</a:t>
            </a:r>
          </a:p>
          <a:p>
            <a:r>
              <a:rPr lang="nl-NL" dirty="0"/>
              <a:t>Keuze vanwege:</a:t>
            </a:r>
          </a:p>
          <a:p>
            <a:pPr lvl="1"/>
            <a:r>
              <a:rPr lang="nl-NL" dirty="0"/>
              <a:t>beperken tenderkosten inschrijvers</a:t>
            </a:r>
          </a:p>
          <a:p>
            <a:pPr lvl="1"/>
            <a:r>
              <a:rPr lang="nl-NL" dirty="0"/>
              <a:t>mogelijkheid tot voeren gesprek over  bouwbaarheid in relatie tot kosten</a:t>
            </a:r>
          </a:p>
          <a:p>
            <a:pPr lvl="1"/>
            <a:r>
              <a:rPr lang="nl-NL" dirty="0"/>
              <a:t>aansluiten bij aanbestedingspraktijk woningcorporaties</a:t>
            </a:r>
          </a:p>
          <a:p>
            <a:r>
              <a:rPr lang="nl-NL" dirty="0"/>
              <a:t>Ervaring met grote woongebouwen in binnenstedelijk gebied </a:t>
            </a:r>
          </a:p>
          <a:p>
            <a:r>
              <a:rPr lang="nl-NL" dirty="0"/>
              <a:t>Richtprijs i.v.m. beschikbaar budget</a:t>
            </a:r>
          </a:p>
          <a:p>
            <a:r>
              <a:rPr lang="nl-NL" dirty="0"/>
              <a:t>EMVI</a:t>
            </a:r>
          </a:p>
          <a:p>
            <a:pPr lvl="1"/>
            <a:r>
              <a:rPr lang="nl-NL" dirty="0"/>
              <a:t>kansen en risico’s</a:t>
            </a:r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F373ADD-A7D8-4BF2-8324-C09417C6DE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87" y="1603641"/>
            <a:ext cx="5536142" cy="35111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47635B8E-FA2E-4B72-B911-A576D67B20AB}"/>
              </a:ext>
            </a:extLst>
          </p:cNvPr>
          <p:cNvSpPr txBox="1"/>
          <p:nvPr/>
        </p:nvSpPr>
        <p:spPr>
          <a:xfrm>
            <a:off x="6164247" y="5206674"/>
            <a:ext cx="6319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b="1" i="1" dirty="0">
                <a:solidFill>
                  <a:srgbClr val="C00000"/>
                </a:solidFill>
              </a:rPr>
              <a:t>begin </a:t>
            </a:r>
          </a:p>
          <a:p>
            <a:r>
              <a:rPr lang="nl-NL" sz="1100" b="1" i="1" dirty="0">
                <a:solidFill>
                  <a:srgbClr val="C00000"/>
                </a:solidFill>
              </a:rPr>
              <a:t>januari 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AC804B2-441A-4479-A3D2-2A355F6946B3}"/>
              </a:ext>
            </a:extLst>
          </p:cNvPr>
          <p:cNvSpPr txBox="1"/>
          <p:nvPr/>
        </p:nvSpPr>
        <p:spPr>
          <a:xfrm>
            <a:off x="7345347" y="5206674"/>
            <a:ext cx="5501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b="1" i="1" dirty="0">
                <a:solidFill>
                  <a:srgbClr val="C00000"/>
                </a:solidFill>
              </a:rPr>
              <a:t>medio</a:t>
            </a:r>
          </a:p>
          <a:p>
            <a:r>
              <a:rPr lang="nl-NL" sz="1100" b="1" i="1" dirty="0">
                <a:solidFill>
                  <a:srgbClr val="C00000"/>
                </a:solidFill>
              </a:rPr>
              <a:t>maart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988D2E6-5D4E-413D-BC8C-694000DE1090}"/>
              </a:ext>
            </a:extLst>
          </p:cNvPr>
          <p:cNvSpPr txBox="1"/>
          <p:nvPr/>
        </p:nvSpPr>
        <p:spPr>
          <a:xfrm>
            <a:off x="9059847" y="5206674"/>
            <a:ext cx="5100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b="1" i="1" dirty="0">
                <a:solidFill>
                  <a:srgbClr val="C00000"/>
                </a:solidFill>
              </a:rPr>
              <a:t>begin</a:t>
            </a:r>
          </a:p>
          <a:p>
            <a:r>
              <a:rPr lang="nl-NL" sz="1100" b="1" i="1" dirty="0">
                <a:solidFill>
                  <a:srgbClr val="C00000"/>
                </a:solidFill>
              </a:rPr>
              <a:t>juni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69237FF-FA22-434B-8208-584865FBEEC9}"/>
              </a:ext>
            </a:extLst>
          </p:cNvPr>
          <p:cNvSpPr txBox="1"/>
          <p:nvPr/>
        </p:nvSpPr>
        <p:spPr>
          <a:xfrm>
            <a:off x="10666397" y="5206674"/>
            <a:ext cx="7152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b="1" i="1" dirty="0">
                <a:solidFill>
                  <a:srgbClr val="C00000"/>
                </a:solidFill>
              </a:rPr>
              <a:t>begin</a:t>
            </a:r>
          </a:p>
          <a:p>
            <a:r>
              <a:rPr lang="nl-NL" sz="1100" b="1" i="1" dirty="0">
                <a:solidFill>
                  <a:srgbClr val="C00000"/>
                </a:solidFill>
              </a:rPr>
              <a:t>augustus</a:t>
            </a:r>
          </a:p>
        </p:txBody>
      </p:sp>
    </p:spTree>
    <p:extLst>
      <p:ext uri="{BB962C8B-B14F-4D97-AF65-F5344CB8AC3E}">
        <p14:creationId xmlns:p14="http://schemas.microsoft.com/office/powerpoint/2010/main" val="3543567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CF8B3A-F1FB-4CBE-9097-C8530F188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2986" y="2559686"/>
            <a:ext cx="3615814" cy="1876629"/>
          </a:xfrm>
        </p:spPr>
        <p:txBody>
          <a:bodyPr>
            <a:normAutofit/>
          </a:bodyPr>
          <a:lstStyle/>
          <a:p>
            <a:r>
              <a:rPr lang="nl-NL" sz="6600" dirty="0"/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144693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88394C6-F23D-410C-AF8F-63EDFF5750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TOELICHTING </a:t>
            </a:r>
            <a:br>
              <a:rPr lang="nl-NL" dirty="0"/>
            </a:br>
            <a:r>
              <a:rPr lang="nl-NL" dirty="0"/>
              <a:t>OP HET PROJECT</a:t>
            </a:r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1553D49F-7A0A-4466-A868-462532733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6503"/>
            <a:ext cx="9144000" cy="1655762"/>
          </a:xfrm>
        </p:spPr>
        <p:txBody>
          <a:bodyPr/>
          <a:lstStyle/>
          <a:p>
            <a:r>
              <a:rPr lang="nl-NL" sz="2800" dirty="0"/>
              <a:t>Carola Pel</a:t>
            </a:r>
          </a:p>
          <a:p>
            <a:r>
              <a:rPr lang="nl-NL" i="1" dirty="0"/>
              <a:t>Projectmanager V&amp;OR – Gemeente Amsterdam</a:t>
            </a:r>
          </a:p>
        </p:txBody>
      </p:sp>
    </p:spTree>
    <p:extLst>
      <p:ext uri="{BB962C8B-B14F-4D97-AF65-F5344CB8AC3E}">
        <p14:creationId xmlns:p14="http://schemas.microsoft.com/office/powerpoint/2010/main" val="1602983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628" y="331577"/>
            <a:ext cx="10680000" cy="865175"/>
          </a:xfrm>
        </p:spPr>
        <p:txBody>
          <a:bodyPr/>
          <a:lstStyle/>
          <a:p>
            <a:r>
              <a:rPr lang="nl-NL" dirty="0"/>
              <a:t>Context en omgeving</a:t>
            </a:r>
            <a:endParaRPr lang="nl-NL" sz="2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2084" y="1124744"/>
            <a:ext cx="11149916" cy="5544664"/>
          </a:xfrm>
        </p:spPr>
        <p:txBody>
          <a:bodyPr>
            <a:normAutofit/>
          </a:bodyPr>
          <a:lstStyle/>
          <a:p>
            <a:r>
              <a:rPr lang="nl-NL" dirty="0"/>
              <a:t>Gebiedsontwikkeling Sloterdijk</a:t>
            </a:r>
          </a:p>
          <a:p>
            <a:pPr lvl="1"/>
            <a:r>
              <a:rPr lang="nl-NL" dirty="0"/>
              <a:t>Toevoegen van Woningen (sociaal en </a:t>
            </a:r>
            <a:r>
              <a:rPr lang="nl-NL" dirty="0" err="1"/>
              <a:t>middeldure</a:t>
            </a:r>
            <a:r>
              <a:rPr lang="nl-NL" dirty="0"/>
              <a:t> huur)</a:t>
            </a:r>
          </a:p>
          <a:p>
            <a:pPr lvl="1"/>
            <a:r>
              <a:rPr lang="nl-NL" dirty="0"/>
              <a:t>Toevoegen fietsenstalling (incl. toekomstige uitbreidbaarheid)</a:t>
            </a:r>
          </a:p>
          <a:p>
            <a:pPr lvl="1"/>
            <a:r>
              <a:rPr lang="nl-NL" dirty="0" err="1"/>
              <a:t>Stationsuitbreiding</a:t>
            </a:r>
            <a:endParaRPr lang="nl-NL" dirty="0"/>
          </a:p>
          <a:p>
            <a:r>
              <a:rPr lang="nl-NL" dirty="0"/>
              <a:t>Omgeving</a:t>
            </a:r>
          </a:p>
          <a:p>
            <a:pPr lvl="1"/>
            <a:r>
              <a:rPr lang="nl-NL" dirty="0"/>
              <a:t>nabij spoor / station</a:t>
            </a:r>
          </a:p>
          <a:p>
            <a:pPr lvl="1"/>
            <a:r>
              <a:rPr lang="nl-NL" dirty="0"/>
              <a:t>omgevingshinder / bouwlogistiek / BLVC</a:t>
            </a:r>
          </a:p>
          <a:p>
            <a:r>
              <a:rPr lang="nl-NL" dirty="0"/>
              <a:t>Toekomstige uitbreiding </a:t>
            </a:r>
            <a:r>
              <a:rPr lang="nl-NL" dirty="0" err="1"/>
              <a:t>fietsparkeren</a:t>
            </a:r>
            <a:endParaRPr lang="nl-NL" dirty="0"/>
          </a:p>
          <a:p>
            <a:pPr lvl="1"/>
            <a:r>
              <a:rPr lang="nl-NL" dirty="0"/>
              <a:t>Mogelijkheid later kunnen doortrekken naar aangrenzende kavel L-West</a:t>
            </a:r>
          </a:p>
          <a:p>
            <a:pPr lvl="1"/>
            <a:r>
              <a:rPr lang="nl-NL" dirty="0"/>
              <a:t>welke variant mede afhankelijk van gebiedsontwikkeling Sloterdijk Centrum </a:t>
            </a:r>
            <a:br>
              <a:rPr lang="nl-NL" dirty="0"/>
            </a:br>
            <a:r>
              <a:rPr lang="nl-NL" dirty="0"/>
              <a:t>en ontwikkeling NS-station</a:t>
            </a:r>
          </a:p>
          <a:p>
            <a:pPr lvl="1"/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E103277-7C5E-4160-AF70-4EAC90432E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084" y="4862891"/>
            <a:ext cx="4344433" cy="1806517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6C35CCFD-7148-45B6-9BF7-A665F0AE8A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926" y="3575250"/>
            <a:ext cx="1995879" cy="28258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19F1BEEA-48A7-46A3-9595-8540A82D0D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6258" y="5005530"/>
            <a:ext cx="2262186" cy="157387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5882" y="432241"/>
            <a:ext cx="4214923" cy="279214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4790" y="1547617"/>
            <a:ext cx="2062493" cy="102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71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628" y="331577"/>
            <a:ext cx="10680000" cy="865175"/>
          </a:xfrm>
        </p:spPr>
        <p:txBody>
          <a:bodyPr/>
          <a:lstStyle/>
          <a:p>
            <a:r>
              <a:rPr lang="nl-NL" dirty="0"/>
              <a:t>Woningbouw</a:t>
            </a:r>
            <a:endParaRPr lang="nl-NL" sz="2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2084" y="1124744"/>
            <a:ext cx="11149916" cy="5544664"/>
          </a:xfrm>
        </p:spPr>
        <p:txBody>
          <a:bodyPr>
            <a:normAutofit/>
          </a:bodyPr>
          <a:lstStyle/>
          <a:p>
            <a:r>
              <a:rPr lang="nl-NL" dirty="0"/>
              <a:t>Samenwerkingsafspraken woningcorporaties, huurderskoepels en gemeente </a:t>
            </a:r>
          </a:p>
          <a:p>
            <a:pPr lvl="1"/>
            <a:r>
              <a:rPr lang="nl-NL" dirty="0"/>
              <a:t>opgave sociale woningbouw in Amsterdam en bij woningcorporaties</a:t>
            </a:r>
          </a:p>
          <a:p>
            <a:pPr lvl="1"/>
            <a:r>
              <a:rPr lang="nl-NL" dirty="0"/>
              <a:t>actieplan meer middeldure huur</a:t>
            </a:r>
          </a:p>
          <a:p>
            <a:endParaRPr lang="nl-NL" dirty="0"/>
          </a:p>
          <a:p>
            <a:r>
              <a:rPr lang="nl-NL" dirty="0"/>
              <a:t>Programma woongebouw L-kavel midden</a:t>
            </a:r>
          </a:p>
          <a:p>
            <a:pPr lvl="1"/>
            <a:r>
              <a:rPr lang="nl-NL" dirty="0"/>
              <a:t>200 sociale huurwoningen</a:t>
            </a:r>
          </a:p>
          <a:p>
            <a:pPr lvl="1"/>
            <a:r>
              <a:rPr lang="nl-NL" dirty="0"/>
              <a:t>120 middeldure huurwoningen</a:t>
            </a:r>
          </a:p>
          <a:p>
            <a:pPr lvl="1"/>
            <a:r>
              <a:rPr lang="nl-NL" dirty="0"/>
              <a:t>commerciële ruimte in plinten</a:t>
            </a:r>
          </a:p>
          <a:p>
            <a:endParaRPr lang="nl-NL" dirty="0"/>
          </a:p>
          <a:p>
            <a:endParaRPr lang="nl-NL" dirty="0"/>
          </a:p>
          <a:p>
            <a:pPr lvl="1"/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9DAA2B0-B2FB-4BBF-B003-D1152C669A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693" y="4661405"/>
            <a:ext cx="2963609" cy="1677188"/>
          </a:xfrm>
          <a:prstGeom prst="rect">
            <a:avLst/>
          </a:prstGeom>
        </p:spPr>
      </p:pic>
      <p:pic>
        <p:nvPicPr>
          <p:cNvPr id="2050" name="Picture 2" descr="Gemeente Amsterdam en de Alliantie Ontwikkeling  tekenen voor nieuwe woningen en een publieke fietsenstalling in Sloterdijk-Centrum">
            <a:extLst>
              <a:ext uri="{FF2B5EF4-FFF2-40B4-BE49-F238E27FC236}">
                <a16:creationId xmlns:a16="http://schemas.microsoft.com/office/drawing/2014/main" id="{637F2D97-FD13-4B3D-AB50-91B26B523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084" y="4661405"/>
            <a:ext cx="2521549" cy="168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F53669E-59F6-4D29-98C7-DBF1EC3FF0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3156" y="4661405"/>
            <a:ext cx="2809745" cy="171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633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628" y="331577"/>
            <a:ext cx="10680000" cy="865175"/>
          </a:xfrm>
        </p:spPr>
        <p:txBody>
          <a:bodyPr/>
          <a:lstStyle/>
          <a:p>
            <a:r>
              <a:rPr lang="nl-NL" dirty="0"/>
              <a:t>Publieke fietsenstalling </a:t>
            </a:r>
            <a:endParaRPr lang="nl-NL" sz="2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2084" y="1124744"/>
            <a:ext cx="11149916" cy="5544664"/>
          </a:xfrm>
        </p:spPr>
        <p:txBody>
          <a:bodyPr>
            <a:normAutofit/>
          </a:bodyPr>
          <a:lstStyle/>
          <a:p>
            <a:r>
              <a:rPr lang="nl-NL" dirty="0"/>
              <a:t>Keuze voor integratie in woongebouw in verband met ruimtegebrek en locatie</a:t>
            </a:r>
          </a:p>
          <a:p>
            <a:pPr lvl="1"/>
            <a:r>
              <a:rPr lang="nl-NL" dirty="0"/>
              <a:t>Circa 4000 fpp (incl. 300 huurfietsen)</a:t>
            </a:r>
          </a:p>
          <a:p>
            <a:endParaRPr lang="nl-NL" dirty="0"/>
          </a:p>
          <a:p>
            <a:r>
              <a:rPr lang="nl-NL" dirty="0"/>
              <a:t>Publieke samenwerking </a:t>
            </a:r>
          </a:p>
          <a:p>
            <a:pPr lvl="1"/>
            <a:r>
              <a:rPr lang="nl-NL" dirty="0"/>
              <a:t>wordt gerealiseerd met subsidies van Ministerie I&amp;W (met als vertegenwoordiger ProRail) en VRA </a:t>
            </a:r>
          </a:p>
          <a:p>
            <a:pPr lvl="1"/>
            <a:r>
              <a:rPr lang="nl-NL" dirty="0"/>
              <a:t>zal naar verwachting worden geëxploiteerd door NS</a:t>
            </a:r>
          </a:p>
          <a:p>
            <a:endParaRPr lang="nl-NL" dirty="0"/>
          </a:p>
          <a:p>
            <a:r>
              <a:rPr lang="nl-NL" dirty="0"/>
              <a:t>Toekomstige uitbreiding </a:t>
            </a:r>
            <a:r>
              <a:rPr lang="nl-NL" dirty="0" err="1"/>
              <a:t>fietsparkeren</a:t>
            </a:r>
            <a:endParaRPr lang="nl-NL" dirty="0"/>
          </a:p>
          <a:p>
            <a:pPr lvl="1"/>
            <a:r>
              <a:rPr lang="nl-NL" dirty="0"/>
              <a:t>Mogelijkheid later kunnen doortrekken naar (gebouw op) aangrenzende kavel L-West</a:t>
            </a:r>
          </a:p>
          <a:p>
            <a:pPr lvl="1"/>
            <a:r>
              <a:rPr lang="nl-NL" dirty="0"/>
              <a:t>welke variant mede afhankelijk van gebiedsontwikkeling Sloterdijk Centrum en ontwikkeling NS-station</a:t>
            </a:r>
          </a:p>
          <a:p>
            <a:pPr lvl="1"/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B74D11F-49A9-405A-9561-592667ECF2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668" y="4661405"/>
            <a:ext cx="2366776" cy="1677188"/>
          </a:xfrm>
          <a:prstGeom prst="rect">
            <a:avLst/>
          </a:prstGeom>
        </p:spPr>
      </p:pic>
      <p:pic>
        <p:nvPicPr>
          <p:cNvPr id="3074" name="Picture 2" descr="Fietsenstalling Beursplein">
            <a:extLst>
              <a:ext uri="{FF2B5EF4-FFF2-40B4-BE49-F238E27FC236}">
                <a16:creationId xmlns:a16="http://schemas.microsoft.com/office/drawing/2014/main" id="{A1F67897-6A6C-4D80-A2D4-B35B08BBB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0156" y="4661405"/>
            <a:ext cx="2988093" cy="167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215A5D4E-AA57-4729-8835-3F8872A575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0521" y="4631186"/>
            <a:ext cx="3095167" cy="219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32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160" y="3512379"/>
            <a:ext cx="4573757" cy="26531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0963" y="319889"/>
            <a:ext cx="6853572" cy="649151"/>
          </a:xfrm>
        </p:spPr>
        <p:txBody>
          <a:bodyPr/>
          <a:lstStyle/>
          <a:p>
            <a:r>
              <a:rPr lang="nl-NL" dirty="0"/>
              <a:t>Kavel L-Midden </a:t>
            </a:r>
            <a:endParaRPr lang="nl-NL" sz="2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47393" y="980728"/>
            <a:ext cx="6853572" cy="1974192"/>
          </a:xfrm>
        </p:spPr>
        <p:txBody>
          <a:bodyPr>
            <a:normAutofit/>
          </a:bodyPr>
          <a:lstStyle/>
          <a:p>
            <a:r>
              <a:rPr lang="nl-NL" dirty="0"/>
              <a:t>woongebouw gecombineerd met </a:t>
            </a:r>
            <a:r>
              <a:rPr lang="nl-NL" dirty="0" err="1"/>
              <a:t>fietsparkeren</a:t>
            </a:r>
            <a:endParaRPr lang="nl-NL" dirty="0"/>
          </a:p>
          <a:p>
            <a:r>
              <a:rPr lang="nl-NL" dirty="0"/>
              <a:t>Samenwerking gemeente Amsterdam en woningcorporatie de Alliantie  	twee opdrachtgevers </a:t>
            </a:r>
          </a:p>
          <a:p>
            <a:pPr lvl="1"/>
            <a:endParaRPr lang="nl-NL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7382435-3837-49E2-AB16-337A79EA3E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5093" y="3494065"/>
            <a:ext cx="335736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D5C46812-1329-4095-8AAF-FDB48F9C8FF5}"/>
              </a:ext>
            </a:extLst>
          </p:cNvPr>
          <p:cNvSpPr/>
          <p:nvPr/>
        </p:nvSpPr>
        <p:spPr>
          <a:xfrm>
            <a:off x="6830324" y="4386615"/>
            <a:ext cx="2029825" cy="1089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5419FF78-D65B-4C97-BC91-2FBB01623B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35568" y="4007715"/>
            <a:ext cx="2572554" cy="180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D2903386-F51A-4348-9DF7-BDBE5C413E3A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8860149" y="4746655"/>
            <a:ext cx="1079505" cy="1846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49B11BE1-E00A-4F6D-93C2-2BE9E1840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5436" y="903442"/>
            <a:ext cx="4778890" cy="211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al 15">
            <a:extLst>
              <a:ext uri="{FF2B5EF4-FFF2-40B4-BE49-F238E27FC236}">
                <a16:creationId xmlns:a16="http://schemas.microsoft.com/office/drawing/2014/main" id="{B20756D4-D2D0-428D-ACEF-F806E4BD66DF}"/>
              </a:ext>
            </a:extLst>
          </p:cNvPr>
          <p:cNvSpPr/>
          <p:nvPr/>
        </p:nvSpPr>
        <p:spPr>
          <a:xfrm>
            <a:off x="2204486" y="3850105"/>
            <a:ext cx="1417019" cy="15159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BE5451FF-EF1C-45DB-BF7C-FF46F1005607}"/>
              </a:ext>
            </a:extLst>
          </p:cNvPr>
          <p:cNvCxnSpPr>
            <a:cxnSpLocks/>
            <a:stCxn id="16" idx="6"/>
            <a:endCxn id="7" idx="1"/>
          </p:cNvCxnSpPr>
          <p:nvPr/>
        </p:nvCxnSpPr>
        <p:spPr>
          <a:xfrm>
            <a:off x="3621505" y="4608095"/>
            <a:ext cx="2373588" cy="2901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2EA9B20A-175C-40CE-B72D-CA3C3EA1DBC0}"/>
              </a:ext>
            </a:extLst>
          </p:cNvPr>
          <p:cNvSpPr txBox="1"/>
          <p:nvPr/>
        </p:nvSpPr>
        <p:spPr>
          <a:xfrm>
            <a:off x="1730526" y="4401460"/>
            <a:ext cx="88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rgbClr val="C00000"/>
                </a:solidFill>
              </a:rPr>
              <a:t>L-West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56D35350-AF01-432C-83BB-9FB2AE8E5A3C}"/>
              </a:ext>
            </a:extLst>
          </p:cNvPr>
          <p:cNvSpPr txBox="1"/>
          <p:nvPr/>
        </p:nvSpPr>
        <p:spPr>
          <a:xfrm>
            <a:off x="2376108" y="4608094"/>
            <a:ext cx="115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C00000"/>
                </a:solidFill>
              </a:rPr>
              <a:t>L-Midden</a:t>
            </a:r>
            <a:endParaRPr lang="nl-NL" sz="1100" b="1" dirty="0">
              <a:solidFill>
                <a:srgbClr val="C00000"/>
              </a:solidFill>
            </a:endParaRPr>
          </a:p>
        </p:txBody>
      </p:sp>
      <p:sp>
        <p:nvSpPr>
          <p:cNvPr id="20" name="Pijl-rechts 19"/>
          <p:cNvSpPr/>
          <p:nvPr/>
        </p:nvSpPr>
        <p:spPr>
          <a:xfrm>
            <a:off x="1676496" y="1771053"/>
            <a:ext cx="406367" cy="1474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2782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628" y="331577"/>
            <a:ext cx="10680000" cy="865175"/>
          </a:xfrm>
        </p:spPr>
        <p:txBody>
          <a:bodyPr/>
          <a:lstStyle/>
          <a:p>
            <a:r>
              <a:rPr lang="nl-NL" dirty="0"/>
              <a:t>Planning</a:t>
            </a:r>
            <a:endParaRPr lang="nl-NL" sz="2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2084" y="1124744"/>
            <a:ext cx="11149916" cy="5544664"/>
          </a:xfrm>
        </p:spPr>
        <p:txBody>
          <a:bodyPr>
            <a:normAutofit/>
          </a:bodyPr>
          <a:lstStyle/>
          <a:p>
            <a:r>
              <a:rPr lang="nl-NL" dirty="0"/>
              <a:t>Besluitvorming</a:t>
            </a:r>
          </a:p>
          <a:p>
            <a:pPr lvl="1"/>
            <a:r>
              <a:rPr lang="nl-NL" dirty="0"/>
              <a:t>besluit Definitief ontwerp (Alliantie + Gemeente): eind 2021</a:t>
            </a:r>
          </a:p>
          <a:p>
            <a:pPr lvl="1"/>
            <a:r>
              <a:rPr lang="nl-NL" dirty="0"/>
              <a:t>bestuurlijke besluitvorming: Q1 2022</a:t>
            </a:r>
          </a:p>
          <a:p>
            <a:endParaRPr lang="nl-NL" dirty="0"/>
          </a:p>
          <a:p>
            <a:r>
              <a:rPr lang="nl-NL" dirty="0"/>
              <a:t>Publiekrechtelijk</a:t>
            </a:r>
          </a:p>
          <a:p>
            <a:pPr lvl="1"/>
            <a:r>
              <a:rPr lang="nl-NL" dirty="0"/>
              <a:t>bestemmingplan in Raad: Q4 2021</a:t>
            </a:r>
          </a:p>
          <a:p>
            <a:pPr lvl="1"/>
            <a:r>
              <a:rPr lang="nl-NL" dirty="0"/>
              <a:t>omgevingsvergunning: Q1 2022</a:t>
            </a:r>
          </a:p>
          <a:p>
            <a:endParaRPr lang="nl-NL" dirty="0"/>
          </a:p>
          <a:p>
            <a:r>
              <a:rPr lang="nl-NL" dirty="0"/>
              <a:t>Aanbesteding en bouw</a:t>
            </a:r>
          </a:p>
          <a:p>
            <a:pPr lvl="1"/>
            <a:r>
              <a:rPr lang="nl-NL" dirty="0"/>
              <a:t>start aanbestedingsprocedure (selectiefase): begin januari 2022 </a:t>
            </a:r>
          </a:p>
          <a:p>
            <a:pPr lvl="1"/>
            <a:r>
              <a:rPr lang="nl-NL" dirty="0"/>
              <a:t>bouwfase incl. voorbereiding: Q4 2022 tot Q1 2025 (circa 2,5 jaar)</a:t>
            </a:r>
          </a:p>
          <a:p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 bwMode="gray">
          <a:xfrm>
            <a:off x="10275041" y="6489408"/>
            <a:ext cx="1008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 lvl="0">
              <a:defRPr lang="nl-NL"/>
            </a:defPPr>
            <a:lvl1pPr marL="0" lvl="1" algn="r" defTabSz="914400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DC51FF57-EEFC-4900-A55A-64480E8FDAB4}" type="datetime1">
              <a:rPr lang="nl-NL" smtClean="0"/>
              <a:pPr lvl="0"/>
              <a:t>11-11-2021</a:t>
            </a:fld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 bwMode="gray">
          <a:xfrm>
            <a:off x="11329077" y="6489408"/>
            <a:ext cx="384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 lvl="0">
              <a:defRPr lang="nl-NL"/>
            </a:defPPr>
            <a:lvl1pPr marL="0" lvl="1" algn="l" defTabSz="914400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nl-NL"/>
              <a:t>| </a:t>
            </a:r>
            <a:fld id="{5A73F218-DCB0-4894-9B51-05C25669D534}" type="slidenum">
              <a:rPr lang="nl-NL" smtClean="0"/>
              <a:pPr lvl="0"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8285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88394C6-F23D-410C-AF8F-63EDFF5750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TOELICHTING </a:t>
            </a:r>
            <a:br>
              <a:rPr lang="nl-NL" dirty="0"/>
            </a:br>
            <a:r>
              <a:rPr lang="nl-NL" dirty="0"/>
              <a:t>OP HET ONTWERP</a:t>
            </a:r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1553D49F-7A0A-4466-A868-462532733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6503"/>
            <a:ext cx="9144000" cy="1655762"/>
          </a:xfrm>
        </p:spPr>
        <p:txBody>
          <a:bodyPr/>
          <a:lstStyle/>
          <a:p>
            <a:r>
              <a:rPr lang="nl-NL" sz="2800" dirty="0"/>
              <a:t>Peter den Hartog</a:t>
            </a:r>
          </a:p>
          <a:p>
            <a:r>
              <a:rPr lang="nl-NL" i="1" dirty="0"/>
              <a:t>Projectmanager de Alliantie Ontwikkeling</a:t>
            </a:r>
          </a:p>
        </p:txBody>
      </p:sp>
    </p:spTree>
    <p:extLst>
      <p:ext uri="{BB962C8B-B14F-4D97-AF65-F5344CB8AC3E}">
        <p14:creationId xmlns:p14="http://schemas.microsoft.com/office/powerpoint/2010/main" val="10602026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2940C5E90E1D489909776E2F299CAE" ma:contentTypeVersion="13" ma:contentTypeDescription="Create a new document." ma:contentTypeScope="" ma:versionID="bacde459dc6857e88b4140a2e6d47128">
  <xsd:schema xmlns:xsd="http://www.w3.org/2001/XMLSchema" xmlns:xs="http://www.w3.org/2001/XMLSchema" xmlns:p="http://schemas.microsoft.com/office/2006/metadata/properties" xmlns:ns3="f4a750f4-8fb1-4eae-89fd-d004c5e2ae21" xmlns:ns4="1c3a910f-bcf9-4844-886f-c61f91b3824e" targetNamespace="http://schemas.microsoft.com/office/2006/metadata/properties" ma:root="true" ma:fieldsID="6e40374520d7bd5144741eb99df04dce" ns3:_="" ns4:_="">
    <xsd:import namespace="f4a750f4-8fb1-4eae-89fd-d004c5e2ae21"/>
    <xsd:import namespace="1c3a910f-bcf9-4844-886f-c61f91b3824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a750f4-8fb1-4eae-89fd-d004c5e2ae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3a910f-bcf9-4844-886f-c61f91b382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A52003-905E-4300-8458-11EA626889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8578EA-11E9-46D9-B1E2-69DCFBFEB9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a750f4-8fb1-4eae-89fd-d004c5e2ae21"/>
    <ds:schemaRef ds:uri="1c3a910f-bcf9-4844-886f-c61f91b382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DA5829-453B-4890-B08B-A8B74947AA2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1c3a910f-bcf9-4844-886f-c61f91b3824e"/>
    <ds:schemaRef ds:uri="http://purl.org/dc/elements/1.1/"/>
    <ds:schemaRef ds:uri="http://schemas.microsoft.com/office/2006/metadata/properties"/>
    <ds:schemaRef ds:uri="f4a750f4-8fb1-4eae-89fd-d004c5e2ae2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123162</TotalTime>
  <Words>813</Words>
  <Application>Microsoft Office PowerPoint</Application>
  <PresentationFormat>Breedbeeld</PresentationFormat>
  <Paragraphs>194</Paragraphs>
  <Slides>22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Courier New</vt:lpstr>
      <vt:lpstr>Symbol</vt:lpstr>
      <vt:lpstr>Wingdings</vt:lpstr>
      <vt:lpstr>Kantoorthema</vt:lpstr>
      <vt:lpstr>PowerPoint-presentatie</vt:lpstr>
      <vt:lpstr>Programma</vt:lpstr>
      <vt:lpstr>TOELICHTING  OP HET PROJECT</vt:lpstr>
      <vt:lpstr>Context en omgeving</vt:lpstr>
      <vt:lpstr>Woningbouw</vt:lpstr>
      <vt:lpstr>Publieke fietsenstalling </vt:lpstr>
      <vt:lpstr>Kavel L-Midden </vt:lpstr>
      <vt:lpstr>Planning</vt:lpstr>
      <vt:lpstr>TOELICHTING  OP HET ONTWERP</vt:lpstr>
      <vt:lpstr>Definitief Ontwerp</vt:lpstr>
      <vt:lpstr>Definitief ontwerp</vt:lpstr>
      <vt:lpstr>Definitief Ontwerp</vt:lpstr>
      <vt:lpstr>33 woningtypes</vt:lpstr>
      <vt:lpstr>Definitief ontwerp: groene binnentuin</vt:lpstr>
      <vt:lpstr>Definitief ontwerp: groene gevel / schlucht</vt:lpstr>
      <vt:lpstr>Definitief ontwerp: publieke fietsenstalling</vt:lpstr>
      <vt:lpstr>Bouw- en werkterrein</vt:lpstr>
      <vt:lpstr>TOELICHTING OP  CONTRACT EN AANBESTEDING</vt:lpstr>
      <vt:lpstr>Eén contract, twee opdrachtgevers</vt:lpstr>
      <vt:lpstr>Contract</vt:lpstr>
      <vt:lpstr>Aanbestedingsprocedure</vt:lpstr>
      <vt:lpstr>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Dino Gaya Walters (Quooste)</dc:creator>
  <cp:lastModifiedBy>Dino Gaya Walters (Quooste)</cp:lastModifiedBy>
  <cp:revision>2259</cp:revision>
  <cp:lastPrinted>2021-09-08T13:20:31Z</cp:lastPrinted>
  <dcterms:created xsi:type="dcterms:W3CDTF">2019-11-28T10:17:14Z</dcterms:created>
  <dcterms:modified xsi:type="dcterms:W3CDTF">2021-11-11T08:35:51Z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0x010100402940C5E90E1D489909776E2F299CAE</vt:lpwstr>
  </property>
</Properties>
</file>