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sldIdLst>
    <p:sldId id="278" r:id="rId5"/>
    <p:sldId id="294" r:id="rId6"/>
    <p:sldId id="307" r:id="rId7"/>
    <p:sldId id="295" r:id="rId8"/>
    <p:sldId id="320" r:id="rId9"/>
    <p:sldId id="303" r:id="rId10"/>
    <p:sldId id="304" r:id="rId11"/>
    <p:sldId id="305" r:id="rId12"/>
    <p:sldId id="321" r:id="rId13"/>
    <p:sldId id="306" r:id="rId14"/>
    <p:sldId id="322" r:id="rId15"/>
    <p:sldId id="324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23" r:id="rId26"/>
    <p:sldId id="319" r:id="rId2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C3391938-6353-48E7-AA3D-80A0FC5BB3CC}">
          <p14:sldIdLst>
            <p14:sldId id="278"/>
            <p14:sldId id="294"/>
            <p14:sldId id="307"/>
            <p14:sldId id="295"/>
            <p14:sldId id="320"/>
            <p14:sldId id="303"/>
            <p14:sldId id="304"/>
            <p14:sldId id="305"/>
            <p14:sldId id="321"/>
            <p14:sldId id="306"/>
            <p14:sldId id="322"/>
            <p14:sldId id="324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23"/>
            <p14:sldId id="31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B1B"/>
    <a:srgbClr val="055780"/>
    <a:srgbClr val="DAE1E9"/>
    <a:srgbClr val="ECF1F6"/>
    <a:srgbClr val="F7F8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E81EB1-4B6C-A9D6-62A9-2BBF2038180A}" v="11" dt="2021-11-15T08:22:32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Stijl, donker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Stijl, licht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C89EF96-8CEA-46FF-86C4-4CE0E7609802}" styleName="Stijl, licht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ABFCF23-3B69-468F-B69F-88F6DE6A72F2}" styleName="Stijl, gemiddeld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4C1A8A3-306A-4EB7-A6B1-4F7E0EB9C5D6}" styleName="Stijl, gemiddeld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Stijl, gemiddeld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Stijl, donker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B4B98B0-60AC-42C2-AFA5-B58CD77FA1E5}" styleName="Stijl, licht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62" d="100"/>
          <a:sy n="62" d="100"/>
        </p:scale>
        <p:origin x="1136" y="56"/>
      </p:cViewPr>
      <p:guideLst>
        <p:guide orient="horz"/>
        <p:guide pos="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nnis Olsthoorn" userId="S::dennis.olsthoorn@noord-holland.nl::f17aaf05-0d85-4cc5-b6d0-89f2680b3af3" providerId="AD" clId="Web-{EBE81EB1-4B6C-A9D6-62A9-2BBF2038180A}"/>
    <pc:docChg chg="modSld">
      <pc:chgData name="Dennis Olsthoorn" userId="S::dennis.olsthoorn@noord-holland.nl::f17aaf05-0d85-4cc5-b6d0-89f2680b3af3" providerId="AD" clId="Web-{EBE81EB1-4B6C-A9D6-62A9-2BBF2038180A}" dt="2021-11-15T08:22:32.149" v="9" actId="20577"/>
      <pc:docMkLst>
        <pc:docMk/>
      </pc:docMkLst>
      <pc:sldChg chg="modSp">
        <pc:chgData name="Dennis Olsthoorn" userId="S::dennis.olsthoorn@noord-holland.nl::f17aaf05-0d85-4cc5-b6d0-89f2680b3af3" providerId="AD" clId="Web-{EBE81EB1-4B6C-A9D6-62A9-2BBF2038180A}" dt="2021-11-15T08:22:32.149" v="9" actId="20577"/>
        <pc:sldMkLst>
          <pc:docMk/>
          <pc:sldMk cId="495298175" sldId="278"/>
        </pc:sldMkLst>
        <pc:spChg chg="mod">
          <ac:chgData name="Dennis Olsthoorn" userId="S::dennis.olsthoorn@noord-holland.nl::f17aaf05-0d85-4cc5-b6d0-89f2680b3af3" providerId="AD" clId="Web-{EBE81EB1-4B6C-A9D6-62A9-2BBF2038180A}" dt="2021-11-15T08:22:32.149" v="9" actId="20577"/>
          <ac:spMkLst>
            <pc:docMk/>
            <pc:sldMk cId="495298175" sldId="278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Lucida Sans Regular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Lucida Sans Regular"/>
              </a:defRPr>
            </a:lvl1pPr>
          </a:lstStyle>
          <a:p>
            <a:fld id="{DD9751DC-E6C1-284D-B41E-B96CC9B0AA39}" type="datetimeFigureOut">
              <a:rPr lang="nl-NL" smtClean="0"/>
              <a:pPr/>
              <a:t>2-6-2022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Lucida Sans Regular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Lucida Sans Regular"/>
              </a:defRPr>
            </a:lvl1pPr>
          </a:lstStyle>
          <a:p>
            <a:fld id="{DCC5302B-A46E-164C-9EC2-C771935196BB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Lucida Sans Regular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Lucida Sans Regular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Lucida Sans Regular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Lucida Sans Regular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Lucida Sans Regular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CA178D-2A71-9241-AF86-27DCDD5AEAE9}" type="slidenum">
              <a:rPr lang="en-NL" smtClean="0"/>
              <a:t>12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9191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inhoud 5">
            <a:extLst>
              <a:ext uri="{FF2B5EF4-FFF2-40B4-BE49-F238E27FC236}">
                <a16:creationId xmlns:a16="http://schemas.microsoft.com/office/drawing/2014/main" id="{B08A2505-4D61-FE40-B5FE-AFBF5F819161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0" y="0"/>
            <a:ext cx="12192000" cy="5983330"/>
          </a:xfrm>
          <a:solidFill>
            <a:schemeClr val="bg1">
              <a:lumMod val="85000"/>
            </a:schemeClr>
          </a:solidFill>
        </p:spPr>
        <p:txBody>
          <a:bodyPr tIns="360000" bIns="46800" anchor="t" anchorCtr="1">
            <a:normAutofit/>
          </a:bodyPr>
          <a:lstStyle>
            <a:lvl1pPr marL="0" indent="0">
              <a:buNone/>
              <a:defRPr sz="1000"/>
            </a:lvl1pPr>
          </a:lstStyle>
          <a:p>
            <a:pPr lvl="0"/>
            <a:r>
              <a:rPr lang="nl-NL" dirty="0"/>
              <a:t>Voor beeldvullende afbeelding ga naar &gt; Tabblad Ontwerpen &gt; Achtergrond opmaken &gt; Opvulling &gt; Opvulling met afbeelding &gt; Afbeelding invoegen uit bestand + gooi dit grijze vlak weg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02043" y="1546281"/>
            <a:ext cx="9156355" cy="899590"/>
          </a:xfrm>
        </p:spPr>
        <p:txBody>
          <a:bodyPr anchor="t">
            <a:noAutofit/>
          </a:bodyPr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Type hier een titel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902043" y="2445871"/>
            <a:ext cx="9318694" cy="643007"/>
          </a:xfrm>
        </p:spPr>
        <p:txBody>
          <a:bodyPr anchor="t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kan eventueel een subtitel</a:t>
            </a: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7F979722-4BA7-A947-89EC-0BF7D8A7E55A}"/>
              </a:ext>
            </a:extLst>
          </p:cNvPr>
          <p:cNvSpPr/>
          <p:nvPr userDrawn="1"/>
        </p:nvSpPr>
        <p:spPr>
          <a:xfrm>
            <a:off x="0" y="5983330"/>
            <a:ext cx="12192000" cy="874670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2A234B9-DC70-D64B-803D-69473C2A06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58D5AD2-2A56-6B41-8C51-AFB4915604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433" y="6159179"/>
            <a:ext cx="1996484" cy="40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68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5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879231" y="1169988"/>
            <a:ext cx="4566529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  <p:sp>
        <p:nvSpPr>
          <p:cNvPr id="15" name="Tijdelijke aanduiding voor tekst 13"/>
          <p:cNvSpPr>
            <a:spLocks noGrp="1"/>
          </p:cNvSpPr>
          <p:nvPr>
            <p:ph type="body" sz="quarter" idx="15"/>
          </p:nvPr>
        </p:nvSpPr>
        <p:spPr>
          <a:xfrm>
            <a:off x="879231" y="1921828"/>
            <a:ext cx="4566306" cy="1806575"/>
          </a:xfrm>
        </p:spPr>
        <p:txBody>
          <a:bodyPr>
            <a:normAutofit/>
          </a:bodyPr>
          <a:lstStyle>
            <a:lvl1pPr>
              <a:defRPr sz="1800"/>
            </a:lvl1pPr>
            <a:lvl5pPr algn="l"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  <p:sp>
        <p:nvSpPr>
          <p:cNvPr id="18" name="Tijdelijke aanduiding voor tekst 16"/>
          <p:cNvSpPr>
            <a:spLocks noGrp="1"/>
          </p:cNvSpPr>
          <p:nvPr>
            <p:ph type="body" sz="quarter" idx="16"/>
          </p:nvPr>
        </p:nvSpPr>
        <p:spPr>
          <a:xfrm>
            <a:off x="879231" y="3994150"/>
            <a:ext cx="4566306" cy="180657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  <p:sp>
        <p:nvSpPr>
          <p:cNvPr id="21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6167120" y="1169986"/>
            <a:ext cx="5186680" cy="4587557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tabel</a:t>
            </a: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2897579"/>
            <a:ext cx="12192000" cy="943786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“Ruimte voor bijvoorbeeld een </a:t>
            </a:r>
            <a:br>
              <a:rPr lang="nl-NL" dirty="0"/>
            </a:br>
            <a:r>
              <a:rPr lang="nl-NL" dirty="0"/>
              <a:t>quote over twee regels”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344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één afbeeldig volle hoog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6827520" y="1169988"/>
            <a:ext cx="4764816" cy="4630737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16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902677" y="1169988"/>
            <a:ext cx="4543083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  <p:sp>
        <p:nvSpPr>
          <p:cNvPr id="17" name="Tijdelijke aanduiding voor tekst 13"/>
          <p:cNvSpPr>
            <a:spLocks noGrp="1"/>
          </p:cNvSpPr>
          <p:nvPr>
            <p:ph type="body" sz="quarter" idx="15"/>
          </p:nvPr>
        </p:nvSpPr>
        <p:spPr>
          <a:xfrm>
            <a:off x="902677" y="1921828"/>
            <a:ext cx="4542860" cy="1806575"/>
          </a:xfrm>
        </p:spPr>
        <p:txBody>
          <a:bodyPr>
            <a:normAutofit/>
          </a:bodyPr>
          <a:lstStyle>
            <a:lvl1pPr>
              <a:defRPr sz="1800"/>
            </a:lvl1pPr>
            <a:lvl5pPr algn="l"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  <p:sp>
        <p:nvSpPr>
          <p:cNvPr id="18" name="Tijdelijke aanduiding voor tekst 16"/>
          <p:cNvSpPr>
            <a:spLocks noGrp="1"/>
          </p:cNvSpPr>
          <p:nvPr>
            <p:ph type="body" sz="quarter" idx="16"/>
          </p:nvPr>
        </p:nvSpPr>
        <p:spPr>
          <a:xfrm>
            <a:off x="902677" y="3994150"/>
            <a:ext cx="4542860" cy="180657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+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6827520" y="1169988"/>
            <a:ext cx="4764816" cy="2131352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15" name="Tijdelijke aanduiding voor inhoud 5"/>
          <p:cNvSpPr>
            <a:spLocks noGrp="1"/>
          </p:cNvSpPr>
          <p:nvPr>
            <p:ph sz="quarter" idx="15" hasCustomPrompt="1"/>
          </p:nvPr>
        </p:nvSpPr>
        <p:spPr>
          <a:xfrm>
            <a:off x="6839243" y="3562597"/>
            <a:ext cx="4753093" cy="2238128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12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902677" y="1169988"/>
            <a:ext cx="4543083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  <p:sp>
        <p:nvSpPr>
          <p:cNvPr id="13" name="Tijdelijke aanduiding voor tekst 13"/>
          <p:cNvSpPr>
            <a:spLocks noGrp="1"/>
          </p:cNvSpPr>
          <p:nvPr>
            <p:ph type="body" sz="quarter" idx="16"/>
          </p:nvPr>
        </p:nvSpPr>
        <p:spPr>
          <a:xfrm>
            <a:off x="902677" y="1921828"/>
            <a:ext cx="4542860" cy="1806575"/>
          </a:xfrm>
        </p:spPr>
        <p:txBody>
          <a:bodyPr>
            <a:normAutofit/>
          </a:bodyPr>
          <a:lstStyle>
            <a:lvl1pPr>
              <a:defRPr sz="1800"/>
            </a:lvl1pPr>
            <a:lvl5pPr algn="l">
              <a:defRPr/>
            </a:lvl5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  <p:sp>
        <p:nvSpPr>
          <p:cNvPr id="14" name="Tijdelijke aanduiding voor tekst 16"/>
          <p:cNvSpPr>
            <a:spLocks noGrp="1"/>
          </p:cNvSpPr>
          <p:nvPr>
            <p:ph type="body" sz="quarter" idx="17"/>
          </p:nvPr>
        </p:nvSpPr>
        <p:spPr>
          <a:xfrm>
            <a:off x="902677" y="3994150"/>
            <a:ext cx="4542860" cy="180657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nl-NL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er kaarten"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ronde afbeeldingen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42" name="Tijdelijke aanduiding voor tekst 4"/>
          <p:cNvSpPr>
            <a:spLocks noGrp="1"/>
          </p:cNvSpPr>
          <p:nvPr>
            <p:ph type="body" sz="quarter" idx="29" hasCustomPrompt="1"/>
          </p:nvPr>
        </p:nvSpPr>
        <p:spPr>
          <a:xfrm>
            <a:off x="892236" y="3261257"/>
            <a:ext cx="2773363" cy="539750"/>
          </a:xfrm>
        </p:spPr>
        <p:txBody>
          <a:bodyPr>
            <a:normAutofit/>
          </a:bodyPr>
          <a:lstStyle>
            <a:lvl1pPr algn="l">
              <a:defRPr sz="2000" b="1" baseline="0">
                <a:solidFill>
                  <a:schemeClr val="tx2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44" name="Tijdelijke aanduiding voor tekst 4"/>
          <p:cNvSpPr>
            <a:spLocks noGrp="1"/>
          </p:cNvSpPr>
          <p:nvPr>
            <p:ph type="body" sz="quarter" idx="31" hasCustomPrompt="1"/>
          </p:nvPr>
        </p:nvSpPr>
        <p:spPr>
          <a:xfrm>
            <a:off x="4681369" y="3261257"/>
            <a:ext cx="2773363" cy="539750"/>
          </a:xfrm>
        </p:spPr>
        <p:txBody>
          <a:bodyPr>
            <a:normAutofit/>
          </a:bodyPr>
          <a:lstStyle>
            <a:lvl1pPr algn="l">
              <a:defRPr sz="2000" b="1" baseline="0">
                <a:solidFill>
                  <a:schemeClr val="tx2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46" name="Tijdelijke aanduiding voor tekst 4"/>
          <p:cNvSpPr>
            <a:spLocks noGrp="1"/>
          </p:cNvSpPr>
          <p:nvPr>
            <p:ph type="body" sz="quarter" idx="33" hasCustomPrompt="1"/>
          </p:nvPr>
        </p:nvSpPr>
        <p:spPr>
          <a:xfrm>
            <a:off x="8480028" y="3261257"/>
            <a:ext cx="2773363" cy="539750"/>
          </a:xfrm>
        </p:spPr>
        <p:txBody>
          <a:bodyPr>
            <a:normAutofit/>
          </a:bodyPr>
          <a:lstStyle>
            <a:lvl1pPr algn="l">
              <a:defRPr sz="2000" b="1" baseline="0">
                <a:solidFill>
                  <a:schemeClr val="tx2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48" name="Tijdelijke aanduiding voor tekst 6"/>
          <p:cNvSpPr>
            <a:spLocks noGrp="1"/>
          </p:cNvSpPr>
          <p:nvPr>
            <p:ph type="body" sz="quarter" idx="20" hasCustomPrompt="1"/>
          </p:nvPr>
        </p:nvSpPr>
        <p:spPr>
          <a:xfrm>
            <a:off x="892236" y="3946128"/>
            <a:ext cx="2763837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rgbClr val="1B1B1B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49" name="Tijdelijke aanduiding voor tekst 6"/>
          <p:cNvSpPr>
            <a:spLocks noGrp="1"/>
          </p:cNvSpPr>
          <p:nvPr>
            <p:ph type="body" sz="quarter" idx="35" hasCustomPrompt="1"/>
          </p:nvPr>
        </p:nvSpPr>
        <p:spPr>
          <a:xfrm>
            <a:off x="4681369" y="3946128"/>
            <a:ext cx="2763837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rgbClr val="1B1B1B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50" name="Tijdelijke aanduiding voor tekst 6"/>
          <p:cNvSpPr>
            <a:spLocks noGrp="1"/>
          </p:cNvSpPr>
          <p:nvPr>
            <p:ph type="body" sz="quarter" idx="36" hasCustomPrompt="1"/>
          </p:nvPr>
        </p:nvSpPr>
        <p:spPr>
          <a:xfrm>
            <a:off x="8489554" y="3946128"/>
            <a:ext cx="2763837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rgbClr val="1B1B1B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12" name="Tijdelijke aanduiding voor inhoud 5">
            <a:extLst>
              <a:ext uri="{FF2B5EF4-FFF2-40B4-BE49-F238E27FC236}">
                <a16:creationId xmlns:a16="http://schemas.microsoft.com/office/drawing/2014/main" id="{2882FE2B-3437-7046-8F07-1F03A258FBFF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86302" y="670560"/>
            <a:ext cx="3152184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13" name="Tijdelijke aanduiding voor inhoud 5">
            <a:extLst>
              <a:ext uri="{FF2B5EF4-FFF2-40B4-BE49-F238E27FC236}">
                <a16:creationId xmlns:a16="http://schemas.microsoft.com/office/drawing/2014/main" id="{6E6CCA1D-B0AF-E948-B264-00803E69235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4681369" y="680872"/>
            <a:ext cx="3134041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14" name="Tijdelijke aanduiding voor inhoud 5">
            <a:extLst>
              <a:ext uri="{FF2B5EF4-FFF2-40B4-BE49-F238E27FC236}">
                <a16:creationId xmlns:a16="http://schemas.microsoft.com/office/drawing/2014/main" id="{A5661467-AF83-374D-808C-4E068B976BB2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458293" y="680720"/>
            <a:ext cx="3134042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ie kaarten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Rechthoek 15"/>
          <p:cNvSpPr/>
          <p:nvPr userDrawn="1"/>
        </p:nvSpPr>
        <p:spPr>
          <a:xfrm>
            <a:off x="886301" y="680720"/>
            <a:ext cx="3148123" cy="5022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19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886302" y="670560"/>
            <a:ext cx="3152184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9" hasCustomPrompt="1"/>
          </p:nvPr>
        </p:nvSpPr>
        <p:spPr>
          <a:xfrm>
            <a:off x="1145701" y="3378200"/>
            <a:ext cx="2566646" cy="395288"/>
          </a:xfrm>
        </p:spPr>
        <p:txBody>
          <a:bodyPr/>
          <a:lstStyle>
            <a:lvl1pPr>
              <a:defRPr b="1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20" hasCustomPrompt="1"/>
          </p:nvPr>
        </p:nvSpPr>
        <p:spPr>
          <a:xfrm>
            <a:off x="1145700" y="4024313"/>
            <a:ext cx="2567343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49" name="Rechthoek 48"/>
          <p:cNvSpPr/>
          <p:nvPr userDrawn="1"/>
        </p:nvSpPr>
        <p:spPr>
          <a:xfrm>
            <a:off x="4677307" y="691032"/>
            <a:ext cx="3138104" cy="5022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50" name="Tijdelijke aanduiding voor inhoud 5"/>
          <p:cNvSpPr>
            <a:spLocks noGrp="1"/>
          </p:cNvSpPr>
          <p:nvPr>
            <p:ph sz="quarter" idx="21" hasCustomPrompt="1"/>
          </p:nvPr>
        </p:nvSpPr>
        <p:spPr>
          <a:xfrm>
            <a:off x="4681369" y="680872"/>
            <a:ext cx="3134041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51" name="Tijdelijke aanduiding voor tekst 3"/>
          <p:cNvSpPr>
            <a:spLocks noGrp="1"/>
          </p:cNvSpPr>
          <p:nvPr>
            <p:ph type="body" sz="quarter" idx="22" hasCustomPrompt="1"/>
          </p:nvPr>
        </p:nvSpPr>
        <p:spPr>
          <a:xfrm>
            <a:off x="4940767" y="3388512"/>
            <a:ext cx="2551873" cy="395288"/>
          </a:xfrm>
        </p:spPr>
        <p:txBody>
          <a:bodyPr/>
          <a:lstStyle>
            <a:lvl1pPr>
              <a:defRPr b="1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52" name="Tijdelijke aanduiding voor tekst 6"/>
          <p:cNvSpPr>
            <a:spLocks noGrp="1"/>
          </p:cNvSpPr>
          <p:nvPr>
            <p:ph type="body" sz="quarter" idx="23" hasCustomPrompt="1"/>
          </p:nvPr>
        </p:nvSpPr>
        <p:spPr>
          <a:xfrm>
            <a:off x="4940768" y="4034625"/>
            <a:ext cx="2552566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  <p:sp>
        <p:nvSpPr>
          <p:cNvPr id="57" name="Rechthoek 56"/>
          <p:cNvSpPr/>
          <p:nvPr userDrawn="1"/>
        </p:nvSpPr>
        <p:spPr>
          <a:xfrm>
            <a:off x="8458293" y="690880"/>
            <a:ext cx="3134042" cy="5022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58" name="Tijdelijke aanduiding voor inhoud 5"/>
          <p:cNvSpPr>
            <a:spLocks noGrp="1"/>
          </p:cNvSpPr>
          <p:nvPr>
            <p:ph sz="quarter" idx="24" hasCustomPrompt="1"/>
          </p:nvPr>
        </p:nvSpPr>
        <p:spPr>
          <a:xfrm>
            <a:off x="8458293" y="680720"/>
            <a:ext cx="3134042" cy="2317268"/>
          </a:xfrm>
          <a:solidFill>
            <a:schemeClr val="bg1"/>
          </a:solidFill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Plaats hier content</a:t>
            </a:r>
          </a:p>
        </p:txBody>
      </p:sp>
      <p:sp>
        <p:nvSpPr>
          <p:cNvPr id="59" name="Tijdelijke aanduiding voor tekst 3"/>
          <p:cNvSpPr>
            <a:spLocks noGrp="1"/>
          </p:cNvSpPr>
          <p:nvPr>
            <p:ph type="body" sz="quarter" idx="25" hasCustomPrompt="1"/>
          </p:nvPr>
        </p:nvSpPr>
        <p:spPr>
          <a:xfrm>
            <a:off x="8717692" y="3388360"/>
            <a:ext cx="2551874" cy="395288"/>
          </a:xfrm>
        </p:spPr>
        <p:txBody>
          <a:bodyPr/>
          <a:lstStyle>
            <a:lvl1pPr>
              <a:defRPr b="1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60" name="Tijdelijke aanduiding voor tekst 6"/>
          <p:cNvSpPr>
            <a:spLocks noGrp="1"/>
          </p:cNvSpPr>
          <p:nvPr>
            <p:ph type="body" sz="quarter" idx="26" hasCustomPrompt="1"/>
          </p:nvPr>
        </p:nvSpPr>
        <p:spPr>
          <a:xfrm>
            <a:off x="8717692" y="4034473"/>
            <a:ext cx="2552566" cy="1067452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l-NL" dirty="0"/>
              <a:t>Plaats hier tekst</a:t>
            </a:r>
            <a:r>
              <a:rPr lang="mr-IN" dirty="0"/>
              <a:t>…</a:t>
            </a:r>
            <a:endParaRPr lang="nl-NL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D854-BC6E-564F-92B5-B01899B9A8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8FE49E-839B-2C48-9430-1CCDFDBD5D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99F5D-30CC-1F48-891E-B5A8854C4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98459-AC73-4046-BA6A-9C0E2BDED820}" type="datetimeFigureOut">
              <a:rPr lang="en-NL" smtClean="0"/>
              <a:t>06/02/2022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BBF20-9E26-9141-872D-EE5953A7F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C960B-AD0C-EC4F-BABF-04888814D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E0667-A9FA-9246-B4B0-6A6C4E3050A3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40967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902043" y="1866915"/>
            <a:ext cx="9156355" cy="899590"/>
          </a:xfrm>
        </p:spPr>
        <p:txBody>
          <a:bodyPr anchor="t">
            <a:noAutofit/>
          </a:bodyPr>
          <a:lstStyle>
            <a:lvl1pPr algn="l">
              <a:defRPr sz="5000">
                <a:solidFill>
                  <a:schemeClr val="tx2"/>
                </a:solidFill>
              </a:defRPr>
            </a:lvl1pPr>
          </a:lstStyle>
          <a:p>
            <a:r>
              <a:rPr lang="nl-NL" dirty="0"/>
              <a:t>Type hier een titel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902043" y="2766505"/>
            <a:ext cx="9318694" cy="643007"/>
          </a:xfrm>
        </p:spPr>
        <p:txBody>
          <a:bodyPr anchor="t">
            <a:noAutofit/>
          </a:bodyPr>
          <a:lstStyle>
            <a:lvl1pPr marL="0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kan eventueel een subtitel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BD49367A-77B2-B64B-9EF9-5E849C464B8B}"/>
              </a:ext>
            </a:extLst>
          </p:cNvPr>
          <p:cNvSpPr/>
          <p:nvPr userDrawn="1"/>
        </p:nvSpPr>
        <p:spPr>
          <a:xfrm flipV="1">
            <a:off x="538368" y="5937612"/>
            <a:ext cx="11053969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7D0A8DE5-995C-BA42-B739-65CEE216D321}"/>
              </a:ext>
            </a:extLst>
          </p:cNvPr>
          <p:cNvSpPr/>
          <p:nvPr userDrawn="1"/>
        </p:nvSpPr>
        <p:spPr>
          <a:xfrm flipV="1">
            <a:off x="538368" y="5937611"/>
            <a:ext cx="36367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CEE8743-2AB1-8E49-B3ED-6E9E314D14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8433" y="6159179"/>
            <a:ext cx="1996484" cy="40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ussen pagin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/>
          <p:cNvSpPr>
            <a:spLocks noGrp="1"/>
          </p:cNvSpPr>
          <p:nvPr>
            <p:ph type="ctrTitle" hasCustomPrompt="1"/>
          </p:nvPr>
        </p:nvSpPr>
        <p:spPr>
          <a:xfrm>
            <a:off x="902043" y="1103685"/>
            <a:ext cx="10054521" cy="1789462"/>
          </a:xfrm>
        </p:spPr>
        <p:txBody>
          <a:bodyPr anchor="t">
            <a:noAutofit/>
          </a:bodyPr>
          <a:lstStyle>
            <a:lvl1pPr algn="l">
              <a:defRPr sz="50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een kop voor </a:t>
            </a:r>
            <a:br>
              <a:rPr lang="nl-NL" dirty="0"/>
            </a:br>
            <a:r>
              <a:rPr lang="nl-NL" dirty="0"/>
              <a:t>de tussenslide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902043" y="3258537"/>
            <a:ext cx="5429844" cy="2962272"/>
          </a:xfrm>
        </p:spPr>
        <p:txBody>
          <a:bodyPr anchor="t">
            <a:noAutofit/>
          </a:bodyPr>
          <a:lstStyle>
            <a:lvl1pPr marL="0" indent="0" algn="l">
              <a:buNone/>
              <a:defRPr lang="nl-NL" sz="2400" b="0" i="0" smtClean="0">
                <a:solidFill>
                  <a:schemeClr val="bg1"/>
                </a:solidFill>
                <a:effectLst/>
                <a:latin typeface="Lucida Sans Regular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nl-NL" dirty="0">
              <a:solidFill>
                <a:srgbClr val="FFFFFF"/>
              </a:solidFill>
              <a:effectLst/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e breedte afbeelding + uitspra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0" y="0"/>
            <a:ext cx="12192000" cy="6858000"/>
          </a:xfrm>
        </p:spPr>
        <p:txBody>
          <a:bodyPr tIns="360000" anchor="t" anchorCtr="1"/>
          <a:lstStyle/>
          <a:p>
            <a:pPr lvl="0"/>
            <a:r>
              <a:rPr lang="nl-NL" dirty="0"/>
              <a:t>Afbeelding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1076737" y="1521547"/>
            <a:ext cx="8981661" cy="1371600"/>
          </a:xfrm>
        </p:spPr>
        <p:txBody>
          <a:bodyPr anchor="t">
            <a:normAutofit/>
          </a:bodyPr>
          <a:lstStyle>
            <a:lvl1pPr algn="l">
              <a:lnSpc>
                <a:spcPts val="3300"/>
              </a:lnSpc>
              <a:defRPr sz="2400" b="0"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Hier komt een uitspraak</a:t>
            </a:r>
            <a:br>
              <a:rPr lang="nl-NL" dirty="0"/>
            </a:br>
            <a:r>
              <a:rPr lang="nl-NL" dirty="0"/>
              <a:t>over drie of meer regels</a:t>
            </a:r>
            <a:br>
              <a:rPr lang="nl-NL" dirty="0"/>
            </a:br>
            <a:r>
              <a:rPr lang="nl-NL" dirty="0"/>
              <a:t>uitgeschreven.</a:t>
            </a:r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g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902525" y="1169988"/>
            <a:ext cx="5031550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p + subkop + Bullitlij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902525" y="2003206"/>
            <a:ext cx="9318212" cy="531610"/>
          </a:xfrm>
        </p:spPr>
        <p:txBody>
          <a:bodyPr lIns="0" anchor="t">
            <a:normAutofit/>
          </a:bodyPr>
          <a:lstStyle>
            <a:lvl1pPr marL="0" indent="0" algn="l">
              <a:buNone/>
              <a:defRPr sz="2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Met een </a:t>
            </a:r>
            <a:r>
              <a:rPr lang="nl-NL" dirty="0" err="1"/>
              <a:t>subkop</a:t>
            </a:r>
            <a:endParaRPr lang="nl-NL" dirty="0"/>
          </a:p>
        </p:txBody>
      </p:sp>
      <p:sp>
        <p:nvSpPr>
          <p:cNvPr id="14" name="Tijdelijke aanduiding voor titel 1"/>
          <p:cNvSpPr>
            <a:spLocks noGrp="1"/>
          </p:cNvSpPr>
          <p:nvPr>
            <p:ph type="title" hasCustomPrompt="1"/>
          </p:nvPr>
        </p:nvSpPr>
        <p:spPr>
          <a:xfrm>
            <a:off x="902525" y="1090681"/>
            <a:ext cx="10689812" cy="698363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/>
          <a:p>
            <a:r>
              <a:rPr lang="nl-NL" dirty="0"/>
              <a:t>Een hoofdkop</a:t>
            </a:r>
          </a:p>
        </p:txBody>
      </p:sp>
      <p:sp>
        <p:nvSpPr>
          <p:cNvPr id="18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02525" y="3237422"/>
            <a:ext cx="10689812" cy="2327171"/>
          </a:xfrm>
        </p:spPr>
        <p:txBody>
          <a:bodyPr>
            <a:no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itlijst +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914400" y="1169988"/>
            <a:ext cx="5019675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  <p:sp>
        <p:nvSpPr>
          <p:cNvPr id="22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2196783"/>
            <a:ext cx="5019675" cy="3137217"/>
          </a:xfrm>
        </p:spPr>
        <p:txBody>
          <a:bodyPr wrap="square">
            <a:normAutofit/>
          </a:bodyPr>
          <a:lstStyle>
            <a:lvl1pPr>
              <a:defRPr sz="1800"/>
            </a:lvl1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25" name="Tijdelijke aanduiding voor afbeelding 23"/>
          <p:cNvSpPr>
            <a:spLocks noGrp="1"/>
          </p:cNvSpPr>
          <p:nvPr>
            <p:ph type="pic" sz="quarter" idx="16"/>
          </p:nvPr>
        </p:nvSpPr>
        <p:spPr>
          <a:xfrm>
            <a:off x="6928337" y="1169989"/>
            <a:ext cx="4663999" cy="4070226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tAwesome ic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kstvak 5"/>
          <p:cNvSpPr txBox="1"/>
          <p:nvPr userDrawn="1"/>
        </p:nvSpPr>
        <p:spPr>
          <a:xfrm>
            <a:off x="3314700" y="2326833"/>
            <a:ext cx="831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</a:t>
            </a:r>
            <a:r>
              <a:rPr lang="nl-NL" sz="1800" b="0" i="0" kern="1200" dirty="0">
                <a:solidFill>
                  <a:schemeClr val="tx1"/>
                </a:solidFill>
                <a:effectLst/>
                <a:latin typeface="Lucida Sans Regular"/>
                <a:ea typeface="+mn-ea"/>
                <a:cs typeface="+mn-cs"/>
              </a:rPr>
              <a:t></a:t>
            </a:r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4400" dirty="0">
              <a:solidFill>
                <a:srgbClr val="055780"/>
              </a:solidFill>
              <a:latin typeface="FontAwesome"/>
              <a:cs typeface="FontAwesome"/>
            </a:endParaRPr>
          </a:p>
        </p:txBody>
      </p:sp>
      <p:sp>
        <p:nvSpPr>
          <p:cNvPr id="7" name="Tekstvak 6"/>
          <p:cNvSpPr txBox="1"/>
          <p:nvPr userDrawn="1"/>
        </p:nvSpPr>
        <p:spPr>
          <a:xfrm>
            <a:off x="6597220" y="2326833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</a:t>
            </a:r>
          </a:p>
        </p:txBody>
      </p:sp>
      <p:sp>
        <p:nvSpPr>
          <p:cNvPr id="8" name="Tekstvak 7"/>
          <p:cNvSpPr txBox="1"/>
          <p:nvPr userDrawn="1"/>
        </p:nvSpPr>
        <p:spPr>
          <a:xfrm>
            <a:off x="8156091" y="3875331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</a:t>
            </a:r>
          </a:p>
        </p:txBody>
      </p:sp>
      <p:sp>
        <p:nvSpPr>
          <p:cNvPr id="9" name="Tekstvak 8"/>
          <p:cNvSpPr txBox="1"/>
          <p:nvPr userDrawn="1"/>
        </p:nvSpPr>
        <p:spPr>
          <a:xfrm>
            <a:off x="3314700" y="3875331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0" i="0" u="none" strike="noStrike" kern="1200" cap="none" spc="0" normalizeH="0" baseline="0" noProof="0" dirty="0">
                <a:ln>
                  <a:noFill/>
                </a:ln>
                <a:solidFill>
                  <a:srgbClr val="055780"/>
                </a:solidFill>
                <a:effectLst/>
                <a:uLnTx/>
                <a:uFillTx/>
                <a:latin typeface="FontAwesome"/>
                <a:ea typeface="+mn-ea"/>
                <a:cs typeface="FontAwesome"/>
              </a:rPr>
              <a:t></a:t>
            </a:r>
            <a:endParaRPr lang="nl-NL" sz="4400" dirty="0">
              <a:solidFill>
                <a:srgbClr val="055780"/>
              </a:solidFill>
              <a:latin typeface="FontAwesome"/>
              <a:cs typeface="FontAwesome"/>
            </a:endParaRPr>
          </a:p>
        </p:txBody>
      </p:sp>
      <p:sp>
        <p:nvSpPr>
          <p:cNvPr id="10" name="Tekstvak 9"/>
          <p:cNvSpPr txBox="1"/>
          <p:nvPr userDrawn="1"/>
        </p:nvSpPr>
        <p:spPr>
          <a:xfrm>
            <a:off x="6597220" y="3875331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</a:t>
            </a:r>
          </a:p>
        </p:txBody>
      </p:sp>
      <p:sp>
        <p:nvSpPr>
          <p:cNvPr id="11" name="Tekstvak 10"/>
          <p:cNvSpPr txBox="1"/>
          <p:nvPr userDrawn="1"/>
        </p:nvSpPr>
        <p:spPr>
          <a:xfrm>
            <a:off x="8156091" y="2326833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</a:t>
            </a:r>
            <a:endParaRPr lang="nl-NL" sz="4400" b="0" i="0" dirty="0">
              <a:solidFill>
                <a:srgbClr val="055780"/>
              </a:solidFill>
              <a:latin typeface="Lucida Sans Regular"/>
            </a:endParaRPr>
          </a:p>
        </p:txBody>
      </p:sp>
      <p:sp>
        <p:nvSpPr>
          <p:cNvPr id="12" name="Tekstvak 11"/>
          <p:cNvSpPr txBox="1"/>
          <p:nvPr userDrawn="1"/>
        </p:nvSpPr>
        <p:spPr>
          <a:xfrm>
            <a:off x="4931424" y="2326833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</a:t>
            </a:r>
          </a:p>
        </p:txBody>
      </p:sp>
      <p:sp>
        <p:nvSpPr>
          <p:cNvPr id="14" name="Tekstvak 13"/>
          <p:cNvSpPr txBox="1"/>
          <p:nvPr userDrawn="1"/>
        </p:nvSpPr>
        <p:spPr>
          <a:xfrm>
            <a:off x="6411384" y="1871755"/>
            <a:ext cx="831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800" b="0" i="0" kern="1200" dirty="0">
                <a:solidFill>
                  <a:schemeClr val="tx1"/>
                </a:solidFill>
                <a:effectLst/>
                <a:latin typeface="Lucida Sans Regular"/>
                <a:ea typeface="+mn-ea"/>
                <a:cs typeface="+mn-cs"/>
              </a:rPr>
              <a:t></a:t>
            </a:r>
            <a:endParaRPr lang="nl-NL" sz="3200" dirty="0">
              <a:solidFill>
                <a:srgbClr val="333465"/>
              </a:solidFill>
              <a:latin typeface="FontAwesome"/>
              <a:cs typeface="FontAwesome"/>
            </a:endParaRPr>
          </a:p>
        </p:txBody>
      </p:sp>
      <p:sp>
        <p:nvSpPr>
          <p:cNvPr id="15" name="Tekstvak 14"/>
          <p:cNvSpPr txBox="1"/>
          <p:nvPr userDrawn="1"/>
        </p:nvSpPr>
        <p:spPr>
          <a:xfrm>
            <a:off x="4931424" y="3875331"/>
            <a:ext cx="83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4400" dirty="0">
                <a:solidFill>
                  <a:srgbClr val="055780"/>
                </a:solidFill>
                <a:latin typeface="FontAwesome"/>
                <a:cs typeface="FontAwesome"/>
              </a:rPr>
              <a:t></a:t>
            </a:r>
            <a:endParaRPr lang="nl-NL" sz="4400" b="0" i="0" dirty="0">
              <a:solidFill>
                <a:srgbClr val="055780"/>
              </a:solidFill>
              <a:latin typeface="Lucida Sans Regular"/>
            </a:endParaRPr>
          </a:p>
        </p:txBody>
      </p:sp>
      <p:sp>
        <p:nvSpPr>
          <p:cNvPr id="16" name="Tekstvak 15"/>
          <p:cNvSpPr txBox="1"/>
          <p:nvPr userDrawn="1"/>
        </p:nvSpPr>
        <p:spPr>
          <a:xfrm>
            <a:off x="8610600" y="2999515"/>
            <a:ext cx="831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800" b="0" i="0" kern="1200" dirty="0">
                <a:solidFill>
                  <a:srgbClr val="055780"/>
                </a:solidFill>
                <a:effectLst/>
                <a:latin typeface="Lucida Sans Regular"/>
                <a:ea typeface="+mn-ea"/>
                <a:cs typeface="+mn-cs"/>
              </a:rPr>
              <a:t></a:t>
            </a:r>
            <a:endParaRPr lang="nl-NL" sz="3200" dirty="0">
              <a:solidFill>
                <a:srgbClr val="055780"/>
              </a:solidFill>
              <a:latin typeface="FontAwesome"/>
              <a:cs typeface="FontAwesome"/>
            </a:endParaRPr>
          </a:p>
        </p:txBody>
      </p:sp>
      <p:sp>
        <p:nvSpPr>
          <p:cNvPr id="19" name="Ondertitel 2"/>
          <p:cNvSpPr txBox="1">
            <a:spLocks/>
          </p:cNvSpPr>
          <p:nvPr userDrawn="1"/>
        </p:nvSpPr>
        <p:spPr>
          <a:xfrm>
            <a:off x="3094617" y="2980726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" panose="020B0602030504020204" pitchFamily="34" charset="77"/>
              </a:rPr>
              <a:t>Onderwerp</a:t>
            </a:r>
          </a:p>
        </p:txBody>
      </p:sp>
      <p:sp>
        <p:nvSpPr>
          <p:cNvPr id="20" name="Ondertitel 2"/>
          <p:cNvSpPr txBox="1">
            <a:spLocks/>
          </p:cNvSpPr>
          <p:nvPr userDrawn="1"/>
        </p:nvSpPr>
        <p:spPr>
          <a:xfrm>
            <a:off x="4711341" y="2980726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1" name="Ondertitel 2"/>
          <p:cNvSpPr txBox="1">
            <a:spLocks/>
          </p:cNvSpPr>
          <p:nvPr userDrawn="1"/>
        </p:nvSpPr>
        <p:spPr>
          <a:xfrm>
            <a:off x="6377137" y="2980726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2" name="Ondertitel 2"/>
          <p:cNvSpPr txBox="1">
            <a:spLocks/>
          </p:cNvSpPr>
          <p:nvPr userDrawn="1"/>
        </p:nvSpPr>
        <p:spPr>
          <a:xfrm>
            <a:off x="7936008" y="2990327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3" name="Ondertitel 2"/>
          <p:cNvSpPr txBox="1">
            <a:spLocks/>
          </p:cNvSpPr>
          <p:nvPr userDrawn="1"/>
        </p:nvSpPr>
        <p:spPr>
          <a:xfrm>
            <a:off x="3094617" y="4591862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4" name="Ondertitel 2"/>
          <p:cNvSpPr txBox="1">
            <a:spLocks/>
          </p:cNvSpPr>
          <p:nvPr userDrawn="1"/>
        </p:nvSpPr>
        <p:spPr>
          <a:xfrm>
            <a:off x="4711341" y="4591862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5" name="Ondertitel 2"/>
          <p:cNvSpPr txBox="1">
            <a:spLocks/>
          </p:cNvSpPr>
          <p:nvPr userDrawn="1"/>
        </p:nvSpPr>
        <p:spPr>
          <a:xfrm>
            <a:off x="6377137" y="4591862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6" name="Ondertitel 2"/>
          <p:cNvSpPr txBox="1">
            <a:spLocks/>
          </p:cNvSpPr>
          <p:nvPr userDrawn="1"/>
        </p:nvSpPr>
        <p:spPr>
          <a:xfrm>
            <a:off x="7936008" y="4601463"/>
            <a:ext cx="1272016" cy="531610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b="1" kern="1200" baseline="0">
                <a:solidFill>
                  <a:srgbClr val="055780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200" b="0" i="0" dirty="0">
                <a:solidFill>
                  <a:srgbClr val="1B1B1B"/>
                </a:solidFill>
                <a:latin typeface="Lucida Sans Regular"/>
              </a:rPr>
              <a:t>Onderwerp</a:t>
            </a:r>
          </a:p>
        </p:txBody>
      </p:sp>
      <p:sp>
        <p:nvSpPr>
          <p:cNvPr id="28" name="Ondertitel 2"/>
          <p:cNvSpPr>
            <a:spLocks noGrp="1"/>
          </p:cNvSpPr>
          <p:nvPr>
            <p:ph type="subTitle" idx="13" hasCustomPrompt="1"/>
          </p:nvPr>
        </p:nvSpPr>
        <p:spPr>
          <a:xfrm>
            <a:off x="894522" y="1169988"/>
            <a:ext cx="5039553" cy="531610"/>
          </a:xfrm>
        </p:spPr>
        <p:txBody>
          <a:bodyPr lIns="0" anchor="t">
            <a:noAutofit/>
          </a:bodyPr>
          <a:lstStyle>
            <a:lvl1pPr marL="0" indent="0" algn="l">
              <a:buNone/>
              <a:defRPr sz="3000" b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Hier komt een kop</a:t>
            </a:r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65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 volle breed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99B03-AD3B-0D4A-B7D2-5A186162021A}" type="slidenum">
              <a:rPr lang="nl-NL" smtClean="0"/>
              <a:t>‹nr.›</a:t>
            </a:fld>
            <a:endParaRPr lang="nl-NL"/>
          </a:p>
        </p:txBody>
      </p:sp>
      <p:sp>
        <p:nvSpPr>
          <p:cNvPr id="14" name="Tijdelijke aanduiding voor tabel 12"/>
          <p:cNvSpPr>
            <a:spLocks noGrp="1"/>
          </p:cNvSpPr>
          <p:nvPr>
            <p:ph type="tbl" sz="quarter" idx="13"/>
          </p:nvPr>
        </p:nvSpPr>
        <p:spPr>
          <a:xfrm>
            <a:off x="902678" y="873125"/>
            <a:ext cx="10257448" cy="49784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 flipV="1">
            <a:off x="538368" y="5937612"/>
            <a:ext cx="11053969" cy="457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902043" y="1090681"/>
            <a:ext cx="10690294" cy="698363"/>
          </a:xfrm>
          <a:prstGeom prst="rect">
            <a:avLst/>
          </a:prstGeom>
        </p:spPr>
        <p:txBody>
          <a:bodyPr vert="horz" lIns="0" tIns="45720" rIns="91440" bIns="45720" rtlCol="0" anchor="t">
            <a:normAutofit/>
          </a:bodyPr>
          <a:lstStyle/>
          <a:p>
            <a:r>
              <a:rPr lang="nl-NL" dirty="0"/>
              <a:t>Hier staat een kop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02043" y="3237422"/>
            <a:ext cx="10690294" cy="2327171"/>
          </a:xfrm>
          <a:prstGeom prst="rect">
            <a:avLst/>
          </a:prstGeom>
        </p:spPr>
        <p:txBody>
          <a:bodyPr vert="horz" wrap="square" lIns="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599" y="6356350"/>
            <a:ext cx="298173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000" b="0" i="0">
                <a:solidFill>
                  <a:srgbClr val="055780"/>
                </a:solidFill>
                <a:latin typeface="Lucida Sans Regular"/>
                <a:ea typeface="Lucida Sans Regular"/>
                <a:cs typeface="Lucida Sans Regular"/>
              </a:defRPr>
            </a:lvl1pPr>
          </a:lstStyle>
          <a:p>
            <a:fld id="{3BA99B03-AD3B-0D4A-B7D2-5A18616202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28E4BD16-AE19-754F-9D9B-467D7498E5CD}"/>
              </a:ext>
            </a:extLst>
          </p:cNvPr>
          <p:cNvSpPr/>
          <p:nvPr userDrawn="1"/>
        </p:nvSpPr>
        <p:spPr>
          <a:xfrm flipV="1">
            <a:off x="538368" y="5937611"/>
            <a:ext cx="36367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Lucida Sans Regular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D1D1B97-9746-0541-9F8F-586796FC0C7A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32977" y="6159179"/>
            <a:ext cx="724480" cy="40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49" r:id="rId2"/>
    <p:sldLayoutId id="2147483652" r:id="rId3"/>
    <p:sldLayoutId id="2147483650" r:id="rId4"/>
    <p:sldLayoutId id="2147483664" r:id="rId5"/>
    <p:sldLayoutId id="2147483651" r:id="rId6"/>
    <p:sldLayoutId id="2147483653" r:id="rId7"/>
    <p:sldLayoutId id="2147483654" r:id="rId8"/>
    <p:sldLayoutId id="2147483655" r:id="rId9"/>
    <p:sldLayoutId id="2147483657" r:id="rId10"/>
    <p:sldLayoutId id="2147483658" r:id="rId11"/>
    <p:sldLayoutId id="2147483659" r:id="rId12"/>
    <p:sldLayoutId id="2147483663" r:id="rId13"/>
    <p:sldLayoutId id="2147483660" r:id="rId14"/>
    <p:sldLayoutId id="2147483661" r:id="rId15"/>
    <p:sldLayoutId id="2147483662" r:id="rId16"/>
    <p:sldLayoutId id="214748366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000" b="1" kern="1200">
          <a:solidFill>
            <a:schemeClr val="tx2"/>
          </a:solidFill>
          <a:latin typeface="Lucida Sans" panose="020B0602030504020204" pitchFamily="34" charset="77"/>
          <a:ea typeface="Lucida Sans" panose="020B0602030504020204" pitchFamily="34" charset="77"/>
          <a:cs typeface="Lucida Sans" panose="020B0602030504020204" pitchFamily="34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000" kern="1200">
          <a:solidFill>
            <a:srgbClr val="1B1B1B"/>
          </a:solidFill>
          <a:latin typeface="Lucida Sans" panose="020B0602030504020204" pitchFamily="34" charset="77"/>
          <a:ea typeface="Lucida Sans" panose="020B0602030504020204" pitchFamily="34" charset="77"/>
          <a:cs typeface="Lucida Sans" panose="020B0602030504020204" pitchFamily="34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" charset="0"/>
          <a:ea typeface="Helvetica" charset="0"/>
          <a:cs typeface="Helvetic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902043" y="1546281"/>
            <a:ext cx="9156355" cy="1462390"/>
          </a:xfrm>
        </p:spPr>
        <p:txBody>
          <a:bodyPr/>
          <a:lstStyle/>
          <a:p>
            <a:r>
              <a:rPr lang="nl-NL" dirty="0"/>
              <a:t>PSA</a:t>
            </a:r>
            <a:br>
              <a:rPr lang="nl-NL" dirty="0"/>
            </a:br>
            <a:r>
              <a:rPr lang="nl-NL" dirty="0"/>
              <a:t>Intranet 2021</a:t>
            </a:r>
            <a:br>
              <a:rPr lang="nl-NL" dirty="0"/>
            </a:br>
            <a:br>
              <a:rPr lang="nl-NL" dirty="0"/>
            </a:br>
            <a:r>
              <a:rPr lang="nl-NL" sz="3600" i="1" dirty="0"/>
              <a:t>Januari 2021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649C49C4-E23A-4A78-9C36-611E09C88416}"/>
              </a:ext>
            </a:extLst>
          </p:cNvPr>
          <p:cNvSpPr txBox="1"/>
          <p:nvPr/>
        </p:nvSpPr>
        <p:spPr>
          <a:xfrm>
            <a:off x="8979615" y="2609635"/>
            <a:ext cx="2599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800" dirty="0">
                <a:solidFill>
                  <a:schemeClr val="bg1"/>
                </a:solidFill>
                <a:effectLst/>
                <a:latin typeface="LucidaSans-OneByteIdentityH"/>
                <a:ea typeface="Times New Roman" panose="02020603050405020304" pitchFamily="18" charset="0"/>
                <a:cs typeface="LucidaSans-OneByteIdentityH"/>
              </a:rPr>
              <a:t>Provincie Noord- Holland</a:t>
            </a:r>
          </a:p>
          <a:p>
            <a:r>
              <a:rPr lang="nl-NL" sz="1800" dirty="0">
                <a:solidFill>
                  <a:schemeClr val="bg1"/>
                </a:solidFill>
                <a:effectLst/>
                <a:latin typeface="LucidaSans-OneByteIdentityH"/>
                <a:ea typeface="Times New Roman" panose="02020603050405020304" pitchFamily="18" charset="0"/>
                <a:cs typeface="LucidaSans-OneByteIdentityH"/>
              </a:rPr>
              <a:t>TN 359853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98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Gewenste situatie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6155386" y="1789044"/>
            <a:ext cx="5353227" cy="3755545"/>
          </a:xfrm>
        </p:spPr>
        <p:txBody>
          <a:bodyPr/>
          <a:lstStyle/>
          <a:p>
            <a:r>
              <a:rPr lang="nl-NL" sz="1600" dirty="0"/>
              <a:t>Alle functionaliteit off-</a:t>
            </a:r>
            <a:r>
              <a:rPr lang="nl-NL" sz="1600" dirty="0" err="1"/>
              <a:t>the</a:t>
            </a:r>
            <a:r>
              <a:rPr lang="nl-NL" sz="1600" dirty="0"/>
              <a:t>-</a:t>
            </a:r>
            <a:r>
              <a:rPr lang="nl-NL" sz="1600" dirty="0" err="1"/>
              <a:t>shelf</a:t>
            </a:r>
            <a:endParaRPr lang="nl-NL" sz="1600" dirty="0"/>
          </a:p>
          <a:p>
            <a:r>
              <a:rPr lang="nl-NL" sz="1600" dirty="0"/>
              <a:t>Klantgerichte leverancier met een flexibel product en dienstverlening</a:t>
            </a:r>
          </a:p>
          <a:p>
            <a:r>
              <a:rPr lang="nl-NL" sz="1600" dirty="0"/>
              <a:t>Beter </a:t>
            </a:r>
            <a:r>
              <a:rPr lang="nl-NL" sz="1600" b="1" dirty="0"/>
              <a:t>startpunt </a:t>
            </a:r>
            <a:r>
              <a:rPr lang="nl-NL" sz="1600" dirty="0"/>
              <a:t>van je werk(dag):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makkelijker om informatie en collega’s te vinden 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minder gefragmenteerd, meer geïntegreerd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beter je werkprocessen ontsluiten en ondersteunen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ondersteuning communicatie voor en tussen medewerkers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sociale contacten tussen collega’s ondersteunen en stimuleren</a:t>
            </a:r>
          </a:p>
          <a:p>
            <a:pPr lvl="1"/>
            <a:r>
              <a:rPr lang="nl-NL" sz="1600" dirty="0">
                <a:latin typeface="Lucida Sans" panose="020B0602030504020204" pitchFamily="34" charset="77"/>
              </a:rPr>
              <a:t>uitdragen cultuur en werkwijze PNH</a:t>
            </a:r>
          </a:p>
          <a:p>
            <a:endParaRPr lang="nl-NL" sz="1600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" y="1679170"/>
            <a:ext cx="5252861" cy="358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98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Gewenste situatie: koppelingen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B71BEE7-3B2C-CF46-B109-6FDD5FD78C69}"/>
              </a:ext>
            </a:extLst>
          </p:cNvPr>
          <p:cNvGrpSpPr/>
          <p:nvPr/>
        </p:nvGrpSpPr>
        <p:grpSpPr>
          <a:xfrm>
            <a:off x="2983148" y="2358635"/>
            <a:ext cx="8416699" cy="3147658"/>
            <a:chOff x="2833991" y="2122394"/>
            <a:chExt cx="8416699" cy="3147658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8B3537E1-B9C9-5C49-B048-60223D78F15D}"/>
                </a:ext>
              </a:extLst>
            </p:cNvPr>
            <p:cNvSpPr/>
            <p:nvPr/>
          </p:nvSpPr>
          <p:spPr>
            <a:xfrm>
              <a:off x="5923175" y="3151086"/>
              <a:ext cx="2263302" cy="110160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dirty="0"/>
                <a:t>Intranet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8D9655B4-956F-4644-996C-F532729BB77D}"/>
                </a:ext>
              </a:extLst>
            </p:cNvPr>
            <p:cNvSpPr/>
            <p:nvPr/>
          </p:nvSpPr>
          <p:spPr>
            <a:xfrm>
              <a:off x="2833991" y="3351609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Azure AD</a:t>
              </a:r>
              <a:br>
                <a:rPr lang="en-NL" sz="1400" dirty="0"/>
              </a:br>
              <a:r>
                <a:rPr lang="en-NL" sz="1100" dirty="0"/>
                <a:t>authenticatie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54D9C488-C5AF-9240-AD13-6A64C4FEBB93}"/>
                </a:ext>
              </a:extLst>
            </p:cNvPr>
            <p:cNvSpPr/>
            <p:nvPr/>
          </p:nvSpPr>
          <p:spPr>
            <a:xfrm>
              <a:off x="8429668" y="2122394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SAP</a:t>
              </a:r>
              <a:br>
                <a:rPr lang="en-NL" sz="1400" dirty="0"/>
              </a:br>
              <a:r>
                <a:rPr lang="en-NL" sz="1100" dirty="0"/>
                <a:t>widget / interactie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7349ECD-BBB5-4F43-AACA-CA07B65469C0}"/>
                </a:ext>
              </a:extLst>
            </p:cNvPr>
            <p:cNvCxnSpPr>
              <a:cxnSpLocks/>
              <a:stCxn id="10" idx="2"/>
              <a:endCxn id="7" idx="3"/>
            </p:cNvCxnSpPr>
            <p:nvPr/>
          </p:nvCxnSpPr>
          <p:spPr>
            <a:xfrm flipH="1">
              <a:off x="8186477" y="2835756"/>
              <a:ext cx="1425102" cy="866134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A9CBB7C-1E6F-0B4F-B926-343FD0D81AAC}"/>
                </a:ext>
              </a:extLst>
            </p:cNvPr>
            <p:cNvCxnSpPr>
              <a:cxnSpLocks/>
              <a:stCxn id="9" idx="3"/>
              <a:endCxn id="7" idx="1"/>
            </p:cNvCxnSpPr>
            <p:nvPr/>
          </p:nvCxnSpPr>
          <p:spPr>
            <a:xfrm flipV="1">
              <a:off x="5197813" y="3701890"/>
              <a:ext cx="725362" cy="6400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919B82-BB76-4044-B3F9-1EA9C9908F2D}"/>
                </a:ext>
              </a:extLst>
            </p:cNvPr>
            <p:cNvCxnSpPr>
              <a:cxnSpLocks/>
              <a:stCxn id="14" idx="0"/>
              <a:endCxn id="7" idx="3"/>
            </p:cNvCxnSpPr>
            <p:nvPr/>
          </p:nvCxnSpPr>
          <p:spPr>
            <a:xfrm flipH="1" flipV="1">
              <a:off x="8186477" y="3701890"/>
              <a:ext cx="1425102" cy="854800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545DE4B1-CCEE-7345-8156-8E25F2C8A5F6}"/>
                </a:ext>
              </a:extLst>
            </p:cNvPr>
            <p:cNvSpPr/>
            <p:nvPr/>
          </p:nvSpPr>
          <p:spPr>
            <a:xfrm>
              <a:off x="8886868" y="3339542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Topdesk</a:t>
              </a:r>
              <a:br>
                <a:rPr lang="en-NL" sz="1400" dirty="0"/>
              </a:br>
              <a:r>
                <a:rPr lang="en-NL" sz="1100" dirty="0"/>
                <a:t>widget / interactie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3B1903ED-8AAA-8648-A83C-B48863DA302B}"/>
                </a:ext>
              </a:extLst>
            </p:cNvPr>
            <p:cNvSpPr/>
            <p:nvPr/>
          </p:nvSpPr>
          <p:spPr>
            <a:xfrm>
              <a:off x="8429668" y="4556690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Office 365</a:t>
              </a:r>
              <a:br>
                <a:rPr lang="en-NL" sz="1400" dirty="0"/>
              </a:br>
              <a:r>
                <a:rPr lang="en-NL" sz="1100" dirty="0"/>
                <a:t>widgets / interactie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6ABDE18-C74F-9143-ACDE-18005C96DA90}"/>
                </a:ext>
              </a:extLst>
            </p:cNvPr>
            <p:cNvCxnSpPr>
              <a:cxnSpLocks/>
              <a:stCxn id="7" idx="3"/>
              <a:endCxn id="11" idx="1"/>
            </p:cNvCxnSpPr>
            <p:nvPr/>
          </p:nvCxnSpPr>
          <p:spPr>
            <a:xfrm flipV="1">
              <a:off x="8186477" y="3696223"/>
              <a:ext cx="700391" cy="5667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9A27E2D-AB9C-9449-BA2F-16EE97BE95FB}"/>
              </a:ext>
            </a:extLst>
          </p:cNvPr>
          <p:cNvSpPr txBox="1"/>
          <p:nvPr/>
        </p:nvSpPr>
        <p:spPr>
          <a:xfrm>
            <a:off x="877111" y="2037904"/>
            <a:ext cx="73823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L" sz="1600" dirty="0"/>
              <a:t>Authenticatie via Azure AD behouden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L" sz="1600" dirty="0"/>
              <a:t>Meerdere applicaties koppelen tbv ontsluiten functionaliteit</a:t>
            </a:r>
            <a:br>
              <a:rPr lang="en-NL" sz="1600" dirty="0"/>
            </a:br>
            <a:r>
              <a:rPr lang="en-NL" sz="1600" dirty="0"/>
              <a:t>(zie ook “Informatie &amp; Applicaties”)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L" sz="1600" dirty="0"/>
              <a:t>Azure AD ipv on-prem AD tbv profielen/telefoonlijsten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L" sz="1600" dirty="0"/>
          </a:p>
        </p:txBody>
      </p:sp>
    </p:spTree>
    <p:extLst>
      <p:ext uri="{BB962C8B-B14F-4D97-AF65-F5344CB8AC3E}">
        <p14:creationId xmlns:p14="http://schemas.microsoft.com/office/powerpoint/2010/main" val="2356448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3C80FB-76FC-834B-858F-C8CE134F8BB5}"/>
              </a:ext>
            </a:extLst>
          </p:cNvPr>
          <p:cNvSpPr/>
          <p:nvPr/>
        </p:nvSpPr>
        <p:spPr>
          <a:xfrm>
            <a:off x="4546181" y="2624590"/>
            <a:ext cx="2569028" cy="143691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dirty="0"/>
              <a:t>Intranet</a:t>
            </a:r>
          </a:p>
          <a:p>
            <a:pPr algn="ctr"/>
            <a:r>
              <a:rPr lang="nl-NL" sz="1200" dirty="0">
                <a:cs typeface="Calibri"/>
              </a:rPr>
              <a:t>("Landingspagina")</a:t>
            </a:r>
          </a:p>
          <a:p>
            <a:pPr algn="ctr"/>
            <a:endParaRPr lang="nl-NL" sz="1200" dirty="0">
              <a:cs typeface="Calibri"/>
            </a:endParaRPr>
          </a:p>
          <a:p>
            <a:pPr algn="ctr"/>
            <a:endParaRPr lang="nl-NL" sz="1200" dirty="0">
              <a:cs typeface="Calibri"/>
            </a:endParaRPr>
          </a:p>
          <a:p>
            <a:pPr algn="ctr"/>
            <a:endParaRPr lang="nl-NL" sz="1200" dirty="0">
              <a:cs typeface="Calibri"/>
            </a:endParaRPr>
          </a:p>
          <a:p>
            <a:pPr algn="ctr"/>
            <a:endParaRPr lang="nl-NL" sz="1200" dirty="0">
              <a:cs typeface="Calibri"/>
            </a:endParaRPr>
          </a:p>
          <a:p>
            <a:pPr algn="ctr"/>
            <a:endParaRPr lang="nl-NL" sz="1200" dirty="0">
              <a:cs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1160A33-030F-6C47-B083-4324B1F106FB}"/>
              </a:ext>
            </a:extLst>
          </p:cNvPr>
          <p:cNvSpPr/>
          <p:nvPr/>
        </p:nvSpPr>
        <p:spPr>
          <a:xfrm>
            <a:off x="3184699" y="185622"/>
            <a:ext cx="5296989" cy="11808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b="1">
                <a:solidFill>
                  <a:schemeClr val="bg1">
                    <a:lumMod val="65000"/>
                  </a:schemeClr>
                </a:solidFill>
              </a:rPr>
              <a:t>Werkplek</a:t>
            </a:r>
          </a:p>
          <a:p>
            <a:pPr algn="ctr"/>
            <a:endParaRPr lang="nl-NL"/>
          </a:p>
          <a:p>
            <a:pPr algn="ctr"/>
            <a:endParaRPr lang="nl-NL"/>
          </a:p>
          <a:p>
            <a:pPr algn="ctr"/>
            <a:endParaRPr lang="nl-NL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3536A7-034C-B743-B42D-4811F7312B7E}"/>
              </a:ext>
            </a:extLst>
          </p:cNvPr>
          <p:cNvSpPr/>
          <p:nvPr/>
        </p:nvSpPr>
        <p:spPr>
          <a:xfrm>
            <a:off x="3309666" y="707970"/>
            <a:ext cx="1611085" cy="5312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CYOD</a:t>
            </a:r>
            <a:br>
              <a:rPr lang="nl-NL" dirty="0"/>
            </a:br>
            <a:r>
              <a:rPr lang="nl-NL" sz="1200" dirty="0"/>
              <a:t>(huidige situatie)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F86001-A61B-C145-8F62-2C8EF74DDA9B}"/>
              </a:ext>
            </a:extLst>
          </p:cNvPr>
          <p:cNvSpPr/>
          <p:nvPr/>
        </p:nvSpPr>
        <p:spPr>
          <a:xfrm>
            <a:off x="5029603" y="707970"/>
            <a:ext cx="1611085" cy="5312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BYOD</a:t>
            </a:r>
            <a:br>
              <a:rPr lang="nl-NL"/>
            </a:br>
            <a:r>
              <a:rPr lang="nl-NL" sz="1200"/>
              <a:t>(mogelijk toekomst)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B427B2-B239-8D4C-B28C-E20B2848DFCF}"/>
              </a:ext>
            </a:extLst>
          </p:cNvPr>
          <p:cNvSpPr/>
          <p:nvPr/>
        </p:nvSpPr>
        <p:spPr>
          <a:xfrm>
            <a:off x="6749540" y="699572"/>
            <a:ext cx="1611085" cy="53122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VD</a:t>
            </a:r>
            <a:br>
              <a:rPr lang="nl-NL" dirty="0"/>
            </a:br>
            <a:r>
              <a:rPr lang="nl-NL" sz="1200" dirty="0"/>
              <a:t>(mogelijk toekomst)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1E5FA3B-CDA5-DD41-9F72-9242056048CF}"/>
              </a:ext>
            </a:extLst>
          </p:cNvPr>
          <p:cNvCxnSpPr>
            <a:stCxn id="6" idx="2"/>
            <a:endCxn id="4" idx="0"/>
          </p:cNvCxnSpPr>
          <p:nvPr/>
        </p:nvCxnSpPr>
        <p:spPr>
          <a:xfrm>
            <a:off x="4115209" y="1239193"/>
            <a:ext cx="1715486" cy="1385397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34C264B-455B-1744-9072-1B948D9630B1}"/>
              </a:ext>
            </a:extLst>
          </p:cNvPr>
          <p:cNvCxnSpPr>
            <a:cxnSpLocks/>
            <a:stCxn id="7" idx="2"/>
            <a:endCxn id="4" idx="0"/>
          </p:cNvCxnSpPr>
          <p:nvPr/>
        </p:nvCxnSpPr>
        <p:spPr>
          <a:xfrm flipH="1">
            <a:off x="5830695" y="1239193"/>
            <a:ext cx="4451" cy="1385397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000A82B-7DEF-E541-A714-607D937AD6E2}"/>
              </a:ext>
            </a:extLst>
          </p:cNvPr>
          <p:cNvCxnSpPr>
            <a:cxnSpLocks/>
            <a:stCxn id="8" idx="2"/>
            <a:endCxn id="4" idx="0"/>
          </p:cNvCxnSpPr>
          <p:nvPr/>
        </p:nvCxnSpPr>
        <p:spPr>
          <a:xfrm flipH="1">
            <a:off x="5830695" y="1230795"/>
            <a:ext cx="1724388" cy="1393795"/>
          </a:xfrm>
          <a:prstGeom prst="straightConnector1">
            <a:avLst/>
          </a:prstGeom>
          <a:ln w="25400">
            <a:solidFill>
              <a:schemeClr val="accent6"/>
            </a:solidFill>
            <a:tailEnd type="triangle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205D6AC-F18B-2C49-A91D-6E29989A8456}"/>
              </a:ext>
            </a:extLst>
          </p:cNvPr>
          <p:cNvSpPr txBox="1"/>
          <p:nvPr/>
        </p:nvSpPr>
        <p:spPr>
          <a:xfrm>
            <a:off x="8481688" y="231625"/>
            <a:ext cx="3504935" cy="13388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sz="900" dirty="0"/>
              <a:t>Ongeacht uitkomst </a:t>
            </a:r>
            <a:r>
              <a:rPr lang="nl-NL" sz="900" b="1" u="sng" dirty="0"/>
              <a:t>werkplekconcept</a:t>
            </a:r>
            <a:r>
              <a:rPr lang="nl-NL" sz="900" dirty="0"/>
              <a:t> zal intranet benaderbaar en bruikbaar zijn als een “gewone” website. Waar mogelijk (CYOD, VD) start de werkplek het Intranet direct op als startpunt / landingspagina.</a:t>
            </a:r>
          </a:p>
          <a:p>
            <a:r>
              <a:rPr lang="nl-NL" sz="900" dirty="0"/>
              <a:t>Een </a:t>
            </a:r>
            <a:r>
              <a:rPr lang="nl-NL" sz="900" b="1" i="1" dirty="0" err="1"/>
              <a:t>Helperapp</a:t>
            </a:r>
            <a:r>
              <a:rPr lang="nl-NL" sz="900" dirty="0"/>
              <a:t> zorgt ervoor dat ook niet </a:t>
            </a:r>
            <a:r>
              <a:rPr lang="nl-NL" sz="900" dirty="0" err="1"/>
              <a:t>webbased</a:t>
            </a:r>
            <a:r>
              <a:rPr lang="nl-NL" sz="900" dirty="0"/>
              <a:t> applicaties kunnen worden opgestart vanuit de browser (Intranet). Dit versterkt de centrale positionering van het Intranet en maximale aansluiting werkplekconcept.</a:t>
            </a:r>
          </a:p>
          <a:p>
            <a:endParaRPr lang="nl-NL" sz="900" dirty="0"/>
          </a:p>
          <a:p>
            <a:endParaRPr lang="nl-NL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72BA9B-2A64-F745-9C18-C9C3DC9FCD15}"/>
              </a:ext>
            </a:extLst>
          </p:cNvPr>
          <p:cNvSpPr txBox="1"/>
          <p:nvPr/>
        </p:nvSpPr>
        <p:spPr>
          <a:xfrm>
            <a:off x="219151" y="238825"/>
            <a:ext cx="2455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/>
              <a:t>De wens is een Intranet op </a:t>
            </a:r>
            <a:r>
              <a:rPr lang="nl-NL" sz="900" b="1" u="sng"/>
              <a:t>Sharepoint</a:t>
            </a:r>
            <a:r>
              <a:rPr lang="nl-NL" sz="900"/>
              <a:t> te realiseren. Voorwaarde is een Sharepoint configuratie/licentie die dit ondersteunt. Leverancier/Implementatiepartner kan dit beoordelen i.o.m. Sharepoint expert PNH/Fujitsu (ná aanbesteding).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9E36E9FB-4301-E249-94AE-07472D541936}"/>
              </a:ext>
            </a:extLst>
          </p:cNvPr>
          <p:cNvSpPr/>
          <p:nvPr/>
        </p:nvSpPr>
        <p:spPr>
          <a:xfrm>
            <a:off x="557569" y="2992248"/>
            <a:ext cx="2363822" cy="71336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Azure AD</a:t>
            </a:r>
            <a:br>
              <a:rPr lang="nl-NL" sz="1400"/>
            </a:br>
            <a:r>
              <a:rPr lang="nl-NL" sz="1100"/>
              <a:t>authenticatie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89891F6-C990-A944-9C8B-A29693FDDF8A}"/>
              </a:ext>
            </a:extLst>
          </p:cNvPr>
          <p:cNvSpPr/>
          <p:nvPr/>
        </p:nvSpPr>
        <p:spPr>
          <a:xfrm>
            <a:off x="3371206" y="5271892"/>
            <a:ext cx="1540645" cy="7133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SAP</a:t>
            </a:r>
            <a:br>
              <a:rPr lang="nl-NL" sz="1400"/>
            </a:br>
            <a:r>
              <a:rPr lang="nl-NL" sz="1100"/>
              <a:t>widget / interactie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AAC638A-6ED4-D643-82C5-1D7D212DE5B5}"/>
              </a:ext>
            </a:extLst>
          </p:cNvPr>
          <p:cNvCxnSpPr>
            <a:cxnSpLocks/>
            <a:stCxn id="25" idx="3"/>
            <a:endCxn id="4" idx="1"/>
          </p:cNvCxnSpPr>
          <p:nvPr/>
        </p:nvCxnSpPr>
        <p:spPr>
          <a:xfrm flipV="1">
            <a:off x="2921391" y="3343047"/>
            <a:ext cx="1624790" cy="588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6563FAC8-1ABA-3C46-813C-92CA88F35740}"/>
              </a:ext>
            </a:extLst>
          </p:cNvPr>
          <p:cNvSpPr/>
          <p:nvPr/>
        </p:nvSpPr>
        <p:spPr>
          <a:xfrm>
            <a:off x="5060373" y="5271892"/>
            <a:ext cx="1540645" cy="7133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err="1"/>
              <a:t>Topdesk</a:t>
            </a:r>
            <a:br>
              <a:rPr lang="nl-NL" sz="1400" dirty="0"/>
            </a:br>
            <a:r>
              <a:rPr lang="nl-NL" sz="1100" dirty="0"/>
              <a:t>widget / interactie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235D84C9-23D6-CD42-AEDF-21B94A1FC592}"/>
              </a:ext>
            </a:extLst>
          </p:cNvPr>
          <p:cNvSpPr/>
          <p:nvPr/>
        </p:nvSpPr>
        <p:spPr>
          <a:xfrm>
            <a:off x="6749540" y="5271892"/>
            <a:ext cx="1540645" cy="7133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/>
              <a:t>Office 365</a:t>
            </a:r>
            <a:br>
              <a:rPr lang="nl-NL" sz="1400"/>
            </a:br>
            <a:r>
              <a:rPr lang="nl-NL" sz="1100"/>
              <a:t>widgets / interactie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29B2DBA-5E0E-314D-AD1C-53ACE3A2E496}"/>
              </a:ext>
            </a:extLst>
          </p:cNvPr>
          <p:cNvSpPr txBox="1"/>
          <p:nvPr/>
        </p:nvSpPr>
        <p:spPr>
          <a:xfrm>
            <a:off x="357844" y="2374829"/>
            <a:ext cx="27592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900" b="1" u="sng" dirty="0"/>
              <a:t>Authenticatie</a:t>
            </a:r>
            <a:r>
              <a:rPr lang="nl-NL" sz="900" dirty="0"/>
              <a:t> verloopt via </a:t>
            </a:r>
            <a:r>
              <a:rPr lang="nl-NL" sz="900" dirty="0" err="1"/>
              <a:t>Azure</a:t>
            </a:r>
            <a:r>
              <a:rPr lang="nl-NL" sz="900" dirty="0"/>
              <a:t> AD (dus SSO). Voor </a:t>
            </a:r>
            <a:r>
              <a:rPr lang="nl-NL" sz="900" dirty="0" err="1"/>
              <a:t>Sharepoint</a:t>
            </a:r>
            <a:r>
              <a:rPr lang="nl-NL" sz="900" dirty="0"/>
              <a:t> werkt dit out-of-</a:t>
            </a:r>
            <a:r>
              <a:rPr lang="nl-NL" sz="900" dirty="0" err="1"/>
              <a:t>the</a:t>
            </a:r>
            <a:r>
              <a:rPr lang="nl-NL" sz="900" dirty="0"/>
              <a:t>-box, voor extern platform zou dit een eis zijn.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ED6DA39-7195-C545-94D2-E071B0034C16}"/>
              </a:ext>
            </a:extLst>
          </p:cNvPr>
          <p:cNvSpPr txBox="1"/>
          <p:nvPr/>
        </p:nvSpPr>
        <p:spPr>
          <a:xfrm>
            <a:off x="973255" y="4519261"/>
            <a:ext cx="345754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nl-NL" sz="900" dirty="0"/>
              <a:t>Koppeling externe applicaties t.b.v. ontsluiten informatie en functionaliteit in (interactieve) widgets / live </a:t>
            </a:r>
            <a:r>
              <a:rPr lang="nl-NL" sz="900" dirty="0" err="1"/>
              <a:t>tiles</a:t>
            </a:r>
            <a:r>
              <a:rPr lang="nl-NL" sz="900" dirty="0"/>
              <a:t>. Sap, </a:t>
            </a:r>
            <a:r>
              <a:rPr lang="nl-NL" sz="900" dirty="0" err="1"/>
              <a:t>Topdesk</a:t>
            </a:r>
            <a:r>
              <a:rPr lang="nl-NL" sz="900" dirty="0"/>
              <a:t> en O365 zijn in scope. Uitgangspunt is de flexibiliteit om later ook andere applicaties als bijvoorbeeld </a:t>
            </a:r>
            <a:r>
              <a:rPr lang="nl-NL" sz="900" dirty="0" err="1"/>
              <a:t>Cliq</a:t>
            </a:r>
            <a:r>
              <a:rPr lang="nl-NL" sz="900" dirty="0"/>
              <a:t> te koppelen.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0EA9DB8-82DD-B04B-9F8D-7C152602D923}"/>
              </a:ext>
            </a:extLst>
          </p:cNvPr>
          <p:cNvCxnSpPr>
            <a:cxnSpLocks/>
            <a:stCxn id="4" idx="2"/>
            <a:endCxn id="26" idx="0"/>
          </p:cNvCxnSpPr>
          <p:nvPr/>
        </p:nvCxnSpPr>
        <p:spPr>
          <a:xfrm flipH="1">
            <a:off x="4141529" y="4061504"/>
            <a:ext cx="1689166" cy="1210388"/>
          </a:xfrm>
          <a:prstGeom prst="line">
            <a:avLst/>
          </a:prstGeom>
          <a:ln w="25400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6124CAE-666B-094A-84D3-3ADDA7994667}"/>
              </a:ext>
            </a:extLst>
          </p:cNvPr>
          <p:cNvCxnSpPr>
            <a:cxnSpLocks/>
            <a:stCxn id="4" idx="2"/>
            <a:endCxn id="30" idx="0"/>
          </p:cNvCxnSpPr>
          <p:nvPr/>
        </p:nvCxnSpPr>
        <p:spPr>
          <a:xfrm>
            <a:off x="5830695" y="4061504"/>
            <a:ext cx="1" cy="1210388"/>
          </a:xfrm>
          <a:prstGeom prst="line">
            <a:avLst/>
          </a:prstGeom>
          <a:ln w="25400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F3F1823-59E2-AB41-A41E-96602C87DE7C}"/>
              </a:ext>
            </a:extLst>
          </p:cNvPr>
          <p:cNvCxnSpPr>
            <a:cxnSpLocks/>
            <a:stCxn id="4" idx="2"/>
            <a:endCxn id="31" idx="0"/>
          </p:cNvCxnSpPr>
          <p:nvPr/>
        </p:nvCxnSpPr>
        <p:spPr>
          <a:xfrm>
            <a:off x="5830695" y="4061504"/>
            <a:ext cx="1689168" cy="1210388"/>
          </a:xfrm>
          <a:prstGeom prst="line">
            <a:avLst/>
          </a:prstGeom>
          <a:ln w="25400">
            <a:solidFill>
              <a:schemeClr val="accent5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96FA08BF-F61C-4D43-AE6D-4EB93914D546}"/>
              </a:ext>
            </a:extLst>
          </p:cNvPr>
          <p:cNvSpPr/>
          <p:nvPr/>
        </p:nvSpPr>
        <p:spPr>
          <a:xfrm>
            <a:off x="8721744" y="1477359"/>
            <a:ext cx="3385448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nl-NL" sz="900" dirty="0"/>
              <a:t>Positionering Intranet als startpunt medewerkers (“landingspagina”); verwijsfunctie richting andere portalen en “startmenu” voor applicaties in lijn met </a:t>
            </a:r>
            <a:r>
              <a:rPr lang="nl-NL" sz="900" b="1" u="sng" dirty="0"/>
              <a:t>Portalenvisie</a:t>
            </a:r>
            <a:r>
              <a:rPr lang="nl-NL" sz="900" dirty="0"/>
              <a:t>. Niet </a:t>
            </a:r>
            <a:r>
              <a:rPr lang="nl-NL" sz="900" dirty="0" err="1"/>
              <a:t>webbased</a:t>
            </a:r>
            <a:r>
              <a:rPr lang="nl-NL" sz="900" dirty="0"/>
              <a:t> applicaties worden eventueel met </a:t>
            </a:r>
            <a:r>
              <a:rPr lang="nl-NL" sz="900" b="1" i="1" dirty="0" err="1"/>
              <a:t>Helperapp</a:t>
            </a:r>
            <a:r>
              <a:rPr lang="nl-NL" sz="900" dirty="0"/>
              <a:t>* gestart.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BA89364-A7D5-2745-9E5A-005B369D1C1A}"/>
              </a:ext>
            </a:extLst>
          </p:cNvPr>
          <p:cNvSpPr/>
          <p:nvPr/>
        </p:nvSpPr>
        <p:spPr>
          <a:xfrm>
            <a:off x="9948116" y="2647366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SAP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D307266E-A00F-6244-98EB-6561AD1DE44E}"/>
              </a:ext>
            </a:extLst>
          </p:cNvPr>
          <p:cNvSpPr/>
          <p:nvPr/>
        </p:nvSpPr>
        <p:spPr>
          <a:xfrm>
            <a:off x="9950215" y="3097702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P8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4D8DC03-2F1F-0A4B-B605-2C1F7DC203EB}"/>
              </a:ext>
            </a:extLst>
          </p:cNvPr>
          <p:cNvSpPr/>
          <p:nvPr/>
        </p:nvSpPr>
        <p:spPr>
          <a:xfrm>
            <a:off x="9948114" y="3551783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iBabs</a:t>
            </a:r>
            <a:endParaRPr lang="nl-NL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2C84601-D8F9-1A45-945E-943A672CE4AD}"/>
              </a:ext>
            </a:extLst>
          </p:cNvPr>
          <p:cNvSpPr/>
          <p:nvPr/>
        </p:nvSpPr>
        <p:spPr>
          <a:xfrm>
            <a:off x="9953494" y="2190817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/>
              <a:t>Topdesk</a:t>
            </a:r>
            <a:endParaRPr lang="nl-NL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4B1C5AF-9791-0C48-865F-91116F41BCFF}"/>
              </a:ext>
            </a:extLst>
          </p:cNvPr>
          <p:cNvSpPr/>
          <p:nvPr/>
        </p:nvSpPr>
        <p:spPr>
          <a:xfrm>
            <a:off x="9948113" y="4012016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Kennisbank</a:t>
            </a:r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593EAFD-AA48-2542-8E8B-4D808D24D2A0}"/>
              </a:ext>
            </a:extLst>
          </p:cNvPr>
          <p:cNvCxnSpPr>
            <a:stCxn id="4" idx="3"/>
            <a:endCxn id="67" idx="1"/>
          </p:cNvCxnSpPr>
          <p:nvPr/>
        </p:nvCxnSpPr>
        <p:spPr>
          <a:xfrm flipV="1">
            <a:off x="7115209" y="2372068"/>
            <a:ext cx="2838285" cy="970979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1A9CAD49-58DC-D345-9E52-A5153C160D41}"/>
              </a:ext>
            </a:extLst>
          </p:cNvPr>
          <p:cNvCxnSpPr>
            <a:stCxn id="4" idx="3"/>
            <a:endCxn id="64" idx="1"/>
          </p:cNvCxnSpPr>
          <p:nvPr/>
        </p:nvCxnSpPr>
        <p:spPr>
          <a:xfrm flipV="1">
            <a:off x="7115209" y="2828617"/>
            <a:ext cx="2832907" cy="514430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42E127DB-335F-EC48-BD62-E65D4E4548A8}"/>
              </a:ext>
            </a:extLst>
          </p:cNvPr>
          <p:cNvCxnSpPr>
            <a:stCxn id="4" idx="3"/>
            <a:endCxn id="65" idx="1"/>
          </p:cNvCxnSpPr>
          <p:nvPr/>
        </p:nvCxnSpPr>
        <p:spPr>
          <a:xfrm flipV="1">
            <a:off x="7115209" y="3278953"/>
            <a:ext cx="2835006" cy="64094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C4BED2D-58FF-0743-9186-6E77798C23D6}"/>
              </a:ext>
            </a:extLst>
          </p:cNvPr>
          <p:cNvCxnSpPr>
            <a:stCxn id="4" idx="3"/>
            <a:endCxn id="66" idx="1"/>
          </p:cNvCxnSpPr>
          <p:nvPr/>
        </p:nvCxnSpPr>
        <p:spPr>
          <a:xfrm>
            <a:off x="7115209" y="3343047"/>
            <a:ext cx="2832905" cy="389987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82874834-3472-C84D-BB38-FF4A4F620514}"/>
              </a:ext>
            </a:extLst>
          </p:cNvPr>
          <p:cNvCxnSpPr>
            <a:stCxn id="4" idx="3"/>
            <a:endCxn id="68" idx="1"/>
          </p:cNvCxnSpPr>
          <p:nvPr/>
        </p:nvCxnSpPr>
        <p:spPr>
          <a:xfrm>
            <a:off x="7115209" y="3343047"/>
            <a:ext cx="2832904" cy="850220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159EFB76-F468-FB4B-BFD9-54F9DB43AD6B}"/>
              </a:ext>
            </a:extLst>
          </p:cNvPr>
          <p:cNvSpPr/>
          <p:nvPr/>
        </p:nvSpPr>
        <p:spPr>
          <a:xfrm>
            <a:off x="6693252" y="6069326"/>
            <a:ext cx="272833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900" dirty="0"/>
              <a:t>O365 functionaliteit (</a:t>
            </a:r>
            <a:r>
              <a:rPr lang="nl-NL" sz="900" b="1" u="sng" dirty="0"/>
              <a:t>Digitaal Samenwerken</a:t>
            </a:r>
            <a:r>
              <a:rPr lang="nl-NL" sz="900" dirty="0"/>
              <a:t>) middels integratie, bijvoorbeeld: recent aangepaste documenten, laatst gewerkt aan, etc.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DDF5591-3ECA-CB42-9FC4-22E545B839FB}"/>
              </a:ext>
            </a:extLst>
          </p:cNvPr>
          <p:cNvSpPr txBox="1"/>
          <p:nvPr/>
        </p:nvSpPr>
        <p:spPr>
          <a:xfrm>
            <a:off x="5298640" y="4321197"/>
            <a:ext cx="5320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err="1">
                <a:solidFill>
                  <a:schemeClr val="bg1">
                    <a:lumMod val="65000"/>
                  </a:schemeClr>
                </a:solidFill>
              </a:rPr>
              <a:t>API’s</a:t>
            </a:r>
            <a:endParaRPr lang="nl-NL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84AFEDB-6786-B540-B99C-65E74CD31EE0}"/>
              </a:ext>
            </a:extLst>
          </p:cNvPr>
          <p:cNvSpPr txBox="1"/>
          <p:nvPr/>
        </p:nvSpPr>
        <p:spPr>
          <a:xfrm>
            <a:off x="5809161" y="4323673"/>
            <a:ext cx="5320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err="1">
                <a:solidFill>
                  <a:schemeClr val="bg1">
                    <a:lumMod val="65000"/>
                  </a:schemeClr>
                </a:solidFill>
              </a:rPr>
              <a:t>API’s</a:t>
            </a:r>
            <a:endParaRPr lang="nl-NL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A157E94E-FD0F-9A46-A969-5CFCBF5BEBD6}"/>
              </a:ext>
            </a:extLst>
          </p:cNvPr>
          <p:cNvSpPr/>
          <p:nvPr/>
        </p:nvSpPr>
        <p:spPr>
          <a:xfrm>
            <a:off x="9948113" y="4463436"/>
            <a:ext cx="1744717" cy="36250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etc. etc.</a:t>
            </a:r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D07EA856-41AB-5C42-9535-F6F2649EF296}"/>
              </a:ext>
            </a:extLst>
          </p:cNvPr>
          <p:cNvCxnSpPr>
            <a:cxnSpLocks/>
            <a:stCxn id="4" idx="3"/>
            <a:endCxn id="99" idx="1"/>
          </p:cNvCxnSpPr>
          <p:nvPr/>
        </p:nvCxnSpPr>
        <p:spPr>
          <a:xfrm>
            <a:off x="7115209" y="3343047"/>
            <a:ext cx="2832904" cy="1301640"/>
          </a:xfrm>
          <a:prstGeom prst="straightConnector1">
            <a:avLst/>
          </a:prstGeom>
          <a:ln w="254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FDC4503-B9B8-1E43-ADCE-CD7C4571655E}"/>
              </a:ext>
            </a:extLst>
          </p:cNvPr>
          <p:cNvSpPr/>
          <p:nvPr/>
        </p:nvSpPr>
        <p:spPr>
          <a:xfrm>
            <a:off x="10206672" y="5279712"/>
            <a:ext cx="1826029" cy="145057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1200" b="1" dirty="0"/>
              <a:t>Legenda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3ACEC7-5239-7A48-ABED-91B4D1012E2D}"/>
              </a:ext>
            </a:extLst>
          </p:cNvPr>
          <p:cNvSpPr/>
          <p:nvPr/>
        </p:nvSpPr>
        <p:spPr>
          <a:xfrm>
            <a:off x="10317094" y="6015975"/>
            <a:ext cx="97374" cy="9899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7737B94-B8BD-BF4D-AF7A-5C6F84274F3D}"/>
              </a:ext>
            </a:extLst>
          </p:cNvPr>
          <p:cNvSpPr txBox="1"/>
          <p:nvPr/>
        </p:nvSpPr>
        <p:spPr>
          <a:xfrm>
            <a:off x="10382283" y="5941645"/>
            <a:ext cx="13083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/>
              <a:t>Gebruikersapplicaties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8B381F4-F901-9849-98CC-2B765C133F20}"/>
              </a:ext>
            </a:extLst>
          </p:cNvPr>
          <p:cNvSpPr/>
          <p:nvPr/>
        </p:nvSpPr>
        <p:spPr>
          <a:xfrm>
            <a:off x="10317094" y="6212700"/>
            <a:ext cx="97374" cy="9899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F4E45FF9-B7EB-1648-9E21-9F981B183BDB}"/>
              </a:ext>
            </a:extLst>
          </p:cNvPr>
          <p:cNvSpPr txBox="1"/>
          <p:nvPr/>
        </p:nvSpPr>
        <p:spPr>
          <a:xfrm>
            <a:off x="10382283" y="6127054"/>
            <a:ext cx="15135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/>
              <a:t>Geïntegreerde</a:t>
            </a:r>
          </a:p>
          <a:p>
            <a:r>
              <a:rPr lang="nl-NL" sz="1000"/>
              <a:t>informatie/functionaliteit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DB917B8-AEAC-5D42-843D-50190B0D4A77}"/>
              </a:ext>
            </a:extLst>
          </p:cNvPr>
          <p:cNvSpPr/>
          <p:nvPr/>
        </p:nvSpPr>
        <p:spPr>
          <a:xfrm>
            <a:off x="10317094" y="5839385"/>
            <a:ext cx="97374" cy="98993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4FB4FF0-28C3-7A43-A3ED-C3CAA02BF351}"/>
              </a:ext>
            </a:extLst>
          </p:cNvPr>
          <p:cNvSpPr txBox="1"/>
          <p:nvPr/>
        </p:nvSpPr>
        <p:spPr>
          <a:xfrm>
            <a:off x="10382283" y="5759992"/>
            <a:ext cx="872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Werkplekken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2EB5187-1863-8548-A070-61FBBFD9AA17}"/>
              </a:ext>
            </a:extLst>
          </p:cNvPr>
          <p:cNvSpPr/>
          <p:nvPr/>
        </p:nvSpPr>
        <p:spPr>
          <a:xfrm>
            <a:off x="10317094" y="5657372"/>
            <a:ext cx="97374" cy="9899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C2FC36D2-BC17-6544-836C-FD9DB72FBABE}"/>
              </a:ext>
            </a:extLst>
          </p:cNvPr>
          <p:cNvSpPr txBox="1"/>
          <p:nvPr/>
        </p:nvSpPr>
        <p:spPr>
          <a:xfrm>
            <a:off x="10382283" y="5579627"/>
            <a:ext cx="6078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/>
              <a:t>Intranet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174D213-7211-F742-9DE7-EE9D4BD2B90D}"/>
              </a:ext>
            </a:extLst>
          </p:cNvPr>
          <p:cNvSpPr/>
          <p:nvPr/>
        </p:nvSpPr>
        <p:spPr>
          <a:xfrm>
            <a:off x="10322909" y="6510132"/>
            <a:ext cx="97374" cy="9899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3E56808-17D5-FB45-8DC2-060252A3CF5F}"/>
              </a:ext>
            </a:extLst>
          </p:cNvPr>
          <p:cNvSpPr txBox="1"/>
          <p:nvPr/>
        </p:nvSpPr>
        <p:spPr>
          <a:xfrm>
            <a:off x="10382283" y="6428887"/>
            <a:ext cx="8915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/>
              <a:t>Authenticatie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3D1207E8-3A91-9145-8A89-64F01656CEEF}"/>
              </a:ext>
            </a:extLst>
          </p:cNvPr>
          <p:cNvSpPr/>
          <p:nvPr/>
        </p:nvSpPr>
        <p:spPr>
          <a:xfrm rot="16200000">
            <a:off x="6422609" y="3066207"/>
            <a:ext cx="1026543" cy="242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Startmenu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0C7BF6F2-9796-4E4D-AD58-EE2694915932}"/>
              </a:ext>
            </a:extLst>
          </p:cNvPr>
          <p:cNvSpPr/>
          <p:nvPr/>
        </p:nvSpPr>
        <p:spPr>
          <a:xfrm>
            <a:off x="4593005" y="3759531"/>
            <a:ext cx="2459677" cy="242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 dirty="0"/>
              <a:t>Widgets ("Live </a:t>
            </a:r>
            <a:r>
              <a:rPr lang="nl-NL" sz="1000" dirty="0" err="1"/>
              <a:t>Tiles</a:t>
            </a:r>
            <a:r>
              <a:rPr lang="nl-NL" sz="1000" dirty="0"/>
              <a:t>")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EDED948E-8709-8D42-ADE8-4FA23EE12073}"/>
              </a:ext>
            </a:extLst>
          </p:cNvPr>
          <p:cNvSpPr/>
          <p:nvPr/>
        </p:nvSpPr>
        <p:spPr>
          <a:xfrm rot="5400000">
            <a:off x="4216600" y="3067907"/>
            <a:ext cx="1017819" cy="2425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Authenticatie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657ACD4C-5ECE-4A46-BCE0-4D754A910ED0}"/>
              </a:ext>
            </a:extLst>
          </p:cNvPr>
          <p:cNvSpPr txBox="1"/>
          <p:nvPr/>
        </p:nvSpPr>
        <p:spPr>
          <a:xfrm>
            <a:off x="16789" y="6596045"/>
            <a:ext cx="21566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L" sz="800" dirty="0">
                <a:solidFill>
                  <a:schemeClr val="bg1">
                    <a:lumMod val="65000"/>
                  </a:schemeClr>
                </a:solidFill>
              </a:rPr>
              <a:t>Versie 2021-03-16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BDD19A4-F66B-4B90-8E9C-496A62330BF5}"/>
              </a:ext>
            </a:extLst>
          </p:cNvPr>
          <p:cNvSpPr/>
          <p:nvPr/>
        </p:nvSpPr>
        <p:spPr>
          <a:xfrm>
            <a:off x="4916496" y="3277889"/>
            <a:ext cx="1834260" cy="41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 dirty="0"/>
              <a:t>Nieuws &amp; Organisatie</a:t>
            </a:r>
          </a:p>
          <a:p>
            <a:pPr algn="ctr"/>
            <a:r>
              <a:rPr lang="nl-NL" sz="1000" dirty="0">
                <a:cs typeface="Calibri"/>
              </a:rPr>
              <a:t>(Redactionele content)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7179252-4D14-0B45-998B-27EA4CE12597}"/>
              </a:ext>
            </a:extLst>
          </p:cNvPr>
          <p:cNvSpPr txBox="1"/>
          <p:nvPr/>
        </p:nvSpPr>
        <p:spPr>
          <a:xfrm rot="20430495">
            <a:off x="7050909" y="2781962"/>
            <a:ext cx="13808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 err="1">
                <a:solidFill>
                  <a:schemeClr val="bg1">
                    <a:lumMod val="65000"/>
                  </a:schemeClr>
                </a:solidFill>
              </a:rPr>
              <a:t>Webbased</a:t>
            </a:r>
            <a:endParaRPr lang="nl-NL" sz="800" dirty="0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nl-NL" sz="800" dirty="0">
                <a:solidFill>
                  <a:schemeClr val="bg1">
                    <a:lumMod val="65000"/>
                  </a:schemeClr>
                </a:solidFill>
              </a:rPr>
              <a:t>of via </a:t>
            </a:r>
            <a:r>
              <a:rPr lang="nl-NL" sz="800" b="1" i="1" dirty="0" err="1">
                <a:solidFill>
                  <a:schemeClr val="bg1">
                    <a:lumMod val="65000"/>
                  </a:schemeClr>
                </a:solidFill>
              </a:rPr>
              <a:t>Helperapp</a:t>
            </a:r>
            <a:r>
              <a:rPr lang="nl-NL" sz="800" dirty="0">
                <a:solidFill>
                  <a:schemeClr val="bg1">
                    <a:lumMod val="65000"/>
                  </a:schemeClr>
                </a:solidFill>
              </a:rPr>
              <a:t>*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1011E27-9FB7-7140-9AAB-A57537D33FC6}"/>
              </a:ext>
            </a:extLst>
          </p:cNvPr>
          <p:cNvSpPr txBox="1"/>
          <p:nvPr/>
        </p:nvSpPr>
        <p:spPr>
          <a:xfrm>
            <a:off x="3130489" y="3123986"/>
            <a:ext cx="12211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800" dirty="0">
                <a:solidFill>
                  <a:schemeClr val="bg1">
                    <a:lumMod val="65000"/>
                  </a:schemeClr>
                </a:solidFill>
              </a:rPr>
              <a:t>SAML / </a:t>
            </a:r>
            <a:r>
              <a:rPr lang="nl-NL" sz="800" dirty="0" err="1">
                <a:solidFill>
                  <a:schemeClr val="bg1">
                    <a:lumMod val="65000"/>
                  </a:schemeClr>
                </a:solidFill>
              </a:rPr>
              <a:t>OAuth</a:t>
            </a:r>
            <a:r>
              <a:rPr lang="nl-NL" sz="800" dirty="0">
                <a:solidFill>
                  <a:schemeClr val="bg1">
                    <a:lumMod val="65000"/>
                  </a:schemeClr>
                </a:solidFill>
              </a:rPr>
              <a:t>(2)</a:t>
            </a:r>
          </a:p>
        </p:txBody>
      </p:sp>
    </p:spTree>
    <p:extLst>
      <p:ext uri="{BB962C8B-B14F-4D97-AF65-F5344CB8AC3E}">
        <p14:creationId xmlns:p14="http://schemas.microsoft.com/office/powerpoint/2010/main" val="3689555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Klanten en dienstverlening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5" y="1917701"/>
            <a:ext cx="9106000" cy="3693390"/>
          </a:xfrm>
        </p:spPr>
        <p:txBody>
          <a:bodyPr/>
          <a:lstStyle/>
          <a:p>
            <a:r>
              <a:rPr lang="nl-NL" dirty="0"/>
              <a:t>Klanten zijn PNH medewerkers, in twee mogelijke rollen (kan ook beide):</a:t>
            </a:r>
          </a:p>
          <a:p>
            <a:pPr lvl="1"/>
            <a:r>
              <a:rPr lang="nl-NL" sz="1800" dirty="0">
                <a:latin typeface="Lucida Sans" panose="020B0602030504020204" pitchFamily="34" charset="77"/>
              </a:rPr>
              <a:t>Gebruiker (informatie halen)</a:t>
            </a:r>
          </a:p>
          <a:p>
            <a:pPr lvl="1"/>
            <a:r>
              <a:rPr lang="nl-NL" sz="1800" dirty="0">
                <a:latin typeface="Lucida Sans" panose="020B0602030504020204" pitchFamily="34" charset="77"/>
              </a:rPr>
              <a:t>Redactie (informatie brengen)</a:t>
            </a:r>
          </a:p>
          <a:p>
            <a:r>
              <a:rPr lang="nl-NL" dirty="0"/>
              <a:t>Hét interne nieuwskanaal (andere kanalen zoals </a:t>
            </a:r>
            <a:r>
              <a:rPr lang="nl-NL" dirty="0" err="1"/>
              <a:t>yammer</a:t>
            </a:r>
            <a:r>
              <a:rPr lang="nl-NL" dirty="0"/>
              <a:t>, </a:t>
            </a:r>
            <a:r>
              <a:rPr lang="nl-NL" dirty="0" err="1"/>
              <a:t>narrowcasting</a:t>
            </a:r>
            <a:r>
              <a:rPr lang="nl-NL" dirty="0"/>
              <a:t>, nieuwsbrieven, zijn ondersteunend aan Intranet)</a:t>
            </a:r>
          </a:p>
          <a:p>
            <a:r>
              <a:rPr lang="en-GB" dirty="0"/>
              <a:t>Intranet </a:t>
            </a:r>
            <a:r>
              <a:rPr lang="en-GB" dirty="0" err="1"/>
              <a:t>moet</a:t>
            </a:r>
            <a:r>
              <a:rPr lang="en-GB" dirty="0"/>
              <a:t> </a:t>
            </a:r>
            <a:r>
              <a:rPr lang="en-GB" dirty="0" err="1"/>
              <a:t>naar</a:t>
            </a:r>
            <a:r>
              <a:rPr lang="en-GB" dirty="0"/>
              <a:t> PNH-</a:t>
            </a:r>
            <a:r>
              <a:rPr lang="en-GB" dirty="0" err="1"/>
              <a:t>huisstijl</a:t>
            </a:r>
            <a:r>
              <a:rPr lang="en-GB" dirty="0"/>
              <a:t> </a:t>
            </a:r>
            <a:r>
              <a:rPr lang="en-GB" dirty="0" err="1"/>
              <a:t>kunnen</a:t>
            </a:r>
            <a:r>
              <a:rPr lang="en-GB" dirty="0"/>
              <a:t> </a:t>
            </a:r>
            <a:r>
              <a:rPr lang="en-GB" dirty="0" err="1"/>
              <a:t>worden</a:t>
            </a:r>
            <a:r>
              <a:rPr lang="en-GB" dirty="0"/>
              <a:t> </a:t>
            </a:r>
            <a:r>
              <a:rPr lang="en-GB" dirty="0" err="1"/>
              <a:t>ingericht</a:t>
            </a:r>
            <a:endParaRPr lang="en-GB" dirty="0"/>
          </a:p>
          <a:p>
            <a:r>
              <a:rPr lang="nl-NL" dirty="0"/>
              <a:t>Intranet medewerkers ondersteunen bij hun werk:</a:t>
            </a:r>
          </a:p>
          <a:p>
            <a:pPr lvl="1"/>
            <a:r>
              <a:rPr lang="nl-NL" sz="1800" dirty="0">
                <a:latin typeface="Lucida Sans" panose="020B0602030504020204" pitchFamily="34" charset="77"/>
              </a:rPr>
              <a:t>óf proces te faciliteren (binnen intranet werken)</a:t>
            </a:r>
          </a:p>
          <a:p>
            <a:pPr lvl="1"/>
            <a:r>
              <a:rPr lang="nl-NL" sz="1800" dirty="0">
                <a:latin typeface="Lucida Sans" panose="020B0602030504020204" pitchFamily="34" charset="77"/>
              </a:rPr>
              <a:t>óf proces inzichtelijk maken met verwijzingen (documenteren processen)</a:t>
            </a:r>
          </a:p>
          <a:p>
            <a:r>
              <a:rPr lang="nl-NL" dirty="0"/>
              <a:t>Positionering van het (nieuwe) Intranet moet afgestemd worden met o.a. portalenvisie en werkplekconcept =&gt; aansluiting zoeken met Cloud-team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89" y="1917701"/>
            <a:ext cx="1426048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854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Klanten en dienstverlening - principes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289" y="1917701"/>
            <a:ext cx="1426048" cy="2741901"/>
          </a:xfrm>
          <a:prstGeom prst="rect">
            <a:avLst/>
          </a:prstGeom>
        </p:spPr>
      </p:pic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120072"/>
              </p:ext>
            </p:extLst>
          </p:nvPr>
        </p:nvGraphicFramePr>
        <p:xfrm>
          <a:off x="902525" y="1917701"/>
          <a:ext cx="8773489" cy="31362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962">
                  <a:extLst>
                    <a:ext uri="{9D8B030D-6E8A-4147-A177-3AD203B41FA5}">
                      <a16:colId xmlns:a16="http://schemas.microsoft.com/office/drawing/2014/main" val="2206137356"/>
                    </a:ext>
                  </a:extLst>
                </a:gridCol>
                <a:gridCol w="2426894">
                  <a:extLst>
                    <a:ext uri="{9D8B030D-6E8A-4147-A177-3AD203B41FA5}">
                      <a16:colId xmlns:a16="http://schemas.microsoft.com/office/drawing/2014/main" val="2931544986"/>
                    </a:ext>
                  </a:extLst>
                </a:gridCol>
                <a:gridCol w="2714808">
                  <a:extLst>
                    <a:ext uri="{9D8B030D-6E8A-4147-A177-3AD203B41FA5}">
                      <a16:colId xmlns:a16="http://schemas.microsoft.com/office/drawing/2014/main" val="2198687863"/>
                    </a:ext>
                  </a:extLst>
                </a:gridCol>
                <a:gridCol w="2713825">
                  <a:extLst>
                    <a:ext uri="{9D8B030D-6E8A-4147-A177-3AD203B41FA5}">
                      <a16:colId xmlns:a16="http://schemas.microsoft.com/office/drawing/2014/main" val="3196330779"/>
                    </a:ext>
                  </a:extLst>
                </a:gridCol>
              </a:tblGrid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 err="1">
                          <a:effectLst/>
                        </a:rPr>
                        <a:t>Nr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Principe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Motivatie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Implicatie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372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Intranet vervult rol als “landingspagina” uit de portalenvisie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Portalenvisie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Intranet omvat zowel redactionele content (CMS) als het moderne “startmenu” om applicaties en andere portalen te openen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899308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 err="1">
                          <a:effectLst/>
                        </a:rPr>
                        <a:t>Redactiegedreven</a:t>
                      </a:r>
                      <a:r>
                        <a:rPr lang="nl-NL" sz="900" dirty="0">
                          <a:effectLst/>
                        </a:rPr>
                        <a:t> intranet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Kwaliteitsbewaking redactionele inhoud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Onderscheid tussen redactionele en </a:t>
                      </a:r>
                      <a:r>
                        <a:rPr lang="nl-NL" sz="9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gebruikersgedreven</a:t>
                      </a:r>
                      <a:r>
                        <a:rPr lang="nl-NL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content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3756155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Intranet hét interne communicatiekanaal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Eenduidig (single point of </a:t>
                      </a:r>
                      <a:r>
                        <a:rPr lang="nl-NL" sz="900" dirty="0" err="1">
                          <a:effectLst/>
                        </a:rPr>
                        <a:t>truth</a:t>
                      </a:r>
                      <a:r>
                        <a:rPr lang="nl-NL" sz="900" dirty="0">
                          <a:effectLst/>
                        </a:rPr>
                        <a:t>) startpunt voor medewerkers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andere </a:t>
                      </a:r>
                      <a:r>
                        <a:rPr lang="nl-NL" sz="9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communicatie-kanalen</a:t>
                      </a:r>
                      <a:r>
                        <a:rPr lang="nl-NL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zijn ondersteunend aan Intranet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88488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Intranet is het toegangsportaal tot overige bedrijfsservices/-processen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Eén startpunt voor werkzaamheden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Samenwerkingsmogelijkheden zoveel mogelijk integreren en ontsluiten via het intranet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3347052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302574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4987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691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845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Processen en organisatie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5" y="1917701"/>
            <a:ext cx="9106000" cy="3693390"/>
          </a:xfrm>
        </p:spPr>
        <p:txBody>
          <a:bodyPr/>
          <a:lstStyle/>
          <a:p>
            <a:r>
              <a:rPr lang="nl-NL" dirty="0"/>
              <a:t>Bestaande interne werkprocessen (zoals redactioneel) veranderen we niet met dit project</a:t>
            </a:r>
          </a:p>
          <a:p>
            <a:r>
              <a:rPr lang="nl-NL" dirty="0"/>
              <a:t>(alle) interne processen ondersteunen via het intranet door deze vindbaar te maken en waar mogelijk te faciliteren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378" y="1917701"/>
            <a:ext cx="1422684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03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Processen en organisatie - principes</a:t>
            </a: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948342"/>
              </p:ext>
            </p:extLst>
          </p:nvPr>
        </p:nvGraphicFramePr>
        <p:xfrm>
          <a:off x="902525" y="1917701"/>
          <a:ext cx="8773489" cy="31362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962">
                  <a:extLst>
                    <a:ext uri="{9D8B030D-6E8A-4147-A177-3AD203B41FA5}">
                      <a16:colId xmlns:a16="http://schemas.microsoft.com/office/drawing/2014/main" val="2206137356"/>
                    </a:ext>
                  </a:extLst>
                </a:gridCol>
                <a:gridCol w="2426894">
                  <a:extLst>
                    <a:ext uri="{9D8B030D-6E8A-4147-A177-3AD203B41FA5}">
                      <a16:colId xmlns:a16="http://schemas.microsoft.com/office/drawing/2014/main" val="2931544986"/>
                    </a:ext>
                  </a:extLst>
                </a:gridCol>
                <a:gridCol w="2714808">
                  <a:extLst>
                    <a:ext uri="{9D8B030D-6E8A-4147-A177-3AD203B41FA5}">
                      <a16:colId xmlns:a16="http://schemas.microsoft.com/office/drawing/2014/main" val="2198687863"/>
                    </a:ext>
                  </a:extLst>
                </a:gridCol>
                <a:gridCol w="2713825">
                  <a:extLst>
                    <a:ext uri="{9D8B030D-6E8A-4147-A177-3AD203B41FA5}">
                      <a16:colId xmlns:a16="http://schemas.microsoft.com/office/drawing/2014/main" val="3196330779"/>
                    </a:ext>
                  </a:extLst>
                </a:gridCol>
              </a:tblGrid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Nr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Principe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Motivatie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Implicatie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372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Gebruiker heeft één plek waar hij informatie over alle producten en diensten kan </a:t>
                      </a:r>
                      <a:r>
                        <a:rPr lang="nl-NL" sz="900" b="1" dirty="0">
                          <a:effectLst/>
                        </a:rPr>
                        <a:t>zoeken </a:t>
                      </a:r>
                      <a:r>
                        <a:rPr lang="nl-NL" sz="900" dirty="0">
                          <a:effectLst/>
                        </a:rPr>
                        <a:t>en </a:t>
                      </a:r>
                      <a:r>
                        <a:rPr lang="nl-NL" sz="900" b="1" dirty="0">
                          <a:effectLst/>
                        </a:rPr>
                        <a:t>vinden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Eenvoud en gebruiksgemak, en groter bereik van het nieuws omdat alle medewerkers hier terecht moeten voor hun P&amp;D</a:t>
                      </a:r>
                      <a:endParaRPr lang="nl-NL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Verandert niet veel t.o.v. huidige intranet: beschrijving van alle P&amp;D, mét </a:t>
                      </a:r>
                      <a:r>
                        <a:rPr lang="nl-NL" sz="900" dirty="0" err="1">
                          <a:effectLst/>
                        </a:rPr>
                        <a:t>verwijzigingen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899308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3756155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88488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3347052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302574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4987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691354"/>
                  </a:ext>
                </a:extLst>
              </a:tr>
            </a:tbl>
          </a:graphicData>
        </a:graphic>
      </p:graphicFrame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378" y="1917701"/>
            <a:ext cx="1422684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98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02525" y="961208"/>
            <a:ext cx="10689812" cy="698363"/>
          </a:xfrm>
        </p:spPr>
        <p:txBody>
          <a:bodyPr>
            <a:normAutofit/>
          </a:bodyPr>
          <a:lstStyle/>
          <a:p>
            <a:r>
              <a:rPr lang="nl-NL" sz="4000" dirty="0"/>
              <a:t>Informatie en applicaties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5" y="1804523"/>
            <a:ext cx="9106000" cy="4138341"/>
          </a:xfrm>
        </p:spPr>
        <p:txBody>
          <a:bodyPr/>
          <a:lstStyle/>
          <a:p>
            <a:r>
              <a:rPr lang="nl-NL" dirty="0"/>
              <a:t>Intranet is de plek waar medewerkers hun applicaties kunnen vinden en starten (het nieuwe “startmenu” voor alle applicaties die via de browser werken) =&gt; </a:t>
            </a:r>
            <a:r>
              <a:rPr lang="nl-NL" i="1" dirty="0"/>
              <a:t>gepersonaliseerd</a:t>
            </a:r>
          </a:p>
          <a:p>
            <a:r>
              <a:rPr lang="nl-NL" dirty="0"/>
              <a:t>Middels integraties (bijv. in de vorm van widget/live-</a:t>
            </a:r>
            <a:r>
              <a:rPr lang="nl-NL" dirty="0" err="1"/>
              <a:t>tiles</a:t>
            </a:r>
            <a:r>
              <a:rPr lang="nl-NL" dirty="0"/>
              <a:t>) relevante informatie uit andere applicaties tonen en interactie mogelijk maken, bijvoorbeeld: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SAP taken (bijv. verlofaanvragen) inzien en goedkeuren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openstaande acties uit bijv. </a:t>
            </a:r>
            <a:r>
              <a:rPr lang="nl-NL" sz="1800" dirty="0" err="1">
                <a:solidFill>
                  <a:srgbClr val="1B1B1B"/>
                </a:solidFill>
                <a:latin typeface="Lucida Sans" panose="020B0602030504020204" pitchFamily="34" charset="77"/>
              </a:rPr>
              <a:t>Topdesk</a:t>
            </a:r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 tonen en afhandelen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documenten waar het meest recent aan gewerkt is uit O365 tonen</a:t>
            </a:r>
          </a:p>
          <a:p>
            <a:r>
              <a:rPr lang="nl-NL" dirty="0"/>
              <a:t>Informatie op het intranet blijft in grote lijnen gelijk met huidige situatie: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Nieuws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Content (Handleidingen, Procesbeschrijvingen, P&amp;D Catalogus, …)</a:t>
            </a:r>
          </a:p>
          <a:p>
            <a:pPr lvl="1"/>
            <a:r>
              <a:rPr lang="nl-NL" sz="1800" dirty="0">
                <a:solidFill>
                  <a:srgbClr val="1B1B1B"/>
                </a:solidFill>
                <a:latin typeface="Lucida Sans" panose="020B0602030504020204" pitchFamily="34" charset="77"/>
              </a:rPr>
              <a:t>Wie-is-wie (profielen van collega’s)</a:t>
            </a:r>
          </a:p>
          <a:p>
            <a:r>
              <a:rPr lang="nl-NL" sz="1600" dirty="0"/>
              <a:t>Informatie moet te ontsluiten zijn vanuit het intranet (bijv. via API of feeds)</a:t>
            </a:r>
            <a:endParaRPr lang="nl-NL" sz="1600" dirty="0">
              <a:solidFill>
                <a:srgbClr val="1B1B1B"/>
              </a:solidFill>
              <a:latin typeface="Lucida Sans" panose="020B0602030504020204" pitchFamily="34" charset="77"/>
            </a:endParaRPr>
          </a:p>
          <a:p>
            <a:pPr lvl="1"/>
            <a:endParaRPr lang="nl-NL" sz="1800" dirty="0">
              <a:solidFill>
                <a:srgbClr val="1B1B1B"/>
              </a:solidFill>
              <a:latin typeface="Lucida Sans" panose="020B0602030504020204" pitchFamily="34" charset="77"/>
            </a:endParaRPr>
          </a:p>
          <a:p>
            <a:pPr marL="457200" lvl="1" indent="0">
              <a:buNone/>
            </a:pPr>
            <a:endParaRPr lang="nl-NL" dirty="0"/>
          </a:p>
          <a:p>
            <a:pPr lvl="1"/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354" y="1917701"/>
            <a:ext cx="1399983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216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Informatie en applicaties - principes</a:t>
            </a: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955235"/>
              </p:ext>
            </p:extLst>
          </p:nvPr>
        </p:nvGraphicFramePr>
        <p:xfrm>
          <a:off x="902525" y="1917701"/>
          <a:ext cx="8773489" cy="42487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962">
                  <a:extLst>
                    <a:ext uri="{9D8B030D-6E8A-4147-A177-3AD203B41FA5}">
                      <a16:colId xmlns:a16="http://schemas.microsoft.com/office/drawing/2014/main" val="2206137356"/>
                    </a:ext>
                  </a:extLst>
                </a:gridCol>
                <a:gridCol w="2112242">
                  <a:extLst>
                    <a:ext uri="{9D8B030D-6E8A-4147-A177-3AD203B41FA5}">
                      <a16:colId xmlns:a16="http://schemas.microsoft.com/office/drawing/2014/main" val="2931544986"/>
                    </a:ext>
                  </a:extLst>
                </a:gridCol>
                <a:gridCol w="3029460">
                  <a:extLst>
                    <a:ext uri="{9D8B030D-6E8A-4147-A177-3AD203B41FA5}">
                      <a16:colId xmlns:a16="http://schemas.microsoft.com/office/drawing/2014/main" val="2198687863"/>
                    </a:ext>
                  </a:extLst>
                </a:gridCol>
                <a:gridCol w="2713825">
                  <a:extLst>
                    <a:ext uri="{9D8B030D-6E8A-4147-A177-3AD203B41FA5}">
                      <a16:colId xmlns:a16="http://schemas.microsoft.com/office/drawing/2014/main" val="3196330779"/>
                    </a:ext>
                  </a:extLst>
                </a:gridCol>
              </a:tblGrid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Nr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Principe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Motivatie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Implicatie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372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Eén startmenu voor alle applicaties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In een </a:t>
                      </a:r>
                      <a:r>
                        <a:rPr lang="nl-NL" sz="900" dirty="0" err="1">
                          <a:effectLst/>
                        </a:rPr>
                        <a:t>any</a:t>
                      </a:r>
                      <a:r>
                        <a:rPr lang="nl-NL" sz="900" dirty="0">
                          <a:effectLst/>
                        </a:rPr>
                        <a:t>-device/</a:t>
                      </a:r>
                      <a:r>
                        <a:rPr lang="nl-NL" sz="900" dirty="0" err="1">
                          <a:effectLst/>
                        </a:rPr>
                        <a:t>any</a:t>
                      </a:r>
                      <a:r>
                        <a:rPr lang="nl-NL" sz="900" dirty="0">
                          <a:effectLst/>
                        </a:rPr>
                        <a:t>-time/</a:t>
                      </a:r>
                      <a:r>
                        <a:rPr lang="nl-NL" sz="900" dirty="0" err="1">
                          <a:effectLst/>
                        </a:rPr>
                        <a:t>any-place</a:t>
                      </a:r>
                      <a:r>
                        <a:rPr lang="nl-NL" sz="900" dirty="0">
                          <a:effectLst/>
                        </a:rPr>
                        <a:t> (ADATAP) toekomst kunnen medewerkers vanaf één startplek hun werk doen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Startmenu op het intranet dient </a:t>
                      </a:r>
                      <a:r>
                        <a:rPr lang="nl-NL" sz="900" dirty="0" err="1">
                          <a:effectLst/>
                        </a:rPr>
                        <a:t>attribute-based</a:t>
                      </a:r>
                      <a:r>
                        <a:rPr lang="nl-NL" sz="900" dirty="0">
                          <a:effectLst/>
                        </a:rPr>
                        <a:t> / </a:t>
                      </a:r>
                      <a:r>
                        <a:rPr lang="nl-NL" sz="900" dirty="0" err="1">
                          <a:effectLst/>
                        </a:rPr>
                        <a:t>role-based</a:t>
                      </a:r>
                      <a:r>
                        <a:rPr lang="nl-NL" sz="900" dirty="0">
                          <a:effectLst/>
                        </a:rPr>
                        <a:t> te zijn: je ziet alleen de applicaties waar je rechten op hebt.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De ontsluiting van </a:t>
                      </a:r>
                      <a:r>
                        <a:rPr lang="nl-NL" sz="900" dirty="0" err="1">
                          <a:effectLst/>
                        </a:rPr>
                        <a:t>webbased</a:t>
                      </a:r>
                      <a:r>
                        <a:rPr lang="nl-NL" sz="900" dirty="0">
                          <a:effectLst/>
                        </a:rPr>
                        <a:t> applicaties is </a:t>
                      </a:r>
                      <a:r>
                        <a:rPr lang="nl-NL" sz="900" dirty="0" err="1">
                          <a:effectLst/>
                        </a:rPr>
                        <a:t>straightforward</a:t>
                      </a:r>
                      <a:r>
                        <a:rPr lang="nl-NL" sz="900" dirty="0">
                          <a:effectLst/>
                        </a:rPr>
                        <a:t>. Niet </a:t>
                      </a:r>
                      <a:r>
                        <a:rPr lang="nl-NL" sz="900" dirty="0" err="1">
                          <a:effectLst/>
                        </a:rPr>
                        <a:t>webbased</a:t>
                      </a:r>
                      <a:r>
                        <a:rPr lang="nl-NL" sz="900" dirty="0">
                          <a:effectLst/>
                        </a:rPr>
                        <a:t> applicaties (die technisch niet vanuit een browser gestart kunnen worden), vereisen aanwezigheid van een </a:t>
                      </a:r>
                      <a:r>
                        <a:rPr lang="nl-NL" sz="900" i="1" dirty="0" err="1">
                          <a:effectLst/>
                        </a:rPr>
                        <a:t>helperapp</a:t>
                      </a:r>
                      <a:r>
                        <a:rPr lang="nl-NL" sz="900" i="1" dirty="0">
                          <a:effectLst/>
                        </a:rPr>
                        <a:t> </a:t>
                      </a:r>
                      <a:r>
                        <a:rPr lang="nl-NL" sz="900" i="0" dirty="0">
                          <a:effectLst/>
                        </a:rPr>
                        <a:t>(niet in scope intranet; onderdeel van werkplekconcept)</a:t>
                      </a:r>
                      <a:r>
                        <a:rPr lang="nl-NL" sz="900" dirty="0">
                          <a:effectLst/>
                        </a:rPr>
                        <a:t>.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Intranet zélf moet ook ADATAP werken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899308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Applicatie moet voldoen aan de wet digitale toegankelijkheid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Wettelijk verplicht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Meenemen in PVE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3756155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De informatie wordt gearchiveerd volgens richtlijnen uit de archiefwet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Wettelijk verplicht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Meenemen in PVE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88488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3347052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302574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4987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691354"/>
                  </a:ext>
                </a:extLst>
              </a:tr>
            </a:tbl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354" y="1838921"/>
            <a:ext cx="1399983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47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IT infrastructuur en faciliteiten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5" y="1917701"/>
            <a:ext cx="9106000" cy="3693390"/>
          </a:xfrm>
        </p:spPr>
        <p:txBody>
          <a:bodyPr/>
          <a:lstStyle/>
          <a:p>
            <a:r>
              <a:rPr lang="nl-NL" dirty="0"/>
              <a:t>Met het oog op integraties moet er verkeer mogelijk zijn tussen intranet en andere applicaties</a:t>
            </a:r>
          </a:p>
          <a:p>
            <a:r>
              <a:rPr lang="nl-NL" dirty="0"/>
              <a:t>Toegang tot het intranet gaat </a:t>
            </a:r>
            <a:r>
              <a:rPr lang="nl-NL" dirty="0" err="1"/>
              <a:t>obv</a:t>
            </a:r>
            <a:r>
              <a:rPr lang="nl-NL" dirty="0"/>
              <a:t> de standaard authenticatiemethode van PNH (SSO via </a:t>
            </a:r>
            <a:r>
              <a:rPr lang="nl-NL" dirty="0" err="1"/>
              <a:t>Azure</a:t>
            </a:r>
            <a:r>
              <a:rPr lang="nl-NL" dirty="0"/>
              <a:t> AD)</a:t>
            </a:r>
          </a:p>
          <a:p>
            <a:r>
              <a:rPr lang="nl-NL" dirty="0"/>
              <a:t>Stabiel en schaalbaar: bij grote evenementen moeten alle medewerkers “tegelijkertijd” op het intranet terecht kunnen</a:t>
            </a:r>
          </a:p>
          <a:p>
            <a:r>
              <a:rPr lang="nl-NL" dirty="0"/>
              <a:t>PNH levert zelf geen infrastructuur, dus nieuwe intranet moet volledig als dienst afgenomen kunnen worden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253" y="1917701"/>
            <a:ext cx="1413084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26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Waarom een PSA?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4" y="1992516"/>
            <a:ext cx="9701565" cy="3643513"/>
          </a:xfrm>
        </p:spPr>
        <p:txBody>
          <a:bodyPr/>
          <a:lstStyle/>
          <a:p>
            <a:r>
              <a:rPr lang="nl-NL" dirty="0"/>
              <a:t>Het maakt concreet wat een project gaat </a:t>
            </a:r>
            <a:r>
              <a:rPr lang="nl-NL" dirty="0">
                <a:solidFill>
                  <a:schemeClr val="tx2"/>
                </a:solidFill>
              </a:rPr>
              <a:t>opleveren</a:t>
            </a:r>
            <a:r>
              <a:rPr lang="nl-NL" dirty="0"/>
              <a:t>,</a:t>
            </a:r>
          </a:p>
          <a:p>
            <a:r>
              <a:rPr lang="nl-NL" dirty="0"/>
              <a:t>Het laat zien hoe dit </a:t>
            </a:r>
            <a:r>
              <a:rPr lang="nl-NL" dirty="0">
                <a:solidFill>
                  <a:schemeClr val="tx2"/>
                </a:solidFill>
              </a:rPr>
              <a:t>aansluit bij de business doelstellingen</a:t>
            </a:r>
          </a:p>
          <a:p>
            <a:r>
              <a:rPr lang="nl-NL" dirty="0"/>
              <a:t>en hoe dit </a:t>
            </a:r>
            <a:r>
              <a:rPr lang="nl-NL" dirty="0">
                <a:solidFill>
                  <a:schemeClr val="tx2"/>
                </a:solidFill>
              </a:rPr>
              <a:t>binnen kaders </a:t>
            </a:r>
            <a:r>
              <a:rPr lang="nl-NL" dirty="0"/>
              <a:t>van afgesproken referentie-architecturen past</a:t>
            </a:r>
          </a:p>
          <a:p>
            <a:r>
              <a:rPr lang="nl-NL" dirty="0"/>
              <a:t>Het ondersteunt een </a:t>
            </a:r>
            <a:r>
              <a:rPr lang="nl-NL" dirty="0">
                <a:solidFill>
                  <a:schemeClr val="tx2"/>
                </a:solidFill>
              </a:rPr>
              <a:t>transparante besluitvorming </a:t>
            </a:r>
            <a:r>
              <a:rPr lang="nl-NL" dirty="0"/>
              <a:t>door het management </a:t>
            </a:r>
          </a:p>
        </p:txBody>
      </p:sp>
    </p:spTree>
    <p:extLst>
      <p:ext uri="{BB962C8B-B14F-4D97-AF65-F5344CB8AC3E}">
        <p14:creationId xmlns:p14="http://schemas.microsoft.com/office/powerpoint/2010/main" val="4186152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sz="4000" dirty="0"/>
              <a:t>IT infrastructuur en faciliteiten - principes</a:t>
            </a:r>
          </a:p>
        </p:txBody>
      </p:sp>
      <p:graphicFrame>
        <p:nvGraphicFramePr>
          <p:cNvPr id="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300691"/>
              </p:ext>
            </p:extLst>
          </p:nvPr>
        </p:nvGraphicFramePr>
        <p:xfrm>
          <a:off x="902525" y="1917701"/>
          <a:ext cx="8773489" cy="311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962">
                  <a:extLst>
                    <a:ext uri="{9D8B030D-6E8A-4147-A177-3AD203B41FA5}">
                      <a16:colId xmlns:a16="http://schemas.microsoft.com/office/drawing/2014/main" val="2206137356"/>
                    </a:ext>
                  </a:extLst>
                </a:gridCol>
                <a:gridCol w="2426894">
                  <a:extLst>
                    <a:ext uri="{9D8B030D-6E8A-4147-A177-3AD203B41FA5}">
                      <a16:colId xmlns:a16="http://schemas.microsoft.com/office/drawing/2014/main" val="2931544986"/>
                    </a:ext>
                  </a:extLst>
                </a:gridCol>
                <a:gridCol w="2714808">
                  <a:extLst>
                    <a:ext uri="{9D8B030D-6E8A-4147-A177-3AD203B41FA5}">
                      <a16:colId xmlns:a16="http://schemas.microsoft.com/office/drawing/2014/main" val="2198687863"/>
                    </a:ext>
                  </a:extLst>
                </a:gridCol>
                <a:gridCol w="2713825">
                  <a:extLst>
                    <a:ext uri="{9D8B030D-6E8A-4147-A177-3AD203B41FA5}">
                      <a16:colId xmlns:a16="http://schemas.microsoft.com/office/drawing/2014/main" val="3196330779"/>
                    </a:ext>
                  </a:extLst>
                </a:gridCol>
              </a:tblGrid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Nr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Principe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Motivatie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Implicatie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0372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Authenticatie </a:t>
                      </a:r>
                      <a:r>
                        <a:rPr lang="nl-NL" sz="900" dirty="0" err="1">
                          <a:effectLst/>
                        </a:rPr>
                        <a:t>obv</a:t>
                      </a:r>
                      <a:r>
                        <a:rPr lang="nl-NL" sz="900" dirty="0">
                          <a:effectLst/>
                        </a:rPr>
                        <a:t> </a:t>
                      </a:r>
                      <a:r>
                        <a:rPr lang="nl-NL" sz="900" dirty="0" err="1">
                          <a:effectLst/>
                        </a:rPr>
                        <a:t>Azure</a:t>
                      </a:r>
                      <a:r>
                        <a:rPr lang="nl-NL" sz="900" dirty="0">
                          <a:effectLst/>
                        </a:rPr>
                        <a:t> AD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PNH Architectuurprincipe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Meenemen in PVE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899308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Intranet afnemen als dienst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PNH Architectuurprincipe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Meenemen in PVE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3756155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</a:t>
                      </a: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88488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3347052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3025741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049877"/>
                  </a:ext>
                </a:extLst>
              </a:tr>
              <a:tr h="3892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nl-NL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8691354"/>
                  </a:ext>
                </a:extLst>
              </a:tr>
            </a:tbl>
          </a:graphicData>
        </a:graphic>
      </p:graphicFrame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253" y="1917701"/>
            <a:ext cx="1413084" cy="2741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58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BIV </a:t>
            </a:r>
            <a:r>
              <a:rPr lang="nl-NL" sz="2200" dirty="0"/>
              <a:t>(beschikbaarheid, integriteit, vertrouwelijkheid)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4" y="1917701"/>
            <a:ext cx="10477599" cy="3626888"/>
          </a:xfrm>
        </p:spPr>
        <p:txBody>
          <a:bodyPr/>
          <a:lstStyle/>
          <a:p>
            <a:pPr marL="0" indent="0">
              <a:buNone/>
            </a:pPr>
            <a:r>
              <a:rPr lang="nl-NL" sz="1400" b="1" dirty="0"/>
              <a:t>Hoge beschikbaarheid (ref. SLA)</a:t>
            </a:r>
          </a:p>
          <a:p>
            <a:r>
              <a:rPr lang="nl-NL" sz="1400" dirty="0"/>
              <a:t>We werken steeds meer plaats, tijd en apparaat onafhankelijk. </a:t>
            </a:r>
          </a:p>
          <a:p>
            <a:r>
              <a:rPr lang="nl-NL" sz="1400" dirty="0"/>
              <a:t>Het intranet is wordt steeds meer de startplek van werkzaamheden</a:t>
            </a:r>
          </a:p>
          <a:p>
            <a:r>
              <a:rPr lang="nl-NL" sz="1400" dirty="0"/>
              <a:t>In tijden zoals corona is het ons centrale punt van informatievoorziening</a:t>
            </a:r>
          </a:p>
          <a:p>
            <a:r>
              <a:rPr lang="nl-NL" sz="1400" dirty="0"/>
              <a:t>Het intranet moet het aan kunnen dat de hele organisatie er gelijktijdig op aanwezig is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b="1" dirty="0"/>
              <a:t>Integriteit</a:t>
            </a:r>
          </a:p>
          <a:p>
            <a:r>
              <a:rPr lang="nl-NL" sz="1400" dirty="0"/>
              <a:t>Mogelijk om verschillende rechten toe te kennen binnen het systeem voor beheerders en redacteuren</a:t>
            </a:r>
          </a:p>
          <a:p>
            <a:r>
              <a:rPr lang="nl-NL" sz="1400" dirty="0" err="1"/>
              <a:t>Logging</a:t>
            </a:r>
            <a:r>
              <a:rPr lang="nl-NL" sz="1400" dirty="0"/>
              <a:t> van acties binnen het systeem (wie heeft wat gewijzigd wanneer)</a:t>
            </a:r>
          </a:p>
          <a:p>
            <a:pPr marL="0" indent="0">
              <a:buNone/>
            </a:pPr>
            <a:br>
              <a:rPr lang="nl-NL" sz="1400" b="1" dirty="0"/>
            </a:br>
            <a:r>
              <a:rPr lang="nl-NL" sz="1400" b="1" dirty="0"/>
              <a:t>Vertrouwelijkheid</a:t>
            </a:r>
          </a:p>
          <a:p>
            <a:r>
              <a:rPr lang="nl-NL" sz="1400" dirty="0"/>
              <a:t>Bij koppelingen met andere systemen worden rechten uit andere systemen gerespecteerd.</a:t>
            </a:r>
          </a:p>
        </p:txBody>
      </p:sp>
    </p:spTree>
    <p:extLst>
      <p:ext uri="{BB962C8B-B14F-4D97-AF65-F5344CB8AC3E}">
        <p14:creationId xmlns:p14="http://schemas.microsoft.com/office/powerpoint/2010/main" val="3574375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Beveiliging en privacy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4" y="1917701"/>
            <a:ext cx="10477599" cy="3626888"/>
          </a:xfrm>
        </p:spPr>
        <p:txBody>
          <a:bodyPr/>
          <a:lstStyle/>
          <a:p>
            <a:r>
              <a:rPr lang="nl-NL" dirty="0"/>
              <a:t>Er staan persoonsgegevens (profielen, telefoongids) en andere gevoelige informatie (bijv. ontruimingsplannen) op het intranet</a:t>
            </a:r>
          </a:p>
          <a:p>
            <a:r>
              <a:rPr lang="nl-NL" dirty="0"/>
              <a:t>Dat betekent dat de toegang tot het intranet en specifiek deze informatie goed beveiligd moet zijn en extra aandacht verdient (bijv. MFA)</a:t>
            </a:r>
          </a:p>
          <a:p>
            <a:r>
              <a:rPr lang="nl-NL" dirty="0"/>
              <a:t>Authenticatie zal plaats gaan vinden via </a:t>
            </a:r>
            <a:r>
              <a:rPr lang="nl-NL" dirty="0" err="1"/>
              <a:t>Azure</a:t>
            </a:r>
            <a:r>
              <a:rPr lang="nl-NL" dirty="0"/>
              <a:t> AD (veilig en makkelijk voor gebruiker)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359478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Beheer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4" y="1917701"/>
            <a:ext cx="10477599" cy="362688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Uitgangspunten</a:t>
            </a:r>
          </a:p>
          <a:p>
            <a:r>
              <a:rPr lang="nl-NL" dirty="0"/>
              <a:t>Infrastructuur beheer door leverancier (</a:t>
            </a:r>
            <a:r>
              <a:rPr lang="nl-NL"/>
              <a:t>inclusief eventuele hostingpartner</a:t>
            </a:r>
            <a:r>
              <a:rPr lang="nl-NL" dirty="0"/>
              <a:t>)</a:t>
            </a:r>
          </a:p>
          <a:p>
            <a:r>
              <a:rPr lang="nl-NL" dirty="0"/>
              <a:t>Technisch applicatie beheer door leverancier</a:t>
            </a:r>
          </a:p>
          <a:p>
            <a:r>
              <a:rPr lang="nl-NL" dirty="0"/>
              <a:t>Functioneel beheer door CZ/Com (webmasters)</a:t>
            </a:r>
          </a:p>
          <a:p>
            <a:r>
              <a:rPr lang="nl-NL" dirty="0"/>
              <a:t>Redactioneel beheer door CZ/Com (redactie)</a:t>
            </a:r>
          </a:p>
          <a:p>
            <a:r>
              <a:rPr lang="nl-NL" dirty="0"/>
              <a:t>Service beheer door CID &amp; Fujitsu</a:t>
            </a:r>
          </a:p>
          <a:p>
            <a:r>
              <a:rPr lang="nl-NL" dirty="0"/>
              <a:t>Contract beheer door CID/Contractmanagement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53751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Methode: </a:t>
            </a:r>
            <a:r>
              <a:rPr lang="nl-NL" sz="4000" dirty="0" err="1"/>
              <a:t>Novius</a:t>
            </a:r>
            <a:r>
              <a:rPr lang="nl-NL" sz="4000" dirty="0"/>
              <a:t> architectuurraamwerk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7564582" y="1992516"/>
            <a:ext cx="3039507" cy="364351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Voor een goede beschrijving van de verandering is een </a:t>
            </a:r>
            <a:r>
              <a:rPr lang="nl-NL" dirty="0">
                <a:solidFill>
                  <a:schemeClr val="tx2"/>
                </a:solidFill>
              </a:rPr>
              <a:t>integrale aanpak </a:t>
            </a:r>
            <a:r>
              <a:rPr lang="nl-NL" dirty="0"/>
              <a:t>nodig. Dus niet alleen de IT kant maar ook de business/ klant kant. </a:t>
            </a:r>
          </a:p>
          <a:p>
            <a:pPr marL="0" indent="0">
              <a:buNone/>
            </a:pPr>
            <a:r>
              <a:rPr lang="nl-NL" dirty="0"/>
              <a:t>Het raamwerk bestaat uit </a:t>
            </a:r>
            <a:r>
              <a:rPr lang="nl-NL" dirty="0">
                <a:solidFill>
                  <a:schemeClr val="tx2"/>
                </a:solidFill>
              </a:rPr>
              <a:t>4 kolommen</a:t>
            </a:r>
            <a:r>
              <a:rPr lang="nl-NL" dirty="0"/>
              <a:t>. Elke kolom bestaat uit een aantal aspecten.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90" y="1992516"/>
            <a:ext cx="6342490" cy="300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01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7200" y="396774"/>
            <a:ext cx="10689812" cy="698363"/>
          </a:xfrm>
        </p:spPr>
        <p:txBody>
          <a:bodyPr>
            <a:normAutofit/>
          </a:bodyPr>
          <a:lstStyle/>
          <a:p>
            <a:r>
              <a:rPr lang="nl-NL" sz="4000" dirty="0"/>
              <a:t>Context (1)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857200" y="1210824"/>
            <a:ext cx="10477599" cy="4496069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Opdrachtgever is CZ/Communicatie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Aanbestedingsplicht i.v.m. einde huidige contract eind 2021</a:t>
            </a:r>
            <a:br>
              <a:rPr lang="nl-NL" dirty="0"/>
            </a:br>
            <a:r>
              <a:rPr lang="nl-NL" dirty="0"/>
              <a:t>(wel optie tot verlenging met 2 jaar)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Huidige contract zijn website en intranet samen, dat wordt gesplitst:</a:t>
            </a:r>
          </a:p>
          <a:p>
            <a:pPr>
              <a:buFontTx/>
              <a:buChar char="-"/>
            </a:pPr>
            <a:r>
              <a:rPr lang="nl-NL" dirty="0"/>
              <a:t>website verlengen (tot eind 2023)</a:t>
            </a:r>
          </a:p>
          <a:p>
            <a:pPr>
              <a:buFontTx/>
              <a:buChar char="-"/>
            </a:pPr>
            <a:r>
              <a:rPr lang="nl-NL" dirty="0"/>
              <a:t>intranet aanbesteden (Q1/Q2 2021) + implementeren (Q3/Q4 2021)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Waarom?</a:t>
            </a:r>
          </a:p>
        </p:txBody>
      </p:sp>
    </p:spTree>
    <p:extLst>
      <p:ext uri="{BB962C8B-B14F-4D97-AF65-F5344CB8AC3E}">
        <p14:creationId xmlns:p14="http://schemas.microsoft.com/office/powerpoint/2010/main" val="927559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57200" y="396774"/>
            <a:ext cx="10689812" cy="698363"/>
          </a:xfrm>
        </p:spPr>
        <p:txBody>
          <a:bodyPr>
            <a:normAutofit/>
          </a:bodyPr>
          <a:lstStyle/>
          <a:p>
            <a:r>
              <a:rPr lang="nl-NL" sz="4000" dirty="0"/>
              <a:t>Context (2)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857200" y="1210824"/>
            <a:ext cx="10477599" cy="4496069"/>
          </a:xfrm>
        </p:spPr>
        <p:txBody>
          <a:bodyPr/>
          <a:lstStyle/>
          <a:p>
            <a:pPr marL="0" indent="0">
              <a:buNone/>
            </a:pPr>
            <a:r>
              <a:rPr lang="nl-NL" sz="1400" dirty="0"/>
              <a:t>Besloten om website en intranet loskoppelen:</a:t>
            </a:r>
          </a:p>
          <a:p>
            <a:pPr>
              <a:buFontTx/>
              <a:buChar char="-"/>
            </a:pPr>
            <a:r>
              <a:rPr lang="nl-NL" sz="1400" dirty="0"/>
              <a:t>zijn twee losse producten/applicaties</a:t>
            </a:r>
          </a:p>
          <a:p>
            <a:pPr>
              <a:buFontTx/>
              <a:buChar char="-"/>
            </a:pPr>
            <a:r>
              <a:rPr lang="nl-NL" sz="1400" dirty="0"/>
              <a:t>kleinere scope per project</a:t>
            </a:r>
          </a:p>
          <a:p>
            <a:pPr>
              <a:buFontTx/>
              <a:buChar char="-"/>
            </a:pPr>
            <a:endParaRPr lang="nl-NL" sz="1400" dirty="0"/>
          </a:p>
          <a:p>
            <a:pPr marL="0" indent="0">
              <a:buNone/>
            </a:pPr>
            <a:r>
              <a:rPr lang="nl-NL" sz="1400" dirty="0" err="1"/>
              <a:t>Plantechnisch</a:t>
            </a:r>
            <a:r>
              <a:rPr lang="nl-NL" sz="1400" dirty="0"/>
              <a:t> worden het dus twee aanbestedingen ná elkaar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b="1" dirty="0"/>
              <a:t>Intranet eerst</a:t>
            </a:r>
            <a:r>
              <a:rPr lang="nl-NL" sz="1400" dirty="0"/>
              <a:t>, omdat</a:t>
            </a:r>
          </a:p>
          <a:p>
            <a:pPr>
              <a:buFontTx/>
              <a:buChar char="-"/>
            </a:pPr>
            <a:r>
              <a:rPr lang="nl-NL" sz="1400" dirty="0"/>
              <a:t>website staat goed</a:t>
            </a:r>
          </a:p>
          <a:p>
            <a:pPr>
              <a:buFontTx/>
              <a:buChar char="-"/>
            </a:pPr>
            <a:r>
              <a:rPr lang="nl-NL" sz="1400" dirty="0"/>
              <a:t>niet (meer) tevreden over huidige intranet</a:t>
            </a:r>
          </a:p>
          <a:p>
            <a:pPr>
              <a:buFontTx/>
              <a:buChar char="-"/>
            </a:pPr>
            <a:r>
              <a:rPr lang="nl-NL" sz="1400" dirty="0"/>
              <a:t>intranet meer wensen en functioneel complexer</a:t>
            </a:r>
          </a:p>
          <a:p>
            <a:pPr>
              <a:buFontTx/>
              <a:buChar char="-"/>
            </a:pPr>
            <a:r>
              <a:rPr lang="nl-NL" sz="1400" dirty="0"/>
              <a:t>directie heeft grotere behoefte aan vernieuwing intranet</a:t>
            </a:r>
          </a:p>
          <a:p>
            <a:pPr>
              <a:buFontTx/>
              <a:buChar char="-"/>
            </a:pPr>
            <a:r>
              <a:rPr lang="nl-NL" sz="1400" dirty="0"/>
              <a:t>ook vanuit politiek een ambitie: state-of-</a:t>
            </a:r>
            <a:r>
              <a:rPr lang="nl-NL" sz="1400" dirty="0" err="1"/>
              <a:t>the</a:t>
            </a:r>
            <a:r>
              <a:rPr lang="nl-NL" sz="1400" dirty="0"/>
              <a:t>-art interne communicatie </a:t>
            </a:r>
          </a:p>
          <a:p>
            <a:pPr>
              <a:buFontTx/>
              <a:buChar char="-"/>
            </a:pPr>
            <a:r>
              <a:rPr lang="nl-NL" sz="1400" dirty="0"/>
              <a:t>belang van een goed intranet groter geworden door thuiswerksituatie (Corona)</a:t>
            </a:r>
          </a:p>
        </p:txBody>
      </p:sp>
    </p:spTree>
    <p:extLst>
      <p:ext uri="{BB962C8B-B14F-4D97-AF65-F5344CB8AC3E}">
        <p14:creationId xmlns:p14="http://schemas.microsoft.com/office/powerpoint/2010/main" val="3122520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55151" y="1070947"/>
            <a:ext cx="10689812" cy="698363"/>
          </a:xfrm>
        </p:spPr>
        <p:txBody>
          <a:bodyPr>
            <a:normAutofit/>
          </a:bodyPr>
          <a:lstStyle/>
          <a:p>
            <a:r>
              <a:rPr lang="nl-NL" sz="4000" dirty="0"/>
              <a:t>Doel van de verandering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55151" y="1937436"/>
            <a:ext cx="10477599" cy="310821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State-of-</a:t>
            </a:r>
            <a:r>
              <a:rPr lang="nl-NL" dirty="0" err="1"/>
              <a:t>the</a:t>
            </a:r>
            <a:r>
              <a:rPr lang="nl-NL" dirty="0"/>
              <a:t>-art intranet dat aansluit bij verwachtingen medewerkers huidige digitale gebruikerservaring (zoals gewend in privésituatie bijvoorbeeld)</a:t>
            </a:r>
          </a:p>
          <a:p>
            <a:pPr marL="0" indent="0">
              <a:buNone/>
            </a:pPr>
            <a:r>
              <a:rPr lang="nl-NL" dirty="0"/>
              <a:t>Digitaal thuiswerken beter ondersteunen</a:t>
            </a:r>
          </a:p>
          <a:p>
            <a:pPr marL="0" indent="0">
              <a:buNone/>
            </a:pPr>
            <a:r>
              <a:rPr lang="nl-NL" dirty="0"/>
              <a:t>Beter </a:t>
            </a:r>
            <a:r>
              <a:rPr lang="nl-NL" b="1" dirty="0"/>
              <a:t>startpunt </a:t>
            </a:r>
            <a:r>
              <a:rPr lang="nl-NL" dirty="0"/>
              <a:t>van je werk(dag)</a:t>
            </a:r>
          </a:p>
          <a:p>
            <a:pPr marL="0" indent="0">
              <a:buNone/>
            </a:pPr>
            <a:r>
              <a:rPr lang="nl-NL" dirty="0"/>
              <a:t>Bijdragen aan het vergroten cohesie binnen de organisatie</a:t>
            </a:r>
          </a:p>
          <a:p>
            <a:pPr marL="0" indent="0">
              <a:buNone/>
            </a:pPr>
            <a:r>
              <a:rPr lang="nl-NL" dirty="0"/>
              <a:t>Andere leverancier-relatie</a:t>
            </a:r>
          </a:p>
          <a:p>
            <a:pPr>
              <a:buFontTx/>
              <a:buChar char="-"/>
            </a:pPr>
            <a:endParaRPr lang="nl-NL" dirty="0">
              <a:latin typeface="Lucida Sans" panose="020B0602030504020204" pitchFamily="34" charset="77"/>
            </a:endParaRPr>
          </a:p>
          <a:p>
            <a:pPr>
              <a:buFontTx/>
              <a:buChar char="-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4336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902524" y="577564"/>
            <a:ext cx="10689812" cy="698363"/>
          </a:xfrm>
        </p:spPr>
        <p:txBody>
          <a:bodyPr>
            <a:normAutofit/>
          </a:bodyPr>
          <a:lstStyle/>
          <a:p>
            <a:r>
              <a:rPr lang="nl-NL" sz="4000" dirty="0"/>
              <a:t>Afbakening van de opdracht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902524" y="1387089"/>
            <a:ext cx="10477599" cy="3585324"/>
          </a:xfrm>
        </p:spPr>
        <p:txBody>
          <a:bodyPr/>
          <a:lstStyle/>
          <a:p>
            <a:pPr marL="0" indent="0">
              <a:buNone/>
            </a:pPr>
            <a:r>
              <a:rPr lang="nl-NL" b="1" dirty="0">
                <a:solidFill>
                  <a:schemeClr val="tx2"/>
                </a:solidFill>
              </a:rPr>
              <a:t>Binnen scope:</a:t>
            </a:r>
          </a:p>
          <a:p>
            <a:r>
              <a:rPr lang="nl-NL" dirty="0"/>
              <a:t>Vervanging applicatie intranet</a:t>
            </a:r>
          </a:p>
          <a:p>
            <a:r>
              <a:rPr lang="nl-NL" dirty="0"/>
              <a:t>Migratie én herziening van de content</a:t>
            </a:r>
          </a:p>
          <a:p>
            <a:r>
              <a:rPr lang="nl-NL" dirty="0"/>
              <a:t>Archivering en uitfasering huidige intranet</a:t>
            </a:r>
          </a:p>
          <a:p>
            <a:r>
              <a:rPr lang="nl-NL" dirty="0"/>
              <a:t>Adoptie nieuwe intranet binnen organisatie</a:t>
            </a:r>
          </a:p>
          <a:p>
            <a:r>
              <a:rPr lang="nl-NL" dirty="0"/>
              <a:t>Koppelingen en integraties applicaties/systemen (zoals samenwerkingsplatform)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solidFill>
                  <a:schemeClr val="tx2"/>
                </a:solidFill>
              </a:rPr>
              <a:t>Buiten scope:</a:t>
            </a:r>
          </a:p>
          <a:p>
            <a:r>
              <a:rPr lang="nl-NL" dirty="0"/>
              <a:t>Benodigde wijzigingen in andere applicaties/projecten realiseren t.b.v. de koppelingen</a:t>
            </a:r>
          </a:p>
          <a:p>
            <a:r>
              <a:rPr lang="nl-NL" dirty="0"/>
              <a:t>Werkprocessen (zoals redactionele) veranderen</a:t>
            </a:r>
          </a:p>
          <a:p>
            <a:r>
              <a:rPr lang="nl-NL" dirty="0"/>
              <a:t>Enterprise search</a:t>
            </a:r>
          </a:p>
          <a:p>
            <a:r>
              <a:rPr lang="nl-NL" dirty="0"/>
              <a:t>Digitaal Samenwerken (huidige mogelijkheid tot samenwerken op intranet vervallen)</a:t>
            </a:r>
          </a:p>
        </p:txBody>
      </p:sp>
    </p:spTree>
    <p:extLst>
      <p:ext uri="{BB962C8B-B14F-4D97-AF65-F5344CB8AC3E}">
        <p14:creationId xmlns:p14="http://schemas.microsoft.com/office/powerpoint/2010/main" val="3203880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Huidige situatie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5"/>
          </p:nvPr>
        </p:nvSpPr>
        <p:spPr>
          <a:xfrm>
            <a:off x="6155386" y="1789044"/>
            <a:ext cx="5224737" cy="3755545"/>
          </a:xfrm>
        </p:spPr>
        <p:txBody>
          <a:bodyPr/>
          <a:lstStyle/>
          <a:p>
            <a:r>
              <a:rPr lang="nl-NL" dirty="0"/>
              <a:t>Intranet met veel maatwerk</a:t>
            </a:r>
          </a:p>
          <a:p>
            <a:r>
              <a:rPr lang="nl-NL" dirty="0"/>
              <a:t>Bestaande leverancier kan weinig flexibiliteit bieden</a:t>
            </a:r>
          </a:p>
          <a:p>
            <a:r>
              <a:rPr lang="nl-NL" dirty="0"/>
              <a:t>Toename van functionele wensen die lastig of niet te realiseren zijn</a:t>
            </a:r>
          </a:p>
          <a:p>
            <a:endParaRPr lang="nl-NL" dirty="0"/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87" y="1679170"/>
            <a:ext cx="5252861" cy="358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020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000" dirty="0"/>
              <a:t>Huidige situatie: koppelingen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CDE80F4-1FA9-E949-B40E-A2D534E1CF44}"/>
              </a:ext>
            </a:extLst>
          </p:cNvPr>
          <p:cNvGrpSpPr/>
          <p:nvPr/>
        </p:nvGrpSpPr>
        <p:grpSpPr>
          <a:xfrm>
            <a:off x="1828800" y="2612392"/>
            <a:ext cx="8221176" cy="2140086"/>
            <a:chOff x="3054485" y="2631847"/>
            <a:chExt cx="8221176" cy="2140086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8B3537E1-B9C9-5C49-B048-60223D78F15D}"/>
                </a:ext>
              </a:extLst>
            </p:cNvPr>
            <p:cNvSpPr/>
            <p:nvPr/>
          </p:nvSpPr>
          <p:spPr>
            <a:xfrm>
              <a:off x="5923175" y="3151086"/>
              <a:ext cx="2263302" cy="110160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dirty="0"/>
                <a:t>Intranet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4620E9EB-FB34-4B44-A65F-BC96F0612B0F}"/>
                </a:ext>
              </a:extLst>
            </p:cNvPr>
            <p:cNvSpPr/>
            <p:nvPr/>
          </p:nvSpPr>
          <p:spPr>
            <a:xfrm>
              <a:off x="3054485" y="4058571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Active Directory</a:t>
              </a:r>
              <a:br>
                <a:rPr lang="en-NL" sz="1400" dirty="0"/>
              </a:br>
              <a:r>
                <a:rPr lang="en-NL" sz="1100" dirty="0"/>
                <a:t>voedt profielen/telefoonlijst</a:t>
              </a:r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8D9655B4-956F-4644-996C-F532729BB77D}"/>
                </a:ext>
              </a:extLst>
            </p:cNvPr>
            <p:cNvSpPr/>
            <p:nvPr/>
          </p:nvSpPr>
          <p:spPr>
            <a:xfrm>
              <a:off x="3054485" y="2631847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Azure AD</a:t>
              </a:r>
              <a:br>
                <a:rPr lang="en-NL" sz="1400" dirty="0"/>
              </a:br>
              <a:r>
                <a:rPr lang="en-NL" sz="1100" dirty="0"/>
                <a:t>authenticatie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54D9C488-C5AF-9240-AD13-6A64C4FEBB93}"/>
                </a:ext>
              </a:extLst>
            </p:cNvPr>
            <p:cNvSpPr/>
            <p:nvPr/>
          </p:nvSpPr>
          <p:spPr>
            <a:xfrm>
              <a:off x="8911839" y="3345209"/>
              <a:ext cx="2363822" cy="71336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NL" sz="1400" dirty="0"/>
                <a:t>SAP</a:t>
              </a:r>
              <a:br>
                <a:rPr lang="en-NL" sz="1400" dirty="0"/>
              </a:br>
              <a:r>
                <a:rPr lang="en-NL" sz="1100" dirty="0"/>
                <a:t>widget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7349ECD-BBB5-4F43-AACA-CA07B65469C0}"/>
                </a:ext>
              </a:extLst>
            </p:cNvPr>
            <p:cNvCxnSpPr>
              <a:cxnSpLocks/>
              <a:stCxn id="10" idx="1"/>
              <a:endCxn id="7" idx="3"/>
            </p:cNvCxnSpPr>
            <p:nvPr/>
          </p:nvCxnSpPr>
          <p:spPr>
            <a:xfrm flipH="1">
              <a:off x="8186477" y="3701890"/>
              <a:ext cx="725362" cy="0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A9CBB7C-1E6F-0B4F-B926-343FD0D81AAC}"/>
                </a:ext>
              </a:extLst>
            </p:cNvPr>
            <p:cNvCxnSpPr>
              <a:cxnSpLocks/>
              <a:stCxn id="9" idx="3"/>
              <a:endCxn id="7" idx="1"/>
            </p:cNvCxnSpPr>
            <p:nvPr/>
          </p:nvCxnSpPr>
          <p:spPr>
            <a:xfrm>
              <a:off x="5418307" y="2988528"/>
              <a:ext cx="504868" cy="713362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5919B82-BB76-4044-B3F9-1EA9C9908F2D}"/>
                </a:ext>
              </a:extLst>
            </p:cNvPr>
            <p:cNvCxnSpPr>
              <a:cxnSpLocks/>
              <a:stCxn id="8" idx="3"/>
              <a:endCxn id="7" idx="1"/>
            </p:cNvCxnSpPr>
            <p:nvPr/>
          </p:nvCxnSpPr>
          <p:spPr>
            <a:xfrm flipV="1">
              <a:off x="5418307" y="3701890"/>
              <a:ext cx="504868" cy="713362"/>
            </a:xfrm>
            <a:prstGeom prst="line">
              <a:avLst/>
            </a:prstGeom>
            <a:ln w="190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8467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Aangepast 6">
      <a:dk1>
        <a:srgbClr val="000000"/>
      </a:dk1>
      <a:lt1>
        <a:srgbClr val="FFFFFF"/>
      </a:lt1>
      <a:dk2>
        <a:srgbClr val="2891E1"/>
      </a:dk2>
      <a:lt2>
        <a:srgbClr val="E7E6E6"/>
      </a:lt2>
      <a:accent1>
        <a:srgbClr val="2891E1"/>
      </a:accent1>
      <a:accent2>
        <a:srgbClr val="FAAF00"/>
      </a:accent2>
      <a:accent3>
        <a:srgbClr val="00325F"/>
      </a:accent3>
      <a:accent4>
        <a:srgbClr val="CACACA"/>
      </a:accent4>
      <a:accent5>
        <a:srgbClr val="931795"/>
      </a:accent5>
      <a:accent6>
        <a:srgbClr val="50CF30"/>
      </a:accent6>
      <a:hlink>
        <a:srgbClr val="E61432"/>
      </a:hlink>
      <a:folHlink>
        <a:srgbClr val="8F143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547793F706264185868D1D351539A2" ma:contentTypeVersion="11" ma:contentTypeDescription="Een nieuw document maken." ma:contentTypeScope="" ma:versionID="289668e8847f24701b3ceeabb758db38">
  <xsd:schema xmlns:xsd="http://www.w3.org/2001/XMLSchema" xmlns:xs="http://www.w3.org/2001/XMLSchema" xmlns:p="http://schemas.microsoft.com/office/2006/metadata/properties" xmlns:ns2="a7640279-df54-4638-9a9c-81dbcff18b34" xmlns:ns3="104a1f5f-075b-4315-9d0e-eef09bfe07bd" targetNamespace="http://schemas.microsoft.com/office/2006/metadata/properties" ma:root="true" ma:fieldsID="c37d4a73c3a5f3771f751282e13232e4" ns2:_="" ns3:_="">
    <xsd:import namespace="a7640279-df54-4638-9a9c-81dbcff18b34"/>
    <xsd:import namespace="104a1f5f-075b-4315-9d0e-eef09bfe0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640279-df54-4638-9a9c-81dbcff18b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4a1f5f-075b-4315-9d0e-eef09bfe07b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803896-DCD5-436B-8736-F96656B6A88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EF7DEA6-E4DF-4349-95E7-17A3E9C666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8A5244-0052-4E69-BC89-BF4D119323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640279-df54-4638-9a9c-81dbcff18b34"/>
    <ds:schemaRef ds:uri="104a1f5f-075b-4315-9d0e-eef09bfe07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2496</TotalTime>
  <Words>1733</Words>
  <Application>Microsoft Office PowerPoint</Application>
  <PresentationFormat>Breedbeeld</PresentationFormat>
  <Paragraphs>257</Paragraphs>
  <Slides>23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23</vt:i4>
      </vt:variant>
    </vt:vector>
  </HeadingPairs>
  <TitlesOfParts>
    <vt:vector size="31" baseType="lpstr">
      <vt:lpstr>Arial</vt:lpstr>
      <vt:lpstr>Calibri</vt:lpstr>
      <vt:lpstr>FontAwesome</vt:lpstr>
      <vt:lpstr>Helvetica</vt:lpstr>
      <vt:lpstr>Lucida Sans</vt:lpstr>
      <vt:lpstr>Lucida Sans Regular</vt:lpstr>
      <vt:lpstr>LucidaSans-OneByteIdentityH</vt:lpstr>
      <vt:lpstr>Office-thema</vt:lpstr>
      <vt:lpstr>PSA Intranet 2021  Januari 2021</vt:lpstr>
      <vt:lpstr>Waarom een PSA?</vt:lpstr>
      <vt:lpstr>Methode: Novius architectuurraamwerk</vt:lpstr>
      <vt:lpstr>Context (1)</vt:lpstr>
      <vt:lpstr>Context (2)</vt:lpstr>
      <vt:lpstr>Doel van de verandering</vt:lpstr>
      <vt:lpstr>Afbakening van de opdracht</vt:lpstr>
      <vt:lpstr>Huidige situatie</vt:lpstr>
      <vt:lpstr>Huidige situatie: koppelingen</vt:lpstr>
      <vt:lpstr>Gewenste situatie</vt:lpstr>
      <vt:lpstr>Gewenste situatie: koppelingen</vt:lpstr>
      <vt:lpstr>PowerPoint-presentatie</vt:lpstr>
      <vt:lpstr>Klanten en dienstverlening</vt:lpstr>
      <vt:lpstr>Klanten en dienstverlening - principes</vt:lpstr>
      <vt:lpstr>Processen en organisatie</vt:lpstr>
      <vt:lpstr>Processen en organisatie - principes</vt:lpstr>
      <vt:lpstr>Informatie en applicaties</vt:lpstr>
      <vt:lpstr>Informatie en applicaties - principes</vt:lpstr>
      <vt:lpstr>IT infrastructuur en faciliteiten</vt:lpstr>
      <vt:lpstr>IT infrastructuur en faciliteiten - principes</vt:lpstr>
      <vt:lpstr>BIV (beschikbaarheid, integriteit, vertrouwelijkheid)</vt:lpstr>
      <vt:lpstr>Beveiliging en privacy</vt:lpstr>
      <vt:lpstr>Beheer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subject/>
  <dc:creator>PNH</dc:creator>
  <cp:keywords/>
  <dc:description/>
  <cp:lastModifiedBy>Anne-Marie Weijers</cp:lastModifiedBy>
  <cp:revision>252</cp:revision>
  <dcterms:created xsi:type="dcterms:W3CDTF">2018-10-29T09:01:32Z</dcterms:created>
  <dcterms:modified xsi:type="dcterms:W3CDTF">2022-06-02T10:06:06Z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0x01010038547793F706264185868D1D351539A2</vt:lpwstr>
  </property>
</Properties>
</file>