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260" r:id="rId3"/>
    <p:sldId id="261" r:id="rId4"/>
    <p:sldId id="263" r:id="rId5"/>
    <p:sldId id="277" r:id="rId6"/>
    <p:sldId id="286" r:id="rId7"/>
    <p:sldId id="289" r:id="rId8"/>
    <p:sldId id="290" r:id="rId9"/>
    <p:sldId id="288" r:id="rId10"/>
    <p:sldId id="267" r:id="rId11"/>
    <p:sldId id="268" r:id="rId12"/>
    <p:sldId id="287" r:id="rId13"/>
    <p:sldId id="281" r:id="rId14"/>
  </p:sldIdLst>
  <p:sldSz cx="9144000" cy="6858000" type="screen4x3"/>
  <p:notesSz cx="6805613" cy="99441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3132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0047"/>
    <a:srgbClr val="007BC7"/>
    <a:srgbClr val="55286E"/>
    <a:srgbClr val="F9E11E"/>
    <a:srgbClr val="000000"/>
    <a:srgbClr val="FFFFFF"/>
    <a:srgbClr val="0E3B6E"/>
    <a:srgbClr val="0051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00"/>
    <p:restoredTop sz="82971" autoAdjust="0"/>
  </p:normalViewPr>
  <p:slideViewPr>
    <p:cSldViewPr>
      <p:cViewPr varScale="1">
        <p:scale>
          <a:sx n="96" d="100"/>
          <a:sy n="96" d="100"/>
        </p:scale>
        <p:origin x="2748" y="78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-3204" y="-78"/>
      </p:cViewPr>
      <p:guideLst>
        <p:guide orient="horz" pos="3132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3875" y="471488"/>
            <a:ext cx="5768975" cy="43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3875" y="120650"/>
            <a:ext cx="2949575" cy="15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8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3875" y="9447213"/>
            <a:ext cx="5919788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nl-NL"/>
              <a:t>Eventuele voettekst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6502400" y="9447213"/>
            <a:ext cx="2254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33450" eaLnBrk="0" hangingPunct="0">
              <a:defRPr sz="10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0C1FCAC4-C745-4E85-BFE6-5C85314285F3}" type="slidenum">
              <a:rPr lang="nl-NL" altLang="nl-NL"/>
              <a:pPr>
                <a:defRPr/>
              </a:pPr>
              <a:t>‹nr.›</a:t>
            </a:fld>
            <a:endParaRPr lang="nl-NL" altLang="nl-NL"/>
          </a:p>
        </p:txBody>
      </p:sp>
      <p:sp>
        <p:nvSpPr>
          <p:cNvPr id="15366" name="RubriceringEnMerking2"/>
          <p:cNvSpPr txBox="1">
            <a:spLocks noChangeArrowheads="1"/>
          </p:cNvSpPr>
          <p:nvPr/>
        </p:nvSpPr>
        <p:spPr bwMode="auto">
          <a:xfrm rot="16200000">
            <a:off x="4610101" y="2943225"/>
            <a:ext cx="4017962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endParaRPr lang="nl-NL" altLang="nl-NL" sz="800" smtClean="0">
              <a:latin typeface="Arial" pitchFamily="34" charset="0"/>
            </a:endParaRPr>
          </a:p>
        </p:txBody>
      </p:sp>
      <p:sp>
        <p:nvSpPr>
          <p:cNvPr id="15367" name="RubriceringEnMerking"/>
          <p:cNvSpPr txBox="1">
            <a:spLocks noChangeArrowheads="1"/>
          </p:cNvSpPr>
          <p:nvPr/>
        </p:nvSpPr>
        <p:spPr bwMode="auto">
          <a:xfrm rot="16200000">
            <a:off x="4607719" y="6892131"/>
            <a:ext cx="4019550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nl-NL" sz="800" smtClean="0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23875" y="473075"/>
            <a:ext cx="5768975" cy="434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2288" y="120650"/>
            <a:ext cx="2949575" cy="155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8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55600" y="984250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523875" y="4905375"/>
            <a:ext cx="4646613" cy="405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Klik om het opmaakprofiel van de modeltekst te bewerken</a:t>
            </a:r>
          </a:p>
          <a:p>
            <a:pPr lvl="1"/>
            <a:r>
              <a:rPr lang="en-US" noProof="0" smtClean="0"/>
              <a:t>Tweede niveau</a:t>
            </a:r>
          </a:p>
          <a:p>
            <a:pPr lvl="2"/>
            <a:r>
              <a:rPr lang="en-US" noProof="0" smtClean="0"/>
              <a:t>Derde niveau</a:t>
            </a:r>
          </a:p>
          <a:p>
            <a:pPr lvl="3"/>
            <a:r>
              <a:rPr lang="en-US" noProof="0" smtClean="0"/>
              <a:t>Vierde niveau</a:t>
            </a:r>
          </a:p>
          <a:p>
            <a:pPr lvl="4"/>
            <a:r>
              <a:rPr lang="en-US" noProof="0" smtClean="0"/>
              <a:t>Vijfde niveau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522288" y="9447213"/>
            <a:ext cx="5995987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defTabSz="933450" eaLnBrk="0" hangingPunct="0">
              <a:spcBef>
                <a:spcPct val="0"/>
              </a:spcBef>
              <a:defRPr sz="10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Eventuele voettekst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6503988" y="9447213"/>
            <a:ext cx="227012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ctr" defTabSz="933450" eaLnBrk="0" hangingPunct="0">
              <a:defRPr sz="10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D03A80CD-E11B-42BF-B3C4-ADE807D5D9F3}" type="slidenum">
              <a:rPr lang="en-US" altLang="nl-NL"/>
              <a:pPr>
                <a:defRPr/>
              </a:pPr>
              <a:t>‹nr.›</a:t>
            </a:fld>
            <a:endParaRPr lang="en-US" altLang="nl-NL"/>
          </a:p>
        </p:txBody>
      </p:sp>
      <p:sp>
        <p:nvSpPr>
          <p:cNvPr id="14344" name="RubriceringEnMerking2"/>
          <p:cNvSpPr txBox="1">
            <a:spLocks noChangeArrowheads="1"/>
          </p:cNvSpPr>
          <p:nvPr/>
        </p:nvSpPr>
        <p:spPr bwMode="auto">
          <a:xfrm rot="16200000">
            <a:off x="4610101" y="2943225"/>
            <a:ext cx="4017962" cy="122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endParaRPr lang="nl-NL" altLang="nl-NL" sz="800" smtClean="0">
              <a:latin typeface="Arial" pitchFamily="34" charset="0"/>
            </a:endParaRPr>
          </a:p>
        </p:txBody>
      </p:sp>
      <p:sp>
        <p:nvSpPr>
          <p:cNvPr id="14345" name="RubriceringEnMerking"/>
          <p:cNvSpPr txBox="1">
            <a:spLocks noChangeArrowheads="1"/>
          </p:cNvSpPr>
          <p:nvPr/>
        </p:nvSpPr>
        <p:spPr bwMode="auto">
          <a:xfrm rot="16200000">
            <a:off x="4607719" y="6892131"/>
            <a:ext cx="4019550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nl-NL" sz="800" smtClean="0">
              <a:latin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1905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3810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5715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762000" algn="l" rtl="0" eaLnBrk="0" fontAlgn="base" hangingPunct="0">
      <a:lnSpc>
        <a:spcPct val="110000"/>
      </a:lnSpc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6149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97877D9-A9E6-4874-984B-090FAA9FADC3}" type="slidenum">
              <a:rPr lang="en-US" altLang="nl-NL"/>
              <a:pPr>
                <a:lnSpc>
                  <a:spcPct val="100000"/>
                </a:lnSpc>
              </a:pPr>
              <a:t>1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nl-NL" altLang="nl-NL" dirty="0" smtClean="0">
              <a:solidFill>
                <a:schemeClr val="bg1">
                  <a:lumMod val="7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nl-NL" altLang="nl-NL" dirty="0" smtClean="0">
              <a:solidFill>
                <a:schemeClr val="bg1">
                  <a:lumMod val="75000"/>
                </a:schemeClr>
              </a:solidFill>
              <a:latin typeface="Arial" pitchFamily="34" charset="0"/>
            </a:endParaRPr>
          </a:p>
          <a:p>
            <a:pPr>
              <a:defRPr/>
            </a:pPr>
            <a:endParaRPr lang="nl-NL" altLang="nl-NL" dirty="0" smtClean="0">
              <a:latin typeface="Arial" pitchFamily="34" charset="0"/>
            </a:endParaRPr>
          </a:p>
          <a:p>
            <a:pPr>
              <a:defRPr/>
            </a:pPr>
            <a:endParaRPr lang="nl-NL" altLang="nl-NL" dirty="0" smtClean="0">
              <a:latin typeface="Arial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8197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44EF25C5-07D1-44EA-86B7-BC5C7508F6FE}" type="slidenum">
              <a:rPr lang="en-US" altLang="nl-NL"/>
              <a:pPr>
                <a:lnSpc>
                  <a:spcPct val="100000"/>
                </a:lnSpc>
              </a:pPr>
              <a:t>2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024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B4C97424-530B-4ECB-8BAA-3F02E3F7C593}" type="slidenum">
              <a:rPr lang="en-US" altLang="nl-NL"/>
              <a:pPr>
                <a:lnSpc>
                  <a:spcPct val="100000"/>
                </a:lnSpc>
              </a:pPr>
              <a:t>3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434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E632637-7DD4-4307-A7C9-B7F9B135A103}" type="slidenum">
              <a:rPr lang="en-US" altLang="nl-NL"/>
              <a:pPr>
                <a:lnSpc>
                  <a:spcPct val="100000"/>
                </a:lnSpc>
              </a:pPr>
              <a:t>4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nl-NL" altLang="nl-NL" dirty="0" smtClean="0">
                <a:latin typeface="Arial" panose="020B0604020202020204" pitchFamily="34" charset="0"/>
              </a:rPr>
              <a:t>Nadere inlichtingen in geval van een gerechtvaardigd commercieel belang bedoeld als in ARW 3.19</a:t>
            </a:r>
          </a:p>
          <a:p>
            <a:r>
              <a:rPr lang="nl-NL" altLang="nl-NL" dirty="0" smtClean="0">
                <a:latin typeface="Arial" panose="020B0604020202020204" pitchFamily="34" charset="0"/>
              </a:rPr>
              <a:t> </a:t>
            </a:r>
          </a:p>
          <a:p>
            <a:r>
              <a:rPr lang="nl-NL" altLang="nl-NL" dirty="0" smtClean="0">
                <a:latin typeface="Arial" panose="020B0604020202020204" pitchFamily="34" charset="0"/>
              </a:rPr>
              <a:t>Indien gegadigde van oordeel is dat een vraag en het daarbij behorende antwoord vertrouwelijk dient te blijven, dient dit gemotiveerd via </a:t>
            </a:r>
            <a:r>
              <a:rPr lang="nl-NL" altLang="nl-NL" dirty="0" err="1" smtClean="0">
                <a:latin typeface="Arial" panose="020B0604020202020204" pitchFamily="34" charset="0"/>
              </a:rPr>
              <a:t>Tenderned</a:t>
            </a:r>
            <a:r>
              <a:rPr lang="nl-NL" altLang="nl-NL" dirty="0" smtClean="0">
                <a:latin typeface="Arial" panose="020B0604020202020204" pitchFamily="34" charset="0"/>
              </a:rPr>
              <a:t> ingediend te worden.</a:t>
            </a:r>
          </a:p>
          <a:p>
            <a:r>
              <a:rPr lang="nl-NL" altLang="nl-NL" dirty="0" smtClean="0">
                <a:latin typeface="Arial" panose="020B0604020202020204" pitchFamily="34" charset="0"/>
              </a:rPr>
              <a:t>Aanbesteder geeft aan en motiveert of hij het met gegadigde eens is dat de betreffende vraag en het antwoord vertrouwelijk dienen te blijven. </a:t>
            </a:r>
          </a:p>
          <a:p>
            <a:r>
              <a:rPr lang="nl-NL" altLang="nl-NL" dirty="0" smtClean="0">
                <a:latin typeface="Arial" panose="020B0604020202020204" pitchFamily="34" charset="0"/>
              </a:rPr>
              <a:t>Tijdens de bijeenkomst zijn de vragen van de gegadigde behandeld. De vragen die mondeling zijn gesteld, worden door de gegadigde nog schriftelijk nagezonden. </a:t>
            </a:r>
          </a:p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6389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FF9BFCB5-9CF2-435D-A8F9-E17BE0190F9F}" type="slidenum">
              <a:rPr lang="en-US" altLang="nl-NL"/>
              <a:pPr>
                <a:lnSpc>
                  <a:spcPct val="100000"/>
                </a:lnSpc>
              </a:pPr>
              <a:t>5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946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52AFA1C-F01C-4813-B8AB-FA62A6E564B8}" type="slidenum">
              <a:rPr lang="en-US" altLang="nl-NL"/>
              <a:pPr>
                <a:lnSpc>
                  <a:spcPct val="100000"/>
                </a:lnSpc>
              </a:pPr>
              <a:t>6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946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52AFA1C-F01C-4813-B8AB-FA62A6E564B8}" type="slidenum">
              <a:rPr lang="en-US" altLang="nl-NL"/>
              <a:pPr>
                <a:lnSpc>
                  <a:spcPct val="100000"/>
                </a:lnSpc>
              </a:pPr>
              <a:t>7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45580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1946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52AFA1C-F01C-4813-B8AB-FA62A6E564B8}" type="slidenum">
              <a:rPr lang="en-US" altLang="nl-NL"/>
              <a:pPr>
                <a:lnSpc>
                  <a:spcPct val="100000"/>
                </a:lnSpc>
              </a:pPr>
              <a:t>8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50919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5605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B85AECCC-A85F-4E0E-817A-170C0B972B8B}" type="slidenum">
              <a:rPr lang="en-US" altLang="nl-NL"/>
              <a:pPr>
                <a:lnSpc>
                  <a:spcPct val="100000"/>
                </a:lnSpc>
              </a:pPr>
              <a:t>10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7653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1B07B693-07E8-48AC-974C-6E52296F382B}" type="slidenum">
              <a:rPr lang="en-US" altLang="nl-NL"/>
              <a:pPr>
                <a:lnSpc>
                  <a:spcPct val="100000"/>
                </a:lnSpc>
              </a:pPr>
              <a:t>11</a:t>
            </a:fld>
            <a:endParaRPr lang="en-US" altLang="nl-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Tijdelijke aanduiding voor notities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NL" altLang="nl-NL" dirty="0" smtClean="0">
              <a:latin typeface="Arial" panose="020B0604020202020204" pitchFamily="34" charset="0"/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Eventuele voettekst</a:t>
            </a:r>
            <a:endParaRPr lang="en-US"/>
          </a:p>
        </p:txBody>
      </p:sp>
      <p:sp>
        <p:nvSpPr>
          <p:cNvPr id="29701" name="Tijdelijke aanduiding voor dianumm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3450">
              <a:lnSpc>
                <a:spcPct val="110000"/>
              </a:lnSpc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345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1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</a:pPr>
            <a:fld id="{F543C114-53A2-471C-A623-14A426D4B378}" type="slidenum">
              <a:rPr lang="en-US" altLang="nl-NL"/>
              <a:pPr>
                <a:lnSpc>
                  <a:spcPct val="100000"/>
                </a:lnSpc>
              </a:pPr>
              <a:t>13</a:t>
            </a:fld>
            <a:endParaRPr lang="en-US" altLang="nl-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9" descr="Bar_Right"/>
          <p:cNvSpPr>
            <a:spLocks noChangeArrowheads="1"/>
          </p:cNvSpPr>
          <p:nvPr/>
        </p:nvSpPr>
        <p:spPr bwMode="auto">
          <a:xfrm>
            <a:off x="4572000" y="0"/>
            <a:ext cx="4572000" cy="6858000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defRPr/>
            </a:pPr>
            <a:endParaRPr lang="nl-NL" altLang="nl-NL" sz="2600" smtClean="0">
              <a:solidFill>
                <a:schemeClr val="bg1"/>
              </a:solidFill>
            </a:endParaRPr>
          </a:p>
        </p:txBody>
      </p:sp>
      <p:sp>
        <p:nvSpPr>
          <p:cNvPr id="5" name="Rectangle 157"/>
          <p:cNvSpPr>
            <a:spLocks noChangeArrowheads="1"/>
          </p:cNvSpPr>
          <p:nvPr/>
        </p:nvSpPr>
        <p:spPr bwMode="auto">
          <a:xfrm>
            <a:off x="4933950" y="2474913"/>
            <a:ext cx="3598863" cy="94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endParaRPr lang="nl-NL" altLang="nl-NL" sz="2600" smtClean="0">
              <a:solidFill>
                <a:schemeClr val="bg1"/>
              </a:solidFill>
            </a:endParaRPr>
          </a:p>
        </p:txBody>
      </p:sp>
      <p:sp>
        <p:nvSpPr>
          <p:cNvPr id="6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nl-NL" altLang="nl-NL" smtClean="0"/>
          </a:p>
        </p:txBody>
      </p:sp>
      <p:pic>
        <p:nvPicPr>
          <p:cNvPr id="7" name="LogoLandmach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1998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64" name="Rectangle 196"/>
          <p:cNvSpPr>
            <a:spLocks noGrp="1" noChangeArrowheads="1"/>
          </p:cNvSpPr>
          <p:nvPr>
            <p:ph type="ctrTitle"/>
          </p:nvPr>
        </p:nvSpPr>
        <p:spPr>
          <a:xfrm>
            <a:off x="5036400" y="2880000"/>
            <a:ext cx="3598863" cy="856800"/>
          </a:xfrm>
        </p:spPr>
        <p:txBody>
          <a:bodyPr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l-NL" noProof="0" dirty="0" smtClean="0"/>
              <a:t>Klik om de stijl te </a:t>
            </a:r>
            <a:r>
              <a:rPr lang="nl-NL" noProof="0" dirty="0" err="1" smtClean="0"/>
              <a:t>bewerken</a:t>
            </a:r>
            <a:endParaRPr lang="nl-NL" noProof="0" dirty="0" smtClean="0"/>
          </a:p>
        </p:txBody>
      </p:sp>
      <p:sp>
        <p:nvSpPr>
          <p:cNvPr id="7374" name="Rectangle 206"/>
          <p:cNvSpPr>
            <a:spLocks noGrp="1" noChangeArrowheads="1"/>
          </p:cNvSpPr>
          <p:nvPr>
            <p:ph type="subTitle" idx="1"/>
          </p:nvPr>
        </p:nvSpPr>
        <p:spPr>
          <a:xfrm>
            <a:off x="5036400" y="3780000"/>
            <a:ext cx="3598863" cy="1753200"/>
          </a:xfrm>
        </p:spPr>
        <p:txBody>
          <a:bodyPr/>
          <a:lstStyle>
            <a:lvl1pPr marL="0" indent="0">
              <a:buNone/>
              <a:defRPr sz="1800">
                <a:solidFill>
                  <a:srgbClr val="007BC7"/>
                </a:solidFill>
              </a:defRPr>
            </a:lvl1pPr>
          </a:lstStyle>
          <a:p>
            <a:pPr lvl="0"/>
            <a:r>
              <a:rPr lang="nl-NL" noProof="0" dirty="0" smtClean="0"/>
              <a:t>Klik om de </a:t>
            </a:r>
            <a:r>
              <a:rPr lang="nl-NL" noProof="0" dirty="0" err="1" smtClean="0"/>
              <a:t>ondertitelstijl</a:t>
            </a:r>
            <a:r>
              <a:rPr lang="nl-NL" noProof="0" dirty="0" smtClean="0"/>
              <a:t> van het model te bewerken</a:t>
            </a:r>
          </a:p>
        </p:txBody>
      </p:sp>
      <p:sp>
        <p:nvSpPr>
          <p:cNvPr id="8" name="Date Placeholder 1" descr="Date"/>
          <p:cNvSpPr>
            <a:spLocks noGrp="1"/>
          </p:cNvSpPr>
          <p:nvPr>
            <p:ph type="dt" sz="half" idx="10"/>
          </p:nvPr>
        </p:nvSpPr>
        <p:spPr>
          <a:xfrm>
            <a:off x="5037138" y="6516688"/>
            <a:ext cx="3930650" cy="207962"/>
          </a:xfrm>
        </p:spPr>
        <p:txBody>
          <a:bodyPr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nl-NL"/>
              <a:t>8 november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6804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opsomm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smtClean="0"/>
              <a:t>Klik om de stijl te bewerken</a:t>
            </a:r>
            <a:endParaRPr lang="nl-NL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>
            <a:lvl4pPr marL="1274763" indent="-285750">
              <a:buFont typeface="Verdana" pitchFamily="34" charset="0"/>
              <a:buChar char="–"/>
              <a:defRPr sz="1800"/>
            </a:lvl4pPr>
            <a:lvl5pPr marL="1631950" indent="-285750">
              <a:buFont typeface="Verdana" pitchFamily="34" charset="0"/>
              <a:buChar char="»"/>
              <a:defRPr/>
            </a:lvl5pPr>
          </a:lstStyle>
          <a:p>
            <a:pPr lvl="0"/>
            <a:r>
              <a:rPr lang="nl-NL" noProof="0" dirty="0" err="1" smtClean="0"/>
              <a:t>Klik</a:t>
            </a:r>
            <a:r>
              <a:rPr lang="nl-NL" noProof="0" dirty="0" smtClean="0"/>
              <a:t> </a:t>
            </a:r>
            <a:r>
              <a:rPr lang="nl-NL" noProof="0" dirty="0" err="1" smtClean="0"/>
              <a:t>om</a:t>
            </a:r>
            <a:r>
              <a:rPr lang="nl-NL" noProof="0" dirty="0" smtClean="0"/>
              <a:t> de </a:t>
            </a:r>
            <a:r>
              <a:rPr lang="nl-NL" noProof="0" dirty="0" err="1" smtClean="0"/>
              <a:t>modelstijlen</a:t>
            </a:r>
            <a:r>
              <a:rPr lang="nl-NL" noProof="0" dirty="0" smtClean="0"/>
              <a:t> </a:t>
            </a:r>
            <a:r>
              <a:rPr lang="nl-NL" noProof="0" dirty="0" err="1" smtClean="0"/>
              <a:t>te</a:t>
            </a:r>
            <a:r>
              <a:rPr lang="nl-NL" noProof="0" dirty="0" smtClean="0"/>
              <a:t> </a:t>
            </a:r>
            <a:r>
              <a:rPr lang="nl-NL" noProof="0" dirty="0" err="1" smtClean="0"/>
              <a:t>bewerken</a:t>
            </a:r>
            <a:endParaRPr lang="nl-NL" noProof="0" dirty="0" smtClean="0"/>
          </a:p>
          <a:p>
            <a:pPr lvl="1"/>
            <a:r>
              <a:rPr lang="nl-NL" noProof="0" dirty="0" err="1" smtClean="0"/>
              <a:t>Tweede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2"/>
            <a:r>
              <a:rPr lang="nl-NL" noProof="0" dirty="0" err="1" smtClean="0"/>
              <a:t>Derde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3"/>
            <a:r>
              <a:rPr lang="nl-NL" noProof="0" dirty="0" err="1" smtClean="0"/>
              <a:t>Vierde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 smtClean="0"/>
          </a:p>
          <a:p>
            <a:pPr lvl="4"/>
            <a:r>
              <a:rPr lang="nl-NL" noProof="0" dirty="0" err="1" smtClean="0"/>
              <a:t>Vijfde</a:t>
            </a:r>
            <a:r>
              <a:rPr lang="nl-NL" noProof="0" dirty="0" smtClean="0"/>
              <a:t> </a:t>
            </a:r>
            <a:r>
              <a:rPr lang="nl-NL" noProof="0" dirty="0" err="1" smtClean="0"/>
              <a:t>niveau</a:t>
            </a:r>
            <a:endParaRPr lang="nl-NL" noProof="0" dirty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8 november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6266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5" name="Tijdelijke aanduiding voor tabel 4"/>
          <p:cNvSpPr>
            <a:spLocks noGrp="1"/>
          </p:cNvSpPr>
          <p:nvPr>
            <p:ph type="tbl" sz="quarter" idx="11"/>
          </p:nvPr>
        </p:nvSpPr>
        <p:spPr>
          <a:xfrm>
            <a:off x="468000" y="2070000"/>
            <a:ext cx="8402400" cy="41400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8 november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42872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5" name="Tijdelijke aanduiding voor grafiek 4"/>
          <p:cNvSpPr>
            <a:spLocks noGrp="1"/>
          </p:cNvSpPr>
          <p:nvPr>
            <p:ph type="chart" sz="quarter" idx="11"/>
          </p:nvPr>
        </p:nvSpPr>
        <p:spPr>
          <a:xfrm>
            <a:off x="468313" y="2070000"/>
            <a:ext cx="8402400" cy="41400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8 november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6485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gdia met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8000" y="1295999"/>
            <a:ext cx="8402400" cy="400110"/>
          </a:xfrm>
        </p:spPr>
        <p:txBody>
          <a:bodyPr/>
          <a:lstStyle/>
          <a:p>
            <a:r>
              <a:rPr lang="nl-NL" noProof="0" smtClean="0"/>
              <a:t>Klik om de stijl te bewerken</a:t>
            </a:r>
            <a:endParaRPr lang="nl-NL" noProof="0"/>
          </a:p>
        </p:txBody>
      </p:sp>
      <p:sp>
        <p:nvSpPr>
          <p:cNvPr id="5" name="Tijdelijke aanduiding voor illustratie 4"/>
          <p:cNvSpPr>
            <a:spLocks noGrp="1"/>
          </p:cNvSpPr>
          <p:nvPr>
            <p:ph type="clipArt" sz="quarter" idx="11"/>
          </p:nvPr>
        </p:nvSpPr>
        <p:spPr>
          <a:xfrm>
            <a:off x="468312" y="2070000"/>
            <a:ext cx="8402400" cy="4140000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Date Placeholder 1" descr="Date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8 november 2017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63805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pKleurvlakOnder" descr="Bar_Bottom"/>
          <p:cNvSpPr>
            <a:spLocks noChangeArrowheads="1"/>
          </p:cNvSpPr>
          <p:nvPr/>
        </p:nvSpPr>
        <p:spPr bwMode="auto">
          <a:xfrm>
            <a:off x="0" y="6318250"/>
            <a:ext cx="9144000" cy="539750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1070" name="Rectangle 4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2070100"/>
            <a:ext cx="8402637" cy="414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dirty="0" err="1" smtClean="0"/>
              <a:t>Klik</a:t>
            </a:r>
            <a:r>
              <a:rPr lang="nl-NL" dirty="0" smtClean="0"/>
              <a:t> </a:t>
            </a:r>
            <a:r>
              <a:rPr lang="nl-NL" dirty="0" err="1" smtClean="0"/>
              <a:t>om</a:t>
            </a:r>
            <a:r>
              <a:rPr lang="nl-NL" dirty="0" smtClean="0"/>
              <a:t> het </a:t>
            </a:r>
            <a:r>
              <a:rPr lang="nl-NL" dirty="0" err="1" smtClean="0"/>
              <a:t>opmaakprofiel</a:t>
            </a:r>
            <a:r>
              <a:rPr lang="nl-NL" dirty="0" smtClean="0"/>
              <a:t> van de </a:t>
            </a:r>
            <a:r>
              <a:rPr lang="nl-NL" dirty="0" err="1" smtClean="0"/>
              <a:t>modeltekst</a:t>
            </a:r>
            <a:r>
              <a:rPr lang="nl-NL" dirty="0" smtClean="0"/>
              <a:t> </a:t>
            </a:r>
            <a:r>
              <a:rPr lang="nl-NL" dirty="0" err="1" smtClean="0"/>
              <a:t>te</a:t>
            </a:r>
            <a:r>
              <a:rPr lang="nl-NL" dirty="0" smtClean="0"/>
              <a:t> </a:t>
            </a:r>
            <a:r>
              <a:rPr lang="nl-NL" dirty="0" err="1" smtClean="0"/>
              <a:t>bewerken</a:t>
            </a:r>
            <a:endParaRPr lang="nl-NL" dirty="0" smtClean="0"/>
          </a:p>
          <a:p>
            <a:pPr lvl="1"/>
            <a:r>
              <a:rPr lang="nl-NL" dirty="0" smtClean="0"/>
              <a:t>Tweede </a:t>
            </a:r>
            <a:r>
              <a:rPr lang="nl-NL" dirty="0" err="1" smtClean="0"/>
              <a:t>niveau</a:t>
            </a:r>
            <a:r>
              <a:rPr lang="nl-NL" dirty="0" smtClean="0"/>
              <a:t> </a:t>
            </a:r>
          </a:p>
          <a:p>
            <a:pPr lvl="2"/>
            <a:r>
              <a:rPr lang="nl-NL" dirty="0" err="1" smtClean="0"/>
              <a:t>Derde</a:t>
            </a:r>
            <a:r>
              <a:rPr lang="nl-NL" dirty="0" smtClean="0"/>
              <a:t> niveau</a:t>
            </a:r>
          </a:p>
          <a:p>
            <a:pPr lvl="4"/>
            <a:r>
              <a:rPr lang="nl-NL" dirty="0" smtClean="0"/>
              <a:t> Vierde niveau</a:t>
            </a:r>
          </a:p>
          <a:p>
            <a:pPr lvl="5"/>
            <a:r>
              <a:rPr lang="nl-NL" dirty="0" smtClean="0"/>
              <a:t>Vijfde niveau</a:t>
            </a:r>
          </a:p>
        </p:txBody>
      </p:sp>
      <p:sp>
        <p:nvSpPr>
          <p:cNvPr id="1028" name="shpTekst" descr="Bar_Top"/>
          <p:cNvSpPr>
            <a:spLocks noChangeArrowheads="1"/>
          </p:cNvSpPr>
          <p:nvPr/>
        </p:nvSpPr>
        <p:spPr bwMode="auto">
          <a:xfrm>
            <a:off x="0" y="0"/>
            <a:ext cx="9144000" cy="1071563"/>
          </a:xfrm>
          <a:prstGeom prst="rect">
            <a:avLst/>
          </a:prstGeom>
          <a:solidFill>
            <a:srgbClr val="F9E11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defRPr/>
            </a:pPr>
            <a:endParaRPr lang="nl-NL" altLang="nl-NL" sz="1800" smtClean="0">
              <a:solidFill>
                <a:srgbClr val="FFFFFF"/>
              </a:solidFill>
            </a:endParaRPr>
          </a:p>
        </p:txBody>
      </p:sp>
      <p:sp>
        <p:nvSpPr>
          <p:cNvPr id="1029" name="Rectangle 45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1295400"/>
            <a:ext cx="84026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nl-NL" altLang="nl-NL" smtClean="0"/>
          </a:p>
        </p:txBody>
      </p:sp>
      <p:sp>
        <p:nvSpPr>
          <p:cNvPr id="1030" name="shpKleurvlakBoven"/>
          <p:cNvSpPr>
            <a:spLocks noChangeArrowheads="1"/>
          </p:cNvSpPr>
          <p:nvPr/>
        </p:nvSpPr>
        <p:spPr bwMode="auto">
          <a:xfrm>
            <a:off x="5037138" y="6423025"/>
            <a:ext cx="3152775" cy="11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nl-NL" altLang="nl-NL" sz="1000" smtClean="0"/>
              <a:t>Rijkswaterstaat</a:t>
            </a:r>
          </a:p>
        </p:txBody>
      </p:sp>
      <p:sp>
        <p:nvSpPr>
          <p:cNvPr id="1031" name="shpBeeldmerk"/>
          <p:cNvSpPr>
            <a:spLocks noChangeArrowheads="1"/>
          </p:cNvSpPr>
          <p:nvPr/>
        </p:nvSpPr>
        <p:spPr bwMode="auto">
          <a:xfrm>
            <a:off x="468313" y="6613525"/>
            <a:ext cx="1903412" cy="11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>
            <a:lvl1pPr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anose="020B0604030504040204" pitchFamily="34" charset="0"/>
                <a:cs typeface="Arial" panose="020B0604020202020204" pitchFamily="34" charset="0"/>
              </a:defRPr>
            </a:lvl9pPr>
          </a:lstStyle>
          <a:p>
            <a:pPr>
              <a:defRPr/>
            </a:pPr>
            <a:fld id="{C322149A-0EFF-4551-805D-7949229E8557}" type="slidenum">
              <a:rPr lang="nl-NL" altLang="nl-NL" sz="1000" smtClean="0"/>
              <a:pPr>
                <a:defRPr/>
              </a:pPr>
              <a:t>‹nr.›</a:t>
            </a:fld>
            <a:endParaRPr lang="nl-NL" altLang="nl-NL" sz="1000" smtClean="0"/>
          </a:p>
        </p:txBody>
      </p:sp>
      <p:sp>
        <p:nvSpPr>
          <p:cNvPr id="1032" name="TitelSlide2"/>
          <p:cNvSpPr txBox="1">
            <a:spLocks noChangeArrowheads="1"/>
          </p:cNvSpPr>
          <p:nvPr/>
        </p:nvSpPr>
        <p:spPr bwMode="auto">
          <a:xfrm>
            <a:off x="5037138" y="6613525"/>
            <a:ext cx="2414587" cy="119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nl-NL" altLang="nl-NL" sz="1000" smtClean="0"/>
              <a:t>Programma VenR</a:t>
            </a:r>
          </a:p>
        </p:txBody>
      </p:sp>
      <p:sp>
        <p:nvSpPr>
          <p:cNvPr id="1033" name="ZwarteBalk" hidden="1"/>
          <p:cNvSpPr>
            <a:spLocks noChangeArrowheads="1"/>
          </p:cNvSpPr>
          <p:nvPr/>
        </p:nvSpPr>
        <p:spPr bwMode="auto">
          <a:xfrm>
            <a:off x="8893175" y="0"/>
            <a:ext cx="250825" cy="685800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endParaRPr lang="nl-NL" altLang="nl-NL" smtClean="0"/>
          </a:p>
        </p:txBody>
      </p:sp>
      <p:pic>
        <p:nvPicPr>
          <p:cNvPr id="1034" name="LogoLandmacht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63" y="4763"/>
            <a:ext cx="439737" cy="839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Date Placeholder 1" descr="Date"/>
          <p:cNvSpPr>
            <a:spLocks noGrp="1"/>
          </p:cNvSpPr>
          <p:nvPr>
            <p:ph type="dt" sz="half" idx="2"/>
          </p:nvPr>
        </p:nvSpPr>
        <p:spPr>
          <a:xfrm>
            <a:off x="7264400" y="6613525"/>
            <a:ext cx="1508125" cy="1190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0" hangingPunct="0">
              <a:spcBef>
                <a:spcPct val="50000"/>
              </a:spcBef>
              <a:defRPr sz="100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nl-NL"/>
              <a:t>8 november 2017</a:t>
            </a:r>
            <a:endParaRPr lang="nl-NL" dirty="0"/>
          </a:p>
        </p:txBody>
      </p:sp>
      <p:sp>
        <p:nvSpPr>
          <p:cNvPr id="12" name="shpKleurvlakBoven"/>
          <p:cNvSpPr>
            <a:spLocks noChangeArrowheads="1"/>
          </p:cNvSpPr>
          <p:nvPr userDrawn="1"/>
        </p:nvSpPr>
        <p:spPr bwMode="auto">
          <a:xfrm>
            <a:off x="827088" y="6656388"/>
            <a:ext cx="3027362" cy="14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>
              <a:defRPr/>
            </a:pPr>
            <a:r>
              <a:rPr lang="nl-NL" sz="650" cap="all" dirty="0">
                <a:cs typeface="Arial" charset="0"/>
              </a:rPr>
              <a:t>RWS Informatie -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1" r:id="rId2"/>
    <p:sldLayoutId id="2147483822" r:id="rId3"/>
    <p:sldLayoutId id="2147483823" r:id="rId4"/>
    <p:sldLayoutId id="2147483824" r:id="rId5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7BC7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>
          <a:solidFill>
            <a:srgbClr val="E17000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rgbClr val="000000"/>
          </a:solidFill>
          <a:latin typeface="+mn-lt"/>
          <a:ea typeface="+mn-ea"/>
          <a:cs typeface="+mn-cs"/>
        </a:defRPr>
      </a:lvl1pPr>
      <a:lvl2pPr marL="741363" indent="-284163" algn="l" rtl="0" eaLnBrk="0" fontAlgn="base" hangingPunct="0">
        <a:spcBef>
          <a:spcPts val="425"/>
        </a:spcBef>
        <a:spcAft>
          <a:spcPct val="0"/>
        </a:spcAft>
        <a:buFont typeface="Verdana" panose="020B0604030504040204" pitchFamily="34" charset="0"/>
        <a:buChar char="–"/>
        <a:defRPr>
          <a:solidFill>
            <a:srgbClr val="000000"/>
          </a:solidFill>
          <a:latin typeface="+mn-lt"/>
        </a:defRPr>
      </a:lvl2pPr>
      <a:lvl3pPr marL="965200" indent="-342900" algn="l" rtl="0" eaLnBrk="0" fontAlgn="base" hangingPunct="0">
        <a:spcBef>
          <a:spcPts val="425"/>
        </a:spcBef>
        <a:spcAft>
          <a:spcPct val="0"/>
        </a:spcAft>
        <a:buFont typeface="Arial" panose="020B0604020202020204" pitchFamily="34" charset="0"/>
        <a:buChar char="•"/>
        <a:defRPr>
          <a:solidFill>
            <a:srgbClr val="000000"/>
          </a:solidFill>
          <a:latin typeface="+mn-lt"/>
        </a:defRPr>
      </a:lvl3pPr>
      <a:lvl4pPr marL="989013" algn="l" rtl="0" eaLnBrk="0" fontAlgn="base" hangingPunct="0">
        <a:spcBef>
          <a:spcPct val="5000"/>
        </a:spcBef>
        <a:spcAft>
          <a:spcPct val="0"/>
        </a:spcAft>
        <a:buFont typeface="Verdana" panose="020B0604030504040204" pitchFamily="34" charset="0"/>
        <a:defRPr sz="2200">
          <a:solidFill>
            <a:srgbClr val="000000"/>
          </a:solidFill>
          <a:latin typeface="+mn-lt"/>
        </a:defRPr>
      </a:lvl4pPr>
      <a:lvl5pPr marL="1631950" indent="-285750" algn="l" rtl="0" eaLnBrk="0" fontAlgn="base" hangingPunct="0">
        <a:spcBef>
          <a:spcPts val="425"/>
        </a:spcBef>
        <a:spcAft>
          <a:spcPct val="0"/>
        </a:spcAft>
        <a:buFont typeface="Verdana" panose="020B0604030504040204" pitchFamily="34" charset="0"/>
        <a:buChar char="–"/>
        <a:defRPr>
          <a:solidFill>
            <a:srgbClr val="000000"/>
          </a:solidFill>
          <a:latin typeface="+mn-lt"/>
        </a:defRPr>
      </a:lvl5pPr>
      <a:lvl6pPr marL="1803400" algn="l" rtl="0" eaLnBrk="1" fontAlgn="base" hangingPunct="1">
        <a:spcBef>
          <a:spcPts val="423"/>
        </a:spcBef>
        <a:spcAft>
          <a:spcPct val="0"/>
        </a:spcAft>
        <a:buFont typeface="Verdana" pitchFamily="34" charset="0"/>
        <a:buChar char="»"/>
        <a:defRPr sz="1800" baseline="0">
          <a:solidFill>
            <a:srgbClr val="000000"/>
          </a:solidFill>
          <a:latin typeface="+mn-lt"/>
        </a:defRPr>
      </a:lvl6pPr>
      <a:lvl7pPr marL="22606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7pPr>
      <a:lvl8pPr marL="27178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8pPr>
      <a:lvl9pPr marL="3175000" algn="l" rtl="0" eaLnBrk="1" fontAlgn="base" hangingPunct="1">
        <a:spcBef>
          <a:spcPct val="5000"/>
        </a:spcBef>
        <a:spcAft>
          <a:spcPct val="0"/>
        </a:spcAft>
        <a:buFont typeface="Verdana" pitchFamily="34" charset="0"/>
        <a:buChar char="»"/>
        <a:defRPr sz="2200">
          <a:solidFill>
            <a:srgbClr val="000000"/>
          </a:solidFill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enderned.n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4"/>
          <p:cNvSpPr>
            <a:spLocks noGrp="1"/>
          </p:cNvSpPr>
          <p:nvPr>
            <p:ph type="ctrTitle"/>
          </p:nvPr>
        </p:nvSpPr>
        <p:spPr>
          <a:xfrm>
            <a:off x="5037138" y="2879725"/>
            <a:ext cx="3927350" cy="857250"/>
          </a:xfrm>
        </p:spPr>
        <p:txBody>
          <a:bodyPr/>
          <a:lstStyle/>
          <a:p>
            <a:pPr eaLnBrk="1" hangingPunct="1"/>
            <a:r>
              <a:rPr lang="nl-NL" altLang="nl-NL" dirty="0" smtClean="0"/>
              <a:t>Onderzoeksprogramma </a:t>
            </a:r>
            <a:r>
              <a:rPr lang="nl-NL" altLang="nl-NL" dirty="0" err="1" smtClean="0"/>
              <a:t>VenR</a:t>
            </a:r>
            <a:endParaRPr lang="nl-NL" altLang="nl-NL" dirty="0" smtClean="0"/>
          </a:p>
        </p:txBody>
      </p:sp>
      <p:sp>
        <p:nvSpPr>
          <p:cNvPr id="5123" name="Ondertitel 5"/>
          <p:cNvSpPr>
            <a:spLocks noGrp="1"/>
          </p:cNvSpPr>
          <p:nvPr>
            <p:ph type="subTitle" idx="1"/>
          </p:nvPr>
        </p:nvSpPr>
        <p:spPr>
          <a:xfrm>
            <a:off x="5003800" y="4005263"/>
            <a:ext cx="3856038" cy="1752600"/>
          </a:xfrm>
        </p:spPr>
        <p:txBody>
          <a:bodyPr/>
          <a:lstStyle/>
          <a:p>
            <a:pPr eaLnBrk="1" hangingPunct="1"/>
            <a:r>
              <a:rPr lang="nl-NL" altLang="nl-NL" sz="2000" dirty="0" smtClean="0"/>
              <a:t>Verificatieberekening 6 kokerbruggen met  </a:t>
            </a:r>
            <a:r>
              <a:rPr lang="nl-NL" altLang="nl-NL" sz="2000" smtClean="0"/>
              <a:t>zaaknummer 31182350</a:t>
            </a:r>
            <a:endParaRPr lang="nl-NL" altLang="nl-NL" sz="2000" dirty="0" smtClean="0"/>
          </a:p>
          <a:p>
            <a:pPr eaLnBrk="1" hangingPunct="1"/>
            <a:endParaRPr lang="nl-NL" altLang="nl-NL" sz="2000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nl-NL" altLang="nl-NL" sz="1200" dirty="0" smtClean="0">
                <a:solidFill>
                  <a:srgbClr val="FF0000"/>
                </a:solidFill>
              </a:rPr>
              <a:t>Deze presentatie betreft een informatieve, algemene introductie; de vraagspecificatie is in alle opzichten leidend!</a:t>
            </a:r>
            <a:endParaRPr lang="nl-NL" altLang="nl-NL" sz="1200" dirty="0" smtClean="0"/>
          </a:p>
        </p:txBody>
      </p:sp>
      <p:sp>
        <p:nvSpPr>
          <p:cNvPr id="3076" name="Tijdelijke aanduiding voor datum 1"/>
          <p:cNvSpPr>
            <a:spLocks noGrp="1"/>
          </p:cNvSpPr>
          <p:nvPr>
            <p:ph type="dt" sz="quarter" idx="10"/>
          </p:nvPr>
        </p:nvSpPr>
        <p:spPr bwMode="auto">
          <a:xfrm>
            <a:off x="7308850" y="6524625"/>
            <a:ext cx="1550988" cy="2000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 smtClean="0"/>
              <a:t>11 januari 2023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Welkom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 smtClean="0"/>
              <a:t>11:00 </a:t>
            </a:r>
            <a:r>
              <a:rPr lang="nl-NL" altLang="nl-NL" dirty="0"/>
              <a:t>– </a:t>
            </a:r>
            <a:r>
              <a:rPr lang="nl-NL" altLang="nl-NL" dirty="0" smtClean="0"/>
              <a:t>11:05 </a:t>
            </a:r>
            <a:r>
              <a:rPr lang="nl-NL" altLang="nl-NL" dirty="0"/>
              <a:t>uur 	Inleiding en toelichting programma 						</a:t>
            </a:r>
          </a:p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 smtClean="0"/>
              <a:t>11:05 </a:t>
            </a:r>
            <a:r>
              <a:rPr lang="nl-NL" altLang="nl-NL" dirty="0"/>
              <a:t>– </a:t>
            </a:r>
            <a:r>
              <a:rPr lang="nl-NL" altLang="nl-NL" dirty="0" smtClean="0"/>
              <a:t>11:10 </a:t>
            </a:r>
            <a:r>
              <a:rPr lang="nl-NL" altLang="nl-NL" dirty="0"/>
              <a:t>uur 	Voorstellen aanwezigen</a:t>
            </a:r>
            <a:br>
              <a:rPr lang="nl-NL" altLang="nl-NL" dirty="0"/>
            </a:br>
            <a:endParaRPr lang="nl-NL" altLang="nl-NL" dirty="0"/>
          </a:p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 smtClean="0"/>
              <a:t>11:10 </a:t>
            </a:r>
            <a:r>
              <a:rPr lang="nl-NL" altLang="nl-NL" dirty="0"/>
              <a:t>– </a:t>
            </a:r>
            <a:r>
              <a:rPr lang="nl-NL" altLang="nl-NL" dirty="0" smtClean="0"/>
              <a:t>11:45 </a:t>
            </a:r>
            <a:r>
              <a:rPr lang="nl-NL" altLang="nl-NL" dirty="0"/>
              <a:t>uur 	Presentatie:</a:t>
            </a:r>
          </a:p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/>
              <a:t>				</a:t>
            </a:r>
            <a:r>
              <a:rPr lang="nl-NL" altLang="nl-NL" dirty="0">
                <a:solidFill>
                  <a:schemeClr val="tx1"/>
                </a:solidFill>
              </a:rPr>
              <a:t>- </a:t>
            </a:r>
            <a:r>
              <a:rPr lang="nl-NL" altLang="nl-NL" dirty="0" smtClean="0">
                <a:solidFill>
                  <a:schemeClr val="tx1"/>
                </a:solidFill>
              </a:rPr>
              <a:t>Mededelingen, Inkoop en Planning </a:t>
            </a:r>
            <a:r>
              <a:rPr lang="nl-NL" altLang="nl-NL" dirty="0">
                <a:solidFill>
                  <a:schemeClr val="tx1"/>
                </a:solidFill>
              </a:rPr>
              <a:t>				</a:t>
            </a:r>
            <a:r>
              <a:rPr lang="nl-NL" altLang="nl-NL" dirty="0" smtClean="0">
                <a:solidFill>
                  <a:schemeClr val="tx1"/>
                </a:solidFill>
              </a:rPr>
              <a:t>	- Toelichting </a:t>
            </a:r>
            <a:r>
              <a:rPr lang="nl-NL" altLang="nl-NL" dirty="0">
                <a:solidFill>
                  <a:schemeClr val="tx1"/>
                </a:solidFill>
              </a:rPr>
              <a:t>project </a:t>
            </a:r>
            <a:r>
              <a:rPr lang="nl-NL" altLang="nl-NL" dirty="0" smtClean="0">
                <a:solidFill>
                  <a:schemeClr val="tx1"/>
                </a:solidFill>
              </a:rPr>
              <a:t>(Bart v.d. </a:t>
            </a:r>
            <a:r>
              <a:rPr lang="nl-NL" altLang="nl-NL" dirty="0">
                <a:solidFill>
                  <a:schemeClr val="tx1"/>
                </a:solidFill>
              </a:rPr>
              <a:t>B</a:t>
            </a:r>
            <a:r>
              <a:rPr lang="nl-NL" altLang="nl-NL" dirty="0" smtClean="0">
                <a:solidFill>
                  <a:schemeClr val="tx1"/>
                </a:solidFill>
              </a:rPr>
              <a:t>roek)</a:t>
            </a:r>
            <a:endParaRPr lang="nl-NL" altLang="nl-NL" dirty="0">
              <a:solidFill>
                <a:schemeClr val="tx1"/>
              </a:solidFill>
            </a:endParaRPr>
          </a:p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>
                <a:solidFill>
                  <a:schemeClr val="tx1"/>
                </a:solidFill>
              </a:rPr>
              <a:t>				</a:t>
            </a:r>
            <a:r>
              <a:rPr lang="nl-NL" altLang="nl-NL" dirty="0" smtClean="0">
                <a:solidFill>
                  <a:schemeClr val="tx1"/>
                </a:solidFill>
              </a:rPr>
              <a:t>- Toewijzing percelen (Nico Zoutenbier)</a:t>
            </a:r>
          </a:p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>
                <a:solidFill>
                  <a:schemeClr val="tx1"/>
                </a:solidFill>
              </a:rPr>
              <a:t>	</a:t>
            </a:r>
            <a:r>
              <a:rPr lang="nl-NL" altLang="nl-NL" dirty="0" smtClean="0">
                <a:solidFill>
                  <a:schemeClr val="tx1"/>
                </a:solidFill>
              </a:rPr>
              <a:t>			</a:t>
            </a:r>
            <a:r>
              <a:rPr lang="nl-NL" altLang="nl-NL" dirty="0"/>
              <a:t>				</a:t>
            </a:r>
          </a:p>
          <a:p>
            <a:pPr marL="419100" indent="-419100" eaLnBrk="1" hangingPunct="1">
              <a:spcBef>
                <a:spcPts val="423"/>
              </a:spcBef>
              <a:buFont typeface="Arial" panose="020B0604020202020204" pitchFamily="34" charset="0"/>
              <a:buNone/>
              <a:defRPr/>
            </a:pPr>
            <a:r>
              <a:rPr lang="nl-NL" altLang="nl-NL" dirty="0" smtClean="0"/>
              <a:t>11:45 </a:t>
            </a:r>
            <a:r>
              <a:rPr lang="nl-NL" altLang="nl-NL" dirty="0"/>
              <a:t>– </a:t>
            </a:r>
            <a:r>
              <a:rPr lang="nl-NL" altLang="nl-NL" dirty="0" smtClean="0"/>
              <a:t>12:15 uur </a:t>
            </a:r>
            <a:r>
              <a:rPr lang="nl-NL" altLang="nl-NL" dirty="0"/>
              <a:t>	Stellen van </a:t>
            </a:r>
            <a:r>
              <a:rPr lang="nl-NL" altLang="nl-NL" dirty="0" smtClean="0"/>
              <a:t>vragen</a:t>
            </a:r>
            <a:endParaRPr lang="nl-NL" altLang="nl-NL" dirty="0"/>
          </a:p>
          <a:p>
            <a:pPr eaLnBrk="1" hangingPunct="1">
              <a:spcBef>
                <a:spcPts val="423"/>
              </a:spcBef>
              <a:defRPr/>
            </a:pPr>
            <a:endParaRPr lang="nl-NL" dirty="0"/>
          </a:p>
        </p:txBody>
      </p:sp>
      <p:sp>
        <p:nvSpPr>
          <p:cNvPr id="4100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Mededelingen</a:t>
            </a:r>
          </a:p>
        </p:txBody>
      </p:sp>
      <p:sp>
        <p:nvSpPr>
          <p:cNvPr id="5124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spcAft>
                <a:spcPct val="40000"/>
              </a:spcAft>
              <a:buFontTx/>
              <a:buChar char="•"/>
              <a:defRPr/>
            </a:pPr>
            <a:r>
              <a:rPr lang="nl-NL" altLang="nl-NL" dirty="0" smtClean="0"/>
              <a:t>Alleen vragen ingediend via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 worden beantwoord</a:t>
            </a:r>
            <a:endParaRPr lang="en-US" altLang="nl-NL" dirty="0" smtClean="0"/>
          </a:p>
          <a:p>
            <a:pPr eaLnBrk="1" hangingPunct="1">
              <a:spcAft>
                <a:spcPct val="40000"/>
              </a:spcAft>
              <a:buFontTx/>
              <a:buChar char="•"/>
              <a:defRPr/>
            </a:pPr>
            <a:r>
              <a:rPr lang="nl-NL" altLang="nl-NL" dirty="0" smtClean="0"/>
              <a:t>Alleen aan vragen die per Nota van Inlichtingen worden beantwoord kunnen rechten worden ontleend. </a:t>
            </a:r>
          </a:p>
          <a:p>
            <a:pPr eaLnBrk="1" hangingPunct="1">
              <a:spcAft>
                <a:spcPct val="40000"/>
              </a:spcAft>
              <a:buFontTx/>
              <a:buChar char="•"/>
              <a:defRPr/>
            </a:pPr>
            <a:r>
              <a:rPr lang="nl-NL" altLang="nl-NL" dirty="0" smtClean="0"/>
              <a:t>Nota van Inlichtingen worden via </a:t>
            </a:r>
            <a:r>
              <a:rPr lang="nl-NL" altLang="nl-NL" dirty="0" err="1" smtClean="0"/>
              <a:t>Tenderned</a:t>
            </a:r>
            <a:r>
              <a:rPr lang="nl-NL" altLang="nl-NL" dirty="0" smtClean="0"/>
              <a:t> gepubliceerd aan het einde van de inlichtingen periode.</a:t>
            </a:r>
          </a:p>
          <a:p>
            <a:pPr eaLnBrk="1" hangingPunct="1">
              <a:spcAft>
                <a:spcPct val="40000"/>
              </a:spcAft>
              <a:buFontTx/>
              <a:buChar char="•"/>
              <a:defRPr/>
            </a:pPr>
            <a:r>
              <a:rPr lang="en-US" altLang="nl-NL" dirty="0" err="1" smtClean="0"/>
              <a:t>Wijzigingen</a:t>
            </a:r>
            <a:r>
              <a:rPr lang="en-US" altLang="nl-NL" dirty="0" smtClean="0"/>
              <a:t> op contract via Nota van </a:t>
            </a:r>
            <a:r>
              <a:rPr lang="en-US" altLang="nl-NL" dirty="0" err="1" smtClean="0"/>
              <a:t>Inlichtingen</a:t>
            </a:r>
            <a:endParaRPr lang="en-US" altLang="nl-NL" dirty="0" smtClean="0"/>
          </a:p>
          <a:p>
            <a:pPr eaLnBrk="1" hangingPunct="1">
              <a:spcAft>
                <a:spcPct val="40000"/>
              </a:spcAft>
              <a:buFontTx/>
              <a:buChar char="•"/>
              <a:defRPr/>
            </a:pPr>
            <a:r>
              <a:rPr lang="nl-NL" altLang="nl-NL" dirty="0" smtClean="0"/>
              <a:t>Op alle correspondentie a.u.b. het zaaknummer te vermelden:</a:t>
            </a:r>
          </a:p>
          <a:p>
            <a:pPr marL="0" indent="0" eaLnBrk="1" hangingPunct="1">
              <a:spcAft>
                <a:spcPct val="40000"/>
              </a:spcAft>
              <a:buFont typeface="Arial" panose="020B0604020202020204" pitchFamily="34" charset="0"/>
              <a:buNone/>
              <a:defRPr/>
            </a:pPr>
            <a:r>
              <a:rPr lang="nl-NL" altLang="nl-NL" sz="2600" dirty="0">
                <a:solidFill>
                  <a:srgbClr val="007BC7"/>
                </a:solidFill>
              </a:rPr>
              <a:t> </a:t>
            </a:r>
            <a:r>
              <a:rPr lang="nl-NL" altLang="nl-NL" sz="2600" dirty="0" smtClean="0">
                <a:solidFill>
                  <a:srgbClr val="007BC7"/>
                </a:solidFill>
              </a:rPr>
              <a:t>  31182350</a:t>
            </a:r>
            <a:endParaRPr lang="nl-NL" altLang="nl-NL" sz="2600" dirty="0" smtClean="0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Inkoop</a:t>
            </a:r>
          </a:p>
        </p:txBody>
      </p:sp>
      <p:sp>
        <p:nvSpPr>
          <p:cNvPr id="7172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eaLnBrk="1" hangingPunct="1">
              <a:defRPr/>
            </a:pPr>
            <a:r>
              <a:rPr lang="nl-NL" altLang="nl-NL" dirty="0" smtClean="0"/>
              <a:t>Europese aanbesteding (Openbare Procedure) voor het verlenen van een opdracht</a:t>
            </a:r>
          </a:p>
          <a:p>
            <a:pPr eaLnBrk="1" hangingPunct="1">
              <a:defRPr/>
            </a:pPr>
            <a:endParaRPr lang="nl-NL" altLang="nl-NL" dirty="0"/>
          </a:p>
          <a:p>
            <a:pPr eaLnBrk="1" hangingPunct="1">
              <a:defRPr/>
            </a:pPr>
            <a:r>
              <a:rPr lang="nl-NL" altLang="nl-NL" dirty="0" smtClean="0"/>
              <a:t>Geen Raamovereenkomst van toepassing</a:t>
            </a:r>
            <a:br>
              <a:rPr lang="nl-NL" altLang="nl-NL" dirty="0" smtClean="0"/>
            </a:br>
            <a:endParaRPr lang="nl-NL" altLang="nl-NL" dirty="0" smtClean="0"/>
          </a:p>
          <a:p>
            <a:pPr eaLnBrk="1" hangingPunct="1">
              <a:defRPr/>
            </a:pPr>
            <a:r>
              <a:rPr lang="nl-NL" altLang="nl-NL" dirty="0" smtClean="0"/>
              <a:t>Economisch Meest Voordelige Inschrijving (EMVI), bijlage G</a:t>
            </a:r>
          </a:p>
          <a:p>
            <a:pPr eaLnBrk="1" hangingPunct="1">
              <a:defRPr/>
            </a:pPr>
            <a:endParaRPr lang="nl-NL" altLang="nl-NL" dirty="0"/>
          </a:p>
          <a:p>
            <a:pPr eaLnBrk="1" hangingPunct="1">
              <a:defRPr/>
            </a:pPr>
            <a:r>
              <a:rPr lang="nl-NL" altLang="nl-NL" dirty="0" smtClean="0"/>
              <a:t>Beoordeling conform de MARK-methodiek</a:t>
            </a:r>
            <a:br>
              <a:rPr lang="nl-NL" altLang="nl-NL" dirty="0" smtClean="0"/>
            </a:br>
            <a:endParaRPr lang="nl-NL" altLang="nl-NL" dirty="0" smtClean="0"/>
          </a:p>
          <a:p>
            <a:pPr eaLnBrk="1" hangingPunct="1">
              <a:defRPr/>
            </a:pPr>
            <a:r>
              <a:rPr lang="nl-NL" altLang="nl-NL" dirty="0" smtClean="0"/>
              <a:t>Beoordeling door nader samen te stellen beoordelingscommissie.</a:t>
            </a:r>
          </a:p>
          <a:p>
            <a:pPr eaLnBrk="1" hangingPunct="1">
              <a:defRPr/>
            </a:pPr>
            <a:endParaRPr lang="nl-NL" altLang="nl-NL" dirty="0" smtClean="0"/>
          </a:p>
          <a:p>
            <a:pPr eaLnBrk="1" hangingPunct="1">
              <a:defRPr/>
            </a:pPr>
            <a:r>
              <a:rPr lang="nl-NL" altLang="nl-NL" dirty="0"/>
              <a:t>Gunning</a:t>
            </a:r>
            <a:endParaRPr lang="nl-NL" altLang="nl-NL" dirty="0" smtClean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nl-NL" altLang="nl-NL" dirty="0" smtClean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nl-NL" altLang="nl-NL" dirty="0"/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nl-NL" altLang="nl-NL" sz="1200" dirty="0" smtClean="0">
                <a:solidFill>
                  <a:srgbClr val="FF0000"/>
                </a:solidFill>
              </a:rPr>
              <a:t>								</a:t>
            </a:r>
            <a:endParaRPr lang="nl-NL" altLang="nl-NL" dirty="0" smtClean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el 1"/>
          <p:cNvSpPr>
            <a:spLocks noGrp="1"/>
          </p:cNvSpPr>
          <p:nvPr>
            <p:ph type="title"/>
          </p:nvPr>
        </p:nvSpPr>
        <p:spPr>
          <a:xfrm>
            <a:off x="468313" y="1125538"/>
            <a:ext cx="8402637" cy="400050"/>
          </a:xfrm>
        </p:spPr>
        <p:txBody>
          <a:bodyPr/>
          <a:lstStyle/>
          <a:p>
            <a:r>
              <a:rPr lang="nl-NL" altLang="nl-NL" smtClean="0"/>
              <a:t>Planning procedure</a:t>
            </a:r>
          </a:p>
        </p:txBody>
      </p:sp>
      <p:sp>
        <p:nvSpPr>
          <p:cNvPr id="15363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>
              <a:lnSpc>
                <a:spcPts val="1300"/>
              </a:lnSpc>
            </a:pPr>
            <a:endParaRPr lang="nl-NL" altLang="nl-NL" smtClean="0">
              <a:solidFill>
                <a:schemeClr val="bg1"/>
              </a:solidFill>
            </a:endParaRPr>
          </a:p>
          <a:p>
            <a:pPr>
              <a:lnSpc>
                <a:spcPts val="1300"/>
              </a:lnSpc>
            </a:pPr>
            <a:r>
              <a:rPr lang="nl-NL" altLang="nl-NL" smtClean="0">
                <a:solidFill>
                  <a:schemeClr val="bg1"/>
                </a:solidFill>
              </a:rPr>
              <a:t>Activiteit</a:t>
            </a:r>
            <a:endParaRPr lang="nl-NL" altLang="nl-NL" smtClean="0">
              <a:solidFill>
                <a:schemeClr val="bg1"/>
              </a:solidFill>
              <a:latin typeface="TTBC02C0C0t00"/>
              <a:ea typeface="Times New Roman" panose="02020603050405020304" pitchFamily="18" charset="0"/>
              <a:cs typeface="TTBC02C0C0t00"/>
            </a:endParaRPr>
          </a:p>
          <a:p>
            <a:endParaRPr lang="nl-NL" altLang="nl-NL" smtClean="0"/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0697707"/>
              </p:ext>
            </p:extLst>
          </p:nvPr>
        </p:nvGraphicFramePr>
        <p:xfrm>
          <a:off x="468313" y="1557338"/>
          <a:ext cx="8207375" cy="40192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70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72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75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l-NL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Activiteit</a:t>
                      </a:r>
                      <a:endParaRPr lang="nl-NL" sz="12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 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l-NL" sz="1200" dirty="0" smtClean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Planning</a:t>
                      </a:r>
                      <a:endParaRPr lang="nl-NL" sz="1200" dirty="0">
                        <a:effectLst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Verzenden van een uitnodiging tot inschrijving op </a:t>
                      </a:r>
                      <a:r>
                        <a:rPr lang="nl-NL" sz="1200" u="sng" dirty="0">
                          <a:effectLst/>
                          <a:hlinkClick r:id="rId3"/>
                        </a:rPr>
                        <a:t>www.tenderned.nl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12</a:t>
                      </a:r>
                      <a:r>
                        <a:rPr lang="nl-NL" sz="1200" baseline="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december 2022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0585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Inschrijvingsfase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268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Houden inlichtingenbijeenkomst</a:t>
                      </a:r>
                      <a:endParaRPr lang="nl-NL" sz="12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11 januari 2023 11:00 uur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50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Uiterste datum voor indienen van </a:t>
                      </a:r>
                      <a:r>
                        <a:rPr lang="nl-NL" sz="1200" dirty="0" smtClean="0">
                          <a:effectLst/>
                        </a:rPr>
                        <a:t>vragen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24 januari 2023</a:t>
                      </a:r>
                      <a:endParaRPr lang="nl-NL" sz="1200" dirty="0">
                        <a:effectLst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Uiterste datum verzenden nota van </a:t>
                      </a:r>
                      <a:r>
                        <a:rPr lang="nl-NL" sz="1200" dirty="0" smtClean="0">
                          <a:effectLst/>
                        </a:rPr>
                        <a:t>inlichtingen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31</a:t>
                      </a:r>
                      <a:r>
                        <a:rPr lang="nl-NL" sz="1200" baseline="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januari 2023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36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>
                          <a:effectLst/>
                        </a:rPr>
                        <a:t>Uiterste datum voor de ontvangst van de Inschrijvingen</a:t>
                      </a:r>
                      <a:endParaRPr lang="nl-NL" sz="120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15</a:t>
                      </a:r>
                      <a:r>
                        <a:rPr lang="nl-NL" sz="1200" baseline="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februari 2023 15:00 uur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416">
                <a:tc gridSpan="2"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</a:rPr>
                        <a:t>Gunning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Openen van de digitale kluis in </a:t>
                      </a:r>
                      <a:r>
                        <a:rPr lang="nl-NL" sz="1200" dirty="0" err="1">
                          <a:effectLst/>
                        </a:rPr>
                        <a:t>TenderNed</a:t>
                      </a:r>
                      <a:r>
                        <a:rPr lang="nl-NL" sz="1200" dirty="0">
                          <a:effectLst/>
                        </a:rPr>
                        <a:t> met Inschrijvingen 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16</a:t>
                      </a:r>
                      <a:r>
                        <a:rPr lang="nl-NL" sz="1200" baseline="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februari 2023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6189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Verzenden van de gunningsbeslissing via </a:t>
                      </a:r>
                      <a:r>
                        <a:rPr lang="nl-NL" sz="1200" dirty="0" err="1">
                          <a:effectLst/>
                        </a:rPr>
                        <a:t>TenderNed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27 maart 2023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>
                          <a:effectLst/>
                        </a:rPr>
                        <a:t>Verzenden opdrachtbrief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18 april</a:t>
                      </a:r>
                      <a:r>
                        <a:rPr lang="nl-NL" sz="1200" baseline="0" dirty="0" smtClean="0"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 2023</a:t>
                      </a:r>
                      <a:endParaRPr lang="nl-NL" sz="1200" dirty="0">
                        <a:effectLst/>
                        <a:latin typeface="Verdana"/>
                        <a:ea typeface="Times New Roman"/>
                        <a:cs typeface="Times New Roman"/>
                      </a:endParaRPr>
                    </a:p>
                  </a:txBody>
                  <a:tcPr marL="68564" marR="68564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dirty="0" smtClean="0"/>
              <a:t>Project </a:t>
            </a:r>
            <a:r>
              <a:rPr lang="nl-NL" altLang="nl-NL" dirty="0" smtClean="0"/>
              <a:t>Verificatieberekening </a:t>
            </a:r>
            <a:r>
              <a:rPr lang="nl-NL" altLang="nl-NL" dirty="0" smtClean="0"/>
              <a:t>6 kokerbruggen 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179512" y="2060848"/>
            <a:ext cx="8401050" cy="216024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l-NL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  <p:sp>
        <p:nvSpPr>
          <p:cNvPr id="6" name="Tijdelijke aanduiding voor tekst 2"/>
          <p:cNvSpPr txBox="1">
            <a:spLocks/>
          </p:cNvSpPr>
          <p:nvPr/>
        </p:nvSpPr>
        <p:spPr bwMode="auto">
          <a:xfrm>
            <a:off x="468550" y="2060846"/>
            <a:ext cx="8402400" cy="396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4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+mn-lt"/>
              </a:defRPr>
            </a:lvl2pPr>
            <a:lvl3pPr marL="965200" indent="-342900" algn="l" rtl="0" eaLnBrk="0" fontAlgn="base" hangingPunct="0">
              <a:spcBef>
                <a:spcPts val="4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</a:defRPr>
            </a:lvl3pPr>
            <a:lvl4pPr marL="1274763" indent="-285750" algn="l" rtl="0" eaLnBrk="0" fontAlgn="base" hangingPunct="0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–"/>
              <a:defRPr sz="1800">
                <a:solidFill>
                  <a:srgbClr val="000000"/>
                </a:solidFill>
                <a:latin typeface="+mn-lt"/>
              </a:defRPr>
            </a:lvl4pPr>
            <a:lvl5pPr marL="1631950" indent="-285750" algn="l" rtl="0" eaLnBrk="0" fontAlgn="base" hangingPunct="0">
              <a:spcBef>
                <a:spcPts val="425"/>
              </a:spcBef>
              <a:spcAft>
                <a:spcPct val="0"/>
              </a:spcAft>
              <a:buFont typeface="Verdana" pitchFamily="34" charset="0"/>
              <a:buChar char="»"/>
              <a:defRPr>
                <a:solidFill>
                  <a:srgbClr val="000000"/>
                </a:solidFill>
                <a:latin typeface="+mn-lt"/>
              </a:defRPr>
            </a:lvl5pPr>
            <a:lvl6pPr marL="1803400" algn="l" rtl="0" eaLnBrk="1" fontAlgn="base" hangingPunct="1">
              <a:spcBef>
                <a:spcPts val="423"/>
              </a:spcBef>
              <a:spcAft>
                <a:spcPct val="0"/>
              </a:spcAft>
              <a:buFont typeface="Verdana" pitchFamily="34" charset="0"/>
              <a:buChar char="»"/>
              <a:defRPr sz="1800" baseline="0">
                <a:solidFill>
                  <a:srgbClr val="000000"/>
                </a:solidFill>
                <a:latin typeface="+mn-lt"/>
              </a:defRPr>
            </a:lvl6pPr>
            <a:lvl7pPr marL="22606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7pPr>
            <a:lvl8pPr marL="27178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8pPr>
            <a:lvl9pPr marL="31750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b="1" kern="0" dirty="0" err="1" smtClean="0"/>
              <a:t>Doelen</a:t>
            </a:r>
            <a:r>
              <a:rPr lang="en-US" sz="1800" b="1" kern="0" dirty="0" smtClean="0"/>
              <a:t>:</a:t>
            </a:r>
          </a:p>
          <a:p>
            <a:r>
              <a:rPr lang="en-US" sz="1800" kern="0" dirty="0" err="1" smtClean="0"/>
              <a:t>Vaststellen</a:t>
            </a:r>
            <a:r>
              <a:rPr lang="en-US" sz="1800" kern="0" dirty="0" smtClean="0"/>
              <a:t> van de </a:t>
            </a:r>
            <a:r>
              <a:rPr lang="en-US" sz="1800" kern="0" dirty="0" err="1" smtClean="0"/>
              <a:t>constructieve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veiligheid</a:t>
            </a:r>
            <a:r>
              <a:rPr lang="en-US" sz="1800" kern="0" dirty="0" smtClean="0"/>
              <a:t> van 6 </a:t>
            </a:r>
            <a:r>
              <a:rPr lang="en-US" sz="1800" kern="0" dirty="0" err="1" smtClean="0"/>
              <a:t>objecten</a:t>
            </a:r>
            <a:r>
              <a:rPr lang="en-US" sz="1800" kern="0" dirty="0" smtClean="0"/>
              <a:t> met </a:t>
            </a:r>
            <a:r>
              <a:rPr lang="en-US" sz="1800" kern="0" dirty="0" err="1" smtClean="0"/>
              <a:t>betonnen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kokerbruggen</a:t>
            </a:r>
            <a:r>
              <a:rPr lang="en-US" sz="1800" kern="0" dirty="0" smtClean="0"/>
              <a:t> door het </a:t>
            </a:r>
            <a:r>
              <a:rPr lang="en-US" sz="1800" kern="0" dirty="0" err="1" smtClean="0"/>
              <a:t>uitvoeren</a:t>
            </a:r>
            <a:r>
              <a:rPr lang="en-US" sz="1800" kern="0" dirty="0" smtClean="0"/>
              <a:t> van </a:t>
            </a:r>
            <a:r>
              <a:rPr lang="en-US" sz="1800" kern="0" dirty="0" err="1" smtClean="0"/>
              <a:t>verificatieberekeningen</a:t>
            </a:r>
            <a:r>
              <a:rPr lang="en-US" sz="1800" kern="0" dirty="0" smtClean="0"/>
              <a:t>.</a:t>
            </a:r>
            <a:endParaRPr lang="nl-NL" sz="1800" kern="0" dirty="0" smtClean="0"/>
          </a:p>
          <a:p>
            <a:r>
              <a:rPr lang="nl-NL" sz="1800" kern="0" dirty="0" smtClean="0"/>
              <a:t>Ervaring </a:t>
            </a:r>
            <a:r>
              <a:rPr lang="nl-NL" sz="1800" kern="0" dirty="0"/>
              <a:t>opdoen met en verbeteren van </a:t>
            </a:r>
            <a:r>
              <a:rPr lang="nl-NL" sz="1800" kern="0" dirty="0" smtClean="0"/>
              <a:t>de </a:t>
            </a:r>
            <a:r>
              <a:rPr lang="nl-NL" sz="1800" i="1" kern="0" dirty="0" smtClean="0"/>
              <a:t>Resultaatbeschrijving </a:t>
            </a:r>
            <a:r>
              <a:rPr lang="nl-NL" sz="1800" i="1" kern="0" dirty="0"/>
              <a:t>Verificatieberekening Betonnen </a:t>
            </a:r>
            <a:r>
              <a:rPr lang="nl-NL" sz="1800" i="1" kern="0" dirty="0" smtClean="0"/>
              <a:t>Kokerbruggen</a:t>
            </a:r>
            <a:r>
              <a:rPr lang="nl-NL" sz="1800" kern="0" dirty="0" smtClean="0"/>
              <a:t> (opgesteld door RWS).</a:t>
            </a:r>
            <a:endParaRPr lang="nl-NL" sz="1800" kern="0" dirty="0"/>
          </a:p>
          <a:p>
            <a:pPr marL="0" indent="0">
              <a:buNone/>
            </a:pPr>
            <a:endParaRPr lang="en-US" sz="1800" kern="0" dirty="0" smtClean="0"/>
          </a:p>
          <a:p>
            <a:pPr marL="0" indent="0">
              <a:buNone/>
            </a:pPr>
            <a:r>
              <a:rPr lang="en-US" sz="1800" b="1" kern="0" dirty="0" smtClean="0"/>
              <a:t>Scope:</a:t>
            </a:r>
          </a:p>
          <a:p>
            <a:r>
              <a:rPr lang="en-US" sz="1800" kern="0" dirty="0" smtClean="0"/>
              <a:t>3 </a:t>
            </a:r>
            <a:r>
              <a:rPr lang="en-US" sz="1800" kern="0" dirty="0" err="1" smtClean="0"/>
              <a:t>percelen</a:t>
            </a:r>
            <a:r>
              <a:rPr lang="en-US" sz="1800" kern="0" dirty="0" smtClean="0"/>
              <a:t>, </a:t>
            </a:r>
            <a:r>
              <a:rPr lang="en-US" sz="1800" kern="0" dirty="0" smtClean="0"/>
              <a:t>elk </a:t>
            </a:r>
            <a:r>
              <a:rPr lang="en-US" sz="1800" kern="0" dirty="0" err="1" smtClean="0"/>
              <a:t>bestaande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uit</a:t>
            </a:r>
            <a:r>
              <a:rPr lang="en-US" sz="1800" kern="0" dirty="0" smtClean="0"/>
              <a:t> 2 </a:t>
            </a:r>
            <a:r>
              <a:rPr lang="en-US" sz="1800" kern="0" dirty="0" err="1" smtClean="0"/>
              <a:t>objecten</a:t>
            </a:r>
            <a:r>
              <a:rPr lang="en-US" sz="1800" kern="0" dirty="0" smtClean="0"/>
              <a:t>. </a:t>
            </a:r>
            <a:r>
              <a:rPr lang="en-US" sz="1800" kern="0" dirty="0" err="1" smtClean="0"/>
              <a:t>Eén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perceel</a:t>
            </a:r>
            <a:r>
              <a:rPr lang="en-US" sz="1800" kern="0" dirty="0" smtClean="0"/>
              <a:t> per ON.</a:t>
            </a:r>
          </a:p>
          <a:p>
            <a:r>
              <a:rPr lang="en-US" sz="1800" kern="0" dirty="0" err="1" smtClean="0"/>
              <a:t>Een</a:t>
            </a:r>
            <a:r>
              <a:rPr lang="en-US" sz="1800" kern="0" dirty="0" smtClean="0"/>
              <a:t> object </a:t>
            </a:r>
            <a:r>
              <a:rPr lang="en-US" sz="1800" kern="0" dirty="0" err="1" smtClean="0"/>
              <a:t>kan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bestaan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uit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meer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dan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één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brug</a:t>
            </a:r>
            <a:r>
              <a:rPr lang="en-US" sz="1800" kern="0" dirty="0" smtClean="0"/>
              <a:t>, maar </a:t>
            </a:r>
            <a:r>
              <a:rPr lang="en-US" sz="1800" kern="0" dirty="0" err="1" smtClean="0"/>
              <a:t>dit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betreft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dan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broertje</a:t>
            </a:r>
            <a:r>
              <a:rPr lang="en-US" sz="1800" kern="0" dirty="0" smtClean="0"/>
              <a:t>/</a:t>
            </a:r>
            <a:r>
              <a:rPr lang="en-US" sz="1800" kern="0" dirty="0" err="1" smtClean="0"/>
              <a:t>zusje</a:t>
            </a:r>
            <a:r>
              <a:rPr lang="en-US" sz="1800" kern="0" dirty="0" smtClean="0"/>
              <a:t>. </a:t>
            </a:r>
            <a:r>
              <a:rPr lang="en-US" sz="1800" kern="0" dirty="0" err="1" smtClean="0"/>
              <a:t>Voor</a:t>
            </a:r>
            <a:r>
              <a:rPr lang="en-US" sz="1800" kern="0" dirty="0" smtClean="0"/>
              <a:t> elk object </a:t>
            </a:r>
            <a:r>
              <a:rPr lang="en-US" sz="1800" kern="0" dirty="0" err="1" smtClean="0"/>
              <a:t>kan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worden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volstaan</a:t>
            </a:r>
            <a:r>
              <a:rPr lang="en-US" sz="1800" kern="0" dirty="0" smtClean="0"/>
              <a:t> met </a:t>
            </a:r>
            <a:r>
              <a:rPr lang="en-US" sz="1800" kern="0" dirty="0" err="1" smtClean="0"/>
              <a:t>één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verificatieberekening</a:t>
            </a:r>
            <a:r>
              <a:rPr lang="en-US" sz="1800" kern="0" dirty="0" smtClean="0"/>
              <a:t>.</a:t>
            </a:r>
          </a:p>
          <a:p>
            <a:r>
              <a:rPr lang="en-US" sz="1800" kern="0" dirty="0" err="1" smtClean="0"/>
              <a:t>Relatief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eenvoudige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bruggen</a:t>
            </a:r>
            <a:r>
              <a:rPr lang="en-US" sz="1800" kern="0" dirty="0" smtClean="0"/>
              <a:t>: </a:t>
            </a:r>
            <a:r>
              <a:rPr lang="en-US" sz="1800" kern="0" dirty="0" err="1" smtClean="0"/>
              <a:t>géén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uitbouwbruggen</a:t>
            </a:r>
            <a:r>
              <a:rPr lang="en-US" sz="1800" kern="0" dirty="0" smtClean="0"/>
              <a:t>, </a:t>
            </a:r>
            <a:r>
              <a:rPr lang="en-US" sz="1800" kern="0" dirty="0" err="1" smtClean="0"/>
              <a:t>géén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horizontaal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gekromde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overspanningen</a:t>
            </a:r>
            <a:r>
              <a:rPr lang="en-US" sz="1800" kern="0" dirty="0" smtClean="0"/>
              <a:t>, </a:t>
            </a:r>
            <a:r>
              <a:rPr lang="en-US" sz="1800" kern="0" dirty="0" err="1" smtClean="0"/>
              <a:t>géén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lichtbeton</a:t>
            </a:r>
            <a:r>
              <a:rPr lang="en-US" sz="1800" kern="0" dirty="0" smtClean="0"/>
              <a:t>.</a:t>
            </a:r>
            <a:endParaRPr lang="en-US" sz="1800" kern="0" dirty="0"/>
          </a:p>
          <a:p>
            <a:pPr marL="0" indent="0">
              <a:buNone/>
            </a:pPr>
            <a:endParaRPr lang="nl-NL" sz="1800" kern="0" dirty="0" smtClean="0"/>
          </a:p>
          <a:p>
            <a:pPr marL="0" indent="0">
              <a:buNone/>
            </a:pPr>
            <a:endParaRPr lang="nl-NL" sz="1800" kern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dirty="0" smtClean="0"/>
              <a:t>Project </a:t>
            </a:r>
            <a:r>
              <a:rPr lang="nl-NL" altLang="nl-NL" dirty="0" smtClean="0"/>
              <a:t>Verificatieberekening </a:t>
            </a:r>
            <a:r>
              <a:rPr lang="nl-NL" altLang="nl-NL" dirty="0" smtClean="0"/>
              <a:t>6 kokerbruggen 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179512" y="2060848"/>
            <a:ext cx="8401050" cy="216024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l-NL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  <p:sp>
        <p:nvSpPr>
          <p:cNvPr id="6" name="Tijdelijke aanduiding voor tekst 2"/>
          <p:cNvSpPr txBox="1">
            <a:spLocks/>
          </p:cNvSpPr>
          <p:nvPr/>
        </p:nvSpPr>
        <p:spPr bwMode="auto">
          <a:xfrm>
            <a:off x="468550" y="2060846"/>
            <a:ext cx="8402400" cy="396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4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+mn-lt"/>
              </a:defRPr>
            </a:lvl2pPr>
            <a:lvl3pPr marL="965200" indent="-342900" algn="l" rtl="0" eaLnBrk="0" fontAlgn="base" hangingPunct="0">
              <a:spcBef>
                <a:spcPts val="4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</a:defRPr>
            </a:lvl3pPr>
            <a:lvl4pPr marL="1274763" indent="-285750" algn="l" rtl="0" eaLnBrk="0" fontAlgn="base" hangingPunct="0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–"/>
              <a:defRPr sz="1800">
                <a:solidFill>
                  <a:srgbClr val="000000"/>
                </a:solidFill>
                <a:latin typeface="+mn-lt"/>
              </a:defRPr>
            </a:lvl4pPr>
            <a:lvl5pPr marL="1631950" indent="-285750" algn="l" rtl="0" eaLnBrk="0" fontAlgn="base" hangingPunct="0">
              <a:spcBef>
                <a:spcPts val="425"/>
              </a:spcBef>
              <a:spcAft>
                <a:spcPct val="0"/>
              </a:spcAft>
              <a:buFont typeface="Verdana" pitchFamily="34" charset="0"/>
              <a:buChar char="»"/>
              <a:defRPr>
                <a:solidFill>
                  <a:srgbClr val="000000"/>
                </a:solidFill>
                <a:latin typeface="+mn-lt"/>
              </a:defRPr>
            </a:lvl5pPr>
            <a:lvl6pPr marL="1803400" algn="l" rtl="0" eaLnBrk="1" fontAlgn="base" hangingPunct="1">
              <a:spcBef>
                <a:spcPts val="423"/>
              </a:spcBef>
              <a:spcAft>
                <a:spcPct val="0"/>
              </a:spcAft>
              <a:buFont typeface="Verdana" pitchFamily="34" charset="0"/>
              <a:buChar char="»"/>
              <a:defRPr sz="1800" baseline="0">
                <a:solidFill>
                  <a:srgbClr val="000000"/>
                </a:solidFill>
                <a:latin typeface="+mn-lt"/>
              </a:defRPr>
            </a:lvl6pPr>
            <a:lvl7pPr marL="22606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7pPr>
            <a:lvl8pPr marL="27178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8pPr>
            <a:lvl9pPr marL="31750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nl-NL" sz="1800" kern="0" dirty="0" smtClean="0"/>
              <a:t>Beoordeling </a:t>
            </a:r>
            <a:r>
              <a:rPr lang="nl-NL" sz="1800" kern="0" dirty="0"/>
              <a:t>volgens de </a:t>
            </a:r>
            <a:r>
              <a:rPr lang="nl-NL" sz="1800" b="1" kern="0" dirty="0"/>
              <a:t>RBK </a:t>
            </a:r>
            <a:r>
              <a:rPr lang="nl-NL" sz="1800" b="1" kern="0" dirty="0" smtClean="0"/>
              <a:t>1.2 </a:t>
            </a:r>
            <a:r>
              <a:rPr lang="nl-NL" sz="1800" kern="0" dirty="0" smtClean="0"/>
              <a:t>op basis van de volgende onderdelen:</a:t>
            </a:r>
          </a:p>
          <a:p>
            <a:pPr marL="0" indent="0">
              <a:buNone/>
            </a:pPr>
            <a:endParaRPr lang="nl-NL" sz="1800" kern="0" dirty="0"/>
          </a:p>
          <a:p>
            <a:r>
              <a:rPr lang="nl-NL" sz="1800" kern="0" dirty="0" smtClean="0"/>
              <a:t>Bureaustudie</a:t>
            </a:r>
          </a:p>
          <a:p>
            <a:pPr marL="622300" lvl="2" indent="0">
              <a:buNone/>
            </a:pPr>
            <a:r>
              <a:rPr lang="en-US" sz="1800" i="1" kern="0" dirty="0" smtClean="0"/>
              <a:t>	</a:t>
            </a:r>
            <a:r>
              <a:rPr lang="en-US" sz="1800" i="1" kern="0" dirty="0" err="1" smtClean="0"/>
              <a:t>Alle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archiefgegevens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worden</a:t>
            </a:r>
            <a:r>
              <a:rPr lang="en-US" sz="1800" i="1" kern="0" dirty="0" smtClean="0"/>
              <a:t> (</a:t>
            </a:r>
            <a:r>
              <a:rPr lang="en-US" sz="1800" i="1" kern="0" dirty="0" err="1" smtClean="0"/>
              <a:t>digitaal</a:t>
            </a:r>
            <a:r>
              <a:rPr lang="en-US" sz="1800" i="1" kern="0" dirty="0" smtClean="0"/>
              <a:t>) door OG </a:t>
            </a:r>
            <a:r>
              <a:rPr lang="en-US" sz="1800" i="1" kern="0" dirty="0" err="1" smtClean="0"/>
              <a:t>geleverd</a:t>
            </a:r>
            <a:r>
              <a:rPr lang="en-US" sz="1800" i="1" kern="0" dirty="0" smtClean="0"/>
              <a:t>. </a:t>
            </a:r>
            <a:r>
              <a:rPr lang="en-US" sz="1800" i="1" kern="0" dirty="0" err="1" smtClean="0"/>
              <a:t>Deze</a:t>
            </a:r>
            <a:r>
              <a:rPr lang="en-US" sz="1800" i="1" kern="0" dirty="0" smtClean="0"/>
              <a:t> 	</a:t>
            </a:r>
            <a:r>
              <a:rPr lang="en-US" sz="1800" i="1" kern="0" dirty="0" err="1" smtClean="0"/>
              <a:t>gegevens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worden</a:t>
            </a:r>
            <a:r>
              <a:rPr lang="en-US" sz="1800" i="1" kern="0" dirty="0" smtClean="0"/>
              <a:t> in </a:t>
            </a:r>
            <a:r>
              <a:rPr lang="en-US" sz="1800" i="1" kern="0" dirty="0" err="1" smtClean="0"/>
              <a:t>alle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gevallen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voldoende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geacht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voor</a:t>
            </a:r>
            <a:r>
              <a:rPr lang="en-US" sz="1800" i="1" kern="0" dirty="0" smtClean="0"/>
              <a:t> het 	</a:t>
            </a:r>
            <a:r>
              <a:rPr lang="en-US" sz="1800" i="1" kern="0" dirty="0" err="1" smtClean="0"/>
              <a:t>uitvoeren</a:t>
            </a:r>
            <a:r>
              <a:rPr lang="en-US" sz="1800" i="1" kern="0" dirty="0" smtClean="0"/>
              <a:t> van </a:t>
            </a:r>
            <a:r>
              <a:rPr lang="en-US" sz="1800" i="1" kern="0" dirty="0" err="1" smtClean="0"/>
              <a:t>een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verificatieberekening</a:t>
            </a:r>
            <a:r>
              <a:rPr lang="en-US" sz="1800" i="1" kern="0" dirty="0" smtClean="0"/>
              <a:t>. </a:t>
            </a:r>
            <a:endParaRPr lang="nl-NL" sz="1800" i="1" kern="0" dirty="0"/>
          </a:p>
          <a:p>
            <a:r>
              <a:rPr lang="nl-NL" sz="1800" kern="0" dirty="0"/>
              <a:t>Plan van aanpak (uitgangspuntennota</a:t>
            </a:r>
            <a:r>
              <a:rPr lang="nl-NL" sz="1800" kern="0" dirty="0" smtClean="0"/>
              <a:t>)</a:t>
            </a:r>
          </a:p>
          <a:p>
            <a:pPr marL="457200" lvl="1" indent="0">
              <a:buNone/>
            </a:pPr>
            <a:r>
              <a:rPr lang="en-US" sz="1800" i="1" kern="0" dirty="0" smtClean="0"/>
              <a:t>	Na </a:t>
            </a:r>
            <a:r>
              <a:rPr lang="en-US" sz="1800" i="1" kern="0" dirty="0" err="1" smtClean="0"/>
              <a:t>goedkeuring</a:t>
            </a:r>
            <a:r>
              <a:rPr lang="en-US" sz="1800" i="1" kern="0" dirty="0" smtClean="0"/>
              <a:t> van het </a:t>
            </a:r>
            <a:r>
              <a:rPr lang="en-US" sz="1800" i="1" kern="0" dirty="0" err="1" smtClean="0"/>
              <a:t>PvA</a:t>
            </a:r>
            <a:r>
              <a:rPr lang="en-US" sz="1800" i="1" kern="0" dirty="0" smtClean="0"/>
              <a:t>, </a:t>
            </a:r>
            <a:r>
              <a:rPr lang="en-US" sz="1800" i="1" kern="0" dirty="0" err="1" smtClean="0"/>
              <a:t>kan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gestart</a:t>
            </a:r>
            <a:r>
              <a:rPr lang="en-US" sz="1800" i="1" kern="0" dirty="0" smtClean="0"/>
              <a:t> </a:t>
            </a:r>
            <a:r>
              <a:rPr lang="en-US" sz="1800" i="1" kern="0" dirty="0" err="1" smtClean="0"/>
              <a:t>worden</a:t>
            </a:r>
            <a:r>
              <a:rPr lang="en-US" sz="1800" i="1" kern="0" dirty="0" smtClean="0"/>
              <a:t> met de 	</a:t>
            </a:r>
            <a:r>
              <a:rPr lang="en-US" sz="1800" i="1" kern="0" dirty="0" err="1" smtClean="0"/>
              <a:t>berekeningen</a:t>
            </a:r>
            <a:r>
              <a:rPr lang="en-US" sz="1800" i="1" kern="0" dirty="0" smtClean="0"/>
              <a:t>.</a:t>
            </a:r>
            <a:endParaRPr lang="nl-NL" sz="1800" i="1" kern="0" dirty="0"/>
          </a:p>
          <a:p>
            <a:r>
              <a:rPr lang="nl-NL" sz="1800" kern="0" dirty="0" smtClean="0"/>
              <a:t>Verificatieberekening</a:t>
            </a:r>
            <a:endParaRPr lang="en-US" sz="1800" kern="0" dirty="0"/>
          </a:p>
        </p:txBody>
      </p:sp>
    </p:spTree>
    <p:extLst>
      <p:ext uri="{BB962C8B-B14F-4D97-AF65-F5344CB8AC3E}">
        <p14:creationId xmlns:p14="http://schemas.microsoft.com/office/powerpoint/2010/main" val="103170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dirty="0" smtClean="0"/>
              <a:t>Project </a:t>
            </a:r>
            <a:r>
              <a:rPr lang="nl-NL" altLang="nl-NL" dirty="0" smtClean="0"/>
              <a:t>Verificatieberekening </a:t>
            </a:r>
            <a:r>
              <a:rPr lang="nl-NL" altLang="nl-NL" dirty="0" smtClean="0"/>
              <a:t>6 kokerbruggen </a:t>
            </a:r>
          </a:p>
        </p:txBody>
      </p:sp>
      <p:sp>
        <p:nvSpPr>
          <p:cNvPr id="2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179512" y="2060848"/>
            <a:ext cx="8401050" cy="216024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nl-NL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  <p:sp>
        <p:nvSpPr>
          <p:cNvPr id="6" name="Tijdelijke aanduiding voor tekst 2"/>
          <p:cNvSpPr txBox="1">
            <a:spLocks/>
          </p:cNvSpPr>
          <p:nvPr/>
        </p:nvSpPr>
        <p:spPr bwMode="auto">
          <a:xfrm>
            <a:off x="468550" y="2060846"/>
            <a:ext cx="8402400" cy="3960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ts val="4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741363" indent="-284163" algn="l" rtl="0" eaLnBrk="0" fontAlgn="base" hangingPunct="0">
              <a:spcBef>
                <a:spcPts val="425"/>
              </a:spcBef>
              <a:spcAft>
                <a:spcPct val="0"/>
              </a:spcAft>
              <a:buFont typeface="Verdana" panose="020B0604030504040204" pitchFamily="34" charset="0"/>
              <a:buChar char="–"/>
              <a:defRPr>
                <a:solidFill>
                  <a:srgbClr val="000000"/>
                </a:solidFill>
                <a:latin typeface="+mn-lt"/>
              </a:defRPr>
            </a:lvl2pPr>
            <a:lvl3pPr marL="965200" indent="-342900" algn="l" rtl="0" eaLnBrk="0" fontAlgn="base" hangingPunct="0">
              <a:spcBef>
                <a:spcPts val="42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  <a:latin typeface="+mn-lt"/>
              </a:defRPr>
            </a:lvl3pPr>
            <a:lvl4pPr marL="1274763" indent="-285750" algn="l" rtl="0" eaLnBrk="0" fontAlgn="base" hangingPunct="0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–"/>
              <a:defRPr sz="1800">
                <a:solidFill>
                  <a:srgbClr val="000000"/>
                </a:solidFill>
                <a:latin typeface="+mn-lt"/>
              </a:defRPr>
            </a:lvl4pPr>
            <a:lvl5pPr marL="1631950" indent="-285750" algn="l" rtl="0" eaLnBrk="0" fontAlgn="base" hangingPunct="0">
              <a:spcBef>
                <a:spcPts val="425"/>
              </a:spcBef>
              <a:spcAft>
                <a:spcPct val="0"/>
              </a:spcAft>
              <a:buFont typeface="Verdana" pitchFamily="34" charset="0"/>
              <a:buChar char="»"/>
              <a:defRPr>
                <a:solidFill>
                  <a:srgbClr val="000000"/>
                </a:solidFill>
                <a:latin typeface="+mn-lt"/>
              </a:defRPr>
            </a:lvl5pPr>
            <a:lvl6pPr marL="1803400" algn="l" rtl="0" eaLnBrk="1" fontAlgn="base" hangingPunct="1">
              <a:spcBef>
                <a:spcPts val="423"/>
              </a:spcBef>
              <a:spcAft>
                <a:spcPct val="0"/>
              </a:spcAft>
              <a:buFont typeface="Verdana" pitchFamily="34" charset="0"/>
              <a:buChar char="»"/>
              <a:defRPr sz="1800" baseline="0">
                <a:solidFill>
                  <a:srgbClr val="000000"/>
                </a:solidFill>
                <a:latin typeface="+mn-lt"/>
              </a:defRPr>
            </a:lvl6pPr>
            <a:lvl7pPr marL="22606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7pPr>
            <a:lvl8pPr marL="27178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8pPr>
            <a:lvl9pPr marL="3175000" algn="l" rtl="0" eaLnBrk="1" fontAlgn="base" hangingPunct="1">
              <a:spcBef>
                <a:spcPct val="5000"/>
              </a:spcBef>
              <a:spcAft>
                <a:spcPct val="0"/>
              </a:spcAft>
              <a:buFont typeface="Verdana" pitchFamily="34" charset="0"/>
              <a:buChar char="»"/>
              <a:defRPr sz="2200">
                <a:solidFill>
                  <a:srgbClr val="000000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1800" b="1" kern="0" dirty="0" err="1" smtClean="0"/>
              <a:t>Constructieve</a:t>
            </a:r>
            <a:r>
              <a:rPr lang="en-US" sz="1800" b="1" kern="0" dirty="0" smtClean="0"/>
              <a:t> </a:t>
            </a:r>
            <a:r>
              <a:rPr lang="en-US" sz="1800" b="1" kern="0" dirty="0" err="1" smtClean="0"/>
              <a:t>inspectie</a:t>
            </a:r>
            <a:r>
              <a:rPr lang="en-US" sz="1800" b="1" kern="0" dirty="0" smtClean="0"/>
              <a:t>: </a:t>
            </a:r>
            <a:r>
              <a:rPr lang="en-US" sz="1800" kern="0" dirty="0" err="1" smtClean="0"/>
              <a:t>hoeft</a:t>
            </a:r>
            <a:r>
              <a:rPr lang="en-US" sz="1800" kern="0" dirty="0" smtClean="0"/>
              <a:t> </a:t>
            </a:r>
            <a:r>
              <a:rPr lang="en-US" sz="1800" u="sng" kern="0" dirty="0" err="1" smtClean="0"/>
              <a:t>niet</a:t>
            </a:r>
            <a:r>
              <a:rPr lang="en-US" sz="1800" kern="0" dirty="0" smtClean="0"/>
              <a:t> te </a:t>
            </a:r>
            <a:r>
              <a:rPr lang="en-US" sz="1800" kern="0" dirty="0" err="1" smtClean="0"/>
              <a:t>worden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uitgevoerd</a:t>
            </a:r>
            <a:r>
              <a:rPr lang="en-US" sz="1800" kern="0" dirty="0" smtClean="0"/>
              <a:t>. </a:t>
            </a:r>
            <a:r>
              <a:rPr lang="en-US" sz="1800" kern="0" dirty="0" err="1" smtClean="0"/>
              <a:t>Een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constructief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oordeel</a:t>
            </a:r>
            <a:r>
              <a:rPr lang="en-US" sz="1800" kern="0" dirty="0" smtClean="0"/>
              <a:t> mag </a:t>
            </a:r>
            <a:r>
              <a:rPr lang="en-US" sz="1800" kern="0" dirty="0" err="1" smtClean="0"/>
              <a:t>gevormd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worden</a:t>
            </a:r>
            <a:r>
              <a:rPr lang="en-US" sz="1800" kern="0" dirty="0" smtClean="0"/>
              <a:t> op basis van </a:t>
            </a:r>
            <a:r>
              <a:rPr lang="en-US" sz="1800" kern="0" dirty="0" err="1" smtClean="0"/>
              <a:t>digitale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informatie</a:t>
            </a:r>
            <a:r>
              <a:rPr lang="en-US" sz="1800" kern="0" dirty="0" smtClean="0"/>
              <a:t> (</a:t>
            </a:r>
            <a:r>
              <a:rPr lang="en-US" sz="1800" kern="0" dirty="0" err="1" smtClean="0"/>
              <a:t>bestaande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inspectierapporten</a:t>
            </a:r>
            <a:r>
              <a:rPr lang="en-US" sz="1800" kern="0" dirty="0" smtClean="0"/>
              <a:t> / Street View / </a:t>
            </a:r>
            <a:r>
              <a:rPr lang="en-US" sz="1800" kern="0" dirty="0" err="1" smtClean="0"/>
              <a:t>Cyclomedia</a:t>
            </a:r>
            <a:r>
              <a:rPr lang="en-US" sz="1800" kern="0" dirty="0" smtClean="0"/>
              <a:t>).</a:t>
            </a:r>
            <a:endParaRPr lang="en-US" sz="1800" kern="0" dirty="0" smtClean="0"/>
          </a:p>
          <a:p>
            <a:pPr marL="0" indent="0">
              <a:buNone/>
            </a:pPr>
            <a:endParaRPr lang="en-US" sz="1800" kern="0" dirty="0" smtClean="0"/>
          </a:p>
          <a:p>
            <a:pPr marL="0" indent="0">
              <a:buNone/>
            </a:pPr>
            <a:r>
              <a:rPr lang="en-US" sz="1800" b="1" kern="0" dirty="0" err="1" smtClean="0"/>
              <a:t>Materiaalonderzoek</a:t>
            </a:r>
            <a:r>
              <a:rPr lang="en-US" sz="1800" b="1" kern="0" dirty="0" smtClean="0"/>
              <a:t>: </a:t>
            </a:r>
            <a:r>
              <a:rPr lang="en-US" sz="1800" kern="0" dirty="0" err="1" smtClean="0"/>
              <a:t>hoeft</a:t>
            </a:r>
            <a:r>
              <a:rPr lang="en-US" sz="1800" kern="0" dirty="0" smtClean="0"/>
              <a:t> </a:t>
            </a:r>
            <a:r>
              <a:rPr lang="en-US" sz="1800" u="sng" kern="0" dirty="0" err="1" smtClean="0"/>
              <a:t>niet</a:t>
            </a:r>
            <a:r>
              <a:rPr lang="en-US" sz="1800" kern="0" dirty="0" smtClean="0"/>
              <a:t> te </a:t>
            </a:r>
            <a:r>
              <a:rPr lang="en-US" sz="1800" kern="0" dirty="0" err="1" smtClean="0"/>
              <a:t>worden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uitgevoerd</a:t>
            </a:r>
            <a:r>
              <a:rPr lang="en-US" sz="1800" kern="0" dirty="0" smtClean="0"/>
              <a:t>. In </a:t>
            </a:r>
            <a:r>
              <a:rPr lang="en-US" sz="1800" kern="0" dirty="0" err="1" smtClean="0"/>
              <a:t>alle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gevallen</a:t>
            </a:r>
            <a:r>
              <a:rPr lang="en-US" sz="1800" kern="0" dirty="0" smtClean="0"/>
              <a:t> is </a:t>
            </a:r>
            <a:r>
              <a:rPr lang="en-US" sz="1800" kern="0" dirty="0" err="1" smtClean="0"/>
              <a:t>bestaand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materialonderzoek</a:t>
            </a:r>
            <a:r>
              <a:rPr lang="en-US" sz="1800" kern="0" dirty="0" smtClean="0"/>
              <a:t> </a:t>
            </a:r>
            <a:r>
              <a:rPr lang="en-US" sz="1800" kern="0" dirty="0" err="1" smtClean="0"/>
              <a:t>beschikbaar</a:t>
            </a:r>
            <a:r>
              <a:rPr lang="en-US" sz="1800" kern="0" dirty="0" smtClean="0"/>
              <a:t>.</a:t>
            </a:r>
            <a:endParaRPr lang="nl-NL" sz="1800" kern="0" dirty="0" smtClean="0"/>
          </a:p>
        </p:txBody>
      </p:sp>
    </p:spTree>
    <p:extLst>
      <p:ext uri="{BB962C8B-B14F-4D97-AF65-F5344CB8AC3E}">
        <p14:creationId xmlns:p14="http://schemas.microsoft.com/office/powerpoint/2010/main" val="2845245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Verificatieberekening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l-NL" dirty="0" smtClean="0"/>
              <a:t>Bovenbouw in </a:t>
            </a:r>
            <a:r>
              <a:rPr lang="nl-NL" dirty="0" smtClean="0"/>
              <a:t>langs- </a:t>
            </a:r>
            <a:r>
              <a:rPr lang="nl-NL" dirty="0" smtClean="0"/>
              <a:t>en dwarsrichting</a:t>
            </a:r>
            <a:r>
              <a:rPr lang="nl-NL" dirty="0" smtClean="0"/>
              <a:t>.</a:t>
            </a:r>
            <a:r>
              <a:rPr lang="en-US" dirty="0"/>
              <a:t> Onderbouw </a:t>
            </a:r>
            <a:r>
              <a:rPr lang="en-US" dirty="0" err="1"/>
              <a:t>hoeft</a:t>
            </a:r>
            <a:r>
              <a:rPr lang="en-US" dirty="0"/>
              <a:t> </a:t>
            </a:r>
            <a:r>
              <a:rPr lang="en-US" u="sng" dirty="0" err="1"/>
              <a:t>niet</a:t>
            </a:r>
            <a:r>
              <a:rPr lang="en-US" dirty="0"/>
              <a:t> te </a:t>
            </a:r>
            <a:r>
              <a:rPr lang="en-US" dirty="0" err="1"/>
              <a:t>worden</a:t>
            </a:r>
            <a:r>
              <a:rPr lang="en-US" dirty="0"/>
              <a:t> </a:t>
            </a:r>
            <a:r>
              <a:rPr lang="en-US" dirty="0" err="1"/>
              <a:t>beschouwd</a:t>
            </a:r>
            <a:r>
              <a:rPr lang="en-US" dirty="0" smtClean="0"/>
              <a:t>.</a:t>
            </a:r>
            <a:endParaRPr lang="nl-NL" dirty="0" smtClean="0"/>
          </a:p>
          <a:p>
            <a:r>
              <a:rPr lang="nl-NL" dirty="0" smtClean="0"/>
              <a:t>Situatie </a:t>
            </a:r>
            <a:r>
              <a:rPr lang="nl-NL" dirty="0" err="1" smtClean="0"/>
              <a:t>toekomstvast</a:t>
            </a:r>
            <a:r>
              <a:rPr lang="nl-NL" dirty="0" smtClean="0"/>
              <a:t> </a:t>
            </a:r>
            <a:r>
              <a:rPr lang="nl-NL" dirty="0" smtClean="0"/>
              <a:t>gebruik (AI) </a:t>
            </a:r>
            <a:r>
              <a:rPr lang="nl-NL" dirty="0" smtClean="0"/>
              <a:t>en - indien </a:t>
            </a:r>
            <a:r>
              <a:rPr lang="nl-NL" dirty="0" smtClean="0"/>
              <a:t>nodig </a:t>
            </a:r>
            <a:r>
              <a:rPr lang="nl-NL" dirty="0" smtClean="0"/>
              <a:t>- werkelijk </a:t>
            </a:r>
            <a:r>
              <a:rPr lang="nl-NL" dirty="0" smtClean="0"/>
              <a:t>gebruik (AII</a:t>
            </a:r>
            <a:r>
              <a:rPr lang="nl-NL" dirty="0"/>
              <a:t>). </a:t>
            </a:r>
            <a:r>
              <a:rPr lang="nl-NL" dirty="0" smtClean="0"/>
              <a:t>Gebruiksniveau, restlevensduur </a:t>
            </a:r>
            <a:r>
              <a:rPr lang="nl-NL" dirty="0"/>
              <a:t>30 jaar.</a:t>
            </a:r>
          </a:p>
          <a:p>
            <a:r>
              <a:rPr lang="nl-NL" dirty="0"/>
              <a:t>V</a:t>
            </a:r>
            <a:r>
              <a:rPr lang="en-US" dirty="0" err="1" smtClean="0"/>
              <a:t>ermoeiing</a:t>
            </a:r>
            <a:r>
              <a:rPr lang="en-US" dirty="0" smtClean="0"/>
              <a:t> </a:t>
            </a:r>
            <a:r>
              <a:rPr lang="en-US" dirty="0" err="1" smtClean="0"/>
              <a:t>hoeft</a:t>
            </a:r>
            <a:r>
              <a:rPr lang="en-US" dirty="0" smtClean="0"/>
              <a:t> </a:t>
            </a:r>
            <a:r>
              <a:rPr lang="en-US" u="sng" dirty="0" err="1" smtClean="0"/>
              <a:t>niet</a:t>
            </a:r>
            <a:r>
              <a:rPr lang="en-US" dirty="0" smtClean="0"/>
              <a:t> te </a:t>
            </a:r>
            <a:r>
              <a:rPr lang="en-US" dirty="0" err="1" smtClean="0"/>
              <a:t>worden</a:t>
            </a:r>
            <a:r>
              <a:rPr lang="en-US" dirty="0" smtClean="0"/>
              <a:t> </a:t>
            </a:r>
            <a:r>
              <a:rPr lang="en-US" dirty="0" err="1" smtClean="0"/>
              <a:t>beschouwd</a:t>
            </a:r>
            <a:r>
              <a:rPr lang="en-US" dirty="0" smtClean="0"/>
              <a:t>.</a:t>
            </a:r>
            <a:endParaRPr lang="nl-NL" dirty="0" smtClean="0"/>
          </a:p>
          <a:p>
            <a:endParaRPr lang="nl-NL" dirty="0"/>
          </a:p>
          <a:p>
            <a:pPr marL="0" indent="0">
              <a:buNone/>
            </a:pPr>
            <a:r>
              <a:rPr lang="nl-NL" b="1" dirty="0" smtClean="0"/>
              <a:t>Berekening volgens </a:t>
            </a:r>
            <a:r>
              <a:rPr lang="nl-NL" b="1" i="1" dirty="0" smtClean="0"/>
              <a:t>Resultaatbeschrijving</a:t>
            </a:r>
            <a:r>
              <a:rPr lang="nl-NL" b="1" dirty="0" smtClean="0"/>
              <a:t>:</a:t>
            </a:r>
          </a:p>
          <a:p>
            <a:r>
              <a:rPr lang="nl-NL" dirty="0" smtClean="0"/>
              <a:t>Geeft aanwijzingen voor de opbouw van de berekeningsrapportage.</a:t>
            </a:r>
            <a:endParaRPr lang="nl-NL" dirty="0" smtClean="0"/>
          </a:p>
          <a:p>
            <a:r>
              <a:rPr lang="nl-NL" dirty="0" smtClean="0"/>
              <a:t>Geeft aanwijzingen </a:t>
            </a:r>
            <a:r>
              <a:rPr lang="nl-NL" dirty="0" smtClean="0"/>
              <a:t>voor </a:t>
            </a:r>
            <a:r>
              <a:rPr lang="nl-NL" dirty="0" smtClean="0"/>
              <a:t>modellering, berekening, validatie </a:t>
            </a:r>
            <a:r>
              <a:rPr lang="nl-NL" dirty="0" smtClean="0"/>
              <a:t>en </a:t>
            </a:r>
            <a:r>
              <a:rPr lang="nl-NL" dirty="0" smtClean="0"/>
              <a:t>toetsing.</a:t>
            </a:r>
            <a:endParaRPr lang="nl-NL" dirty="0"/>
          </a:p>
          <a:p>
            <a:r>
              <a:rPr lang="en-US" dirty="0" err="1" smtClean="0"/>
              <a:t>Uitgebreider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meeste</a:t>
            </a:r>
            <a:r>
              <a:rPr lang="en-US" dirty="0" smtClean="0"/>
              <a:t> ON’s </a:t>
            </a:r>
            <a:r>
              <a:rPr lang="en-US" dirty="0" err="1" smtClean="0"/>
              <a:t>gewend</a:t>
            </a:r>
            <a:r>
              <a:rPr lang="en-US" dirty="0" smtClean="0"/>
              <a:t> </a:t>
            </a:r>
            <a:r>
              <a:rPr lang="en-US" dirty="0" err="1" smtClean="0"/>
              <a:t>zullen</a:t>
            </a:r>
            <a:r>
              <a:rPr lang="en-US" dirty="0" smtClean="0"/>
              <a:t> </a:t>
            </a:r>
            <a:r>
              <a:rPr lang="en-US" dirty="0" err="1" smtClean="0"/>
              <a:t>zijn</a:t>
            </a:r>
            <a:r>
              <a:rPr lang="en-US" dirty="0" smtClean="0"/>
              <a:t>, </a:t>
            </a:r>
            <a:r>
              <a:rPr lang="en-US" dirty="0" err="1" smtClean="0"/>
              <a:t>doordat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een</a:t>
            </a:r>
            <a:r>
              <a:rPr lang="en-US" dirty="0" smtClean="0"/>
              <a:t> </a:t>
            </a:r>
            <a:r>
              <a:rPr lang="en-US" dirty="0" err="1" smtClean="0"/>
              <a:t>voorschot</a:t>
            </a:r>
            <a:r>
              <a:rPr lang="en-US" dirty="0" smtClean="0"/>
              <a:t> </a:t>
            </a:r>
            <a:r>
              <a:rPr lang="en-US" dirty="0" err="1" smtClean="0"/>
              <a:t>wordt</a:t>
            </a:r>
            <a:r>
              <a:rPr lang="en-US" dirty="0" smtClean="0"/>
              <a:t> </a:t>
            </a:r>
            <a:r>
              <a:rPr lang="en-US" dirty="0" err="1" smtClean="0"/>
              <a:t>genomen</a:t>
            </a:r>
            <a:r>
              <a:rPr lang="en-US" dirty="0" smtClean="0"/>
              <a:t> op de </a:t>
            </a:r>
            <a:r>
              <a:rPr lang="en-US" dirty="0" err="1" smtClean="0"/>
              <a:t>nieuwe</a:t>
            </a:r>
            <a:r>
              <a:rPr lang="en-US" dirty="0" smtClean="0"/>
              <a:t> </a:t>
            </a:r>
            <a:r>
              <a:rPr lang="en-US" dirty="0" err="1" smtClean="0"/>
              <a:t>generatie</a:t>
            </a:r>
            <a:r>
              <a:rPr lang="en-US" dirty="0" smtClean="0"/>
              <a:t> EC’s.</a:t>
            </a:r>
          </a:p>
          <a:p>
            <a:r>
              <a:rPr lang="en-US" dirty="0" smtClean="0"/>
              <a:t>Document is nog in </a:t>
            </a:r>
            <a:r>
              <a:rPr lang="en-US" dirty="0" err="1" smtClean="0"/>
              <a:t>ontwikkeling</a:t>
            </a:r>
            <a:r>
              <a:rPr lang="en-US" dirty="0" smtClean="0"/>
              <a:t>: OG </a:t>
            </a:r>
            <a:r>
              <a:rPr lang="en-US" dirty="0" err="1" smtClean="0"/>
              <a:t>ontvangt</a:t>
            </a:r>
            <a:r>
              <a:rPr lang="en-US" dirty="0" smtClean="0"/>
              <a:t> </a:t>
            </a:r>
            <a:r>
              <a:rPr lang="en-US" dirty="0" err="1" smtClean="0"/>
              <a:t>graag</a:t>
            </a:r>
            <a:r>
              <a:rPr lang="en-US" dirty="0" smtClean="0"/>
              <a:t> </a:t>
            </a:r>
            <a:r>
              <a:rPr lang="en-US" dirty="0" err="1" smtClean="0"/>
              <a:t>verbetervoorstellen</a:t>
            </a:r>
            <a:r>
              <a:rPr lang="en-US" dirty="0" smtClean="0"/>
              <a:t> / op- en </a:t>
            </a:r>
            <a:r>
              <a:rPr lang="en-US" dirty="0" err="1" smtClean="0"/>
              <a:t>aanmerkingen</a:t>
            </a:r>
            <a:r>
              <a:rPr lang="en-US" dirty="0" smtClean="0"/>
              <a:t> / </a:t>
            </a:r>
            <a:r>
              <a:rPr lang="en-US" dirty="0" err="1" smtClean="0"/>
              <a:t>tegenstrijdigheden</a:t>
            </a:r>
            <a:r>
              <a:rPr lang="en-US" dirty="0"/>
              <a:t> </a:t>
            </a:r>
            <a:r>
              <a:rPr lang="en-US" dirty="0" smtClean="0"/>
              <a:t>/ </a:t>
            </a:r>
            <a:r>
              <a:rPr lang="en-US" dirty="0" err="1" smtClean="0"/>
              <a:t>etc</a:t>
            </a:r>
            <a:endParaRPr lang="nl-NL" dirty="0" smtClean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43557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smtClean="0"/>
              <a:t>Contractueel:   EMVI-BPKV</a:t>
            </a:r>
          </a:p>
        </p:txBody>
      </p:sp>
      <p:sp>
        <p:nvSpPr>
          <p:cNvPr id="11268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  <a:defRPr/>
            </a:pPr>
            <a:r>
              <a:rPr lang="nl-NL" altLang="nl-NL" dirty="0" smtClean="0">
                <a:solidFill>
                  <a:schemeClr val="tx1"/>
                </a:solidFill>
              </a:rPr>
              <a:t>EMVI-BPKV criteria zijn afgeleid van de </a:t>
            </a:r>
            <a:r>
              <a:rPr lang="nl-NL" altLang="nl-NL" dirty="0" err="1" smtClean="0">
                <a:solidFill>
                  <a:schemeClr val="tx1"/>
                </a:solidFill>
              </a:rPr>
              <a:t>projectspecifieke</a:t>
            </a:r>
            <a:r>
              <a:rPr lang="nl-NL" altLang="nl-NL" dirty="0" smtClean="0">
                <a:solidFill>
                  <a:schemeClr val="tx1"/>
                </a:solidFill>
              </a:rPr>
              <a:t> doelstellingen:</a:t>
            </a:r>
          </a:p>
          <a:p>
            <a:pPr eaLnBrk="1" hangingPunct="1">
              <a:defRPr/>
            </a:pPr>
            <a:endParaRPr lang="nl-NL" altLang="nl-NL" dirty="0">
              <a:solidFill>
                <a:schemeClr val="tx1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  <a:defRPr/>
            </a:pPr>
            <a:endParaRPr lang="nl-NL" dirty="0" smtClean="0"/>
          </a:p>
          <a:p>
            <a:pPr eaLnBrk="1" hangingPunct="1">
              <a:defRPr/>
            </a:pPr>
            <a:endParaRPr lang="nl-NL" altLang="nl-NL" dirty="0" smtClean="0">
              <a:solidFill>
                <a:schemeClr val="tx1"/>
              </a:solidFill>
            </a:endParaRPr>
          </a:p>
        </p:txBody>
      </p:sp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2848195"/>
              </p:ext>
            </p:extLst>
          </p:nvPr>
        </p:nvGraphicFramePr>
        <p:xfrm>
          <a:off x="468312" y="2420888"/>
          <a:ext cx="8402637" cy="34747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91704">
                  <a:extLst>
                    <a:ext uri="{9D8B030D-6E8A-4147-A177-3AD203B41FA5}">
                      <a16:colId xmlns:a16="http://schemas.microsoft.com/office/drawing/2014/main" val="808993610"/>
                    </a:ext>
                  </a:extLst>
                </a:gridCol>
                <a:gridCol w="3776778">
                  <a:extLst>
                    <a:ext uri="{9D8B030D-6E8A-4147-A177-3AD203B41FA5}">
                      <a16:colId xmlns:a16="http://schemas.microsoft.com/office/drawing/2014/main" val="2324103298"/>
                    </a:ext>
                  </a:extLst>
                </a:gridCol>
                <a:gridCol w="3234155">
                  <a:extLst>
                    <a:ext uri="{9D8B030D-6E8A-4147-A177-3AD203B41FA5}">
                      <a16:colId xmlns:a16="http://schemas.microsoft.com/office/drawing/2014/main" val="2863053201"/>
                    </a:ext>
                  </a:extLst>
                </a:gridCol>
              </a:tblGrid>
              <a:tr h="147988">
                <a:tc>
                  <a:txBody>
                    <a:bodyPr/>
                    <a:lstStyle/>
                    <a:p>
                      <a:pPr marL="0" indent="-92075" algn="l" defTabSz="914400" rtl="0" eaLnBrk="1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nl-NL" sz="1200" kern="120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Criterium</a:t>
                      </a:r>
                    </a:p>
                  </a:txBody>
                  <a:tcPr marL="66595" marR="6659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nl-NL" sz="1200" kern="120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Aandachtspunten</a:t>
                      </a:r>
                    </a:p>
                  </a:txBody>
                  <a:tcPr marL="66595" marR="6659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nl-NL" sz="1200" kern="120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Doelstelling aanbesteder</a:t>
                      </a:r>
                    </a:p>
                  </a:txBody>
                  <a:tcPr marL="66595" marR="66595" marT="0" marB="0"/>
                </a:tc>
                <a:extLst>
                  <a:ext uri="{0D108BD9-81ED-4DB2-BD59-A6C34878D82A}">
                    <a16:rowId xmlns:a16="http://schemas.microsoft.com/office/drawing/2014/main" val="209367881"/>
                  </a:ext>
                </a:extLst>
              </a:tr>
              <a:tr h="1035916">
                <a:tc>
                  <a:txBody>
                    <a:bodyPr/>
                    <a:lstStyle/>
                    <a:p>
                      <a:pPr marL="0" indent="-92075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1. Aantoonbare controle door opdrachtnemer </a:t>
                      </a:r>
                    </a:p>
                  </a:txBody>
                  <a:tcPr marL="66595" marR="66595" marT="0" marB="0"/>
                </a:tc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 mate waarin de aangeboden maatregelen en resultaten (prestaties) bijdragen aan het bereiken van de doelstelling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marL="171450" lvl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 mate waarin het aanbod SMART gemaakt is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marL="171450" lvl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 mate waarin de aangeboden maatregelen en  resultaten (prestaties) onderbouwd zijn</a:t>
                      </a:r>
                    </a:p>
                  </a:txBody>
                  <a:tcPr marL="66595" marR="6659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Deskundig uitgevoerde berekeningen die aantoonbaar intern getoetst en voor Opdrachtgever navolgbaar zijn.</a:t>
                      </a:r>
                    </a:p>
                  </a:txBody>
                  <a:tcPr marL="66595" marR="66595" marT="0" marB="0"/>
                </a:tc>
                <a:extLst>
                  <a:ext uri="{0D108BD9-81ED-4DB2-BD59-A6C34878D82A}">
                    <a16:rowId xmlns:a16="http://schemas.microsoft.com/office/drawing/2014/main" val="2793131132"/>
                  </a:ext>
                </a:extLst>
              </a:tr>
              <a:tr h="1035916">
                <a:tc>
                  <a:txBody>
                    <a:bodyPr/>
                    <a:lstStyle/>
                    <a:p>
                      <a:pPr marL="0" indent="-92075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2. Bijdragen aan verbetering methodiek</a:t>
                      </a:r>
                    </a:p>
                  </a:txBody>
                  <a:tcPr marL="66595" marR="66595" marT="0" marB="0"/>
                </a:tc>
                <a:tc>
                  <a:txBody>
                    <a:bodyPr/>
                    <a:lstStyle/>
                    <a:p>
                      <a:pPr marL="171450" lvl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 mate waarin de aangeboden maatregelen en resultaten (prestaties) bijdragen aan het bereiken van de doelstelling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marL="171450" lvl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 mate waarin het aanbod SMART gemaakt is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 marL="171450" lvl="0" indent="-17145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De mate waarin de aangeboden maatregelen en  resultaten (prestaties) onderbouwd zijn</a:t>
                      </a:r>
                    </a:p>
                  </a:txBody>
                  <a:tcPr marL="66595" marR="66595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200" kern="1200" dirty="0">
                          <a:solidFill>
                            <a:schemeClr val="dk1"/>
                          </a:solidFill>
                          <a:effectLst/>
                          <a:latin typeface="Verdana"/>
                          <a:ea typeface="Times New Roman"/>
                          <a:cs typeface="Times New Roman"/>
                        </a:rPr>
                        <a:t>Optimalisatie van de beoordelingsmethodiek volgens de Resultaatbeschrijvingen Verificatieberekening Kokerbruggen.</a:t>
                      </a:r>
                    </a:p>
                  </a:txBody>
                  <a:tcPr marL="66595" marR="66595" marT="0" marB="0"/>
                </a:tc>
                <a:extLst>
                  <a:ext uri="{0D108BD9-81ED-4DB2-BD59-A6C34878D82A}">
                    <a16:rowId xmlns:a16="http://schemas.microsoft.com/office/drawing/2014/main" val="2173480271"/>
                  </a:ext>
                </a:extLst>
              </a:tr>
            </a:tbl>
          </a:graphicData>
        </a:graphic>
      </p:graphicFrame>
      <p:sp>
        <p:nvSpPr>
          <p:cNvPr id="6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r>
              <a:rPr lang="nl-NL" altLang="nl-NL" smtClean="0"/>
              <a:t>Contractueel:  Samenwerking</a:t>
            </a:r>
          </a:p>
        </p:txBody>
      </p:sp>
      <p:sp>
        <p:nvSpPr>
          <p:cNvPr id="26627" name="Tijdelijke aanduiding voor tekst 3"/>
          <p:cNvSpPr>
            <a:spLocks noGrp="1"/>
          </p:cNvSpPr>
          <p:nvPr>
            <p:ph type="body" sz="quarter" idx="11"/>
          </p:nvPr>
        </p:nvSpPr>
        <p:spPr>
          <a:xfrm>
            <a:off x="468313" y="2060575"/>
            <a:ext cx="8402637" cy="4140200"/>
          </a:xfrm>
        </p:spPr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>
                <a:solidFill>
                  <a:schemeClr val="tx1"/>
                </a:solidFill>
              </a:rPr>
              <a:t>- Gezamenlijke Project Start Up (PSU)</a:t>
            </a:r>
            <a:br>
              <a:rPr lang="nl-NL" altLang="nl-NL" dirty="0" smtClean="0">
                <a:solidFill>
                  <a:schemeClr val="tx1"/>
                </a:solidFill>
              </a:rPr>
            </a:br>
            <a:r>
              <a:rPr lang="nl-NL" altLang="nl-NL" dirty="0" smtClean="0">
                <a:solidFill>
                  <a:schemeClr val="tx1"/>
                </a:solidFill>
              </a:rPr>
              <a:t>   - kennismaking;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>
                <a:solidFill>
                  <a:schemeClr val="tx1"/>
                </a:solidFill>
              </a:rPr>
              <a:t>   - werkafspraken, wijze van communicatie via VISI.</a:t>
            </a:r>
            <a:br>
              <a:rPr lang="nl-NL" altLang="nl-NL" dirty="0" smtClean="0">
                <a:solidFill>
                  <a:schemeClr val="tx1"/>
                </a:solidFill>
              </a:rPr>
            </a:br>
            <a:endParaRPr lang="nl-NL" altLang="nl-NL" dirty="0" smtClean="0">
              <a:solidFill>
                <a:schemeClr val="tx1"/>
              </a:solidFill>
            </a:endParaRP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>
                <a:solidFill>
                  <a:schemeClr val="tx1"/>
                </a:solidFill>
              </a:rPr>
              <a:t>- ON werkt onder kwaliteitsborging (ISO9001)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>
                <a:solidFill>
                  <a:schemeClr val="tx1"/>
                </a:solidFill>
              </a:rPr>
              <a:t>    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>
                <a:solidFill>
                  <a:schemeClr val="tx1"/>
                </a:solidFill>
              </a:rPr>
              <a:t>- Voortgangsbespreking frequentie eens per vier weken.</a:t>
            </a:r>
            <a:br>
              <a:rPr lang="nl-NL" altLang="nl-NL" dirty="0" smtClean="0">
                <a:solidFill>
                  <a:schemeClr val="tx1"/>
                </a:solidFill>
              </a:rPr>
            </a:br>
            <a:r>
              <a:rPr lang="nl-NL" altLang="nl-NL" dirty="0" smtClean="0">
                <a:solidFill>
                  <a:schemeClr val="tx1"/>
                </a:solidFill>
              </a:rPr>
              <a:t>    Basis is voortgangsrapportage.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nl-NL" altLang="nl-NL" dirty="0" smtClean="0">
                <a:solidFill>
                  <a:schemeClr val="tx1"/>
                </a:solidFill>
              </a:rPr>
              <a:t>- Technische overleggen frequentie eens per twee weken </a:t>
            </a:r>
            <a:br>
              <a:rPr lang="nl-NL" altLang="nl-NL" dirty="0" smtClean="0">
                <a:solidFill>
                  <a:schemeClr val="tx1"/>
                </a:solidFill>
              </a:rPr>
            </a:br>
            <a:r>
              <a:rPr lang="nl-NL" altLang="nl-NL" dirty="0" smtClean="0">
                <a:solidFill>
                  <a:schemeClr val="tx1"/>
                </a:solidFill>
              </a:rPr>
              <a:t>    Mede Afhankelijk van fase  en/of onderwerp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nl-NL" altLang="nl-NL" dirty="0" smtClean="0">
              <a:solidFill>
                <a:schemeClr val="tx1"/>
              </a:solidFill>
            </a:endParaRP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Perceelindeling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1"/>
          </p:nvPr>
        </p:nvSpPr>
        <p:spPr>
          <a:xfrm>
            <a:off x="468000" y="1988840"/>
            <a:ext cx="8402400" cy="4140000"/>
          </a:xfrm>
        </p:spPr>
        <p:txBody>
          <a:bodyPr/>
          <a:lstStyle/>
          <a:p>
            <a:r>
              <a:rPr lang="nl-NL" dirty="0" smtClean="0"/>
              <a:t>Scope is verdeeld in drie percelen, één set van twee kokercomplexen per perceel.</a:t>
            </a:r>
          </a:p>
          <a:p>
            <a:endParaRPr lang="nl-NL" dirty="0"/>
          </a:p>
          <a:p>
            <a:r>
              <a:rPr lang="nl-NL" dirty="0"/>
              <a:t>Voor het optimaliseren van de berekeningsmethode wil het project de deskundigheid van meerdere marktpartijen </a:t>
            </a:r>
            <a:r>
              <a:rPr lang="nl-NL" dirty="0" smtClean="0"/>
              <a:t>benutten.</a:t>
            </a:r>
          </a:p>
          <a:p>
            <a:endParaRPr lang="nl-NL" dirty="0"/>
          </a:p>
          <a:p>
            <a:r>
              <a:rPr lang="nl-NL" dirty="0" smtClean="0"/>
              <a:t>Omvang en complexiteit is per perceel gelijk.</a:t>
            </a:r>
          </a:p>
          <a:p>
            <a:endParaRPr lang="nl-NL" dirty="0"/>
          </a:p>
          <a:p>
            <a:r>
              <a:rPr lang="nl-NL" dirty="0" smtClean="0"/>
              <a:t>Het uitgangspunt is </a:t>
            </a:r>
            <a:r>
              <a:rPr lang="nl-NL" dirty="0"/>
              <a:t>dat partijen op alle percelen kunnen inschrijven, maar slechts één perceel van de drie kunnen winnen</a:t>
            </a:r>
            <a:r>
              <a:rPr lang="nl-NL" dirty="0" smtClean="0"/>
              <a:t>.</a:t>
            </a:r>
          </a:p>
          <a:p>
            <a:endParaRPr lang="nl-NL" dirty="0"/>
          </a:p>
          <a:p>
            <a:r>
              <a:rPr lang="nl-NL" dirty="0" smtClean="0"/>
              <a:t>Beoordeling start bij het perceel met de minste inschrijvingen. Winnende inschrijver op dit perceel komt niet meer in aanmerking voor gunning van tweede en/of derde perceel. </a:t>
            </a:r>
            <a:endParaRPr lang="nl-NL" dirty="0"/>
          </a:p>
          <a:p>
            <a:endParaRPr lang="nl-NL" dirty="0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  <p:extLst>
      <p:ext uri="{BB962C8B-B14F-4D97-AF65-F5344CB8AC3E}">
        <p14:creationId xmlns:p14="http://schemas.microsoft.com/office/powerpoint/2010/main" val="30768525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el 1"/>
          <p:cNvSpPr>
            <a:spLocks noGrp="1"/>
          </p:cNvSpPr>
          <p:nvPr>
            <p:ph type="title"/>
          </p:nvPr>
        </p:nvSpPr>
        <p:spPr>
          <a:xfrm>
            <a:off x="468313" y="1295400"/>
            <a:ext cx="8402637" cy="400050"/>
          </a:xfrm>
        </p:spPr>
        <p:txBody>
          <a:bodyPr/>
          <a:lstStyle/>
          <a:p>
            <a:pPr eaLnBrk="1" hangingPunct="1"/>
            <a:r>
              <a:rPr lang="nl-NL" altLang="nl-NL" smtClean="0"/>
              <a:t>Algemene vragen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503738"/>
            <a:ext cx="1944687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6" name="Tijdelijke aanduiding voor tekst 1"/>
          <p:cNvSpPr>
            <a:spLocks noGrp="1"/>
          </p:cNvSpPr>
          <p:nvPr>
            <p:ph type="body" sz="quarter" idx="11"/>
          </p:nvPr>
        </p:nvSpPr>
        <p:spPr>
          <a:xfrm>
            <a:off x="468313" y="2070100"/>
            <a:ext cx="8402637" cy="414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nl-NL" altLang="nl-NL" smtClean="0"/>
              <a:t> </a:t>
            </a:r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quarter" idx="12"/>
          </p:nvPr>
        </p:nvSpPr>
        <p:spPr bwMode="auto">
          <a:xfrm>
            <a:off x="7264400" y="6613525"/>
            <a:ext cx="1508125" cy="119063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50000"/>
              </a:spcBef>
              <a:defRPr sz="22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>
              <a:defRPr/>
            </a:pPr>
            <a:r>
              <a:rPr lang="nl-NL" altLang="nl-NL" sz="1000" dirty="0"/>
              <a:t>11 januari </a:t>
            </a:r>
            <a:r>
              <a:rPr lang="nl-NL" altLang="nl-NL" sz="1000" dirty="0" smtClean="0"/>
              <a:t>2023</a:t>
            </a:r>
            <a:endParaRPr lang="nl-NL" altLang="nl-NL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ijkswaterstaat">
  <a:themeElements>
    <a:clrScheme name="landmachtNL1 1">
      <a:dk1>
        <a:srgbClr val="000000"/>
      </a:dk1>
      <a:lt1>
        <a:srgbClr val="FFFFFF"/>
      </a:lt1>
      <a:dk2>
        <a:srgbClr val="E17000"/>
      </a:dk2>
      <a:lt2>
        <a:srgbClr val="9ACCD4"/>
      </a:lt2>
      <a:accent1>
        <a:srgbClr val="2494C5"/>
      </a:accent1>
      <a:accent2>
        <a:srgbClr val="9ACCD4"/>
      </a:accent2>
      <a:accent3>
        <a:srgbClr val="FFFFFF"/>
      </a:accent3>
      <a:accent4>
        <a:srgbClr val="000000"/>
      </a:accent4>
      <a:accent5>
        <a:srgbClr val="ACC8DF"/>
      </a:accent5>
      <a:accent6>
        <a:srgbClr val="8BB9C0"/>
      </a:accent6>
      <a:hlink>
        <a:srgbClr val="004228"/>
      </a:hlink>
      <a:folHlink>
        <a:srgbClr val="E17000"/>
      </a:folHlink>
    </a:clrScheme>
    <a:fontScheme name="landmachtNL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>
          <a:solidFill>
            <a:schemeClr val="tx1"/>
          </a:solidFill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0" tIns="0" rIns="0" bIns="0" numCol="1" rtlCol="0" anchor="b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noFill/>
        <a:ln>
          <a:solidFill>
            <a:schemeClr val="tx1"/>
          </a:solidFill>
          <a:tailEnd type="arrow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</a:objectDefaults>
  <a:extraClrSchemeLst>
    <a:extraClrScheme>
      <a:clrScheme name="landmachtNL1 1">
        <a:dk1>
          <a:srgbClr val="000000"/>
        </a:dk1>
        <a:lt1>
          <a:srgbClr val="FFFFFF"/>
        </a:lt1>
        <a:dk2>
          <a:srgbClr val="E17000"/>
        </a:dk2>
        <a:lt2>
          <a:srgbClr val="9ACCD4"/>
        </a:lt2>
        <a:accent1>
          <a:srgbClr val="2494C5"/>
        </a:accent1>
        <a:accent2>
          <a:srgbClr val="9ACCD4"/>
        </a:accent2>
        <a:accent3>
          <a:srgbClr val="FFFFFF"/>
        </a:accent3>
        <a:accent4>
          <a:srgbClr val="000000"/>
        </a:accent4>
        <a:accent5>
          <a:srgbClr val="ACC8DF"/>
        </a:accent5>
        <a:accent6>
          <a:srgbClr val="8BB9C0"/>
        </a:accent6>
        <a:hlink>
          <a:srgbClr val="004228"/>
        </a:hlink>
        <a:folHlink>
          <a:srgbClr val="E17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2157</TotalTime>
  <Words>1066</Words>
  <Application>Microsoft Office PowerPoint</Application>
  <PresentationFormat>Diavoorstelling (4:3)</PresentationFormat>
  <Paragraphs>171</Paragraphs>
  <Slides>13</Slides>
  <Notes>11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TTBC02C0C0t00</vt:lpstr>
      <vt:lpstr>Verdana</vt:lpstr>
      <vt:lpstr>Rijkswaterstaat</vt:lpstr>
      <vt:lpstr>Onderzoeksprogramma VenR</vt:lpstr>
      <vt:lpstr>Welkom</vt:lpstr>
      <vt:lpstr>Mededelingen</vt:lpstr>
      <vt:lpstr>Inkoop</vt:lpstr>
      <vt:lpstr>Planning procedure</vt:lpstr>
      <vt:lpstr>Project Verificatieberekening 6 kokerbruggen </vt:lpstr>
      <vt:lpstr>Project Verificatieberekening 6 kokerbruggen </vt:lpstr>
      <vt:lpstr>Project Verificatieberekening 6 kokerbruggen </vt:lpstr>
      <vt:lpstr>Verificatieberekening</vt:lpstr>
      <vt:lpstr>Contractueel:   EMVI-BPKV</vt:lpstr>
      <vt:lpstr>Contractueel:  Samenwerking</vt:lpstr>
      <vt:lpstr>Perceelindeling</vt:lpstr>
      <vt:lpstr>Algemene vragen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Bots, Fons (GPO)</dc:creator>
  <cp:lastModifiedBy>Broek, Bart van den (GPO)</cp:lastModifiedBy>
  <cp:revision>181</cp:revision>
  <dcterms:modified xsi:type="dcterms:W3CDTF">2023-01-10T11:09:45Z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uteur">
    <vt:lpwstr>Auteur</vt:lpwstr>
  </property>
  <property fmtid="{D5CDD505-2E9C-101B-9397-08002B2CF9AE}" pid="3" name="Functie">
    <vt:lpwstr>Functie</vt:lpwstr>
  </property>
  <property fmtid="{D5CDD505-2E9C-101B-9397-08002B2CF9AE}" pid="4" name="Titel">
    <vt:lpwstr>Titel</vt:lpwstr>
  </property>
  <property fmtid="{D5CDD505-2E9C-101B-9397-08002B2CF9AE}" pid="5" name="Subtitel">
    <vt:lpwstr>Subtitel</vt:lpwstr>
  </property>
  <property fmtid="{D5CDD505-2E9C-101B-9397-08002B2CF9AE}" pid="6" name="Afdeling">
    <vt:lpwstr>Afdeling</vt:lpwstr>
  </property>
  <property fmtid="{D5CDD505-2E9C-101B-9397-08002B2CF9AE}" pid="7" name="Merking">
    <vt:lpwstr>Merking</vt:lpwstr>
  </property>
  <property fmtid="{D5CDD505-2E9C-101B-9397-08002B2CF9AE}" pid="8" name="Rubricering">
    <vt:lpwstr>Marking</vt:lpwstr>
  </property>
  <property fmtid="{D5CDD505-2E9C-101B-9397-08002B2CF9AE}" pid="9" name="Datum">
    <vt:filetime>1999-12-31T22:00:00Z</vt:filetime>
  </property>
</Properties>
</file>