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38" r:id="rId1"/>
  </p:sldMasterIdLst>
  <p:notesMasterIdLst>
    <p:notesMasterId r:id="rId27"/>
  </p:notesMasterIdLst>
  <p:sldIdLst>
    <p:sldId id="256" r:id="rId2"/>
    <p:sldId id="276" r:id="rId3"/>
    <p:sldId id="269" r:id="rId4"/>
    <p:sldId id="273" r:id="rId5"/>
    <p:sldId id="278" r:id="rId6"/>
    <p:sldId id="274" r:id="rId7"/>
    <p:sldId id="281" r:id="rId8"/>
    <p:sldId id="263" r:id="rId9"/>
    <p:sldId id="259" r:id="rId10"/>
    <p:sldId id="282" r:id="rId11"/>
    <p:sldId id="270" r:id="rId12"/>
    <p:sldId id="264" r:id="rId13"/>
    <p:sldId id="267" r:id="rId14"/>
    <p:sldId id="272" r:id="rId15"/>
    <p:sldId id="262" r:id="rId16"/>
    <p:sldId id="290" r:id="rId17"/>
    <p:sldId id="277" r:id="rId18"/>
    <p:sldId id="279" r:id="rId19"/>
    <p:sldId id="291" r:id="rId20"/>
    <p:sldId id="283" r:id="rId21"/>
    <p:sldId id="284" r:id="rId22"/>
    <p:sldId id="288" r:id="rId23"/>
    <p:sldId id="285" r:id="rId24"/>
    <p:sldId id="286" r:id="rId25"/>
    <p:sldId id="289" r:id="rId26"/>
  </p:sldIdLst>
  <p:sldSz cx="9144000" cy="6858000" type="screen4x3"/>
  <p:notesSz cx="6858000" cy="9144000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onkhorst, J.L. (Joep)" initials="BJ(" lastIdx="2" clrIdx="0">
    <p:extLst>
      <p:ext uri="{19B8F6BF-5375-455C-9EA6-DF929625EA0E}">
        <p15:presenceInfo xmlns:p15="http://schemas.microsoft.com/office/powerpoint/2012/main" userId="S::joep.bronkhorst@rvo.nl::aef6e32fc22ac8f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0931" autoAdjust="0"/>
  </p:normalViewPr>
  <p:slideViewPr>
    <p:cSldViewPr snapToGrid="0" showGuides="1">
      <p:cViewPr varScale="1">
        <p:scale>
          <a:sx n="78" d="100"/>
          <a:sy n="78" d="100"/>
        </p:scale>
        <p:origin x="1622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984B10-8634-462C-91F3-69F24DFB076E}" type="datetimeFigureOut">
              <a:rPr lang="nl-NL" smtClean="0"/>
              <a:t>13-7-2022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090238-D9B6-4518-95CB-6242AF9A172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244502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90238-D9B6-4518-95CB-6242AF9A172E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579483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090238-D9B6-4518-95CB-6242AF9A172E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081472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90238-D9B6-4518-95CB-6242AF9A172E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923778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 opportunity to change vessels after the Letter of Confirmation 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090238-D9B6-4518-95CB-6242AF9A172E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976758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090238-D9B6-4518-95CB-6242AF9A172E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272249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090238-D9B6-4518-95CB-6242AF9A172E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80534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090238-D9B6-4518-95CB-6242AF9A172E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082420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090238-D9B6-4518-95CB-6242AF9A172E}" type="slidenum">
              <a:rPr lang="nl-NL" smtClean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060454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90238-D9B6-4518-95CB-6242AF9A172E}" type="slidenum">
              <a:rPr lang="nl-NL" smtClean="0"/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545668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090238-D9B6-4518-95CB-6242AF9A172E}" type="slidenum">
              <a:rPr lang="nl-NL" smtClean="0"/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233559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090238-D9B6-4518-95CB-6242AF9A172E}" type="slidenum">
              <a:rPr lang="nl-NL" smtClean="0"/>
              <a:t>19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839352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090238-D9B6-4518-95CB-6242AF9A172E}" type="slidenum">
              <a:rPr lang="nl-NL" smtClean="0"/>
              <a:t>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219123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090238-D9B6-4518-95CB-6242AF9A172E}" type="slidenum">
              <a:rPr lang="nl-NL" smtClean="0"/>
              <a:t>21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466314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090238-D9B6-4518-95CB-6242AF9A172E}" type="slidenum">
              <a:rPr lang="nl-NL" smtClean="0"/>
              <a:t>22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620273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090238-D9B6-4518-95CB-6242AF9A172E}" type="slidenum">
              <a:rPr lang="nl-NL" smtClean="0"/>
              <a:t>23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598350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090238-D9B6-4518-95CB-6242AF9A172E}" type="slidenum">
              <a:rPr lang="nl-NL" smtClean="0"/>
              <a:t>24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91891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dia_N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4572000" y="0"/>
            <a:ext cx="457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932040" y="1988840"/>
            <a:ext cx="3960440" cy="1739528"/>
          </a:xfrm>
          <a:prstGeom prst="rect">
            <a:avLst/>
          </a:prstGeom>
          <a:noFill/>
        </p:spPr>
        <p:txBody>
          <a:bodyPr anchor="b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4946064" y="3789040"/>
            <a:ext cx="3946416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11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932040" y="5589240"/>
            <a:ext cx="3960440" cy="360040"/>
          </a:xfrm>
          <a:prstGeom prst="rect">
            <a:avLst/>
          </a:prstGeom>
        </p:spPr>
        <p:txBody>
          <a:bodyPr/>
          <a:lstStyle>
            <a:lvl1pPr algn="l"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fld id="{8BAB91AE-6D02-4924-BEC7-36C9C0061FAC}" type="datetime1">
              <a:rPr lang="nl-NL" smtClean="0"/>
              <a:t>13-7-2022</a:t>
            </a:fld>
            <a:endParaRPr lang="nl-NL" dirty="0"/>
          </a:p>
        </p:txBody>
      </p:sp>
      <p:sp>
        <p:nvSpPr>
          <p:cNvPr id="12" name="Rechthoek 11"/>
          <p:cNvSpPr/>
          <p:nvPr/>
        </p:nvSpPr>
        <p:spPr>
          <a:xfrm>
            <a:off x="-1786" y="0"/>
            <a:ext cx="4573786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0" name="shpBeeldmerk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79"/>
          <a:stretch/>
        </p:blipFill>
        <p:spPr bwMode="auto">
          <a:xfrm>
            <a:off x="-1786" y="9899"/>
            <a:ext cx="9145784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6381328"/>
            <a:ext cx="2284095" cy="404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713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dia_U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4572000" y="0"/>
            <a:ext cx="457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932040" y="1988840"/>
            <a:ext cx="3960440" cy="1739528"/>
          </a:xfrm>
          <a:prstGeom prst="rect">
            <a:avLst/>
          </a:prstGeom>
          <a:noFill/>
        </p:spPr>
        <p:txBody>
          <a:bodyPr anchor="b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nl-NL" noProof="0"/>
              <a:t>Klik om de stijl te bewerken</a:t>
            </a:r>
            <a:endParaRPr lang="en-GB" noProof="0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4946064" y="3789040"/>
            <a:ext cx="3946416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noProof="0"/>
              <a:t>Klik om de ondertitelstijl van het model te bewerken</a:t>
            </a:r>
            <a:endParaRPr lang="en-GB" noProof="0" dirty="0"/>
          </a:p>
        </p:txBody>
      </p:sp>
      <p:sp>
        <p:nvSpPr>
          <p:cNvPr id="11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932040" y="5589240"/>
            <a:ext cx="3960440" cy="360040"/>
          </a:xfrm>
          <a:prstGeom prst="rect">
            <a:avLst/>
          </a:prstGeom>
        </p:spPr>
        <p:txBody>
          <a:bodyPr/>
          <a:lstStyle>
            <a:lvl1pPr algn="l"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fld id="{81758920-5C4D-4B22-87CC-B7B371079574}" type="datetime1">
              <a:rPr lang="nl-NL" noProof="0" smtClean="0"/>
              <a:t>13-7-2022</a:t>
            </a:fld>
            <a:endParaRPr lang="en-GB" noProof="0" dirty="0"/>
          </a:p>
        </p:txBody>
      </p:sp>
      <p:sp>
        <p:nvSpPr>
          <p:cNvPr id="12" name="Rechthoek 11"/>
          <p:cNvSpPr/>
          <p:nvPr/>
        </p:nvSpPr>
        <p:spPr>
          <a:xfrm>
            <a:off x="-1786" y="0"/>
            <a:ext cx="4573786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0" name="shpBeeldmerk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24"/>
          <a:stretch/>
        </p:blipFill>
        <p:spPr bwMode="auto">
          <a:xfrm>
            <a:off x="-1" y="0"/>
            <a:ext cx="9144000" cy="1534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6381328"/>
            <a:ext cx="2284095" cy="404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7171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0" orient="horz" pos="640" userDrawn="1">
          <p15:clr>
            <a:srgbClr val="FBAE40"/>
          </p15:clr>
        </p15:guide>
        <p15:guide id="1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pTitel"/>
          <p:cNvSpPr>
            <a:spLocks noGrp="1" noChangeArrowheads="1"/>
          </p:cNvSpPr>
          <p:nvPr>
            <p:ph type="title"/>
          </p:nvPr>
        </p:nvSpPr>
        <p:spPr bwMode="auto">
          <a:xfrm>
            <a:off x="251520" y="1268760"/>
            <a:ext cx="8640960" cy="86409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12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0" y="6597353"/>
            <a:ext cx="4320480" cy="252000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fld id="{19EC4768-6BDB-4B8E-B06B-503CF00A96B0}" type="datetime1">
              <a:rPr lang="nl-NL" smtClean="0"/>
              <a:t>13-7-2022</a:t>
            </a:fld>
            <a:endParaRPr lang="nl-NL" dirty="0"/>
          </a:p>
        </p:txBody>
      </p:sp>
      <p:sp>
        <p:nvSpPr>
          <p:cNvPr id="13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1691680" y="6342261"/>
            <a:ext cx="7200800" cy="266088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endParaRPr lang="nl-NL" dirty="0"/>
          </a:p>
        </p:txBody>
      </p:sp>
      <p:sp>
        <p:nvSpPr>
          <p:cNvPr id="14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246323" y="6356349"/>
            <a:ext cx="725277" cy="252000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fld id="{D484D21D-6F67-453B-9876-1E1B2169E10B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5" name="Tijdelijke aanduiding voor inhoud 6"/>
          <p:cNvSpPr>
            <a:spLocks noGrp="1"/>
          </p:cNvSpPr>
          <p:nvPr>
            <p:ph sz="quarter" idx="13"/>
          </p:nvPr>
        </p:nvSpPr>
        <p:spPr>
          <a:xfrm>
            <a:off x="246063" y="2145175"/>
            <a:ext cx="8640000" cy="403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val="22225220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0" orient="horz" pos="2160" userDrawn="1">
          <p15:clr>
            <a:srgbClr val="FBAE40"/>
          </p15:clr>
        </p15:guide>
        <p15:guide id="1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1612462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pTitel"/>
          <p:cNvSpPr>
            <a:spLocks noGrp="1" noChangeArrowheads="1"/>
          </p:cNvSpPr>
          <p:nvPr>
            <p:ph type="title"/>
          </p:nvPr>
        </p:nvSpPr>
        <p:spPr bwMode="auto">
          <a:xfrm>
            <a:off x="251520" y="1268760"/>
            <a:ext cx="8640960" cy="86409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10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0" y="6597353"/>
            <a:ext cx="4320480" cy="252000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fld id="{86AE0E2F-6986-4C85-9A77-69534F8E643E}" type="datetime1">
              <a:rPr lang="nl-NL" smtClean="0"/>
              <a:t>13-7-2022</a:t>
            </a:fld>
            <a:endParaRPr lang="nl-NL" dirty="0"/>
          </a:p>
        </p:txBody>
      </p:sp>
      <p:sp>
        <p:nvSpPr>
          <p:cNvPr id="11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1691680" y="6342261"/>
            <a:ext cx="7200800" cy="266088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endParaRPr lang="nl-NL" dirty="0"/>
          </a:p>
        </p:txBody>
      </p:sp>
      <p:sp>
        <p:nvSpPr>
          <p:cNvPr id="12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246323" y="6356349"/>
            <a:ext cx="725277" cy="252000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fld id="{D484D21D-6F67-453B-9876-1E1B2169E10B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4" name="Tijdelijke aanduiding voor inhoud 6"/>
          <p:cNvSpPr>
            <a:spLocks noGrp="1"/>
          </p:cNvSpPr>
          <p:nvPr>
            <p:ph sz="quarter" idx="13"/>
          </p:nvPr>
        </p:nvSpPr>
        <p:spPr>
          <a:xfrm>
            <a:off x="246063" y="2145175"/>
            <a:ext cx="4230000" cy="40322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</p:txBody>
      </p:sp>
      <p:sp>
        <p:nvSpPr>
          <p:cNvPr id="15" name="Tijdelijke aanduiding voor inhoud 6"/>
          <p:cNvSpPr>
            <a:spLocks noGrp="1"/>
          </p:cNvSpPr>
          <p:nvPr>
            <p:ph sz="quarter" idx="14"/>
          </p:nvPr>
        </p:nvSpPr>
        <p:spPr>
          <a:xfrm>
            <a:off x="4662480" y="2132854"/>
            <a:ext cx="4230000" cy="40322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val="3095342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246323" y="2132853"/>
            <a:ext cx="4235197" cy="76844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11" name="shpTitel"/>
          <p:cNvSpPr>
            <a:spLocks noGrp="1" noChangeArrowheads="1"/>
          </p:cNvSpPr>
          <p:nvPr>
            <p:ph type="title"/>
          </p:nvPr>
        </p:nvSpPr>
        <p:spPr bwMode="auto">
          <a:xfrm>
            <a:off x="251520" y="1268760"/>
            <a:ext cx="8640960" cy="86409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12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0" y="6597353"/>
            <a:ext cx="4320480" cy="252000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fld id="{8FD674A0-9975-4A86-BD2B-3CC48452F760}" type="datetime1">
              <a:rPr lang="nl-NL" smtClean="0"/>
              <a:t>13-7-2022</a:t>
            </a:fld>
            <a:endParaRPr lang="nl-NL" dirty="0"/>
          </a:p>
        </p:txBody>
      </p:sp>
      <p:sp>
        <p:nvSpPr>
          <p:cNvPr id="13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1691680" y="6342261"/>
            <a:ext cx="7200800" cy="266088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endParaRPr lang="nl-NL" dirty="0"/>
          </a:p>
        </p:txBody>
      </p:sp>
      <p:sp>
        <p:nvSpPr>
          <p:cNvPr id="14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246323" y="6356349"/>
            <a:ext cx="725277" cy="252000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fld id="{D484D21D-6F67-453B-9876-1E1B2169E10B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6" name="Tijdelijke aanduiding voor tekst 2"/>
          <p:cNvSpPr>
            <a:spLocks noGrp="1"/>
          </p:cNvSpPr>
          <p:nvPr>
            <p:ph type="body" idx="12"/>
          </p:nvPr>
        </p:nvSpPr>
        <p:spPr>
          <a:xfrm>
            <a:off x="4657283" y="2156859"/>
            <a:ext cx="4235197" cy="76844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17" name="Tijdelijke aanduiding voor inhoud 6"/>
          <p:cNvSpPr>
            <a:spLocks noGrp="1"/>
          </p:cNvSpPr>
          <p:nvPr>
            <p:ph sz="quarter" idx="13"/>
          </p:nvPr>
        </p:nvSpPr>
        <p:spPr>
          <a:xfrm>
            <a:off x="246063" y="2925304"/>
            <a:ext cx="4230000" cy="32400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</p:txBody>
      </p:sp>
      <p:sp>
        <p:nvSpPr>
          <p:cNvPr id="18" name="Tijdelijke aanduiding voor inhoud 6"/>
          <p:cNvSpPr>
            <a:spLocks noGrp="1"/>
          </p:cNvSpPr>
          <p:nvPr>
            <p:ph sz="quarter" idx="14"/>
          </p:nvPr>
        </p:nvSpPr>
        <p:spPr>
          <a:xfrm>
            <a:off x="4662480" y="2924944"/>
            <a:ext cx="4230000" cy="32400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val="1769086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pTitel"/>
          <p:cNvSpPr>
            <a:spLocks noGrp="1" noChangeArrowheads="1"/>
          </p:cNvSpPr>
          <p:nvPr>
            <p:ph type="title"/>
          </p:nvPr>
        </p:nvSpPr>
        <p:spPr bwMode="auto">
          <a:xfrm>
            <a:off x="251520" y="1268760"/>
            <a:ext cx="8640960" cy="86409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8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0" y="6597353"/>
            <a:ext cx="4320480" cy="252000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fld id="{B3E98B47-A26F-4F22-8D51-FA910E2D050E}" type="datetime1">
              <a:rPr lang="nl-NL" smtClean="0"/>
              <a:t>13-7-2022</a:t>
            </a:fld>
            <a:endParaRPr lang="nl-NL" dirty="0"/>
          </a:p>
        </p:txBody>
      </p:sp>
      <p:sp>
        <p:nvSpPr>
          <p:cNvPr id="9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1691680" y="6342261"/>
            <a:ext cx="7200800" cy="266088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endParaRPr lang="nl-NL" dirty="0"/>
          </a:p>
        </p:txBody>
      </p:sp>
      <p:sp>
        <p:nvSpPr>
          <p:cNvPr id="10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246323" y="6356349"/>
            <a:ext cx="725277" cy="252000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fld id="{D484D21D-6F67-453B-9876-1E1B2169E10B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64734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afbeelding 5"/>
          <p:cNvSpPr>
            <a:spLocks noGrp="1"/>
          </p:cNvSpPr>
          <p:nvPr>
            <p:ph type="pic" sz="quarter" idx="10"/>
          </p:nvPr>
        </p:nvSpPr>
        <p:spPr>
          <a:xfrm>
            <a:off x="0" y="1052513"/>
            <a:ext cx="9144000" cy="5256212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32803157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fi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grafiek 2"/>
          <p:cNvSpPr>
            <a:spLocks noGrp="1"/>
          </p:cNvSpPr>
          <p:nvPr>
            <p:ph type="chart" sz="quarter" idx="10"/>
          </p:nvPr>
        </p:nvSpPr>
        <p:spPr>
          <a:xfrm>
            <a:off x="0" y="1052513"/>
            <a:ext cx="9144000" cy="5256212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nl-NL"/>
              <a:t>Klik op het pictogram als u een grafiek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2999902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abel 3"/>
          <p:cNvSpPr>
            <a:spLocks noGrp="1"/>
          </p:cNvSpPr>
          <p:nvPr>
            <p:ph type="tbl" sz="quarter" idx="10"/>
          </p:nvPr>
        </p:nvSpPr>
        <p:spPr>
          <a:xfrm>
            <a:off x="0" y="1052513"/>
            <a:ext cx="9144000" cy="5256212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nl-NL"/>
              <a:t>Klik op het pictogram als u een tabel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7044216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pTekst"/>
          <p:cNvSpPr>
            <a:spLocks noGrp="1" noChangeArrowheads="1"/>
          </p:cNvSpPr>
          <p:nvPr>
            <p:ph idx="1"/>
          </p:nvPr>
        </p:nvSpPr>
        <p:spPr bwMode="auto">
          <a:xfrm>
            <a:off x="251520" y="2156859"/>
            <a:ext cx="4230000" cy="4058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nl-NL" sz="2400" dirty="0" smtClean="0"/>
            </a:lvl1pPr>
            <a:lvl2pPr>
              <a:defRPr lang="nl-NL" sz="2000" dirty="0" smtClean="0"/>
            </a:lvl2pPr>
            <a:lvl3pPr>
              <a:defRPr lang="nl-NL" sz="1800" dirty="0" smtClean="0"/>
            </a:lvl3pPr>
          </a:lstStyle>
          <a:p>
            <a:pPr marL="360000" lvl="0" indent="-3600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nl-NL"/>
              <a:t>Klik om de modelstijlen te bewerken</a:t>
            </a:r>
          </a:p>
          <a:p>
            <a:pPr marL="360000" lvl="1" indent="-3600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nl-NL"/>
              <a:t>Tweede niveau</a:t>
            </a:r>
          </a:p>
          <a:p>
            <a:pPr marL="360000" lvl="2" indent="-3600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nl-NL"/>
              <a:t>Derde niveau</a:t>
            </a:r>
          </a:p>
        </p:txBody>
      </p:sp>
      <p:sp>
        <p:nvSpPr>
          <p:cNvPr id="9" name="shpTitel"/>
          <p:cNvSpPr>
            <a:spLocks noGrp="1" noChangeArrowheads="1"/>
          </p:cNvSpPr>
          <p:nvPr>
            <p:ph type="title"/>
          </p:nvPr>
        </p:nvSpPr>
        <p:spPr bwMode="auto">
          <a:xfrm>
            <a:off x="251520" y="1268760"/>
            <a:ext cx="4230000" cy="86409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10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0" y="6597353"/>
            <a:ext cx="4320480" cy="252000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fld id="{CA511AA9-A5B7-4F49-8C0D-6357E0885561}" type="datetime1">
              <a:rPr lang="nl-NL" smtClean="0"/>
              <a:t>13-7-2022</a:t>
            </a:fld>
            <a:endParaRPr lang="nl-NL" dirty="0"/>
          </a:p>
        </p:txBody>
      </p:sp>
      <p:sp>
        <p:nvSpPr>
          <p:cNvPr id="11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1691680" y="6342261"/>
            <a:ext cx="7200800" cy="266088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endParaRPr lang="nl-NL" dirty="0"/>
          </a:p>
        </p:txBody>
      </p:sp>
      <p:sp>
        <p:nvSpPr>
          <p:cNvPr id="12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246323" y="6356349"/>
            <a:ext cx="725277" cy="252000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fld id="{D484D21D-6F67-453B-9876-1E1B2169E10B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5" name="Tijdelijke aanduiding voor inhoud 14"/>
          <p:cNvSpPr>
            <a:spLocks noGrp="1"/>
          </p:cNvSpPr>
          <p:nvPr>
            <p:ph sz="quarter" idx="10"/>
          </p:nvPr>
        </p:nvSpPr>
        <p:spPr>
          <a:xfrm>
            <a:off x="4572000" y="1052736"/>
            <a:ext cx="4572000" cy="5289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4780226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pTekst"/>
          <p:cNvSpPr>
            <a:spLocks noGrp="1" noChangeArrowheads="1"/>
          </p:cNvSpPr>
          <p:nvPr>
            <p:ph idx="1" hasCustomPrompt="1"/>
          </p:nvPr>
        </p:nvSpPr>
        <p:spPr bwMode="auto">
          <a:xfrm>
            <a:off x="251520" y="2156859"/>
            <a:ext cx="4230000" cy="4058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nl-NL" dirty="0"/>
              <a:t>Klik om de opmaakprofielen van de </a:t>
            </a:r>
            <a:r>
              <a:rPr lang="nl-NL" dirty="0" err="1"/>
              <a:t>modeltekst</a:t>
            </a:r>
            <a:r>
              <a:rPr lang="nl-NL" dirty="0"/>
              <a:t> te bewerken</a:t>
            </a:r>
          </a:p>
        </p:txBody>
      </p:sp>
      <p:sp>
        <p:nvSpPr>
          <p:cNvPr id="9" name="shpTitel"/>
          <p:cNvSpPr>
            <a:spLocks noGrp="1" noChangeArrowheads="1"/>
          </p:cNvSpPr>
          <p:nvPr>
            <p:ph type="title"/>
          </p:nvPr>
        </p:nvSpPr>
        <p:spPr bwMode="auto">
          <a:xfrm>
            <a:off x="251520" y="1268760"/>
            <a:ext cx="4230000" cy="86409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10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0" y="6597353"/>
            <a:ext cx="4320480" cy="252000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fld id="{F176B5C2-D518-4A8A-A49F-27907A6BFEA6}" type="datetime1">
              <a:rPr lang="nl-NL" smtClean="0"/>
              <a:t>13-7-2022</a:t>
            </a:fld>
            <a:endParaRPr lang="nl-NL" dirty="0"/>
          </a:p>
        </p:txBody>
      </p:sp>
      <p:sp>
        <p:nvSpPr>
          <p:cNvPr id="11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1691680" y="6342261"/>
            <a:ext cx="7200800" cy="266088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endParaRPr lang="nl-NL" dirty="0"/>
          </a:p>
        </p:txBody>
      </p:sp>
      <p:sp>
        <p:nvSpPr>
          <p:cNvPr id="12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246323" y="6356349"/>
            <a:ext cx="725277" cy="252000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fld id="{D484D21D-6F67-453B-9876-1E1B2169E10B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5" name="Tijdelijke aanduiding voor afbeelding 14"/>
          <p:cNvSpPr>
            <a:spLocks noGrp="1"/>
          </p:cNvSpPr>
          <p:nvPr>
            <p:ph type="pic" sz="quarter" idx="10"/>
          </p:nvPr>
        </p:nvSpPr>
        <p:spPr>
          <a:xfrm>
            <a:off x="4572000" y="1052736"/>
            <a:ext cx="4571999" cy="528952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3468158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pKleurvlakOnder"/>
          <p:cNvSpPr/>
          <p:nvPr/>
        </p:nvSpPr>
        <p:spPr>
          <a:xfrm>
            <a:off x="0" y="6318250"/>
            <a:ext cx="9144000" cy="539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 dirty="0">
              <a:solidFill>
                <a:schemeClr val="tx2"/>
              </a:solidFill>
            </a:endParaRPr>
          </a:p>
        </p:txBody>
      </p:sp>
      <p:sp>
        <p:nvSpPr>
          <p:cNvPr id="7" name="shpKleurvlakBoven"/>
          <p:cNvSpPr/>
          <p:nvPr/>
        </p:nvSpPr>
        <p:spPr>
          <a:xfrm>
            <a:off x="0" y="0"/>
            <a:ext cx="9144000" cy="10715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 dirty="0"/>
          </a:p>
        </p:txBody>
      </p:sp>
      <p:pic>
        <p:nvPicPr>
          <p:cNvPr id="8" name="shpBeeldmerk" descr="RO__vervolgpagina~LPPT.png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0" y="0"/>
            <a:ext cx="91440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hpKleurvlakBoven"/>
          <p:cNvSpPr/>
          <p:nvPr/>
        </p:nvSpPr>
        <p:spPr>
          <a:xfrm>
            <a:off x="0" y="0"/>
            <a:ext cx="9144000" cy="10715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 dirty="0"/>
          </a:p>
        </p:txBody>
      </p:sp>
      <p:pic>
        <p:nvPicPr>
          <p:cNvPr id="10" name="shpBeeldmerk" descr="RO__vervolgpagina~LPPT.png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0" y="0"/>
            <a:ext cx="91440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shpKleurvlakBoven"/>
          <p:cNvSpPr/>
          <p:nvPr/>
        </p:nvSpPr>
        <p:spPr>
          <a:xfrm>
            <a:off x="0" y="0"/>
            <a:ext cx="9144000" cy="10715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 dirty="0"/>
          </a:p>
        </p:txBody>
      </p:sp>
      <p:pic>
        <p:nvPicPr>
          <p:cNvPr id="13" name="shpBeeldmerk" descr="RO__vervolgpagina~LPPT.png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0" y="0"/>
            <a:ext cx="91440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shpTitel"/>
          <p:cNvSpPr>
            <a:spLocks noGrp="1" noChangeArrowheads="1"/>
          </p:cNvSpPr>
          <p:nvPr>
            <p:ph type="title"/>
          </p:nvPr>
        </p:nvSpPr>
        <p:spPr bwMode="auto">
          <a:xfrm>
            <a:off x="251520" y="1268760"/>
            <a:ext cx="8640960" cy="86409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dirty="0"/>
              <a:t>Klik om het opmaakprofiel te bewerken</a:t>
            </a:r>
          </a:p>
        </p:txBody>
      </p:sp>
      <p:sp>
        <p:nvSpPr>
          <p:cNvPr id="18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0" y="6597353"/>
            <a:ext cx="4320480" cy="252000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fld id="{1DE05C15-3723-481D-85D2-2DC1460F65B7}" type="datetime1">
              <a:rPr lang="nl-NL" smtClean="0"/>
              <a:t>13-7-2022</a:t>
            </a:fld>
            <a:endParaRPr lang="nl-NL" dirty="0"/>
          </a:p>
        </p:txBody>
      </p:sp>
      <p:sp>
        <p:nvSpPr>
          <p:cNvPr id="19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1691680" y="6342261"/>
            <a:ext cx="7200800" cy="266088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endParaRPr lang="nl-NL" dirty="0"/>
          </a:p>
        </p:txBody>
      </p:sp>
      <p:sp>
        <p:nvSpPr>
          <p:cNvPr id="20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246323" y="6356349"/>
            <a:ext cx="725277" cy="252000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fld id="{D484D21D-6F67-453B-9876-1E1B2169E10B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23082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44" r:id="rId6"/>
    <p:sldLayoutId id="2147483845" r:id="rId7"/>
    <p:sldLayoutId id="2147483846" r:id="rId8"/>
    <p:sldLayoutId id="2147483847" r:id="rId9"/>
    <p:sldLayoutId id="2147483848" r:id="rId10"/>
    <p:sldLayoutId id="2147483849" r:id="rId11"/>
    <p:sldLayoutId id="214748385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60000" indent="-3600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20000" indent="-360000" algn="l" defTabSz="914400" rtl="0" eaLnBrk="1" latinLnBrk="0" hangingPunct="1">
        <a:lnSpc>
          <a:spcPct val="90000"/>
        </a:lnSpc>
        <a:spcBef>
          <a:spcPts val="500"/>
        </a:spcBef>
        <a:buFont typeface="Verdana" panose="020B0604030504040204" pitchFamily="34" charset="0"/>
        <a:buChar char="-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080000" indent="-360000" algn="l" defTabSz="914400" rtl="0" eaLnBrk="1" latinLnBrk="0" hangingPunct="1">
        <a:lnSpc>
          <a:spcPct val="90000"/>
        </a:lnSpc>
        <a:spcBef>
          <a:spcPts val="500"/>
        </a:spcBef>
        <a:buSzPct val="75000"/>
        <a:buFont typeface="Verdana" panose="020B0604030504040204" pitchFamily="34" charset="0"/>
        <a:buChar char="&gt;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enderned.nl/cms/english/training-and-consultancy" TargetMode="External"/><Relationship Id="rId2" Type="http://schemas.openxmlformats.org/officeDocument/2006/relationships/hyperlink" Target="mailto:servicedesk@tenderned.nl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mailto:IUCEZteam1@rvo.nl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IUCEZteam1@rvo.nl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IUCEZteam1@rvo.nl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4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946064" y="1275346"/>
            <a:ext cx="3960440" cy="964141"/>
          </a:xfrm>
        </p:spPr>
        <p:txBody>
          <a:bodyPr/>
          <a:lstStyle/>
          <a:p>
            <a:br>
              <a:rPr lang="nl-NL" sz="1800" dirty="0">
                <a:latin typeface="+mn-lt"/>
                <a:ea typeface="+mn-ea"/>
                <a:cs typeface="+mn-cs"/>
              </a:rPr>
            </a:br>
            <a:r>
              <a:rPr lang="nl-NL" sz="1800" dirty="0" err="1">
                <a:latin typeface="+mn-lt"/>
                <a:ea typeface="+mn-ea"/>
                <a:cs typeface="+mn-cs"/>
              </a:rPr>
              <a:t>Geotechnical</a:t>
            </a:r>
            <a:r>
              <a:rPr lang="nl-NL" sz="1800" dirty="0">
                <a:latin typeface="+mn-lt"/>
                <a:ea typeface="+mn-ea"/>
                <a:cs typeface="+mn-cs"/>
              </a:rPr>
              <a:t> </a:t>
            </a:r>
            <a:r>
              <a:rPr lang="nl-NL" sz="1800" dirty="0" err="1">
                <a:latin typeface="+mn-lt"/>
                <a:ea typeface="+mn-ea"/>
                <a:cs typeface="+mn-cs"/>
              </a:rPr>
              <a:t>Soil</a:t>
            </a:r>
            <a:r>
              <a:rPr lang="nl-NL" sz="1800" dirty="0">
                <a:latin typeface="+mn-lt"/>
                <a:ea typeface="+mn-ea"/>
                <a:cs typeface="+mn-cs"/>
              </a:rPr>
              <a:t> </a:t>
            </a:r>
            <a:r>
              <a:rPr lang="nl-NL" sz="1800" dirty="0" err="1">
                <a:latin typeface="+mn-lt"/>
                <a:ea typeface="+mn-ea"/>
                <a:cs typeface="+mn-cs"/>
              </a:rPr>
              <a:t>Investigation</a:t>
            </a:r>
            <a:r>
              <a:rPr lang="nl-NL" sz="1800" dirty="0">
                <a:latin typeface="+mn-lt"/>
                <a:ea typeface="+mn-ea"/>
                <a:cs typeface="+mn-cs"/>
              </a:rPr>
              <a:t> </a:t>
            </a:r>
            <a:r>
              <a:rPr lang="nl-NL" sz="1800" dirty="0" err="1">
                <a:latin typeface="+mn-lt"/>
                <a:ea typeface="+mn-ea"/>
                <a:cs typeface="+mn-cs"/>
              </a:rPr>
              <a:t>for</a:t>
            </a:r>
            <a:r>
              <a:rPr lang="nl-NL" sz="1800" dirty="0">
                <a:latin typeface="+mn-lt"/>
                <a:ea typeface="+mn-ea"/>
                <a:cs typeface="+mn-cs"/>
              </a:rPr>
              <a:t> </a:t>
            </a:r>
            <a:r>
              <a:rPr lang="nl-NL" sz="1800" dirty="0" err="1">
                <a:latin typeface="+mn-lt"/>
                <a:ea typeface="+mn-ea"/>
                <a:cs typeface="+mn-cs"/>
              </a:rPr>
              <a:t>the</a:t>
            </a:r>
            <a:r>
              <a:rPr lang="nl-NL" sz="1800" dirty="0">
                <a:latin typeface="+mn-lt"/>
                <a:ea typeface="+mn-ea"/>
                <a:cs typeface="+mn-cs"/>
              </a:rPr>
              <a:t> </a:t>
            </a:r>
            <a:r>
              <a:rPr lang="nl-NL" sz="1800" dirty="0" err="1">
                <a:latin typeface="+mn-lt"/>
                <a:ea typeface="+mn-ea"/>
                <a:cs typeface="+mn-cs"/>
              </a:rPr>
              <a:t>Investigation</a:t>
            </a:r>
            <a:r>
              <a:rPr lang="nl-NL" sz="1800" dirty="0">
                <a:latin typeface="+mn-lt"/>
                <a:ea typeface="+mn-ea"/>
                <a:cs typeface="+mn-cs"/>
              </a:rPr>
              <a:t> Areas in IJmuiden Ver Wind Farm Zone, </a:t>
            </a:r>
            <a:r>
              <a:rPr lang="nl-NL" sz="1800" dirty="0" err="1">
                <a:latin typeface="+mn-lt"/>
                <a:ea typeface="+mn-ea"/>
                <a:cs typeface="+mn-cs"/>
              </a:rPr>
              <a:t>Nederwiek</a:t>
            </a:r>
            <a:r>
              <a:rPr lang="nl-NL" sz="1800" dirty="0">
                <a:latin typeface="+mn-lt"/>
                <a:ea typeface="+mn-ea"/>
                <a:cs typeface="+mn-cs"/>
              </a:rPr>
              <a:t> Wind Farm Zone </a:t>
            </a:r>
            <a:r>
              <a:rPr lang="nl-NL" sz="1800" dirty="0" err="1">
                <a:latin typeface="+mn-lt"/>
                <a:ea typeface="+mn-ea"/>
                <a:cs typeface="+mn-cs"/>
              </a:rPr>
              <a:t>and</a:t>
            </a:r>
            <a:r>
              <a:rPr lang="nl-NL" sz="1800" dirty="0">
                <a:latin typeface="+mn-lt"/>
                <a:ea typeface="+mn-ea"/>
                <a:cs typeface="+mn-cs"/>
              </a:rPr>
              <a:t> Hollandse Kust (west) Wind Farm Zone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4946064" y="2569728"/>
            <a:ext cx="3946416" cy="1655762"/>
          </a:xfrm>
        </p:spPr>
        <p:txBody>
          <a:bodyPr/>
          <a:lstStyle/>
          <a:p>
            <a:r>
              <a:rPr lang="nl-NL" sz="1800" dirty="0"/>
              <a:t>Information meeting </a:t>
            </a:r>
          </a:p>
          <a:p>
            <a:r>
              <a:rPr lang="nl-NL" sz="1800" dirty="0"/>
              <a:t>13 </a:t>
            </a:r>
            <a:r>
              <a:rPr lang="nl-NL" sz="1800" dirty="0" err="1"/>
              <a:t>July</a:t>
            </a:r>
            <a:r>
              <a:rPr lang="nl-NL" sz="1800" dirty="0"/>
              <a:t> 2022</a:t>
            </a:r>
          </a:p>
          <a:p>
            <a:r>
              <a:rPr lang="en-US" sz="1800" dirty="0"/>
              <a:t>13:00 – 14:00 CET</a:t>
            </a:r>
          </a:p>
          <a:p>
            <a:endParaRPr lang="nl-NL" sz="1800" dirty="0"/>
          </a:p>
          <a:p>
            <a:endParaRPr lang="nl-NL" sz="1800" dirty="0"/>
          </a:p>
          <a:p>
            <a:r>
              <a:rPr lang="nl-NL" sz="1800" dirty="0" err="1"/>
              <a:t>Procurement</a:t>
            </a:r>
            <a:r>
              <a:rPr lang="nl-NL" sz="1800" dirty="0"/>
              <a:t> procedure &amp;</a:t>
            </a:r>
          </a:p>
          <a:p>
            <a:r>
              <a:rPr lang="nl-NL" sz="1800" dirty="0"/>
              <a:t>Tender Contents</a:t>
            </a:r>
          </a:p>
          <a:p>
            <a:endParaRPr lang="nl-NL" sz="1800" dirty="0"/>
          </a:p>
          <a:p>
            <a:r>
              <a:rPr lang="nl-NL" sz="1800" dirty="0"/>
              <a:t>Liesbeth de Man (RVO)</a:t>
            </a:r>
          </a:p>
          <a:p>
            <a:r>
              <a:rPr lang="nl-NL" sz="1800" dirty="0"/>
              <a:t>Michel Vrolijk (RVO)</a:t>
            </a:r>
          </a:p>
        </p:txBody>
      </p:sp>
    </p:spTree>
    <p:extLst>
      <p:ext uri="{BB962C8B-B14F-4D97-AF65-F5344CB8AC3E}">
        <p14:creationId xmlns:p14="http://schemas.microsoft.com/office/powerpoint/2010/main" val="11774046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ijdelijke aanduiding voor inhoud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8" b="222"/>
          <a:stretch/>
        </p:blipFill>
        <p:spPr>
          <a:xfrm>
            <a:off x="0" y="1043708"/>
            <a:ext cx="9144000" cy="528320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nl-NL" dirty="0" err="1">
                <a:solidFill>
                  <a:schemeClr val="bg1"/>
                </a:solidFill>
              </a:rPr>
              <a:t>Welcome</a:t>
            </a:r>
            <a:r>
              <a:rPr lang="nl-NL" dirty="0">
                <a:solidFill>
                  <a:schemeClr val="bg1"/>
                </a:solidFill>
              </a:rPr>
              <a:t>!</a:t>
            </a:r>
          </a:p>
        </p:txBody>
      </p:sp>
      <p:sp>
        <p:nvSpPr>
          <p:cNvPr id="4" name="AutoShape 2" descr="https://photos-3.dropbox.com/t/2/AADuejXI-yjLclk-_gohcavJiXrq1x89GTvGGxbg3M9zfg/12/416522732/jpeg/32x32/1/_/1/2/IMAG1342.jpg/EP-Fh-YDGNd-IAcoBw/2RxBUvf5b5CPa58G7eGKxSZvDaHlmbSTOD3O-lGzDCU?size=1280x960&amp;size_mode=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099370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8DF683-B3B2-4CB5-B576-AC75EC77C2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Agenda	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B374DD5C-B037-4573-BB4F-8474E902D4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484D21D-6F67-453B-9876-1E1B2169E10B}" type="slidenum">
              <a:rPr lang="nl-NL" smtClean="0"/>
              <a:pPr/>
              <a:t>3</a:t>
            </a:fld>
            <a:endParaRPr lang="nl-NL" dirty="0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3361BC5-55BC-4291-8B40-4360654CE63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46063" y="1905033"/>
            <a:ext cx="8640000" cy="4032250"/>
          </a:xfrm>
        </p:spPr>
        <p:txBody>
          <a:bodyPr/>
          <a:lstStyle/>
          <a:p>
            <a:r>
              <a:rPr lang="nl-NL" sz="1800" dirty="0" err="1"/>
              <a:t>Introduction</a:t>
            </a:r>
            <a:endParaRPr lang="nl-NL" sz="2400" dirty="0"/>
          </a:p>
          <a:p>
            <a:endParaRPr lang="nl-NL" sz="1800" dirty="0"/>
          </a:p>
          <a:p>
            <a:r>
              <a:rPr lang="nl-NL" sz="1800" dirty="0" err="1"/>
              <a:t>Procurement</a:t>
            </a:r>
            <a:endParaRPr lang="nl-NL" sz="1800" dirty="0"/>
          </a:p>
          <a:p>
            <a:pPr marL="874350" lvl="1" indent="-514350">
              <a:buFont typeface="+mj-lt"/>
              <a:buAutoNum type="arabicPeriod"/>
            </a:pPr>
            <a:r>
              <a:rPr lang="nl-NL" sz="1400" dirty="0" err="1"/>
              <a:t>TenderNed</a:t>
            </a:r>
            <a:endParaRPr lang="nl-NL" sz="1400" dirty="0"/>
          </a:p>
          <a:p>
            <a:pPr marL="874350" lvl="1" indent="-514350">
              <a:buFont typeface="+mj-lt"/>
              <a:buAutoNum type="arabicPeriod"/>
            </a:pPr>
            <a:r>
              <a:rPr lang="nl-NL" sz="1400" dirty="0"/>
              <a:t>Procedure</a:t>
            </a:r>
          </a:p>
          <a:p>
            <a:pPr marL="874350" lvl="1" indent="-514350">
              <a:buFont typeface="+mj-lt"/>
              <a:buAutoNum type="arabicPeriod"/>
            </a:pPr>
            <a:r>
              <a:rPr lang="nl-NL" sz="1400" dirty="0" err="1"/>
              <a:t>Pitfalls</a:t>
            </a:r>
            <a:endParaRPr lang="nl-NL" sz="1400" dirty="0"/>
          </a:p>
          <a:p>
            <a:pPr marL="360000" lvl="1" indent="0">
              <a:buNone/>
            </a:pPr>
            <a:endParaRPr lang="nl-NL" sz="1400" dirty="0"/>
          </a:p>
          <a:p>
            <a:r>
              <a:rPr lang="nl-NL" sz="1800" dirty="0"/>
              <a:t>Tender Contents</a:t>
            </a:r>
          </a:p>
          <a:p>
            <a:pPr marL="874350" lvl="1" indent="-514350">
              <a:buFont typeface="+mj-lt"/>
              <a:buAutoNum type="arabicPeriod"/>
            </a:pPr>
            <a:r>
              <a:rPr lang="nl-NL" sz="1400" dirty="0"/>
              <a:t>General </a:t>
            </a:r>
            <a:r>
              <a:rPr lang="nl-NL" sz="1400" dirty="0" err="1"/>
              <a:t>overview</a:t>
            </a:r>
            <a:r>
              <a:rPr lang="nl-NL" sz="1400" dirty="0"/>
              <a:t> IJmuiden Ver</a:t>
            </a:r>
          </a:p>
          <a:p>
            <a:pPr marL="874350" lvl="1" indent="-514350">
              <a:buFont typeface="+mj-lt"/>
              <a:buAutoNum type="arabicPeriod"/>
            </a:pPr>
            <a:r>
              <a:rPr lang="nl-NL" sz="1400" dirty="0"/>
              <a:t>Minimum </a:t>
            </a:r>
            <a:r>
              <a:rPr lang="nl-NL" sz="1400" dirty="0" err="1"/>
              <a:t>requirements</a:t>
            </a:r>
            <a:endParaRPr lang="nl-NL" sz="1400" dirty="0"/>
          </a:p>
          <a:p>
            <a:pPr marL="874350" lvl="1" indent="-514350">
              <a:buFont typeface="+mj-lt"/>
              <a:buAutoNum type="arabicPeriod"/>
            </a:pPr>
            <a:r>
              <a:rPr lang="nl-NL" sz="1400" dirty="0" err="1"/>
              <a:t>Preferences</a:t>
            </a:r>
            <a:endParaRPr lang="nl-NL" sz="1400" dirty="0"/>
          </a:p>
          <a:p>
            <a:pPr marL="874350" lvl="1" indent="-514350">
              <a:buFont typeface="+mj-lt"/>
              <a:buAutoNum type="arabicPeriod"/>
            </a:pPr>
            <a:r>
              <a:rPr lang="nl-NL" sz="1400" dirty="0"/>
              <a:t>Bonus </a:t>
            </a:r>
            <a:r>
              <a:rPr lang="nl-NL" sz="1400" dirty="0" err="1"/>
              <a:t>mechanism</a:t>
            </a:r>
            <a:endParaRPr lang="nl-NL" sz="1400" dirty="0"/>
          </a:p>
          <a:p>
            <a:pPr marL="874350" lvl="1" indent="-514350">
              <a:buFont typeface="+mj-lt"/>
              <a:buAutoNum type="arabicPeriod"/>
            </a:pPr>
            <a:r>
              <a:rPr lang="nl-NL" sz="1400" dirty="0" err="1"/>
              <a:t>Questions</a:t>
            </a:r>
            <a:r>
              <a:rPr lang="nl-NL" sz="1400" dirty="0"/>
              <a:t>?</a:t>
            </a:r>
            <a:endParaRPr lang="nl-NL" sz="1800" dirty="0"/>
          </a:p>
        </p:txBody>
      </p:sp>
      <p:pic>
        <p:nvPicPr>
          <p:cNvPr id="6" name="Afbeelding 5" descr="Afbeelding met tekst, kaart&#10;&#10;Automatisch gegenereerde beschrijving">
            <a:extLst>
              <a:ext uri="{FF2B5EF4-FFF2-40B4-BE49-F238E27FC236}">
                <a16:creationId xmlns:a16="http://schemas.microsoft.com/office/drawing/2014/main" id="{319BF5E9-6F69-4BA5-9377-FF325D4DB0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364" y="1082967"/>
            <a:ext cx="4874661" cy="2759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265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8DF683-B3B2-4CB5-B576-AC75EC77C2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Introduction</a:t>
            </a:r>
            <a:r>
              <a:rPr lang="nl-NL" dirty="0"/>
              <a:t>	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B374DD5C-B037-4573-BB4F-8474E902D4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484D21D-6F67-453B-9876-1E1B2169E10B}" type="slidenum">
              <a:rPr lang="nl-NL" smtClean="0"/>
              <a:pPr/>
              <a:t>4</a:t>
            </a:fld>
            <a:endParaRPr lang="nl-NL" dirty="0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3361BC5-55BC-4291-8B40-4360654CE63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46062" y="1891385"/>
            <a:ext cx="5226690" cy="4032250"/>
          </a:xfrm>
        </p:spPr>
        <p:txBody>
          <a:bodyPr/>
          <a:lstStyle/>
          <a:p>
            <a:r>
              <a:rPr lang="nl-NL" sz="1800" dirty="0"/>
              <a:t>RVO </a:t>
            </a:r>
            <a:r>
              <a:rPr lang="nl-NL" sz="1800" dirty="0" err="1"/>
              <a:t>initiated</a:t>
            </a:r>
            <a:r>
              <a:rPr lang="nl-NL" sz="1800" dirty="0"/>
              <a:t> </a:t>
            </a:r>
            <a:r>
              <a:rPr lang="nl-NL" sz="1800" dirty="0" err="1"/>
              <a:t>this</a:t>
            </a:r>
            <a:r>
              <a:rPr lang="nl-NL" sz="1800" dirty="0"/>
              <a:t> Tender</a:t>
            </a:r>
          </a:p>
          <a:p>
            <a:r>
              <a:rPr lang="nl-NL" sz="1800" dirty="0" err="1"/>
              <a:t>Reason</a:t>
            </a:r>
            <a:r>
              <a:rPr lang="nl-NL" sz="1800" dirty="0"/>
              <a:t> </a:t>
            </a:r>
            <a:r>
              <a:rPr lang="nl-NL" sz="1800" dirty="0" err="1"/>
              <a:t>for</a:t>
            </a:r>
            <a:r>
              <a:rPr lang="nl-NL" sz="1800" dirty="0"/>
              <a:t> </a:t>
            </a:r>
            <a:r>
              <a:rPr lang="nl-NL" sz="1800" dirty="0" err="1"/>
              <a:t>this</a:t>
            </a:r>
            <a:r>
              <a:rPr lang="nl-NL" sz="1800" dirty="0"/>
              <a:t> </a:t>
            </a:r>
            <a:r>
              <a:rPr lang="nl-NL" sz="1800" dirty="0" err="1"/>
              <a:t>invitation</a:t>
            </a:r>
            <a:r>
              <a:rPr lang="nl-NL" sz="1800" dirty="0"/>
              <a:t> </a:t>
            </a:r>
            <a:r>
              <a:rPr lang="nl-NL" sz="1800" dirty="0" err="1"/>
              <a:t>to</a:t>
            </a:r>
            <a:r>
              <a:rPr lang="nl-NL" sz="1800" dirty="0"/>
              <a:t> tender</a:t>
            </a:r>
          </a:p>
          <a:p>
            <a:pPr lvl="1"/>
            <a:r>
              <a:rPr lang="en-US" sz="1400" dirty="0"/>
              <a:t>Dutch offshore wind roadmap 2030+</a:t>
            </a:r>
          </a:p>
          <a:p>
            <a:pPr lvl="1"/>
            <a:r>
              <a:rPr lang="en-US" sz="1400" dirty="0"/>
              <a:t>Several Wind Farm Zones</a:t>
            </a:r>
          </a:p>
          <a:p>
            <a:pPr lvl="1"/>
            <a:r>
              <a:rPr lang="en-US" sz="1400" dirty="0"/>
              <a:t>Dutch Ministry of Economic Affairs asked RVO to collect comprehensive site data</a:t>
            </a:r>
          </a:p>
          <a:p>
            <a:r>
              <a:rPr lang="en-US" sz="1800" dirty="0"/>
              <a:t>Objective of Geotechnical Survey</a:t>
            </a:r>
          </a:p>
          <a:p>
            <a:pPr lvl="1"/>
            <a:r>
              <a:rPr lang="en-GB" sz="1400" dirty="0"/>
              <a:t>improve the geological and geotechnical understanding of 3 investigation areas, to progress the design and installation requirements for offshore wind farms, including, but not limited to foundations and cables.”</a:t>
            </a:r>
          </a:p>
          <a:p>
            <a:r>
              <a:rPr lang="en-GB" sz="1800" dirty="0"/>
              <a:t>This presentation only highlights some of the Tender Document contents, it does not provide additional information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27DF9B1-38C5-4E3D-9A48-C8786201B9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2752" y="1204779"/>
            <a:ext cx="3671248" cy="4792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07490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8DF683-B3B2-4CB5-B576-AC75EC77C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1268760"/>
            <a:ext cx="8640960" cy="864094"/>
          </a:xfrm>
        </p:spPr>
        <p:txBody>
          <a:bodyPr/>
          <a:lstStyle/>
          <a:p>
            <a:r>
              <a:rPr lang="nl-NL" dirty="0" err="1"/>
              <a:t>Introduction</a:t>
            </a:r>
            <a:r>
              <a:rPr lang="nl-NL" dirty="0"/>
              <a:t> (2)	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B374DD5C-B037-4573-BB4F-8474E902D4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484D21D-6F67-453B-9876-1E1B2169E10B}" type="slidenum">
              <a:rPr lang="nl-NL" smtClean="0"/>
              <a:pPr/>
              <a:t>5</a:t>
            </a:fld>
            <a:endParaRPr lang="nl-NL" dirty="0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3361BC5-55BC-4291-8B40-4360654CE63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46063" y="1905033"/>
            <a:ext cx="7542666" cy="4032250"/>
          </a:xfrm>
        </p:spPr>
        <p:txBody>
          <a:bodyPr/>
          <a:lstStyle/>
          <a:p>
            <a:r>
              <a:rPr lang="nl-NL" sz="1800" dirty="0" err="1"/>
              <a:t>Questions</a:t>
            </a:r>
            <a:r>
              <a:rPr lang="nl-NL" sz="1800" dirty="0"/>
              <a:t> </a:t>
            </a:r>
            <a:r>
              <a:rPr lang="nl-NL" sz="1800" dirty="0" err="1"/>
              <a:t>from</a:t>
            </a:r>
            <a:r>
              <a:rPr lang="nl-NL" sz="1800" dirty="0"/>
              <a:t> </a:t>
            </a:r>
            <a:r>
              <a:rPr lang="nl-NL" sz="1800" dirty="0" err="1"/>
              <a:t>Tenderers</a:t>
            </a:r>
            <a:r>
              <a:rPr lang="nl-NL" sz="1800" dirty="0"/>
              <a:t>:</a:t>
            </a:r>
          </a:p>
          <a:p>
            <a:pPr lvl="1"/>
            <a:r>
              <a:rPr lang="nl-NL" sz="1400" dirty="0" err="1"/>
              <a:t>Possible</a:t>
            </a:r>
            <a:r>
              <a:rPr lang="nl-NL" sz="1400" dirty="0"/>
              <a:t> </a:t>
            </a:r>
            <a:r>
              <a:rPr lang="nl-NL" sz="1400" dirty="0" err="1"/>
              <a:t>only</a:t>
            </a:r>
            <a:r>
              <a:rPr lang="nl-NL" sz="1400" dirty="0"/>
              <a:t> on </a:t>
            </a:r>
            <a:r>
              <a:rPr lang="nl-NL" sz="1400" dirty="0" err="1"/>
              <a:t>this</a:t>
            </a:r>
            <a:r>
              <a:rPr lang="nl-NL" sz="1400" dirty="0"/>
              <a:t> </a:t>
            </a:r>
            <a:r>
              <a:rPr lang="nl-NL" sz="1400" dirty="0" err="1"/>
              <a:t>presentation’s</a:t>
            </a:r>
            <a:r>
              <a:rPr lang="nl-NL" sz="1400" dirty="0"/>
              <a:t> contents</a:t>
            </a:r>
          </a:p>
          <a:p>
            <a:pPr lvl="1"/>
            <a:r>
              <a:rPr lang="nl-NL" sz="1400" dirty="0"/>
              <a:t>Relevant Q&amp;A </a:t>
            </a:r>
            <a:r>
              <a:rPr lang="nl-NL" sz="1400" dirty="0" err="1"/>
              <a:t>from</a:t>
            </a:r>
            <a:r>
              <a:rPr lang="nl-NL" sz="1400" dirty="0"/>
              <a:t> </a:t>
            </a:r>
            <a:r>
              <a:rPr lang="nl-NL" sz="1400" dirty="0" err="1"/>
              <a:t>this</a:t>
            </a:r>
            <a:r>
              <a:rPr lang="nl-NL" sz="1400" dirty="0"/>
              <a:t> </a:t>
            </a:r>
            <a:r>
              <a:rPr lang="nl-NL" sz="1400" dirty="0" err="1"/>
              <a:t>presentation</a:t>
            </a:r>
            <a:r>
              <a:rPr lang="nl-NL" sz="1400" dirty="0"/>
              <a:t> </a:t>
            </a:r>
            <a:r>
              <a:rPr lang="nl-NL" sz="1400" dirty="0" err="1"/>
              <a:t>will</a:t>
            </a:r>
            <a:r>
              <a:rPr lang="nl-NL" sz="1400" dirty="0"/>
              <a:t> </a:t>
            </a:r>
            <a:r>
              <a:rPr lang="nl-NL" sz="1400" dirty="0" err="1"/>
              <a:t>be</a:t>
            </a:r>
            <a:r>
              <a:rPr lang="nl-NL" sz="1400" dirty="0"/>
              <a:t> </a:t>
            </a:r>
            <a:r>
              <a:rPr lang="nl-NL" sz="1400" dirty="0" err="1"/>
              <a:t>included</a:t>
            </a:r>
            <a:r>
              <a:rPr lang="nl-NL" sz="1400" dirty="0"/>
              <a:t> in Memorandum of Information</a:t>
            </a:r>
          </a:p>
          <a:p>
            <a:pPr lvl="1"/>
            <a:r>
              <a:rPr lang="nl-NL" sz="1400" dirty="0" err="1"/>
              <a:t>Only</a:t>
            </a:r>
            <a:r>
              <a:rPr lang="nl-NL" sz="1400" dirty="0"/>
              <a:t> </a:t>
            </a:r>
            <a:r>
              <a:rPr lang="nl-NL" sz="1400" dirty="0" err="1"/>
              <a:t>answers</a:t>
            </a:r>
            <a:r>
              <a:rPr lang="nl-NL" sz="1400" dirty="0"/>
              <a:t> </a:t>
            </a:r>
            <a:r>
              <a:rPr lang="nl-NL" sz="1400" dirty="0" err="1"/>
              <a:t>provided</a:t>
            </a:r>
            <a:r>
              <a:rPr lang="nl-NL" sz="1400" dirty="0"/>
              <a:t> in Memorandum of Information </a:t>
            </a:r>
            <a:r>
              <a:rPr lang="nl-NL" sz="1400" dirty="0" err="1"/>
              <a:t>will</a:t>
            </a:r>
            <a:r>
              <a:rPr lang="nl-NL" sz="1400" dirty="0"/>
              <a:t> </a:t>
            </a:r>
            <a:r>
              <a:rPr lang="nl-NL" sz="1400" dirty="0" err="1"/>
              <a:t>be</a:t>
            </a:r>
            <a:r>
              <a:rPr lang="nl-NL" sz="1400" dirty="0"/>
              <a:t> </a:t>
            </a:r>
            <a:r>
              <a:rPr lang="nl-NL" sz="1400" dirty="0" err="1"/>
              <a:t>legally</a:t>
            </a:r>
            <a:r>
              <a:rPr lang="nl-NL" sz="1400" dirty="0"/>
              <a:t> binding</a:t>
            </a:r>
          </a:p>
          <a:p>
            <a:pPr lvl="1"/>
            <a:endParaRPr lang="nl-NL" sz="1400" dirty="0"/>
          </a:p>
          <a:p>
            <a:r>
              <a:rPr lang="nl-NL" sz="1800" dirty="0" err="1"/>
              <a:t>This</a:t>
            </a:r>
            <a:r>
              <a:rPr lang="nl-NL" sz="1800" dirty="0"/>
              <a:t> </a:t>
            </a:r>
            <a:r>
              <a:rPr lang="nl-NL" sz="1800" dirty="0" err="1"/>
              <a:t>presentation</a:t>
            </a:r>
            <a:r>
              <a:rPr lang="nl-NL" sz="1800" dirty="0"/>
              <a:t> </a:t>
            </a:r>
            <a:r>
              <a:rPr lang="nl-NL" sz="1800" dirty="0" err="1"/>
              <a:t>will</a:t>
            </a:r>
            <a:r>
              <a:rPr lang="nl-NL" sz="1800" dirty="0"/>
              <a:t> </a:t>
            </a:r>
            <a:r>
              <a:rPr lang="nl-NL" sz="1800" dirty="0" err="1"/>
              <a:t>be</a:t>
            </a:r>
            <a:r>
              <a:rPr lang="nl-NL" sz="1800" dirty="0"/>
              <a:t> </a:t>
            </a:r>
            <a:r>
              <a:rPr lang="nl-NL" sz="1800" dirty="0" err="1"/>
              <a:t>published</a:t>
            </a:r>
            <a:r>
              <a:rPr lang="nl-NL" sz="1800" dirty="0"/>
              <a:t> on </a:t>
            </a:r>
            <a:r>
              <a:rPr lang="nl-NL" sz="1800" dirty="0" err="1"/>
              <a:t>Tenderned</a:t>
            </a:r>
            <a:endParaRPr lang="nl-NL" sz="1800" dirty="0"/>
          </a:p>
        </p:txBody>
      </p:sp>
    </p:spTree>
    <p:extLst>
      <p:ext uri="{BB962C8B-B14F-4D97-AF65-F5344CB8AC3E}">
        <p14:creationId xmlns:p14="http://schemas.microsoft.com/office/powerpoint/2010/main" val="37858411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946064" y="1275346"/>
            <a:ext cx="3960440" cy="964141"/>
          </a:xfrm>
        </p:spPr>
        <p:txBody>
          <a:bodyPr/>
          <a:lstStyle/>
          <a:p>
            <a:br>
              <a:rPr lang="nl-NL" sz="1800" dirty="0">
                <a:latin typeface="+mn-lt"/>
                <a:ea typeface="+mn-ea"/>
                <a:cs typeface="+mn-cs"/>
              </a:rPr>
            </a:br>
            <a:r>
              <a:rPr lang="nl-NL" sz="1800" dirty="0" err="1">
                <a:latin typeface="+mn-lt"/>
                <a:ea typeface="+mn-ea"/>
                <a:cs typeface="+mn-cs"/>
              </a:rPr>
              <a:t>Geotechnical</a:t>
            </a:r>
            <a:r>
              <a:rPr lang="nl-NL" sz="1800" dirty="0">
                <a:latin typeface="+mn-lt"/>
                <a:ea typeface="+mn-ea"/>
                <a:cs typeface="+mn-cs"/>
              </a:rPr>
              <a:t> </a:t>
            </a:r>
            <a:r>
              <a:rPr lang="nl-NL" sz="1800" dirty="0" err="1">
                <a:latin typeface="+mn-lt"/>
                <a:ea typeface="+mn-ea"/>
                <a:cs typeface="+mn-cs"/>
              </a:rPr>
              <a:t>Soil</a:t>
            </a:r>
            <a:r>
              <a:rPr lang="nl-NL" sz="1800" dirty="0">
                <a:latin typeface="+mn-lt"/>
                <a:ea typeface="+mn-ea"/>
                <a:cs typeface="+mn-cs"/>
              </a:rPr>
              <a:t> </a:t>
            </a:r>
            <a:r>
              <a:rPr lang="nl-NL" sz="1800" dirty="0" err="1">
                <a:latin typeface="+mn-lt"/>
                <a:ea typeface="+mn-ea"/>
                <a:cs typeface="+mn-cs"/>
              </a:rPr>
              <a:t>Investigations</a:t>
            </a:r>
            <a:r>
              <a:rPr lang="nl-NL" sz="1800" dirty="0">
                <a:latin typeface="+mn-lt"/>
                <a:ea typeface="+mn-ea"/>
                <a:cs typeface="+mn-cs"/>
              </a:rPr>
              <a:t> </a:t>
            </a:r>
            <a:r>
              <a:rPr lang="nl-NL" sz="1800" dirty="0" err="1">
                <a:latin typeface="+mn-lt"/>
                <a:ea typeface="+mn-ea"/>
                <a:cs typeface="+mn-cs"/>
              </a:rPr>
              <a:t>for</a:t>
            </a:r>
            <a:r>
              <a:rPr lang="nl-NL" sz="1800" dirty="0">
                <a:latin typeface="+mn-lt"/>
                <a:ea typeface="+mn-ea"/>
                <a:cs typeface="+mn-cs"/>
              </a:rPr>
              <a:t> </a:t>
            </a:r>
            <a:r>
              <a:rPr lang="nl-NL" sz="1800" dirty="0" err="1">
                <a:latin typeface="+mn-lt"/>
                <a:ea typeface="+mn-ea"/>
                <a:cs typeface="+mn-cs"/>
              </a:rPr>
              <a:t>three</a:t>
            </a:r>
            <a:r>
              <a:rPr lang="nl-NL" sz="1800" dirty="0">
                <a:latin typeface="+mn-lt"/>
                <a:ea typeface="+mn-ea"/>
                <a:cs typeface="+mn-cs"/>
              </a:rPr>
              <a:t> </a:t>
            </a:r>
            <a:r>
              <a:rPr lang="nl-NL" sz="1800" dirty="0" err="1">
                <a:latin typeface="+mn-lt"/>
                <a:ea typeface="+mn-ea"/>
                <a:cs typeface="+mn-cs"/>
              </a:rPr>
              <a:t>Investigation</a:t>
            </a:r>
            <a:r>
              <a:rPr lang="nl-NL" sz="1800" dirty="0">
                <a:latin typeface="+mn-lt"/>
                <a:ea typeface="+mn-ea"/>
                <a:cs typeface="+mn-cs"/>
              </a:rPr>
              <a:t> Areas IJVWFZ, NWWFZ, HKWWFZ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4946064" y="2892996"/>
            <a:ext cx="3946416" cy="1655762"/>
          </a:xfrm>
        </p:spPr>
        <p:txBody>
          <a:bodyPr/>
          <a:lstStyle/>
          <a:p>
            <a:r>
              <a:rPr lang="nl-NL" sz="1800" dirty="0" err="1"/>
              <a:t>Procurement</a:t>
            </a:r>
            <a:r>
              <a:rPr lang="nl-NL" sz="1800" dirty="0"/>
              <a:t> procedure</a:t>
            </a:r>
          </a:p>
          <a:p>
            <a:endParaRPr lang="nl-NL" sz="1800" dirty="0"/>
          </a:p>
          <a:p>
            <a:r>
              <a:rPr lang="nl-NL" sz="1800" dirty="0"/>
              <a:t>Liesbeth de Man (RVO)</a:t>
            </a:r>
          </a:p>
          <a:p>
            <a:endParaRPr lang="nl-NL" sz="1800" dirty="0"/>
          </a:p>
        </p:txBody>
      </p:sp>
    </p:spTree>
    <p:extLst>
      <p:ext uri="{BB962C8B-B14F-4D97-AF65-F5344CB8AC3E}">
        <p14:creationId xmlns:p14="http://schemas.microsoft.com/office/powerpoint/2010/main" val="41129759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03040" y="1281081"/>
            <a:ext cx="8640960" cy="864094"/>
          </a:xfrm>
        </p:spPr>
        <p:txBody>
          <a:bodyPr/>
          <a:lstStyle/>
          <a:p>
            <a:r>
              <a:rPr lang="nl-NL" dirty="0"/>
              <a:t>TenderNed: Digital </a:t>
            </a:r>
            <a:r>
              <a:rPr lang="nl-NL" dirty="0" err="1"/>
              <a:t>Tendering</a:t>
            </a:r>
            <a:br>
              <a:rPr lang="nl-NL" dirty="0"/>
            </a:b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nl-NL" sz="1800" dirty="0" err="1"/>
              <a:t>All</a:t>
            </a:r>
            <a:r>
              <a:rPr lang="nl-NL" sz="1800" dirty="0"/>
              <a:t> tender </a:t>
            </a:r>
            <a:r>
              <a:rPr lang="nl-NL" sz="1800" dirty="0" err="1"/>
              <a:t>documents</a:t>
            </a:r>
            <a:r>
              <a:rPr lang="nl-NL" sz="1800" dirty="0"/>
              <a:t> are </a:t>
            </a:r>
            <a:r>
              <a:rPr lang="nl-NL" sz="1800" dirty="0" err="1"/>
              <a:t>published</a:t>
            </a:r>
            <a:r>
              <a:rPr lang="nl-NL" sz="1800" dirty="0"/>
              <a:t> on </a:t>
            </a:r>
            <a:r>
              <a:rPr lang="nl-NL" sz="1800" dirty="0" err="1"/>
              <a:t>Tenderned</a:t>
            </a:r>
            <a:endParaRPr lang="nl-NL" sz="1800" dirty="0"/>
          </a:p>
          <a:p>
            <a:r>
              <a:rPr lang="nl-NL" sz="1800" dirty="0" err="1"/>
              <a:t>All</a:t>
            </a:r>
            <a:r>
              <a:rPr lang="nl-NL" sz="1800" dirty="0"/>
              <a:t> tender </a:t>
            </a:r>
            <a:r>
              <a:rPr lang="nl-NL" sz="1800" dirty="0" err="1"/>
              <a:t>documents</a:t>
            </a:r>
            <a:r>
              <a:rPr lang="nl-NL" sz="1800" dirty="0"/>
              <a:t> </a:t>
            </a:r>
            <a:r>
              <a:rPr lang="nl-NL" sz="1800" dirty="0" err="1"/>
              <a:t>need</a:t>
            </a:r>
            <a:r>
              <a:rPr lang="nl-NL" sz="1800" dirty="0"/>
              <a:t> </a:t>
            </a:r>
            <a:r>
              <a:rPr lang="nl-NL" sz="1800" dirty="0" err="1"/>
              <a:t>to</a:t>
            </a:r>
            <a:r>
              <a:rPr lang="nl-NL" sz="1800" dirty="0"/>
              <a:t> </a:t>
            </a:r>
            <a:r>
              <a:rPr lang="nl-NL" sz="1800" dirty="0" err="1"/>
              <a:t>be</a:t>
            </a:r>
            <a:r>
              <a:rPr lang="nl-NL" sz="1800" dirty="0"/>
              <a:t> </a:t>
            </a:r>
            <a:r>
              <a:rPr lang="nl-NL" sz="1800" dirty="0" err="1"/>
              <a:t>submitted</a:t>
            </a:r>
            <a:r>
              <a:rPr lang="nl-NL" sz="1800" dirty="0"/>
              <a:t> via </a:t>
            </a:r>
            <a:r>
              <a:rPr lang="nl-NL" sz="1800" dirty="0" err="1"/>
              <a:t>Tenderned</a:t>
            </a:r>
            <a:endParaRPr lang="nl-NL" sz="1800" dirty="0"/>
          </a:p>
          <a:p>
            <a:r>
              <a:rPr lang="nl-NL" sz="1800" dirty="0" err="1"/>
              <a:t>Need</a:t>
            </a:r>
            <a:r>
              <a:rPr lang="nl-NL" sz="1800" dirty="0"/>
              <a:t> </a:t>
            </a:r>
            <a:r>
              <a:rPr lang="nl-NL" sz="1800" dirty="0" err="1"/>
              <a:t>any</a:t>
            </a:r>
            <a:r>
              <a:rPr lang="nl-NL" sz="1800" dirty="0"/>
              <a:t> help on </a:t>
            </a:r>
            <a:r>
              <a:rPr lang="nl-NL" sz="1800" dirty="0" err="1"/>
              <a:t>Tenderned</a:t>
            </a:r>
            <a:r>
              <a:rPr lang="nl-NL" sz="1800" dirty="0"/>
              <a:t>?</a:t>
            </a:r>
          </a:p>
          <a:p>
            <a:pPr marL="874350" lvl="1">
              <a:spcBef>
                <a:spcPts val="1000"/>
              </a:spcBef>
              <a:buFont typeface="+mj-lt"/>
              <a:buAutoNum type="arabicPeriod"/>
              <a:defRPr/>
            </a:pPr>
            <a:r>
              <a:rPr lang="en-US" sz="1400" dirty="0">
                <a:solidFill>
                  <a:prstClr val="black"/>
                </a:solidFill>
                <a:latin typeface="Verdana"/>
                <a:cs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servicedesk@tenderned.nl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Arial"/>
            </a:endParaRPr>
          </a:p>
          <a:p>
            <a:pPr marL="874350" lvl="1">
              <a:spcBef>
                <a:spcPts val="1000"/>
              </a:spcBef>
              <a:buFont typeface="+mj-lt"/>
              <a:buAutoNum type="arabicPeriod"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Arial"/>
              </a:rPr>
              <a:t>0800-8363376 on working days from 8.30 a.m. to 6.00 p.m. Calling from abroad: +31 70 379 8899.</a:t>
            </a:r>
          </a:p>
          <a:p>
            <a:pPr marL="874350" lvl="1">
              <a:spcBef>
                <a:spcPts val="1000"/>
              </a:spcBef>
              <a:buFont typeface="+mj-lt"/>
              <a:buAutoNum type="arabicPeriod"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List of certified bureaus for assistance with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Tenderned</a:t>
            </a: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Arial"/>
            </a:endParaRPr>
          </a:p>
          <a:p>
            <a:pPr marL="360000" lvl="1">
              <a:spcBef>
                <a:spcPts val="1000"/>
              </a:spcBef>
              <a:buNone/>
              <a:defRPr/>
            </a:pPr>
            <a:r>
              <a:rPr kumimoji="0" lang="nl-N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Arial"/>
              </a:rPr>
              <a:t>	</a:t>
            </a:r>
            <a:br>
              <a:rPr kumimoji="0" lang="nl-N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Arial"/>
              </a:rPr>
            </a:br>
            <a:r>
              <a:rPr kumimoji="0" lang="nl-N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Arial"/>
              </a:rPr>
              <a:t>As a last resort </a:t>
            </a:r>
            <a:r>
              <a:rPr kumimoji="0" lang="nl-N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Arial"/>
              </a:rPr>
              <a:t>you</a:t>
            </a:r>
            <a:r>
              <a:rPr kumimoji="0" lang="nl-N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Arial"/>
              </a:rPr>
              <a:t> </a:t>
            </a:r>
            <a:r>
              <a:rPr kumimoji="0" lang="nl-N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Arial"/>
              </a:rPr>
              <a:t>can</a:t>
            </a:r>
            <a:r>
              <a:rPr kumimoji="0" lang="nl-N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Arial"/>
              </a:rPr>
              <a:t> </a:t>
            </a:r>
            <a:r>
              <a:rPr kumimoji="0" lang="nl-N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Arial"/>
              </a:rPr>
              <a:t>always</a:t>
            </a:r>
            <a:r>
              <a:rPr kumimoji="0" lang="nl-N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Arial"/>
              </a:rPr>
              <a:t> contact </a:t>
            </a:r>
            <a:r>
              <a:rPr kumimoji="0" lang="nl-N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Arial"/>
              </a:rPr>
              <a:t>us</a:t>
            </a:r>
            <a:r>
              <a:rPr kumimoji="0" lang="nl-N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Arial"/>
              </a:rPr>
              <a:t> via </a:t>
            </a:r>
            <a:r>
              <a:rPr kumimoji="0" lang="nl-N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IUCEZteam1@rvo.nl</a:t>
            </a:r>
            <a:r>
              <a:rPr kumimoji="0" lang="nl-N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Arial"/>
              </a:rPr>
              <a:t> </a:t>
            </a:r>
            <a:r>
              <a:rPr kumimoji="0" lang="nl-NL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Arial"/>
              </a:rPr>
              <a:t>attn</a:t>
            </a:r>
            <a:r>
              <a:rPr kumimoji="0" lang="nl-N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Arial"/>
              </a:rPr>
              <a:t>. Liesbeth de Man</a:t>
            </a:r>
          </a:p>
          <a:p>
            <a:endParaRPr lang="nl-NL" sz="1800" dirty="0"/>
          </a:p>
          <a:p>
            <a:endParaRPr lang="nl-NL" sz="18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484D21D-6F67-453B-9876-1E1B2169E10B}" type="slidenum">
              <a:rPr lang="nl-NL" smtClean="0"/>
              <a:pPr/>
              <a:t>7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384029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1520" y="1268760"/>
            <a:ext cx="8640960" cy="864094"/>
          </a:xfrm>
        </p:spPr>
        <p:txBody>
          <a:bodyPr wrap="square" anchor="t">
            <a:normAutofit/>
          </a:bodyPr>
          <a:lstStyle/>
          <a:p>
            <a:r>
              <a:rPr lang="nl-NL" dirty="0"/>
              <a:t>Procedure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4"/>
          </p:nvPr>
        </p:nvSpPr>
        <p:spPr>
          <a:xfrm>
            <a:off x="246323" y="6356349"/>
            <a:ext cx="725277" cy="2520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D484D21D-6F67-453B-9876-1E1B2169E10B}" type="slidenum">
              <a:rPr lang="nl-NL" sz="1100" smtClean="0"/>
              <a:pPr>
                <a:lnSpc>
                  <a:spcPct val="90000"/>
                </a:lnSpc>
                <a:spcAft>
                  <a:spcPts val="600"/>
                </a:spcAft>
              </a:pPr>
              <a:t>8</a:t>
            </a:fld>
            <a:endParaRPr lang="nl-NL" sz="110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4"/>
          </p:nvPr>
        </p:nvSpPr>
        <p:spPr>
          <a:xfrm>
            <a:off x="5098471" y="1551709"/>
            <a:ext cx="3794007" cy="459047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sz="1700" b="1" dirty="0">
                <a:solidFill>
                  <a:schemeClr val="accent1"/>
                </a:solidFill>
              </a:rPr>
              <a:t>25 July 2022, 13.00 hrs CEST</a:t>
            </a:r>
            <a:r>
              <a:rPr lang="nl-NL" sz="1700" dirty="0">
                <a:solidFill>
                  <a:schemeClr val="accent1"/>
                </a:solidFill>
              </a:rPr>
              <a:t>: </a:t>
            </a:r>
            <a:br>
              <a:rPr lang="nl-NL" sz="1700" dirty="0"/>
            </a:br>
            <a:r>
              <a:rPr lang="en-GB" sz="1700" dirty="0"/>
              <a:t>Deadline to ask questions /raise issues &amp; requests</a:t>
            </a:r>
          </a:p>
          <a:p>
            <a:pPr marL="0" indent="0">
              <a:buNone/>
            </a:pPr>
            <a:endParaRPr lang="en-GB" sz="1700" b="1" dirty="0"/>
          </a:p>
          <a:p>
            <a:pPr marL="0" indent="0">
              <a:buNone/>
            </a:pPr>
            <a:r>
              <a:rPr lang="en-GB" sz="1700" b="1" dirty="0">
                <a:solidFill>
                  <a:schemeClr val="accent1"/>
                </a:solidFill>
              </a:rPr>
              <a:t>19 August 2022, 13:00 hrs CEST</a:t>
            </a:r>
            <a:r>
              <a:rPr lang="nl-NL" sz="1700" dirty="0">
                <a:solidFill>
                  <a:schemeClr val="accent1"/>
                </a:solidFill>
              </a:rPr>
              <a:t>: </a:t>
            </a:r>
            <a:br>
              <a:rPr lang="nl-NL" sz="1700" dirty="0"/>
            </a:br>
            <a:r>
              <a:rPr lang="nl-NL" sz="1700" dirty="0"/>
              <a:t>Deadline </a:t>
            </a:r>
            <a:r>
              <a:rPr lang="nl-NL" sz="1700" dirty="0" err="1"/>
              <a:t>for</a:t>
            </a:r>
            <a:r>
              <a:rPr lang="nl-NL" sz="1700" dirty="0"/>
              <a:t> </a:t>
            </a:r>
            <a:r>
              <a:rPr lang="nl-NL" sz="1700" dirty="0" err="1"/>
              <a:t>submitting</a:t>
            </a:r>
            <a:r>
              <a:rPr lang="nl-NL" sz="1700" dirty="0"/>
              <a:t> tenders</a:t>
            </a:r>
            <a:endParaRPr lang="en-GB" sz="1700" dirty="0"/>
          </a:p>
          <a:p>
            <a:pPr marL="0" indent="0">
              <a:buNone/>
            </a:pPr>
            <a:endParaRPr lang="en-GB" sz="1700" b="1" dirty="0"/>
          </a:p>
          <a:p>
            <a:pPr marL="0" indent="0">
              <a:buNone/>
            </a:pPr>
            <a:r>
              <a:rPr lang="en-GB" sz="1700" b="1" dirty="0">
                <a:solidFill>
                  <a:schemeClr val="accent1"/>
                </a:solidFill>
              </a:rPr>
              <a:t>01 September 2022</a:t>
            </a:r>
            <a:r>
              <a:rPr lang="nl-NL" sz="1700" dirty="0">
                <a:solidFill>
                  <a:schemeClr val="accent1"/>
                </a:solidFill>
              </a:rPr>
              <a:t>: </a:t>
            </a:r>
            <a:br>
              <a:rPr lang="nl-NL" sz="1700" dirty="0"/>
            </a:br>
            <a:r>
              <a:rPr lang="nl-NL" sz="1700" dirty="0" err="1"/>
              <a:t>Tenderers</a:t>
            </a:r>
            <a:r>
              <a:rPr lang="nl-NL" sz="1700" dirty="0"/>
              <a:t> </a:t>
            </a:r>
            <a:r>
              <a:rPr lang="nl-NL" sz="1700" dirty="0" err="1"/>
              <a:t>to</a:t>
            </a:r>
            <a:r>
              <a:rPr lang="nl-NL" sz="1700" dirty="0"/>
              <a:t> </a:t>
            </a:r>
            <a:r>
              <a:rPr lang="nl-NL" sz="1700" dirty="0" err="1"/>
              <a:t>provide</a:t>
            </a:r>
            <a:r>
              <a:rPr lang="nl-NL" sz="1700" dirty="0"/>
              <a:t> Letter of </a:t>
            </a:r>
            <a:r>
              <a:rPr lang="nl-NL" sz="1700" dirty="0" err="1"/>
              <a:t>Confirmation</a:t>
            </a:r>
            <a:r>
              <a:rPr lang="nl-NL" sz="1700" dirty="0"/>
              <a:t> </a:t>
            </a:r>
            <a:r>
              <a:rPr lang="nl-NL" sz="1700" dirty="0" err="1"/>
              <a:t>Vessels</a:t>
            </a:r>
            <a:r>
              <a:rPr lang="nl-NL" sz="1700" dirty="0"/>
              <a:t>, Equipment &amp; </a:t>
            </a:r>
            <a:r>
              <a:rPr lang="nl-NL" sz="1700" dirty="0" err="1"/>
              <a:t>personnel</a:t>
            </a:r>
            <a:endParaRPr lang="nl-NL" sz="1700" dirty="0"/>
          </a:p>
          <a:p>
            <a:pPr marL="0" indent="0">
              <a:buNone/>
            </a:pPr>
            <a:endParaRPr lang="nl-NL" sz="1700" b="1" dirty="0">
              <a:latin typeface="+mj-lt"/>
            </a:endParaRPr>
          </a:p>
          <a:p>
            <a:pPr marL="0" indent="0">
              <a:buNone/>
            </a:pPr>
            <a:r>
              <a:rPr lang="nl-NL" sz="1700" b="1" dirty="0">
                <a:solidFill>
                  <a:schemeClr val="accent1"/>
                </a:solidFill>
                <a:latin typeface="+mj-lt"/>
              </a:rPr>
              <a:t>10 </a:t>
            </a:r>
            <a:r>
              <a:rPr lang="nl-NL" sz="1700" b="1" dirty="0" err="1">
                <a:solidFill>
                  <a:schemeClr val="accent1"/>
                </a:solidFill>
                <a:latin typeface="+mj-lt"/>
              </a:rPr>
              <a:t>October</a:t>
            </a:r>
            <a:r>
              <a:rPr lang="nl-NL" sz="1700" b="1" dirty="0">
                <a:solidFill>
                  <a:schemeClr val="accent1"/>
                </a:solidFill>
                <a:latin typeface="+mj-lt"/>
              </a:rPr>
              <a:t> , 2022          </a:t>
            </a:r>
            <a:r>
              <a:rPr lang="nl-NL" sz="1700" dirty="0">
                <a:latin typeface="+mj-lt"/>
              </a:rPr>
              <a:t>Deadline </a:t>
            </a:r>
            <a:r>
              <a:rPr lang="nl-NL" sz="1700" dirty="0" err="1">
                <a:latin typeface="+mj-lt"/>
              </a:rPr>
              <a:t>for</a:t>
            </a:r>
            <a:r>
              <a:rPr lang="nl-NL" sz="1700" dirty="0">
                <a:latin typeface="+mj-lt"/>
              </a:rPr>
              <a:t> </a:t>
            </a:r>
            <a:r>
              <a:rPr lang="en-GB" sz="17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asking questions about tender result and/or filing an application for a preliminary injunction </a:t>
            </a:r>
            <a:endParaRPr lang="nl-NL" sz="1700" dirty="0">
              <a:latin typeface="+mj-lt"/>
            </a:endParaRPr>
          </a:p>
          <a:p>
            <a:pPr marL="0" indent="0">
              <a:buNone/>
            </a:pPr>
            <a:r>
              <a:rPr lang="nl-NL" sz="1500" b="1" u="sng" dirty="0" err="1"/>
              <a:t>Note</a:t>
            </a:r>
            <a:r>
              <a:rPr lang="nl-NL" sz="1500" b="1" dirty="0"/>
              <a:t>: </a:t>
            </a:r>
            <a:r>
              <a:rPr lang="nl-NL" sz="1500" dirty="0" err="1"/>
              <a:t>uploading</a:t>
            </a:r>
            <a:r>
              <a:rPr lang="nl-NL" sz="1500" dirty="0"/>
              <a:t> </a:t>
            </a:r>
            <a:r>
              <a:rPr lang="nl-NL" sz="1500" dirty="0" err="1"/>
              <a:t>documents</a:t>
            </a:r>
            <a:r>
              <a:rPr lang="nl-NL" sz="1500" dirty="0"/>
              <a:t> </a:t>
            </a:r>
            <a:r>
              <a:rPr lang="nl-NL" sz="1500" dirty="0" err="1"/>
              <a:t>to</a:t>
            </a:r>
            <a:r>
              <a:rPr lang="nl-NL" sz="1500" dirty="0"/>
              <a:t> </a:t>
            </a:r>
            <a:r>
              <a:rPr lang="nl-NL" sz="1500" dirty="0" err="1"/>
              <a:t>Tenderned</a:t>
            </a:r>
            <a:r>
              <a:rPr lang="nl-NL" sz="1500" dirty="0"/>
              <a:t> </a:t>
            </a:r>
            <a:r>
              <a:rPr lang="nl-NL" sz="1500" dirty="0" err="1"/>
              <a:t>will</a:t>
            </a:r>
            <a:r>
              <a:rPr lang="nl-NL" sz="1500" dirty="0"/>
              <a:t> take </a:t>
            </a:r>
            <a:r>
              <a:rPr lang="nl-NL" sz="1500" dirty="0" err="1"/>
              <a:t>some</a:t>
            </a:r>
            <a:r>
              <a:rPr lang="nl-NL" sz="1500" dirty="0"/>
              <a:t> time!</a:t>
            </a:r>
          </a:p>
          <a:p>
            <a:pPr marL="0" indent="0">
              <a:buNone/>
            </a:pPr>
            <a:endParaRPr lang="nl-NL" sz="2000" dirty="0"/>
          </a:p>
        </p:txBody>
      </p:sp>
      <p:cxnSp>
        <p:nvCxnSpPr>
          <p:cNvPr id="16" name="Rechte verbindingslijn met pijl 15">
            <a:extLst>
              <a:ext uri="{FF2B5EF4-FFF2-40B4-BE49-F238E27FC236}">
                <a16:creationId xmlns:a16="http://schemas.microsoft.com/office/drawing/2014/main" id="{BFC23255-BE9D-46E2-93DB-3B8E4F6E9265}"/>
              </a:ext>
            </a:extLst>
          </p:cNvPr>
          <p:cNvCxnSpPr>
            <a:cxnSpLocks/>
          </p:cNvCxnSpPr>
          <p:nvPr/>
        </p:nvCxnSpPr>
        <p:spPr>
          <a:xfrm flipV="1">
            <a:off x="4477010" y="2677802"/>
            <a:ext cx="621461" cy="109478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Rechte verbindingslijn met pijl 20">
            <a:extLst>
              <a:ext uri="{FF2B5EF4-FFF2-40B4-BE49-F238E27FC236}">
                <a16:creationId xmlns:a16="http://schemas.microsoft.com/office/drawing/2014/main" id="{836E99A3-A99B-4E76-96FA-7B4DBF7070CE}"/>
              </a:ext>
            </a:extLst>
          </p:cNvPr>
          <p:cNvCxnSpPr>
            <a:cxnSpLocks/>
          </p:cNvCxnSpPr>
          <p:nvPr/>
        </p:nvCxnSpPr>
        <p:spPr>
          <a:xfrm flipV="1">
            <a:off x="4477010" y="1782618"/>
            <a:ext cx="621461" cy="12373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Rechte verbindingslijn met pijl 22">
            <a:extLst>
              <a:ext uri="{FF2B5EF4-FFF2-40B4-BE49-F238E27FC236}">
                <a16:creationId xmlns:a16="http://schemas.microsoft.com/office/drawing/2014/main" id="{2E35B804-2E8B-4E0D-81CF-8C0051B217B1}"/>
              </a:ext>
            </a:extLst>
          </p:cNvPr>
          <p:cNvCxnSpPr>
            <a:cxnSpLocks/>
          </p:cNvCxnSpPr>
          <p:nvPr/>
        </p:nvCxnSpPr>
        <p:spPr>
          <a:xfrm flipV="1">
            <a:off x="4477010" y="3565237"/>
            <a:ext cx="621461" cy="83815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Rechte verbindingslijn met pijl 24">
            <a:extLst>
              <a:ext uri="{FF2B5EF4-FFF2-40B4-BE49-F238E27FC236}">
                <a16:creationId xmlns:a16="http://schemas.microsoft.com/office/drawing/2014/main" id="{6557D79C-D911-4282-A98B-DEEA62D31710}"/>
              </a:ext>
            </a:extLst>
          </p:cNvPr>
          <p:cNvCxnSpPr>
            <a:cxnSpLocks/>
          </p:cNvCxnSpPr>
          <p:nvPr/>
        </p:nvCxnSpPr>
        <p:spPr>
          <a:xfrm flipV="1">
            <a:off x="4477010" y="4479636"/>
            <a:ext cx="621461" cy="41013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Tijdelijke aanduiding voor inhoud 7">
            <a:extLst>
              <a:ext uri="{FF2B5EF4-FFF2-40B4-BE49-F238E27FC236}">
                <a16:creationId xmlns:a16="http://schemas.microsoft.com/office/drawing/2014/main" id="{202CA465-7775-4923-A290-18713E4389FB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297797944"/>
              </p:ext>
            </p:extLst>
          </p:nvPr>
        </p:nvGraphicFramePr>
        <p:xfrm>
          <a:off x="246323" y="1853831"/>
          <a:ext cx="4230687" cy="41559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62339">
                  <a:extLst>
                    <a:ext uri="{9D8B030D-6E8A-4147-A177-3AD203B41FA5}">
                      <a16:colId xmlns:a16="http://schemas.microsoft.com/office/drawing/2014/main" val="4224742353"/>
                    </a:ext>
                  </a:extLst>
                </a:gridCol>
                <a:gridCol w="2868348">
                  <a:extLst>
                    <a:ext uri="{9D8B030D-6E8A-4147-A177-3AD203B41FA5}">
                      <a16:colId xmlns:a16="http://schemas.microsoft.com/office/drawing/2014/main" val="1596960"/>
                    </a:ext>
                  </a:extLst>
                </a:gridCol>
              </a:tblGrid>
              <a:tr h="113930"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</a:pPr>
                      <a:r>
                        <a:rPr lang="en-GB" sz="900" dirty="0">
                          <a:effectLst/>
                        </a:rPr>
                        <a:t>06 July 2022</a:t>
                      </a:r>
                      <a:endParaRPr lang="nl-NL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153" marR="1415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</a:pPr>
                      <a:r>
                        <a:rPr lang="en-GB" sz="900">
                          <a:effectLst/>
                        </a:rPr>
                        <a:t>Issuing of publication, start of tendering period.</a:t>
                      </a:r>
                      <a:endParaRPr lang="nl-NL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153" marR="14153" marT="0" marB="0"/>
                </a:tc>
                <a:extLst>
                  <a:ext uri="{0D108BD9-81ED-4DB2-BD59-A6C34878D82A}">
                    <a16:rowId xmlns:a16="http://schemas.microsoft.com/office/drawing/2014/main" val="2533156690"/>
                  </a:ext>
                </a:extLst>
              </a:tr>
              <a:tr h="477860"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</a:pPr>
                      <a:r>
                        <a:rPr lang="en-GB" sz="900">
                          <a:effectLst/>
                        </a:rPr>
                        <a:t>13 July 2022 13:00 hrs CEST</a:t>
                      </a:r>
                      <a:endParaRPr lang="nl-NL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153" marR="1415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</a:pPr>
                      <a:r>
                        <a:rPr lang="en-GB" sz="900">
                          <a:effectLst/>
                        </a:rPr>
                        <a:t>Digital information meeting in which the assignment and the Tender procedure will be explained. If you would like to attend this meeting, please send an e-mail to </a:t>
                      </a:r>
                      <a:r>
                        <a:rPr lang="en-GB" sz="900" u="sng">
                          <a:effectLst/>
                          <a:hlinkClick r:id="rId3"/>
                        </a:rPr>
                        <a:t>IUCEZteam1@rvo.nl</a:t>
                      </a:r>
                      <a:r>
                        <a:rPr lang="en-GB" sz="900" u="sng">
                          <a:effectLst/>
                        </a:rPr>
                        <a:t>, by 12 July 2022 at the latest</a:t>
                      </a:r>
                      <a:r>
                        <a:rPr lang="en-GB" sz="900">
                          <a:effectLst/>
                        </a:rPr>
                        <a:t>. </a:t>
                      </a:r>
                      <a:endParaRPr lang="nl-NL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153" marR="14153" marT="0" marB="0"/>
                </a:tc>
                <a:extLst>
                  <a:ext uri="{0D108BD9-81ED-4DB2-BD59-A6C34878D82A}">
                    <a16:rowId xmlns:a16="http://schemas.microsoft.com/office/drawing/2014/main" val="4200789898"/>
                  </a:ext>
                </a:extLst>
              </a:tr>
              <a:tr h="356550"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</a:pPr>
                      <a:r>
                        <a:rPr lang="en-GB" sz="900">
                          <a:effectLst/>
                        </a:rPr>
                        <a:t>25 July 2022, 13:00 hrs CEST</a:t>
                      </a:r>
                      <a:endParaRPr lang="nl-NL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153" marR="1415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</a:pPr>
                      <a:r>
                        <a:rPr lang="en-GB" sz="900" dirty="0">
                          <a:effectLst/>
                        </a:rPr>
                        <a:t>Closure of round of questions: deadline for the Tenderer to submit questions regarding this Tender Document and all annexes related to this invitation to tender.</a:t>
                      </a:r>
                      <a:endParaRPr lang="nl-NL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153" marR="14153" marT="0" marB="0"/>
                </a:tc>
                <a:extLst>
                  <a:ext uri="{0D108BD9-81ED-4DB2-BD59-A6C34878D82A}">
                    <a16:rowId xmlns:a16="http://schemas.microsoft.com/office/drawing/2014/main" val="619694007"/>
                  </a:ext>
                </a:extLst>
              </a:tr>
              <a:tr h="113930"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</a:pPr>
                      <a:r>
                        <a:rPr lang="en-GB" sz="900">
                          <a:effectLst/>
                        </a:rPr>
                        <a:t>08 August 2022</a:t>
                      </a:r>
                      <a:endParaRPr lang="nl-NL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153" marR="1415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</a:pPr>
                      <a:r>
                        <a:rPr lang="en-GB" sz="900">
                          <a:effectLst/>
                        </a:rPr>
                        <a:t>Issuing of Memorandum of Information</a:t>
                      </a:r>
                      <a:endParaRPr lang="nl-NL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153" marR="14153" marT="0" marB="0"/>
                </a:tc>
                <a:extLst>
                  <a:ext uri="{0D108BD9-81ED-4DB2-BD59-A6C34878D82A}">
                    <a16:rowId xmlns:a16="http://schemas.microsoft.com/office/drawing/2014/main" val="3473095893"/>
                  </a:ext>
                </a:extLst>
              </a:tr>
              <a:tr h="235240"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</a:pPr>
                      <a:r>
                        <a:rPr lang="en-GB" sz="900">
                          <a:effectLst/>
                        </a:rPr>
                        <a:t>19 August 2022, 13:00 hrs CEST</a:t>
                      </a:r>
                      <a:endParaRPr lang="nl-NL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153" marR="1415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</a:pPr>
                      <a:r>
                        <a:rPr lang="en-GB" sz="900">
                          <a:effectLst/>
                        </a:rPr>
                        <a:t>Deadline for the receipt of Tenders</a:t>
                      </a:r>
                      <a:endParaRPr lang="nl-NL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153" marR="14153" marT="0" marB="0"/>
                </a:tc>
                <a:extLst>
                  <a:ext uri="{0D108BD9-81ED-4DB2-BD59-A6C34878D82A}">
                    <a16:rowId xmlns:a16="http://schemas.microsoft.com/office/drawing/2014/main" val="3198580425"/>
                  </a:ext>
                </a:extLst>
              </a:tr>
              <a:tr h="235240"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</a:pPr>
                      <a:r>
                        <a:rPr lang="en-GB" sz="900">
                          <a:effectLst/>
                        </a:rPr>
                        <a:t>20 August 2022 –</a:t>
                      </a:r>
                      <a:endParaRPr lang="nl-NL" sz="1050">
                        <a:effectLst/>
                      </a:endParaRPr>
                    </a:p>
                    <a:p>
                      <a:pPr algn="just">
                        <a:lnSpc>
                          <a:spcPts val="1200"/>
                        </a:lnSpc>
                      </a:pPr>
                      <a:r>
                        <a:rPr lang="en-GB" sz="900">
                          <a:effectLst/>
                        </a:rPr>
                        <a:t>19 September 2022</a:t>
                      </a:r>
                      <a:endParaRPr lang="nl-NL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153" marR="1415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</a:pPr>
                      <a:r>
                        <a:rPr lang="en-GB" sz="900">
                          <a:effectLst/>
                        </a:rPr>
                        <a:t>Assessment of Tenders</a:t>
                      </a:r>
                      <a:endParaRPr lang="nl-NL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153" marR="14153" marT="0" marB="0"/>
                </a:tc>
                <a:extLst>
                  <a:ext uri="{0D108BD9-81ED-4DB2-BD59-A6C34878D82A}">
                    <a16:rowId xmlns:a16="http://schemas.microsoft.com/office/drawing/2014/main" val="268652244"/>
                  </a:ext>
                </a:extLst>
              </a:tr>
              <a:tr h="235240"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</a:pPr>
                      <a:r>
                        <a:rPr lang="en-GB" sz="900">
                          <a:effectLst/>
                        </a:rPr>
                        <a:t>1 September 2022</a:t>
                      </a:r>
                      <a:endParaRPr lang="nl-NL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153" marR="1415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</a:pPr>
                      <a:r>
                        <a:rPr lang="en-GB" sz="900">
                          <a:effectLst/>
                        </a:rPr>
                        <a:t>Tenderers to provide Letter of Confirmation of availability of personnel, vessels and equipment (both Lots).</a:t>
                      </a:r>
                      <a:endParaRPr lang="nl-NL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153" marR="14153" marT="0" marB="0"/>
                </a:tc>
                <a:extLst>
                  <a:ext uri="{0D108BD9-81ED-4DB2-BD59-A6C34878D82A}">
                    <a16:rowId xmlns:a16="http://schemas.microsoft.com/office/drawing/2014/main" val="1938325871"/>
                  </a:ext>
                </a:extLst>
              </a:tr>
              <a:tr h="113930"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</a:pPr>
                      <a:r>
                        <a:rPr lang="en-GB" sz="900">
                          <a:effectLst/>
                        </a:rPr>
                        <a:t>19 September 2022</a:t>
                      </a:r>
                      <a:endParaRPr lang="nl-NL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153" marR="1415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</a:pPr>
                      <a:r>
                        <a:rPr lang="en-GB" sz="900">
                          <a:effectLst/>
                        </a:rPr>
                        <a:t>Announcement of the award of the Contracts.</a:t>
                      </a:r>
                      <a:endParaRPr lang="nl-NL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153" marR="14153" marT="0" marB="0"/>
                </a:tc>
                <a:extLst>
                  <a:ext uri="{0D108BD9-81ED-4DB2-BD59-A6C34878D82A}">
                    <a16:rowId xmlns:a16="http://schemas.microsoft.com/office/drawing/2014/main" val="448686973"/>
                  </a:ext>
                </a:extLst>
              </a:tr>
              <a:tr h="356550"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</a:pPr>
                      <a:r>
                        <a:rPr lang="en-GB" sz="900">
                          <a:effectLst/>
                        </a:rPr>
                        <a:t>10 October 2022</a:t>
                      </a:r>
                      <a:endParaRPr lang="nl-NL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153" marR="1415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</a:pPr>
                      <a:r>
                        <a:rPr lang="en-GB" sz="900">
                          <a:effectLst/>
                        </a:rPr>
                        <a:t>Deadline for asking questions and/or filing an application for a preliminary injunction in relation to the announcement of the award of the Contract.</a:t>
                      </a:r>
                      <a:endParaRPr lang="nl-NL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153" marR="14153" marT="0" marB="0"/>
                </a:tc>
                <a:extLst>
                  <a:ext uri="{0D108BD9-81ED-4DB2-BD59-A6C34878D82A}">
                    <a16:rowId xmlns:a16="http://schemas.microsoft.com/office/drawing/2014/main" val="2760172394"/>
                  </a:ext>
                </a:extLst>
              </a:tr>
              <a:tr h="235240"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</a:pPr>
                      <a:r>
                        <a:rPr lang="en-GB" sz="900">
                          <a:effectLst/>
                        </a:rPr>
                        <a:t>10 October 2022</a:t>
                      </a:r>
                      <a:endParaRPr lang="nl-NL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153" marR="1415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</a:pPr>
                      <a:r>
                        <a:rPr lang="en-GB" sz="900">
                          <a:effectLst/>
                        </a:rPr>
                        <a:t>Deadline for the winning Tenderer to provide the evidence requested by the Contracting Authority</a:t>
                      </a:r>
                      <a:endParaRPr lang="nl-NL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153" marR="14153" marT="0" marB="0"/>
                </a:tc>
                <a:extLst>
                  <a:ext uri="{0D108BD9-81ED-4DB2-BD59-A6C34878D82A}">
                    <a16:rowId xmlns:a16="http://schemas.microsoft.com/office/drawing/2014/main" val="1728607693"/>
                  </a:ext>
                </a:extLst>
              </a:tr>
              <a:tr h="113930"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</a:pPr>
                      <a:r>
                        <a:rPr lang="en-GB" sz="900">
                          <a:effectLst/>
                        </a:rPr>
                        <a:t>11 October 2022</a:t>
                      </a:r>
                      <a:endParaRPr lang="nl-NL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153" marR="1415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</a:pPr>
                      <a:r>
                        <a:rPr lang="en-GB" sz="900">
                          <a:effectLst/>
                        </a:rPr>
                        <a:t>Definitive contract award</a:t>
                      </a:r>
                      <a:endParaRPr lang="nl-NL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153" marR="14153" marT="0" marB="0"/>
                </a:tc>
                <a:extLst>
                  <a:ext uri="{0D108BD9-81ED-4DB2-BD59-A6C34878D82A}">
                    <a16:rowId xmlns:a16="http://schemas.microsoft.com/office/drawing/2014/main" val="2975676602"/>
                  </a:ext>
                </a:extLst>
              </a:tr>
              <a:tr h="113930"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</a:pPr>
                      <a:r>
                        <a:rPr lang="en-GB" sz="900">
                          <a:effectLst/>
                        </a:rPr>
                        <a:t>18 October 2022</a:t>
                      </a:r>
                      <a:endParaRPr lang="nl-NL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153" marR="1415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</a:pPr>
                      <a:r>
                        <a:rPr lang="en-GB" sz="900" dirty="0">
                          <a:effectLst/>
                        </a:rPr>
                        <a:t>COMMENCEMENT DATE WORK</a:t>
                      </a:r>
                      <a:endParaRPr lang="nl-NL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153" marR="14153" marT="0" marB="0"/>
                </a:tc>
                <a:extLst>
                  <a:ext uri="{0D108BD9-81ED-4DB2-BD59-A6C34878D82A}">
                    <a16:rowId xmlns:a16="http://schemas.microsoft.com/office/drawing/2014/main" val="38360385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9724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03040" y="1281081"/>
            <a:ext cx="8640960" cy="864094"/>
          </a:xfrm>
        </p:spPr>
        <p:txBody>
          <a:bodyPr/>
          <a:lstStyle/>
          <a:p>
            <a:r>
              <a:rPr lang="nl-NL" dirty="0"/>
              <a:t>Tender </a:t>
            </a:r>
            <a:r>
              <a:rPr lang="nl-NL" dirty="0" err="1"/>
              <a:t>structure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3"/>
          </p:nvPr>
        </p:nvSpPr>
        <p:spPr>
          <a:xfrm>
            <a:off x="246063" y="2145175"/>
            <a:ext cx="5214397" cy="4032250"/>
          </a:xfrm>
        </p:spPr>
        <p:txBody>
          <a:bodyPr/>
          <a:lstStyle/>
          <a:p>
            <a:r>
              <a:rPr lang="nl-NL" sz="1800" dirty="0"/>
              <a:t>Tender Document </a:t>
            </a:r>
            <a:r>
              <a:rPr lang="nl-NL" sz="1800" dirty="0" err="1"/>
              <a:t>with</a:t>
            </a:r>
            <a:r>
              <a:rPr lang="nl-NL" sz="1800" dirty="0"/>
              <a:t> </a:t>
            </a:r>
            <a:r>
              <a:rPr lang="nl-NL" sz="1800" dirty="0" err="1"/>
              <a:t>Annexes</a:t>
            </a:r>
            <a:r>
              <a:rPr lang="nl-NL" sz="1800" dirty="0"/>
              <a:t> 1 – 8</a:t>
            </a:r>
          </a:p>
          <a:p>
            <a:endParaRPr lang="nl-NL" sz="1800" dirty="0"/>
          </a:p>
          <a:p>
            <a:endParaRPr lang="nl-NL" sz="1800" dirty="0"/>
          </a:p>
          <a:p>
            <a:endParaRPr lang="nl-NL" sz="1800" dirty="0"/>
          </a:p>
          <a:p>
            <a:endParaRPr lang="nl-NL" sz="18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484D21D-6F67-453B-9876-1E1B2169E10B}" type="slidenum">
              <a:rPr lang="nl-NL" smtClean="0"/>
              <a:pPr/>
              <a:t>9</a:t>
            </a:fld>
            <a:endParaRPr lang="nl-NL" dirty="0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DE100F37-3BCF-483C-8FD2-3D34DFB084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961" y="2450234"/>
            <a:ext cx="4955260" cy="4062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nl-NL" sz="11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00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Annex 1 - </a:t>
            </a:r>
            <a:r>
              <a:rPr kumimoji="0" lang="fr-FR" altLang="nl-NL" sz="11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highlight>
                  <a:srgbClr val="00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European</a:t>
            </a:r>
            <a:r>
              <a:rPr kumimoji="0" lang="fr-FR" altLang="nl-NL" sz="11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00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Single </a:t>
            </a:r>
            <a:r>
              <a:rPr kumimoji="0" lang="fr-FR" altLang="nl-NL" sz="11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highlight>
                  <a:srgbClr val="00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Procurement</a:t>
            </a:r>
            <a:r>
              <a:rPr kumimoji="0" lang="fr-FR" altLang="nl-NL" sz="11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00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Document (ESPD) .</a:t>
            </a:r>
            <a:r>
              <a:rPr kumimoji="0" lang="fr-FR" altLang="nl-N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00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nl-NL" altLang="nl-NL" sz="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highlight>
                <a:srgbClr val="00FF00"/>
              </a:highlight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nl-NL" sz="11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00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Annex 2a - List of Reference Contracts LOT1.</a:t>
            </a:r>
            <a:r>
              <a:rPr kumimoji="0" lang="en-GB" altLang="nl-N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00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nl-NL" altLang="nl-NL" sz="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highlight>
                <a:srgbClr val="00FF00"/>
              </a:highlight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nl-NL" sz="11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00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Annex 2b - List of Reference Contracts LOT2.</a:t>
            </a:r>
            <a:r>
              <a:rPr kumimoji="0" lang="en-GB" altLang="nl-N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00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nl-NL" altLang="nl-NL" sz="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highlight>
                <a:srgbClr val="00FF00"/>
              </a:highlight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nl-NL" sz="11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00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Annex 3a -  Personnel, Vessels and Equipment LOT1.</a:t>
            </a:r>
            <a:r>
              <a:rPr kumimoji="0" lang="en-GB" altLang="nl-N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00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nl-NL" altLang="nl-NL" sz="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highlight>
                <a:srgbClr val="00FF00"/>
              </a:highlight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nl-NL" sz="11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00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Annex 3b -  Personnel, Vessels and Equipment LOT2.</a:t>
            </a:r>
            <a:r>
              <a:rPr kumimoji="0" lang="en-GB" altLang="nl-N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00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nl-NL" altLang="nl-NL" sz="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highlight>
                <a:srgbClr val="00FF00"/>
              </a:highlight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nl-NL" sz="11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00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Annex 4a - Cycle Time and Price Geotechnical Survey LOT1.</a:t>
            </a:r>
            <a:r>
              <a:rPr kumimoji="0" lang="en-GB" altLang="nl-N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00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nl-NL" altLang="nl-NL" sz="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highlight>
                <a:srgbClr val="00FF00"/>
              </a:highlight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nl-NL" sz="11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00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Annex 4b - Cycle Time and Price Geotechnical Survey LOT2.</a:t>
            </a:r>
            <a:r>
              <a:rPr kumimoji="0" lang="en-GB" altLang="nl-N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00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nl-NL" altLang="nl-NL" sz="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highlight>
                <a:srgbClr val="00FF00"/>
              </a:highlight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nl-NL" sz="11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Annex 5a - Letter of Confirmation LOT1.</a:t>
            </a:r>
            <a:r>
              <a:rPr kumimoji="0" lang="en-GB" altLang="nl-N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nl-NL" altLang="nl-NL" sz="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highlight>
                <a:srgbClr val="FFFF00"/>
              </a:highlight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nl-NL" sz="11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Annex 5b - Letter of Confirmation LOT2.</a:t>
            </a:r>
            <a:r>
              <a:rPr kumimoji="0" lang="en-GB" altLang="nl-N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nl-NL" altLang="nl-NL" sz="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highlight>
                <a:srgbClr val="FFFF00"/>
              </a:highlight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nl-NL" sz="11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Annex 6 - Section I - Draft Contract.</a:t>
            </a:r>
            <a:r>
              <a:rPr kumimoji="0" lang="en-GB" altLang="nl-N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nl-NL" altLang="nl-NL" sz="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nl-NL" sz="11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Annex 6 - Section II - Conditions of Contract.</a:t>
            </a:r>
            <a:r>
              <a:rPr kumimoji="0" lang="en-GB" altLang="nl-N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nl-NL" altLang="nl-NL" sz="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nl-NL" sz="11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Annex 6 -  Section IIIa - Remuneration LOT1.</a:t>
            </a:r>
            <a:r>
              <a:rPr kumimoji="0" lang="en-GB" altLang="nl-N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nl-NL" altLang="nl-NL" sz="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nl-NL" sz="11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Annex 6 - Section </a:t>
            </a:r>
            <a:r>
              <a:rPr kumimoji="0" lang="en-GB" altLang="nl-NL" sz="11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IIIb</a:t>
            </a:r>
            <a:r>
              <a:rPr kumimoji="0" lang="en-GB" altLang="nl-NL" sz="11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Remuneration LOT2.</a:t>
            </a:r>
            <a:r>
              <a:rPr kumimoji="0" lang="en-GB" altLang="nl-N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nl-NL" altLang="nl-NL" sz="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nl-NL" sz="11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Annex 6 -  Section IV - Scope of Work.</a:t>
            </a:r>
            <a:r>
              <a:rPr kumimoji="0" lang="en-GB" altLang="nl-N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nl-NL" altLang="nl-NL" sz="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nl-NL" sz="11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Annex 6 - Section V - HSE </a:t>
            </a:r>
            <a:r>
              <a:rPr kumimoji="0" lang="fr-FR" altLang="nl-NL" sz="11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Requirements</a:t>
            </a:r>
            <a:r>
              <a:rPr kumimoji="0" lang="fr-FR" altLang="nl-NL" sz="11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kumimoji="0" lang="fr-FR" altLang="nl-N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nl-NL" altLang="nl-NL" sz="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nl-NL" sz="11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Annex 6 - Section VI - Quality </a:t>
            </a:r>
            <a:r>
              <a:rPr kumimoji="0" lang="fr-FR" altLang="nl-NL" sz="11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Requirements</a:t>
            </a:r>
            <a:r>
              <a:rPr kumimoji="0" lang="fr-FR" altLang="nl-NL" sz="11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&amp; Administrative Instructions.</a:t>
            </a:r>
            <a:r>
              <a:rPr kumimoji="0" lang="fr-FR" altLang="nl-N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nl-NL" altLang="nl-NL" sz="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nl-NL" sz="11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Annex 6 - Section VI - QA - A1 Template-Contractor-</a:t>
            </a:r>
            <a:r>
              <a:rPr kumimoji="0" lang="fr-FR" altLang="nl-NL" sz="11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Technical</a:t>
            </a:r>
            <a:r>
              <a:rPr kumimoji="0" lang="fr-FR" altLang="nl-NL" sz="11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kumimoji="0" lang="fr-FR" altLang="nl-NL" sz="11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Query</a:t>
            </a:r>
            <a:r>
              <a:rPr kumimoji="0" lang="fr-FR" altLang="nl-NL" sz="11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kumimoji="0" lang="fr-FR" altLang="nl-N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nl-NL" altLang="nl-NL" sz="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nl-NL" sz="11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Annex 6 - Section VI - QA - A2 Template-Variation-</a:t>
            </a:r>
            <a:r>
              <a:rPr kumimoji="0" lang="fr-FR" altLang="nl-NL" sz="11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Request</a:t>
            </a:r>
            <a:r>
              <a:rPr kumimoji="0" lang="fr-FR" altLang="nl-NL" sz="11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fr-FR" altLang="nl-NL" sz="11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form</a:t>
            </a:r>
            <a:r>
              <a:rPr kumimoji="0" lang="fr-FR" altLang="nl-NL" sz="11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kumimoji="0" lang="fr-FR" altLang="nl-N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nl-NL" altLang="nl-NL" sz="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nl-NL" sz="11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Annex 6 - Section VI - QA - A3 Template-Variation-</a:t>
            </a:r>
            <a:r>
              <a:rPr kumimoji="0" lang="fr-FR" altLang="nl-NL" sz="11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Proposal</a:t>
            </a:r>
            <a:r>
              <a:rPr kumimoji="0" lang="fr-FR" altLang="nl-NL" sz="11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fr-FR" altLang="nl-NL" sz="11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form</a:t>
            </a:r>
            <a:r>
              <a:rPr kumimoji="0" lang="fr-FR" altLang="nl-NL" sz="11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kumimoji="0" lang="fr-FR" altLang="nl-N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nl-NL" altLang="nl-NL" sz="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nl-NL" sz="11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Annex 6 - Section VI - QA - A4 Template-Document-Review-Form.</a:t>
            </a:r>
            <a:r>
              <a:rPr kumimoji="0" lang="en-GB" altLang="nl-N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nl-NL" altLang="nl-NL" sz="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nl-NL" sz="9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Annex 7 - Starting Points and Assumptions</a:t>
            </a:r>
            <a:endParaRPr kumimoji="0" lang="nl-NL" altLang="nl-NL" sz="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nl-NL" sz="11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Annex 8 - Complaints Procedure.</a:t>
            </a:r>
            <a:r>
              <a:rPr kumimoji="0" lang="en-GB" altLang="nl-NL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nl-NL" altLang="nl-NL" sz="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altLang="nl-N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Tijdelijke aanduiding voor inhoud 2">
            <a:extLst>
              <a:ext uri="{FF2B5EF4-FFF2-40B4-BE49-F238E27FC236}">
                <a16:creationId xmlns:a16="http://schemas.microsoft.com/office/drawing/2014/main" id="{DB79E675-D11D-4641-BA69-864A846D12A0}"/>
              </a:ext>
            </a:extLst>
          </p:cNvPr>
          <p:cNvSpPr txBox="1">
            <a:spLocks/>
          </p:cNvSpPr>
          <p:nvPr/>
        </p:nvSpPr>
        <p:spPr>
          <a:xfrm>
            <a:off x="5823098" y="2450233"/>
            <a:ext cx="3069380" cy="3691947"/>
          </a:xfrm>
          <a:prstGeom prst="rect">
            <a:avLst/>
          </a:prstGeom>
        </p:spPr>
        <p:txBody>
          <a:bodyPr>
            <a:normAutofit/>
          </a:bodyPr>
          <a:lstStyle>
            <a:lvl1pPr marL="360000" indent="-3600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Verdana" panose="020B0604030504040204" pitchFamily="34" charset="0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75000"/>
              <a:buFont typeface="Verdana" panose="020B0604030504040204" pitchFamily="34" charset="0"/>
              <a:buChar char="&gt;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nl-NL" sz="1700" b="1" dirty="0">
                <a:solidFill>
                  <a:schemeClr val="accent1"/>
                </a:solidFill>
              </a:rPr>
              <a:t>Items </a:t>
            </a:r>
            <a:r>
              <a:rPr lang="nl-NL" sz="1700" b="1" dirty="0" err="1">
                <a:solidFill>
                  <a:schemeClr val="accent1"/>
                </a:solidFill>
              </a:rPr>
              <a:t>marked</a:t>
            </a:r>
            <a:r>
              <a:rPr lang="nl-NL" sz="1700" b="1" dirty="0">
                <a:solidFill>
                  <a:schemeClr val="accent1"/>
                </a:solidFill>
              </a:rPr>
              <a:t> green must </a:t>
            </a:r>
            <a:r>
              <a:rPr lang="nl-NL" sz="1700" b="1" dirty="0" err="1">
                <a:solidFill>
                  <a:schemeClr val="accent1"/>
                </a:solidFill>
              </a:rPr>
              <a:t>be</a:t>
            </a:r>
            <a:r>
              <a:rPr lang="nl-NL" sz="1700" b="1" dirty="0">
                <a:solidFill>
                  <a:schemeClr val="accent1"/>
                </a:solidFill>
              </a:rPr>
              <a:t> </a:t>
            </a:r>
            <a:r>
              <a:rPr lang="nl-NL" sz="1700" b="1" dirty="0" err="1">
                <a:solidFill>
                  <a:schemeClr val="accent1"/>
                </a:solidFill>
              </a:rPr>
              <a:t>filled</a:t>
            </a:r>
            <a:r>
              <a:rPr lang="nl-NL" sz="1700" b="1" dirty="0">
                <a:solidFill>
                  <a:schemeClr val="accent1"/>
                </a:solidFill>
              </a:rPr>
              <a:t> out </a:t>
            </a:r>
            <a:r>
              <a:rPr lang="nl-NL" sz="1700" b="1" dirty="0" err="1">
                <a:solidFill>
                  <a:schemeClr val="accent1"/>
                </a:solidFill>
              </a:rPr>
              <a:t>completely</a:t>
            </a:r>
            <a:r>
              <a:rPr lang="nl-NL" sz="1700" b="1" dirty="0">
                <a:solidFill>
                  <a:schemeClr val="accent1"/>
                </a:solidFill>
              </a:rPr>
              <a:t> </a:t>
            </a:r>
            <a:r>
              <a:rPr lang="nl-NL" sz="1700" b="1" dirty="0" err="1">
                <a:solidFill>
                  <a:schemeClr val="accent1"/>
                </a:solidFill>
              </a:rPr>
              <a:t>and</a:t>
            </a:r>
            <a:r>
              <a:rPr lang="nl-NL" sz="1700" b="1" dirty="0">
                <a:solidFill>
                  <a:schemeClr val="accent1"/>
                </a:solidFill>
              </a:rPr>
              <a:t> </a:t>
            </a:r>
            <a:r>
              <a:rPr lang="nl-NL" sz="1700" b="1" dirty="0" err="1">
                <a:solidFill>
                  <a:schemeClr val="accent1"/>
                </a:solidFill>
              </a:rPr>
              <a:t>submitted</a:t>
            </a:r>
            <a:r>
              <a:rPr lang="nl-NL" sz="1700" b="1" dirty="0">
                <a:solidFill>
                  <a:schemeClr val="accent1"/>
                </a:solidFill>
              </a:rPr>
              <a:t> as a part of </a:t>
            </a:r>
            <a:r>
              <a:rPr lang="nl-NL" sz="1700" b="1" dirty="0" err="1">
                <a:solidFill>
                  <a:schemeClr val="accent1"/>
                </a:solidFill>
              </a:rPr>
              <a:t>the</a:t>
            </a:r>
            <a:r>
              <a:rPr lang="nl-NL" sz="1700" b="1" dirty="0">
                <a:solidFill>
                  <a:schemeClr val="accent1"/>
                </a:solidFill>
              </a:rPr>
              <a:t> Tender (</a:t>
            </a:r>
            <a:r>
              <a:rPr lang="nl-NL" sz="1700" b="1" dirty="0" err="1">
                <a:solidFill>
                  <a:schemeClr val="accent1"/>
                </a:solidFill>
              </a:rPr>
              <a:t>see</a:t>
            </a:r>
            <a:r>
              <a:rPr lang="nl-NL" sz="1700" b="1" dirty="0">
                <a:solidFill>
                  <a:schemeClr val="accent1"/>
                </a:solidFill>
              </a:rPr>
              <a:t> Tender Document 7.3.15)</a:t>
            </a:r>
            <a:endParaRPr lang="nl-NL" sz="1500" dirty="0"/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nl-NL" sz="2000" dirty="0"/>
          </a:p>
          <a:p>
            <a:pPr marL="0" indent="0" fontAlgn="auto">
              <a:spcAft>
                <a:spcPts val="0"/>
              </a:spcAft>
              <a:buNone/>
            </a:pPr>
            <a:r>
              <a:rPr lang="nl-NL" sz="1700" b="1" dirty="0">
                <a:solidFill>
                  <a:schemeClr val="accent1"/>
                </a:solidFill>
              </a:rPr>
              <a:t>Draft letters </a:t>
            </a:r>
            <a:r>
              <a:rPr lang="nl-NL" sz="1700" b="1" dirty="0" err="1">
                <a:solidFill>
                  <a:schemeClr val="accent1"/>
                </a:solidFill>
              </a:rPr>
              <a:t>marked</a:t>
            </a:r>
            <a:r>
              <a:rPr lang="nl-NL" sz="1700" b="1" dirty="0">
                <a:solidFill>
                  <a:schemeClr val="accent1"/>
                </a:solidFill>
              </a:rPr>
              <a:t> </a:t>
            </a:r>
            <a:r>
              <a:rPr lang="nl-NL" sz="1700" b="1" dirty="0" err="1">
                <a:solidFill>
                  <a:schemeClr val="accent1"/>
                </a:solidFill>
              </a:rPr>
              <a:t>yellow</a:t>
            </a:r>
            <a:r>
              <a:rPr lang="nl-NL" sz="1700" b="1" dirty="0">
                <a:solidFill>
                  <a:schemeClr val="accent1"/>
                </a:solidFill>
              </a:rPr>
              <a:t> must </a:t>
            </a:r>
            <a:r>
              <a:rPr lang="nl-NL" sz="1700" b="1" dirty="0" err="1">
                <a:solidFill>
                  <a:schemeClr val="accent1"/>
                </a:solidFill>
              </a:rPr>
              <a:t>be</a:t>
            </a:r>
            <a:r>
              <a:rPr lang="nl-NL" sz="1700" b="1" dirty="0">
                <a:solidFill>
                  <a:schemeClr val="accent1"/>
                </a:solidFill>
              </a:rPr>
              <a:t> </a:t>
            </a:r>
            <a:r>
              <a:rPr lang="nl-NL" sz="1700" b="1" dirty="0" err="1">
                <a:solidFill>
                  <a:schemeClr val="accent1"/>
                </a:solidFill>
              </a:rPr>
              <a:t>completed</a:t>
            </a:r>
            <a:r>
              <a:rPr lang="nl-NL" sz="1700" b="1" dirty="0">
                <a:solidFill>
                  <a:schemeClr val="accent1"/>
                </a:solidFill>
              </a:rPr>
              <a:t>, </a:t>
            </a:r>
            <a:r>
              <a:rPr lang="nl-NL" sz="1700" b="1" dirty="0" err="1">
                <a:solidFill>
                  <a:schemeClr val="accent1"/>
                </a:solidFill>
              </a:rPr>
              <a:t>signed</a:t>
            </a:r>
            <a:r>
              <a:rPr lang="nl-NL" sz="1700" b="1" dirty="0">
                <a:solidFill>
                  <a:schemeClr val="accent1"/>
                </a:solidFill>
              </a:rPr>
              <a:t> </a:t>
            </a:r>
            <a:r>
              <a:rPr lang="nl-NL" sz="1700" b="1" dirty="0" err="1">
                <a:solidFill>
                  <a:schemeClr val="accent1"/>
                </a:solidFill>
              </a:rPr>
              <a:t>and</a:t>
            </a:r>
            <a:r>
              <a:rPr lang="nl-NL" sz="1700" b="1" dirty="0">
                <a:solidFill>
                  <a:schemeClr val="accent1"/>
                </a:solidFill>
              </a:rPr>
              <a:t> </a:t>
            </a:r>
            <a:r>
              <a:rPr lang="nl-NL" sz="1700" b="1" dirty="0" err="1">
                <a:solidFill>
                  <a:schemeClr val="accent1"/>
                </a:solidFill>
              </a:rPr>
              <a:t>submitted</a:t>
            </a:r>
            <a:r>
              <a:rPr lang="nl-NL" sz="1700" b="1" dirty="0">
                <a:solidFill>
                  <a:schemeClr val="accent1"/>
                </a:solidFill>
              </a:rPr>
              <a:t>  by 1 September 2022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nl-NL" sz="2000" dirty="0"/>
          </a:p>
        </p:txBody>
      </p:sp>
      <p:cxnSp>
        <p:nvCxnSpPr>
          <p:cNvPr id="9" name="Rechte verbindingslijn met pijl 8">
            <a:extLst>
              <a:ext uri="{FF2B5EF4-FFF2-40B4-BE49-F238E27FC236}">
                <a16:creationId xmlns:a16="http://schemas.microsoft.com/office/drawing/2014/main" id="{A94A1AC1-9693-4E4F-A148-31FD5242FD34}"/>
              </a:ext>
            </a:extLst>
          </p:cNvPr>
          <p:cNvCxnSpPr>
            <a:cxnSpLocks/>
          </p:cNvCxnSpPr>
          <p:nvPr/>
        </p:nvCxnSpPr>
        <p:spPr>
          <a:xfrm flipV="1">
            <a:off x="4477010" y="2879387"/>
            <a:ext cx="1240427" cy="14053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echte verbindingslijn met pijl 10">
            <a:extLst>
              <a:ext uri="{FF2B5EF4-FFF2-40B4-BE49-F238E27FC236}">
                <a16:creationId xmlns:a16="http://schemas.microsoft.com/office/drawing/2014/main" id="{D9A08C79-4886-4FF9-AA94-6E81D4771835}"/>
              </a:ext>
            </a:extLst>
          </p:cNvPr>
          <p:cNvCxnSpPr>
            <a:cxnSpLocks/>
          </p:cNvCxnSpPr>
          <p:nvPr/>
        </p:nvCxnSpPr>
        <p:spPr>
          <a:xfrm>
            <a:off x="3729258" y="3961925"/>
            <a:ext cx="1834963" cy="33428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8486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03040" y="1281081"/>
            <a:ext cx="8640960" cy="864094"/>
          </a:xfrm>
        </p:spPr>
        <p:txBody>
          <a:bodyPr/>
          <a:lstStyle/>
          <a:p>
            <a:r>
              <a:rPr lang="nl-NL" dirty="0"/>
              <a:t>Contract </a:t>
            </a:r>
            <a:r>
              <a:rPr lang="nl-NL" dirty="0" err="1"/>
              <a:t>structure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3"/>
          </p:nvPr>
        </p:nvSpPr>
        <p:spPr>
          <a:xfrm>
            <a:off x="246063" y="2043579"/>
            <a:ext cx="7761864" cy="4032250"/>
          </a:xfrm>
        </p:spPr>
        <p:txBody>
          <a:bodyPr/>
          <a:lstStyle/>
          <a:p>
            <a:r>
              <a:rPr lang="nl-NL" sz="1800" dirty="0"/>
              <a:t>Winning </a:t>
            </a:r>
            <a:r>
              <a:rPr lang="nl-NL" sz="1800" dirty="0" err="1"/>
              <a:t>Tenderer</a:t>
            </a:r>
            <a:r>
              <a:rPr lang="nl-NL" sz="1800" dirty="0"/>
              <a:t> </a:t>
            </a:r>
            <a:r>
              <a:rPr lang="nl-NL" sz="1800" dirty="0" err="1"/>
              <a:t>will</a:t>
            </a:r>
            <a:r>
              <a:rPr lang="nl-NL" sz="1800" dirty="0"/>
              <a:t> enter </a:t>
            </a:r>
            <a:r>
              <a:rPr lang="nl-NL" sz="1800" dirty="0" err="1"/>
              <a:t>into</a:t>
            </a:r>
            <a:r>
              <a:rPr lang="nl-NL" sz="1800" dirty="0"/>
              <a:t> Contract </a:t>
            </a:r>
            <a:r>
              <a:rPr lang="nl-NL" sz="1800" dirty="0" err="1"/>
              <a:t>with</a:t>
            </a:r>
            <a:r>
              <a:rPr lang="nl-NL" sz="1800" dirty="0"/>
              <a:t> </a:t>
            </a:r>
            <a:r>
              <a:rPr lang="nl-NL" sz="1800" dirty="0" err="1"/>
              <a:t>the</a:t>
            </a:r>
            <a:r>
              <a:rPr lang="nl-NL" sz="1800" dirty="0"/>
              <a:t> </a:t>
            </a:r>
            <a:r>
              <a:rPr lang="nl-NL" sz="1800" dirty="0" err="1"/>
              <a:t>following</a:t>
            </a:r>
            <a:r>
              <a:rPr lang="nl-NL" sz="1800" dirty="0"/>
              <a:t> </a:t>
            </a:r>
            <a:r>
              <a:rPr lang="nl-NL" sz="1800" dirty="0" err="1"/>
              <a:t>hierarchy</a:t>
            </a:r>
            <a:r>
              <a:rPr lang="nl-NL" sz="1800" dirty="0"/>
              <a:t>:</a:t>
            </a:r>
          </a:p>
          <a:p>
            <a:endParaRPr lang="nl-NL" sz="1800" dirty="0"/>
          </a:p>
          <a:p>
            <a:endParaRPr lang="nl-NL" sz="1800" dirty="0"/>
          </a:p>
          <a:p>
            <a:endParaRPr lang="nl-NL" sz="1800" dirty="0"/>
          </a:p>
          <a:p>
            <a:endParaRPr lang="nl-NL" sz="1800" dirty="0"/>
          </a:p>
          <a:p>
            <a:endParaRPr lang="nl-NL" sz="1800" dirty="0"/>
          </a:p>
          <a:p>
            <a:endParaRPr lang="nl-NL" sz="1800" dirty="0"/>
          </a:p>
          <a:p>
            <a:endParaRPr lang="nl-NL" sz="1800" dirty="0"/>
          </a:p>
          <a:p>
            <a:endParaRPr lang="nl-NL" sz="1800" dirty="0"/>
          </a:p>
          <a:p>
            <a:pPr marL="0" indent="0">
              <a:buNone/>
            </a:pPr>
            <a:endParaRPr lang="nl-NL" sz="18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484D21D-6F67-453B-9876-1E1B2169E10B}" type="slidenum">
              <a:rPr lang="nl-NL" smtClean="0"/>
              <a:pPr/>
              <a:t>10</a:t>
            </a:fld>
            <a:endParaRPr lang="nl-NL" dirty="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0377AD53-D277-4622-B66B-3CBC4E82BC26}"/>
              </a:ext>
            </a:extLst>
          </p:cNvPr>
          <p:cNvSpPr txBox="1"/>
          <p:nvPr/>
        </p:nvSpPr>
        <p:spPr>
          <a:xfrm>
            <a:off x="6123513" y="3369898"/>
            <a:ext cx="28540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CONTRACT </a:t>
            </a:r>
          </a:p>
          <a:p>
            <a:r>
              <a:rPr lang="nl-NL" dirty="0"/>
              <a:t>(Draft CONTRACT in Annex 6 </a:t>
            </a:r>
            <a:r>
              <a:rPr lang="nl-NL" dirty="0" err="1"/>
              <a:t>Section</a:t>
            </a:r>
            <a:r>
              <a:rPr lang="nl-NL" dirty="0"/>
              <a:t> I)</a:t>
            </a: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6F3C500A-26FB-436A-96AD-F2F3D93B9B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11" y="3059835"/>
            <a:ext cx="5966298" cy="2785916"/>
          </a:xfrm>
          <a:prstGeom prst="rect">
            <a:avLst/>
          </a:prstGeom>
        </p:spPr>
      </p:pic>
      <p:cxnSp>
        <p:nvCxnSpPr>
          <p:cNvPr id="7" name="Rechte verbindingslijn met pijl 6">
            <a:extLst>
              <a:ext uri="{FF2B5EF4-FFF2-40B4-BE49-F238E27FC236}">
                <a16:creationId xmlns:a16="http://schemas.microsoft.com/office/drawing/2014/main" id="{4F854E7A-82C8-4471-BBBE-291E5F87C20E}"/>
              </a:ext>
            </a:extLst>
          </p:cNvPr>
          <p:cNvCxnSpPr>
            <a:cxnSpLocks/>
          </p:cNvCxnSpPr>
          <p:nvPr/>
        </p:nvCxnSpPr>
        <p:spPr>
          <a:xfrm flipV="1">
            <a:off x="1666672" y="3599234"/>
            <a:ext cx="4456841" cy="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8290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B75685-93D3-4C5F-A40D-29EDC1CCB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Common </a:t>
            </a:r>
            <a:r>
              <a:rPr lang="nl-NL" dirty="0" err="1"/>
              <a:t>Pitfalls</a:t>
            </a:r>
            <a:endParaRPr lang="nl-NL" dirty="0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366AAE5A-D44E-4898-80CB-F466763DCE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484D21D-6F67-453B-9876-1E1B2169E10B}" type="slidenum">
              <a:rPr lang="nl-NL" smtClean="0"/>
              <a:pPr/>
              <a:t>11</a:t>
            </a:fld>
            <a:endParaRPr lang="nl-NL" dirty="0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42789231-7D2B-4812-9BB4-317B813FD57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45374" y="1970077"/>
            <a:ext cx="4230000" cy="4158348"/>
          </a:xfrm>
        </p:spPr>
        <p:txBody>
          <a:bodyPr/>
          <a:lstStyle/>
          <a:p>
            <a:pPr marL="0" indent="0">
              <a:buNone/>
            </a:pPr>
            <a:r>
              <a:rPr lang="nl-NL" dirty="0" err="1"/>
              <a:t>Some</a:t>
            </a:r>
            <a:r>
              <a:rPr lang="nl-NL" dirty="0"/>
              <a:t> </a:t>
            </a:r>
            <a:r>
              <a:rPr lang="nl-NL" dirty="0" err="1"/>
              <a:t>things</a:t>
            </a:r>
            <a:r>
              <a:rPr lang="nl-NL" dirty="0"/>
              <a:t> </a:t>
            </a:r>
            <a:r>
              <a:rPr lang="nl-NL" dirty="0" err="1"/>
              <a:t>that</a:t>
            </a:r>
            <a:r>
              <a:rPr lang="nl-NL" dirty="0"/>
              <a:t> </a:t>
            </a:r>
            <a:r>
              <a:rPr lang="nl-NL" dirty="0" err="1"/>
              <a:t>can</a:t>
            </a:r>
            <a:r>
              <a:rPr lang="nl-NL" dirty="0"/>
              <a:t> lead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exclusion</a:t>
            </a:r>
            <a:br>
              <a:rPr lang="nl-NL" dirty="0"/>
            </a:br>
            <a:endParaRPr lang="nl-NL" dirty="0"/>
          </a:p>
          <a:p>
            <a:pPr marL="342900" indent="-342900">
              <a:buFont typeface="+mj-lt"/>
              <a:buAutoNum type="arabicPeriod"/>
            </a:pPr>
            <a:r>
              <a:rPr lang="nl-NL" sz="1600" dirty="0" err="1"/>
              <a:t>Lack</a:t>
            </a:r>
            <a:r>
              <a:rPr lang="nl-NL" sz="1600" dirty="0"/>
              <a:t> of a (</a:t>
            </a:r>
            <a:r>
              <a:rPr lang="nl-NL" sz="1600" dirty="0" err="1"/>
              <a:t>signed</a:t>
            </a:r>
            <a:r>
              <a:rPr lang="nl-NL" sz="1600" dirty="0"/>
              <a:t>) ESPD</a:t>
            </a:r>
          </a:p>
          <a:p>
            <a:pPr marL="342900" indent="-342900">
              <a:buFont typeface="+mj-lt"/>
              <a:buAutoNum type="arabicPeriod"/>
            </a:pPr>
            <a:r>
              <a:rPr lang="nl-NL" sz="1600" dirty="0" err="1"/>
              <a:t>Proposals</a:t>
            </a:r>
            <a:r>
              <a:rPr lang="nl-NL" sz="1600" dirty="0"/>
              <a:t> </a:t>
            </a:r>
            <a:r>
              <a:rPr lang="nl-NL" sz="1600" dirty="0" err="1"/>
              <a:t>with</a:t>
            </a:r>
            <a:r>
              <a:rPr lang="nl-NL" sz="1600" dirty="0"/>
              <a:t> </a:t>
            </a:r>
            <a:r>
              <a:rPr lang="nl-NL" sz="1600" dirty="0" err="1"/>
              <a:t>provisions</a:t>
            </a:r>
            <a:endParaRPr lang="nl-NL" sz="1600" dirty="0"/>
          </a:p>
          <a:p>
            <a:pPr marL="342900" indent="-342900">
              <a:buFont typeface="+mj-lt"/>
              <a:buAutoNum type="arabicPeriod"/>
            </a:pPr>
            <a:r>
              <a:rPr lang="nl-NL" sz="1600" dirty="0" err="1"/>
              <a:t>Proposals</a:t>
            </a:r>
            <a:r>
              <a:rPr lang="nl-NL" sz="1600" dirty="0"/>
              <a:t> </a:t>
            </a:r>
            <a:r>
              <a:rPr lang="nl-NL" sz="1600" dirty="0" err="1"/>
              <a:t>with</a:t>
            </a:r>
            <a:r>
              <a:rPr lang="nl-NL" sz="1600" dirty="0"/>
              <a:t> </a:t>
            </a:r>
            <a:r>
              <a:rPr lang="nl-NL" sz="1600" dirty="0" err="1"/>
              <a:t>own</a:t>
            </a:r>
            <a:r>
              <a:rPr lang="nl-NL" sz="1600" dirty="0"/>
              <a:t> </a:t>
            </a:r>
            <a:r>
              <a:rPr lang="nl-NL" sz="1600" dirty="0" err="1"/>
              <a:t>Terms</a:t>
            </a:r>
            <a:r>
              <a:rPr lang="nl-NL" sz="1600" dirty="0"/>
              <a:t> </a:t>
            </a:r>
            <a:r>
              <a:rPr lang="nl-NL" sz="1600" dirty="0" err="1"/>
              <a:t>and</a:t>
            </a:r>
            <a:r>
              <a:rPr lang="nl-NL" sz="1600" dirty="0"/>
              <a:t> </a:t>
            </a:r>
            <a:r>
              <a:rPr lang="nl-NL" sz="1600" dirty="0" err="1"/>
              <a:t>conditions</a:t>
            </a:r>
            <a:endParaRPr lang="nl-NL" sz="1600" dirty="0"/>
          </a:p>
          <a:p>
            <a:pPr marL="342900" indent="-342900">
              <a:buFont typeface="+mj-lt"/>
              <a:buAutoNum type="arabicPeriod"/>
            </a:pPr>
            <a:r>
              <a:rPr lang="nl-NL" sz="1600" dirty="0"/>
              <a:t>Price </a:t>
            </a:r>
            <a:r>
              <a:rPr lang="nl-NL" sz="1600" dirty="0" err="1"/>
              <a:t>higher</a:t>
            </a:r>
            <a:r>
              <a:rPr lang="nl-NL" sz="1600" dirty="0"/>
              <a:t> </a:t>
            </a:r>
            <a:r>
              <a:rPr lang="nl-NL" sz="1600" dirty="0" err="1"/>
              <a:t>than</a:t>
            </a:r>
            <a:r>
              <a:rPr lang="nl-NL" sz="1600" dirty="0"/>
              <a:t> </a:t>
            </a:r>
            <a:r>
              <a:rPr lang="nl-NL" sz="1600" dirty="0" err="1"/>
              <a:t>the</a:t>
            </a:r>
            <a:r>
              <a:rPr lang="nl-NL" sz="1600" dirty="0"/>
              <a:t> </a:t>
            </a:r>
            <a:r>
              <a:rPr lang="nl-NL" sz="1600" dirty="0" err="1"/>
              <a:t>admissible</a:t>
            </a:r>
            <a:r>
              <a:rPr lang="nl-NL" sz="1600" dirty="0"/>
              <a:t> maximum</a:t>
            </a:r>
          </a:p>
          <a:p>
            <a:pPr marL="342900" indent="-342900">
              <a:buFont typeface="+mj-lt"/>
              <a:buAutoNum type="arabicPeriod"/>
            </a:pPr>
            <a:r>
              <a:rPr lang="nl-NL" sz="1600" dirty="0"/>
              <a:t>Missing content or </a:t>
            </a:r>
            <a:r>
              <a:rPr lang="nl-NL" sz="1600" dirty="0" err="1"/>
              <a:t>documents</a:t>
            </a:r>
            <a:endParaRPr lang="nl-NL" sz="1600" dirty="0"/>
          </a:p>
          <a:p>
            <a:pPr marL="342900" indent="-342900">
              <a:buFont typeface="+mj-lt"/>
              <a:buAutoNum type="arabicPeriod"/>
            </a:pPr>
            <a:r>
              <a:rPr lang="nl-NL" sz="1600" dirty="0"/>
              <a:t>Tender </a:t>
            </a:r>
            <a:r>
              <a:rPr lang="nl-NL" sz="1600" dirty="0" err="1"/>
              <a:t>uploaded</a:t>
            </a:r>
            <a:r>
              <a:rPr lang="nl-NL" sz="1600" dirty="0"/>
              <a:t> to </a:t>
            </a:r>
            <a:r>
              <a:rPr lang="nl-NL" sz="1600" dirty="0" err="1"/>
              <a:t>Tenderned</a:t>
            </a:r>
            <a:r>
              <a:rPr lang="nl-NL" sz="1600" dirty="0"/>
              <a:t> last minute</a:t>
            </a:r>
          </a:p>
        </p:txBody>
      </p:sp>
      <p:pic>
        <p:nvPicPr>
          <p:cNvPr id="7" name="Tijdelijke aanduiding voor inhoud 6" descr="Afbeelding met tafel, tekening&#10;&#10;Automatisch gegenereerde beschrijving">
            <a:extLst>
              <a:ext uri="{FF2B5EF4-FFF2-40B4-BE49-F238E27FC236}">
                <a16:creationId xmlns:a16="http://schemas.microsoft.com/office/drawing/2014/main" id="{450A204C-5F35-4808-B70A-02BC8992A16B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939" y="2388607"/>
            <a:ext cx="4230687" cy="2968053"/>
          </a:xfrm>
        </p:spPr>
      </p:pic>
    </p:spTree>
    <p:extLst>
      <p:ext uri="{BB962C8B-B14F-4D97-AF65-F5344CB8AC3E}">
        <p14:creationId xmlns:p14="http://schemas.microsoft.com/office/powerpoint/2010/main" val="1315609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1520" y="1268760"/>
            <a:ext cx="8640960" cy="551494"/>
          </a:xfrm>
        </p:spPr>
        <p:txBody>
          <a:bodyPr/>
          <a:lstStyle/>
          <a:p>
            <a:r>
              <a:rPr lang="nl-NL" dirty="0"/>
              <a:t>1. </a:t>
            </a:r>
            <a:r>
              <a:rPr lang="nl-NL" dirty="0" err="1"/>
              <a:t>Lack</a:t>
            </a:r>
            <a:r>
              <a:rPr lang="nl-NL" dirty="0"/>
              <a:t> of a (</a:t>
            </a:r>
            <a:r>
              <a:rPr lang="nl-NL" dirty="0" err="1"/>
              <a:t>signed</a:t>
            </a:r>
            <a:r>
              <a:rPr lang="nl-NL" dirty="0"/>
              <a:t>) ESPD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13"/>
          </p:nvPr>
        </p:nvSpPr>
        <p:spPr>
          <a:xfrm>
            <a:off x="246063" y="1880075"/>
            <a:ext cx="8640000" cy="4297350"/>
          </a:xfrm>
        </p:spPr>
        <p:txBody>
          <a:bodyPr/>
          <a:lstStyle/>
          <a:p>
            <a:r>
              <a:rPr lang="en-US" sz="2000" dirty="0"/>
              <a:t>The ESPD must be signed either with an original handwritten or a qualified electronic signature by the duly </a:t>
            </a:r>
            <a:r>
              <a:rPr lang="en-US" sz="2000" dirty="0" err="1"/>
              <a:t>authorised</a:t>
            </a:r>
            <a:r>
              <a:rPr lang="en-US" sz="2000" dirty="0"/>
              <a:t> representative(s). </a:t>
            </a:r>
            <a:br>
              <a:rPr lang="en-GB" sz="2000" i="1" dirty="0"/>
            </a:br>
            <a:endParaRPr lang="en-GB" sz="2000" i="1" dirty="0"/>
          </a:p>
          <a:p>
            <a:r>
              <a:rPr lang="en-US" sz="2000" dirty="0"/>
              <a:t>Submitting a Tender in collaboration with other organizations? Please check 7.3.17 of the Tender Document. </a:t>
            </a:r>
            <a:endParaRPr lang="en-GB" sz="20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484D21D-6F67-453B-9876-1E1B2169E10B}" type="slidenum">
              <a:rPr lang="nl-NL" smtClean="0"/>
              <a:pPr/>
              <a:t>12</a:t>
            </a:fld>
            <a:endParaRPr lang="nl-NL" dirty="0"/>
          </a:p>
        </p:txBody>
      </p:sp>
      <p:pic>
        <p:nvPicPr>
          <p:cNvPr id="6" name="Afbeelding 5" descr="Afbeelding met tekening&#10;&#10;Automatisch gegenereerde beschrijving">
            <a:extLst>
              <a:ext uri="{FF2B5EF4-FFF2-40B4-BE49-F238E27FC236}">
                <a16:creationId xmlns:a16="http://schemas.microsoft.com/office/drawing/2014/main" id="{72C701C9-4735-469C-8FCF-A4CFB2129A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0878" y="3881850"/>
            <a:ext cx="2830369" cy="2135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934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823520" y="2132854"/>
            <a:ext cx="4230000" cy="4058203"/>
          </a:xfrm>
        </p:spPr>
        <p:txBody>
          <a:bodyPr wrap="square" anchor="t">
            <a:normAutofit/>
          </a:bodyPr>
          <a:lstStyle/>
          <a:p>
            <a:pPr>
              <a:spcBef>
                <a:spcPts val="0"/>
              </a:spcBef>
            </a:pPr>
            <a:r>
              <a:rPr lang="nl-NL" sz="1900" dirty="0" err="1"/>
              <a:t>Applying</a:t>
            </a:r>
            <a:r>
              <a:rPr lang="nl-NL" sz="1900" dirty="0"/>
              <a:t> </a:t>
            </a:r>
            <a:r>
              <a:rPr lang="nl-NL" sz="1900" dirty="0" err="1"/>
              <a:t>your</a:t>
            </a:r>
            <a:r>
              <a:rPr lang="nl-NL" sz="1900" dirty="0"/>
              <a:t> </a:t>
            </a:r>
            <a:r>
              <a:rPr lang="nl-NL" sz="1900" dirty="0" err="1"/>
              <a:t>own</a:t>
            </a:r>
            <a:r>
              <a:rPr lang="nl-NL" sz="1900" dirty="0"/>
              <a:t> </a:t>
            </a:r>
            <a:r>
              <a:rPr lang="nl-NL" sz="1900" dirty="0" err="1"/>
              <a:t>terms</a:t>
            </a:r>
            <a:r>
              <a:rPr lang="nl-NL" sz="1900" dirty="0"/>
              <a:t> and </a:t>
            </a:r>
            <a:r>
              <a:rPr lang="nl-NL" sz="1900" dirty="0" err="1"/>
              <a:t>conditions</a:t>
            </a:r>
            <a:r>
              <a:rPr lang="nl-NL" sz="1900" dirty="0"/>
              <a:t> </a:t>
            </a:r>
            <a:r>
              <a:rPr lang="nl-NL" sz="1900" dirty="0" err="1"/>
              <a:t>will</a:t>
            </a:r>
            <a:r>
              <a:rPr lang="nl-NL" sz="1900" dirty="0"/>
              <a:t> lead most </a:t>
            </a:r>
            <a:r>
              <a:rPr lang="nl-NL" sz="1900" dirty="0" err="1"/>
              <a:t>likely</a:t>
            </a:r>
            <a:r>
              <a:rPr lang="nl-NL" sz="1900" dirty="0"/>
              <a:t> </a:t>
            </a:r>
            <a:r>
              <a:rPr lang="nl-NL" sz="1900" dirty="0" err="1"/>
              <a:t>to</a:t>
            </a:r>
            <a:r>
              <a:rPr lang="nl-NL" sz="1900" dirty="0"/>
              <a:t> </a:t>
            </a:r>
            <a:r>
              <a:rPr lang="nl-NL" sz="1900" dirty="0" err="1"/>
              <a:t>exclusion</a:t>
            </a:r>
            <a:endParaRPr lang="nl-NL" sz="1900" dirty="0"/>
          </a:p>
          <a:p>
            <a:pPr>
              <a:spcBef>
                <a:spcPts val="0"/>
              </a:spcBef>
            </a:pPr>
            <a:endParaRPr lang="nl-NL" sz="1900" dirty="0"/>
          </a:p>
          <a:p>
            <a:pPr>
              <a:spcBef>
                <a:spcPts val="0"/>
              </a:spcBef>
            </a:pPr>
            <a:r>
              <a:rPr lang="nl-NL" sz="1900" dirty="0" err="1"/>
              <a:t>During</a:t>
            </a:r>
            <a:r>
              <a:rPr lang="nl-NL" sz="1900" dirty="0"/>
              <a:t> </a:t>
            </a:r>
            <a:r>
              <a:rPr lang="nl-NL" sz="1900" dirty="0" err="1"/>
              <a:t>the</a:t>
            </a:r>
            <a:r>
              <a:rPr lang="nl-NL" sz="1900" dirty="0"/>
              <a:t> Memorandum of Information </a:t>
            </a:r>
            <a:r>
              <a:rPr lang="nl-NL" sz="1900" dirty="0" err="1"/>
              <a:t>you</a:t>
            </a:r>
            <a:r>
              <a:rPr lang="nl-NL" sz="1900" dirty="0"/>
              <a:t> </a:t>
            </a:r>
            <a:r>
              <a:rPr lang="nl-NL" sz="1900" dirty="0" err="1"/>
              <a:t>can</a:t>
            </a:r>
            <a:r>
              <a:rPr lang="nl-NL" sz="1900" dirty="0"/>
              <a:t> </a:t>
            </a:r>
            <a:r>
              <a:rPr lang="nl-NL" sz="1900" dirty="0" err="1"/>
              <a:t>ask</a:t>
            </a:r>
            <a:r>
              <a:rPr lang="nl-NL" sz="1900" dirty="0"/>
              <a:t> </a:t>
            </a:r>
            <a:r>
              <a:rPr lang="nl-NL" sz="1900" dirty="0" err="1"/>
              <a:t>questions</a:t>
            </a:r>
            <a:r>
              <a:rPr lang="nl-NL" sz="1900" dirty="0"/>
              <a:t> or </a:t>
            </a:r>
            <a:r>
              <a:rPr lang="nl-NL" sz="1900" dirty="0" err="1"/>
              <a:t>propose</a:t>
            </a:r>
            <a:r>
              <a:rPr lang="nl-NL" sz="1900" dirty="0"/>
              <a:t> </a:t>
            </a:r>
            <a:r>
              <a:rPr lang="nl-NL" sz="1900" dirty="0" err="1"/>
              <a:t>amendments</a:t>
            </a:r>
            <a:r>
              <a:rPr lang="nl-NL" sz="1900" dirty="0"/>
              <a:t> </a:t>
            </a:r>
            <a:r>
              <a:rPr lang="nl-NL" sz="1900" dirty="0" err="1"/>
              <a:t>concerning</a:t>
            </a:r>
            <a:r>
              <a:rPr lang="nl-NL" sz="1900" dirty="0"/>
              <a:t> </a:t>
            </a:r>
            <a:r>
              <a:rPr lang="nl-NL" sz="1900" dirty="0" err="1"/>
              <a:t>the</a:t>
            </a:r>
            <a:r>
              <a:rPr lang="nl-NL" sz="1900" dirty="0"/>
              <a:t> LOGIC-</a:t>
            </a:r>
            <a:r>
              <a:rPr lang="nl-NL" sz="1900" dirty="0" err="1"/>
              <a:t>terms</a:t>
            </a:r>
            <a:r>
              <a:rPr lang="nl-NL" sz="1900" dirty="0"/>
              <a:t> (RVO </a:t>
            </a:r>
            <a:r>
              <a:rPr lang="nl-NL" sz="1900" dirty="0" err="1"/>
              <a:t>version</a:t>
            </a:r>
            <a:r>
              <a:rPr lang="nl-NL" sz="1900" dirty="0"/>
              <a:t>)</a:t>
            </a:r>
          </a:p>
          <a:p>
            <a:pPr>
              <a:spcBef>
                <a:spcPts val="0"/>
              </a:spcBef>
            </a:pPr>
            <a:endParaRPr lang="nl-NL" sz="1900" dirty="0"/>
          </a:p>
          <a:p>
            <a:pPr>
              <a:spcBef>
                <a:spcPts val="0"/>
              </a:spcBef>
            </a:pPr>
            <a:r>
              <a:rPr lang="nl-NL" sz="1900" dirty="0" err="1"/>
              <a:t>After</a:t>
            </a:r>
            <a:r>
              <a:rPr lang="nl-NL" sz="1900" dirty="0"/>
              <a:t> </a:t>
            </a:r>
            <a:r>
              <a:rPr lang="nl-NL" sz="1900" dirty="0" err="1"/>
              <a:t>the</a:t>
            </a:r>
            <a:r>
              <a:rPr lang="nl-NL" sz="1900" dirty="0"/>
              <a:t> </a:t>
            </a:r>
            <a:r>
              <a:rPr lang="nl-NL" sz="1900" dirty="0" err="1"/>
              <a:t>submission</a:t>
            </a:r>
            <a:r>
              <a:rPr lang="nl-NL" sz="1900" dirty="0"/>
              <a:t> deadline no changes </a:t>
            </a:r>
            <a:r>
              <a:rPr lang="nl-NL" sz="1900" dirty="0" err="1"/>
              <a:t>can</a:t>
            </a:r>
            <a:r>
              <a:rPr lang="nl-NL" sz="1900" dirty="0"/>
              <a:t> </a:t>
            </a:r>
            <a:r>
              <a:rPr lang="nl-NL" sz="1900" dirty="0" err="1"/>
              <a:t>be</a:t>
            </a:r>
            <a:r>
              <a:rPr lang="nl-NL" sz="1900" dirty="0"/>
              <a:t> </a:t>
            </a:r>
            <a:r>
              <a:rPr lang="nl-NL" sz="1900" dirty="0" err="1"/>
              <a:t>implemented</a:t>
            </a:r>
            <a:endParaRPr lang="nl-NL" sz="1900" dirty="0"/>
          </a:p>
          <a:p>
            <a:endParaRPr lang="nl-NL" sz="1900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1520" y="1268760"/>
            <a:ext cx="4230000" cy="864094"/>
          </a:xfrm>
        </p:spPr>
        <p:txBody>
          <a:bodyPr wrap="square" anchor="t">
            <a:normAutofit/>
          </a:bodyPr>
          <a:lstStyle/>
          <a:p>
            <a:r>
              <a:rPr lang="nl-NL" sz="2700" dirty="0"/>
              <a:t>2. Tenders </a:t>
            </a:r>
            <a:r>
              <a:rPr lang="nl-NL" sz="2700" dirty="0" err="1"/>
              <a:t>with</a:t>
            </a:r>
            <a:r>
              <a:rPr lang="nl-NL" sz="2700" dirty="0"/>
              <a:t> </a:t>
            </a:r>
            <a:r>
              <a:rPr lang="nl-NL" sz="2700" dirty="0" err="1"/>
              <a:t>provisions</a:t>
            </a:r>
            <a:endParaRPr lang="nl-NL" sz="2700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4"/>
          </p:nvPr>
        </p:nvSpPr>
        <p:spPr>
          <a:xfrm>
            <a:off x="246323" y="6356349"/>
            <a:ext cx="725277" cy="2520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D484D21D-6F67-453B-9876-1E1B2169E10B}" type="slidenum">
              <a:rPr lang="nl-NL" sz="1100" smtClean="0"/>
              <a:pPr>
                <a:lnSpc>
                  <a:spcPct val="90000"/>
                </a:lnSpc>
                <a:spcAft>
                  <a:spcPts val="600"/>
                </a:spcAft>
              </a:pPr>
              <a:t>13</a:t>
            </a:fld>
            <a:endParaRPr lang="nl-NL" sz="1100"/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41B38C5A-B5C0-4D43-985B-F52B46F37AE0}"/>
              </a:ext>
            </a:extLst>
          </p:cNvPr>
          <p:cNvSpPr txBox="1">
            <a:spLocks/>
          </p:cNvSpPr>
          <p:nvPr/>
        </p:nvSpPr>
        <p:spPr bwMode="auto">
          <a:xfrm>
            <a:off x="4914000" y="1268760"/>
            <a:ext cx="4230000" cy="86409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nl-NL" dirty="0"/>
              <a:t>3. Tenders </a:t>
            </a:r>
            <a:r>
              <a:rPr lang="nl-NL" dirty="0" err="1"/>
              <a:t>with</a:t>
            </a:r>
            <a:r>
              <a:rPr lang="nl-NL" dirty="0"/>
              <a:t> </a:t>
            </a:r>
            <a:r>
              <a:rPr lang="nl-NL" dirty="0" err="1"/>
              <a:t>own</a:t>
            </a:r>
            <a:r>
              <a:rPr lang="nl-NL" dirty="0"/>
              <a:t> </a:t>
            </a:r>
            <a:r>
              <a:rPr lang="nl-NL" dirty="0" err="1"/>
              <a:t>Terms</a:t>
            </a:r>
            <a:r>
              <a:rPr lang="nl-NL" dirty="0"/>
              <a:t> and </a:t>
            </a:r>
            <a:r>
              <a:rPr lang="nl-NL" dirty="0" err="1"/>
              <a:t>conditions</a:t>
            </a:r>
            <a:endParaRPr lang="nl-NL" dirty="0"/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BA0877D3-EE28-4F67-8DE6-345D945EDF63}"/>
              </a:ext>
            </a:extLst>
          </p:cNvPr>
          <p:cNvSpPr txBox="1"/>
          <p:nvPr/>
        </p:nvSpPr>
        <p:spPr>
          <a:xfrm>
            <a:off x="246323" y="2132854"/>
            <a:ext cx="4325677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1900" dirty="0">
                <a:latin typeface="+mj-lt"/>
              </a:rPr>
              <a:t>This is not permitted in any form (see also 6.1 of the Tender Document)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GB" sz="1900" dirty="0">
              <a:latin typeface="+mj-lt"/>
            </a:endParaRP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1900" dirty="0">
                <a:latin typeface="+mj-lt"/>
              </a:rPr>
              <a:t>Any unclarity? Please ask questions.</a:t>
            </a:r>
          </a:p>
        </p:txBody>
      </p:sp>
    </p:spTree>
    <p:extLst>
      <p:ext uri="{BB962C8B-B14F-4D97-AF65-F5344CB8AC3E}">
        <p14:creationId xmlns:p14="http://schemas.microsoft.com/office/powerpoint/2010/main" val="2035763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823520" y="2132854"/>
            <a:ext cx="4230000" cy="4058203"/>
          </a:xfrm>
        </p:spPr>
        <p:txBody>
          <a:bodyPr wrap="square" anchor="t">
            <a:normAutofit/>
          </a:bodyPr>
          <a:lstStyle/>
          <a:p>
            <a:pPr>
              <a:spcBef>
                <a:spcPts val="0"/>
              </a:spcBef>
            </a:pPr>
            <a:r>
              <a:rPr lang="nl-NL" sz="1900" dirty="0"/>
              <a:t>Check 7.3.15 of </a:t>
            </a:r>
            <a:r>
              <a:rPr lang="nl-NL" sz="1900" dirty="0" err="1"/>
              <a:t>the</a:t>
            </a:r>
            <a:r>
              <a:rPr lang="nl-NL" sz="1900" dirty="0"/>
              <a:t> Tender Document</a:t>
            </a:r>
          </a:p>
          <a:p>
            <a:pPr>
              <a:spcBef>
                <a:spcPts val="0"/>
              </a:spcBef>
            </a:pPr>
            <a:endParaRPr lang="nl-NL" sz="1900" dirty="0"/>
          </a:p>
          <a:p>
            <a:pPr marL="0" indent="0">
              <a:buNone/>
            </a:pPr>
            <a:endParaRPr lang="nl-NL" sz="1900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1520" y="1268760"/>
            <a:ext cx="4230000" cy="864094"/>
          </a:xfrm>
        </p:spPr>
        <p:txBody>
          <a:bodyPr wrap="square" anchor="t">
            <a:normAutofit/>
          </a:bodyPr>
          <a:lstStyle/>
          <a:p>
            <a:r>
              <a:rPr lang="nl-NL" sz="2700" dirty="0"/>
              <a:t>4. Price </a:t>
            </a:r>
            <a:r>
              <a:rPr lang="nl-NL" sz="2700" dirty="0" err="1"/>
              <a:t>too</a:t>
            </a:r>
            <a:r>
              <a:rPr lang="nl-NL" sz="2700" dirty="0"/>
              <a:t> high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4"/>
          </p:nvPr>
        </p:nvSpPr>
        <p:spPr>
          <a:xfrm>
            <a:off x="246323" y="6356349"/>
            <a:ext cx="725277" cy="2520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D484D21D-6F67-453B-9876-1E1B2169E10B}" type="slidenum">
              <a:rPr lang="nl-NL" sz="1100" smtClean="0"/>
              <a:pPr>
                <a:lnSpc>
                  <a:spcPct val="90000"/>
                </a:lnSpc>
                <a:spcAft>
                  <a:spcPts val="600"/>
                </a:spcAft>
              </a:pPr>
              <a:t>14</a:t>
            </a:fld>
            <a:endParaRPr lang="nl-NL" sz="1100"/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41B38C5A-B5C0-4D43-985B-F52B46F37AE0}"/>
              </a:ext>
            </a:extLst>
          </p:cNvPr>
          <p:cNvSpPr txBox="1">
            <a:spLocks/>
          </p:cNvSpPr>
          <p:nvPr/>
        </p:nvSpPr>
        <p:spPr bwMode="auto">
          <a:xfrm>
            <a:off x="4914000" y="1268760"/>
            <a:ext cx="4230000" cy="86409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nl-NL" sz="2700" dirty="0"/>
              <a:t>5. Incomplete</a:t>
            </a:r>
            <a:r>
              <a:rPr lang="nl-NL" dirty="0"/>
              <a:t> </a:t>
            </a:r>
            <a:r>
              <a:rPr lang="nl-NL" sz="2700" dirty="0"/>
              <a:t>Tender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BA0877D3-EE28-4F67-8DE6-345D945EDF63}"/>
              </a:ext>
            </a:extLst>
          </p:cNvPr>
          <p:cNvSpPr txBox="1"/>
          <p:nvPr/>
        </p:nvSpPr>
        <p:spPr>
          <a:xfrm>
            <a:off x="246323" y="2132854"/>
            <a:ext cx="4325677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1900" dirty="0">
                <a:latin typeface="+mj-lt"/>
              </a:rPr>
              <a:t>This will immediately lead to exclusion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GB" sz="1900" dirty="0">
              <a:latin typeface="+mj-lt"/>
            </a:endParaRP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1900" dirty="0">
                <a:latin typeface="+mj-lt"/>
              </a:rPr>
              <a:t>Check Annex 4 and 5.2.7 of the Tender Document for the price bandwidths.</a:t>
            </a:r>
          </a:p>
        </p:txBody>
      </p:sp>
      <p:pic>
        <p:nvPicPr>
          <p:cNvPr id="6" name="Afbeelding 5" descr="Afbeelding met shirt&#10;&#10;Automatisch gegenereerde beschrijving">
            <a:extLst>
              <a:ext uri="{FF2B5EF4-FFF2-40B4-BE49-F238E27FC236}">
                <a16:creationId xmlns:a16="http://schemas.microsoft.com/office/drawing/2014/main" id="{357183E4-C679-4AE3-A604-18BA046053B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323" y="4343745"/>
            <a:ext cx="2695170" cy="1940759"/>
          </a:xfrm>
          <a:prstGeom prst="rect">
            <a:avLst/>
          </a:prstGeom>
        </p:spPr>
      </p:pic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047AA3D9-19C2-4947-B209-3CC3DC6402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6992310"/>
              </p:ext>
            </p:extLst>
          </p:nvPr>
        </p:nvGraphicFramePr>
        <p:xfrm>
          <a:off x="4890645" y="2684367"/>
          <a:ext cx="4162876" cy="350429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11275">
                  <a:extLst>
                    <a:ext uri="{9D8B030D-6E8A-4147-A177-3AD203B41FA5}">
                      <a16:colId xmlns:a16="http://schemas.microsoft.com/office/drawing/2014/main" val="3039558778"/>
                    </a:ext>
                  </a:extLst>
                </a:gridCol>
                <a:gridCol w="1799780">
                  <a:extLst>
                    <a:ext uri="{9D8B030D-6E8A-4147-A177-3AD203B41FA5}">
                      <a16:colId xmlns:a16="http://schemas.microsoft.com/office/drawing/2014/main" val="3003623605"/>
                    </a:ext>
                  </a:extLst>
                </a:gridCol>
                <a:gridCol w="1551821">
                  <a:extLst>
                    <a:ext uri="{9D8B030D-6E8A-4147-A177-3AD203B41FA5}">
                      <a16:colId xmlns:a16="http://schemas.microsoft.com/office/drawing/2014/main" val="2673095639"/>
                    </a:ext>
                  </a:extLst>
                </a:gridCol>
              </a:tblGrid>
              <a:tr h="418474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en-GB" sz="800">
                          <a:effectLst/>
                        </a:rPr>
                        <a:t>Annex [1]</a:t>
                      </a:r>
                      <a:endParaRPr lang="nl-NL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53975" marB="53975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en-GB" sz="800">
                          <a:effectLst/>
                        </a:rPr>
                        <a:t>European Single Procurement Document*</a:t>
                      </a:r>
                      <a:endParaRPr lang="nl-NL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53975" marB="53975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en-GB" sz="800">
                          <a:effectLst/>
                        </a:rPr>
                        <a:t>Fill in, legally sign and add to TenderNed</a:t>
                      </a:r>
                      <a:endParaRPr lang="nl-NL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53975" marB="53975"/>
                </a:tc>
                <a:extLst>
                  <a:ext uri="{0D108BD9-81ED-4DB2-BD59-A6C34878D82A}">
                    <a16:rowId xmlns:a16="http://schemas.microsoft.com/office/drawing/2014/main" val="738252384"/>
                  </a:ext>
                </a:extLst>
              </a:tr>
              <a:tr h="533203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en-GB" sz="800" dirty="0">
                          <a:effectLst/>
                        </a:rPr>
                        <a:t>Annex [2a] and/or [2b]</a:t>
                      </a:r>
                      <a:endParaRPr lang="nl-NL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53975" marB="53975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en-GB" sz="800" dirty="0">
                          <a:effectLst/>
                        </a:rPr>
                        <a:t>Reference Contracts</a:t>
                      </a:r>
                      <a:endParaRPr lang="nl-NL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53975" marB="53975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en-GB" sz="800" dirty="0">
                          <a:effectLst/>
                        </a:rPr>
                        <a:t>Add to </a:t>
                      </a:r>
                      <a:r>
                        <a:rPr lang="en-GB" sz="800" dirty="0" err="1">
                          <a:effectLst/>
                        </a:rPr>
                        <a:t>TenderNed</a:t>
                      </a:r>
                      <a:endParaRPr lang="nl-NL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53975" marB="53975"/>
                </a:tc>
                <a:extLst>
                  <a:ext uri="{0D108BD9-81ED-4DB2-BD59-A6C34878D82A}">
                    <a16:rowId xmlns:a16="http://schemas.microsoft.com/office/drawing/2014/main" val="1093769557"/>
                  </a:ext>
                </a:extLst>
              </a:tr>
              <a:tr h="418474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en-GB" sz="800">
                          <a:effectLst/>
                        </a:rPr>
                        <a:t>Award criteria </a:t>
                      </a:r>
                      <a:endParaRPr lang="nl-NL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53975" marB="53975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en-GB" sz="800">
                          <a:effectLst/>
                        </a:rPr>
                        <a:t>A separate response to each of the Tendering Authority’s award criteria. </a:t>
                      </a:r>
                      <a:endParaRPr lang="nl-NL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53975" marB="53975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en-GB" sz="800">
                          <a:effectLst/>
                        </a:rPr>
                        <a:t>Add to TenderNed </a:t>
                      </a:r>
                      <a:endParaRPr lang="nl-NL" sz="1050">
                        <a:effectLst/>
                      </a:endParaRPr>
                    </a:p>
                    <a:p>
                      <a:pPr>
                        <a:lnSpc>
                          <a:spcPts val="1200"/>
                        </a:lnSpc>
                      </a:pPr>
                      <a:r>
                        <a:rPr lang="en-GB" sz="800">
                          <a:effectLst/>
                        </a:rPr>
                        <a:t> </a:t>
                      </a:r>
                      <a:endParaRPr lang="nl-NL" sz="1050">
                        <a:effectLst/>
                      </a:endParaRPr>
                    </a:p>
                    <a:p>
                      <a:pPr>
                        <a:lnSpc>
                          <a:spcPts val="1200"/>
                        </a:lnSpc>
                      </a:pPr>
                      <a:r>
                        <a:rPr lang="en-GB" sz="800">
                          <a:effectLst/>
                        </a:rPr>
                        <a:t> </a:t>
                      </a:r>
                      <a:endParaRPr lang="nl-NL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53975" marB="53975"/>
                </a:tc>
                <a:extLst>
                  <a:ext uri="{0D108BD9-81ED-4DB2-BD59-A6C34878D82A}">
                    <a16:rowId xmlns:a16="http://schemas.microsoft.com/office/drawing/2014/main" val="289723357"/>
                  </a:ext>
                </a:extLst>
              </a:tr>
              <a:tr h="533203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en-GB" sz="800" dirty="0">
                          <a:effectLst/>
                        </a:rPr>
                        <a:t>Annex [3a] and/or [3b]</a:t>
                      </a:r>
                      <a:endParaRPr lang="nl-NL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53975" marB="53975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en-GB" sz="800" dirty="0">
                          <a:effectLst/>
                        </a:rPr>
                        <a:t>Qualifications of Team</a:t>
                      </a:r>
                      <a:endParaRPr lang="nl-NL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53975" marB="53975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en-GB" sz="800" dirty="0">
                          <a:effectLst/>
                        </a:rPr>
                        <a:t>Add to </a:t>
                      </a:r>
                      <a:r>
                        <a:rPr lang="en-GB" sz="800" dirty="0" err="1">
                          <a:effectLst/>
                        </a:rPr>
                        <a:t>TenderNed</a:t>
                      </a:r>
                      <a:endParaRPr lang="nl-NL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53975" marB="53975"/>
                </a:tc>
                <a:extLst>
                  <a:ext uri="{0D108BD9-81ED-4DB2-BD59-A6C34878D82A}">
                    <a16:rowId xmlns:a16="http://schemas.microsoft.com/office/drawing/2014/main" val="3902416138"/>
                  </a:ext>
                </a:extLst>
              </a:tr>
              <a:tr h="647932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en-GB" sz="800">
                          <a:effectLst/>
                        </a:rPr>
                        <a:t>‘Prices/RatesAnnex [4a] and/or [4b]</a:t>
                      </a:r>
                      <a:endParaRPr lang="nl-NL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53975" marB="53975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en-GB" sz="800">
                          <a:effectLst/>
                        </a:rPr>
                        <a:t>Prices/rates and Cycle Times   </a:t>
                      </a:r>
                      <a:endParaRPr lang="nl-NL" sz="1050">
                        <a:effectLst/>
                      </a:endParaRPr>
                    </a:p>
                    <a:p>
                      <a:pPr>
                        <a:lnSpc>
                          <a:spcPts val="1200"/>
                        </a:lnSpc>
                      </a:pPr>
                      <a:r>
                        <a:rPr lang="en-GB" sz="800">
                          <a:effectLst/>
                        </a:rPr>
                        <a:t> </a:t>
                      </a:r>
                      <a:endParaRPr lang="nl-NL" sz="1050">
                        <a:effectLst/>
                      </a:endParaRPr>
                    </a:p>
                    <a:p>
                      <a:pPr>
                        <a:lnSpc>
                          <a:spcPts val="1200"/>
                        </a:lnSpc>
                      </a:pPr>
                      <a:r>
                        <a:rPr lang="en-GB" sz="800">
                          <a:effectLst/>
                        </a:rPr>
                        <a:t> </a:t>
                      </a:r>
                      <a:endParaRPr lang="nl-NL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53975" marB="53975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en-GB" sz="800" dirty="0">
                          <a:effectLst/>
                        </a:rPr>
                        <a:t>Add to </a:t>
                      </a:r>
                      <a:r>
                        <a:rPr lang="en-GB" sz="800" dirty="0" err="1">
                          <a:effectLst/>
                        </a:rPr>
                        <a:t>TenderNed</a:t>
                      </a:r>
                      <a:endParaRPr lang="nl-NL" sz="1050" dirty="0">
                        <a:effectLst/>
                      </a:endParaRPr>
                    </a:p>
                    <a:p>
                      <a:pPr>
                        <a:lnSpc>
                          <a:spcPts val="1200"/>
                        </a:lnSpc>
                      </a:pPr>
                      <a:endParaRPr lang="nl-NL" sz="1050" dirty="0">
                        <a:effectLst/>
                      </a:endParaRPr>
                    </a:p>
                  </a:txBody>
                  <a:tcPr marL="44450" marR="44450" marT="53975" marB="53975"/>
                </a:tc>
                <a:extLst>
                  <a:ext uri="{0D108BD9-81ED-4DB2-BD59-A6C34878D82A}">
                    <a16:rowId xmlns:a16="http://schemas.microsoft.com/office/drawing/2014/main" val="3405402142"/>
                  </a:ext>
                </a:extLst>
              </a:tr>
              <a:tr h="191837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en-GB" sz="800">
                          <a:effectLst/>
                        </a:rPr>
                        <a:t>Other documents</a:t>
                      </a:r>
                      <a:endParaRPr lang="nl-NL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53975" marB="53975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en-GB" sz="800" dirty="0">
                          <a:effectLst/>
                        </a:rPr>
                        <a:t>CVs </a:t>
                      </a:r>
                      <a:endParaRPr lang="nl-NL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53975" marB="53975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en-GB" sz="800" dirty="0">
                          <a:effectLst/>
                        </a:rPr>
                        <a:t>Add to </a:t>
                      </a:r>
                      <a:r>
                        <a:rPr lang="en-GB" sz="800" dirty="0" err="1">
                          <a:effectLst/>
                        </a:rPr>
                        <a:t>TenderNed</a:t>
                      </a:r>
                      <a:endParaRPr lang="nl-NL" sz="1050" dirty="0">
                        <a:effectLst/>
                      </a:endParaRPr>
                    </a:p>
                    <a:p>
                      <a:pPr>
                        <a:lnSpc>
                          <a:spcPts val="1200"/>
                        </a:lnSpc>
                      </a:pPr>
                      <a:r>
                        <a:rPr lang="en-GB" sz="800" dirty="0">
                          <a:effectLst/>
                        </a:rPr>
                        <a:t> </a:t>
                      </a:r>
                      <a:endParaRPr lang="nl-NL" sz="1050" dirty="0">
                        <a:effectLst/>
                      </a:endParaRPr>
                    </a:p>
                  </a:txBody>
                  <a:tcPr marL="44450" marR="44450" marT="53975" marB="53975"/>
                </a:tc>
                <a:extLst>
                  <a:ext uri="{0D108BD9-81ED-4DB2-BD59-A6C34878D82A}">
                    <a16:rowId xmlns:a16="http://schemas.microsoft.com/office/drawing/2014/main" val="1180337426"/>
                  </a:ext>
                </a:extLst>
              </a:tr>
              <a:tr h="418474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en-GB" sz="800">
                          <a:effectLst/>
                        </a:rPr>
                        <a:t>Annex [5a]/[5b] </a:t>
                      </a:r>
                      <a:endParaRPr lang="nl-NL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53975" marB="53975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en-GB" sz="800" dirty="0">
                          <a:effectLst/>
                        </a:rPr>
                        <a:t>Letter of confirmation</a:t>
                      </a:r>
                      <a:endParaRPr lang="nl-NL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53975" marB="53975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en-GB" sz="800" dirty="0">
                          <a:effectLst/>
                        </a:rPr>
                        <a:t>Send by </a:t>
                      </a:r>
                      <a:r>
                        <a:rPr lang="en-GB" sz="800" dirty="0" err="1">
                          <a:effectLst/>
                        </a:rPr>
                        <a:t>TenderNed</a:t>
                      </a:r>
                      <a:r>
                        <a:rPr lang="en-GB" sz="800" dirty="0">
                          <a:effectLst/>
                        </a:rPr>
                        <a:t> before 01 September 2022</a:t>
                      </a:r>
                      <a:endParaRPr lang="nl-NL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53975" marB="53975"/>
                </a:tc>
                <a:extLst>
                  <a:ext uri="{0D108BD9-81ED-4DB2-BD59-A6C34878D82A}">
                    <a16:rowId xmlns:a16="http://schemas.microsoft.com/office/drawing/2014/main" val="10478421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9278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51520" y="2314575"/>
            <a:ext cx="4230000" cy="4162425"/>
          </a:xfrm>
        </p:spPr>
        <p:txBody>
          <a:bodyPr wrap="square" anchor="t">
            <a:normAutofit/>
          </a:bodyPr>
          <a:lstStyle/>
          <a:p>
            <a:pPr marL="0" indent="0">
              <a:buNone/>
            </a:pPr>
            <a:r>
              <a:rPr lang="nl-NL" sz="2400" dirty="0"/>
              <a:t>Tender </a:t>
            </a:r>
            <a:r>
              <a:rPr lang="nl-NL" sz="2400" dirty="0" err="1"/>
              <a:t>documents</a:t>
            </a:r>
            <a:r>
              <a:rPr lang="nl-NL" sz="2400" dirty="0"/>
              <a:t> </a:t>
            </a:r>
            <a:r>
              <a:rPr lang="nl-NL" sz="2400" dirty="0" err="1"/>
              <a:t>uploaded</a:t>
            </a:r>
            <a:r>
              <a:rPr lang="nl-NL" sz="2400" dirty="0"/>
              <a:t> to </a:t>
            </a:r>
            <a:r>
              <a:rPr lang="nl-NL" sz="2400" dirty="0" err="1"/>
              <a:t>Tenderned</a:t>
            </a:r>
            <a:r>
              <a:rPr lang="nl-NL" sz="2400" dirty="0"/>
              <a:t> last minute:</a:t>
            </a:r>
          </a:p>
          <a:p>
            <a:pPr>
              <a:buFontTx/>
              <a:buChar char="-"/>
            </a:pPr>
            <a:r>
              <a:rPr lang="nl-NL" sz="2400" dirty="0" err="1"/>
              <a:t>with</a:t>
            </a:r>
            <a:r>
              <a:rPr lang="nl-NL" sz="2400" dirty="0"/>
              <a:t> issues, </a:t>
            </a:r>
            <a:r>
              <a:rPr lang="nl-NL" sz="2400" dirty="0" err="1"/>
              <a:t>such</a:t>
            </a:r>
            <a:r>
              <a:rPr lang="nl-NL" sz="2400" dirty="0"/>
              <a:t> as slow uploads</a:t>
            </a:r>
          </a:p>
          <a:p>
            <a:pPr>
              <a:buFontTx/>
              <a:buChar char="-"/>
            </a:pPr>
            <a:r>
              <a:rPr lang="nl-NL" dirty="0"/>
              <a:t>Effect: </a:t>
            </a:r>
            <a:r>
              <a:rPr lang="nl-NL" dirty="0" err="1"/>
              <a:t>not</a:t>
            </a:r>
            <a:r>
              <a:rPr lang="nl-NL" dirty="0"/>
              <a:t> meeting </a:t>
            </a:r>
            <a:r>
              <a:rPr lang="nl-NL" dirty="0" err="1"/>
              <a:t>submission</a:t>
            </a:r>
            <a:r>
              <a:rPr lang="nl-NL" dirty="0"/>
              <a:t> deadline</a:t>
            </a:r>
            <a:endParaRPr lang="nl-NL" sz="2200" dirty="0"/>
          </a:p>
          <a:p>
            <a:pPr>
              <a:buFontTx/>
              <a:buChar char="-"/>
            </a:pPr>
            <a:r>
              <a:rPr lang="nl-NL" dirty="0" err="1"/>
              <a:t>Consequence</a:t>
            </a:r>
            <a:r>
              <a:rPr lang="nl-NL" dirty="0"/>
              <a:t>: tender </a:t>
            </a:r>
            <a:r>
              <a:rPr lang="nl-NL" dirty="0" err="1"/>
              <a:t>excluded</a:t>
            </a:r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1520" y="1268760"/>
            <a:ext cx="4230000" cy="864094"/>
          </a:xfrm>
        </p:spPr>
        <p:txBody>
          <a:bodyPr wrap="square" anchor="t">
            <a:normAutofit/>
          </a:bodyPr>
          <a:lstStyle/>
          <a:p>
            <a:r>
              <a:rPr lang="nl-NL" sz="2700" dirty="0"/>
              <a:t>6. Last minute Tender upload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4"/>
          </p:nvPr>
        </p:nvSpPr>
        <p:spPr>
          <a:xfrm>
            <a:off x="246323" y="6356349"/>
            <a:ext cx="725277" cy="2520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D484D21D-6F67-453B-9876-1E1B2169E10B}" type="slidenum">
              <a:rPr lang="nl-NL" sz="1100" smtClean="0"/>
              <a:pPr>
                <a:lnSpc>
                  <a:spcPct val="90000"/>
                </a:lnSpc>
                <a:spcAft>
                  <a:spcPts val="600"/>
                </a:spcAft>
              </a:pPr>
              <a:t>15</a:t>
            </a:fld>
            <a:endParaRPr lang="nl-NL" sz="1100"/>
          </a:p>
        </p:txBody>
      </p:sp>
      <p:pic>
        <p:nvPicPr>
          <p:cNvPr id="1026" name="Picture 2" descr="Clock 1:00 | ClipArt ETC">
            <a:extLst>
              <a:ext uri="{FF2B5EF4-FFF2-40B4-BE49-F238E27FC236}">
                <a16:creationId xmlns:a16="http://schemas.microsoft.com/office/drawing/2014/main" id="{205CD8A0-3CEB-4ADE-AB5C-B6C937942598}"/>
              </a:ext>
            </a:extLst>
          </p:cNvPr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6437" y="2605087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18736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51520" y="2156859"/>
            <a:ext cx="4230000" cy="4320141"/>
          </a:xfrm>
        </p:spPr>
        <p:txBody>
          <a:bodyPr wrap="square" anchor="t">
            <a:normAutofit/>
          </a:bodyPr>
          <a:lstStyle/>
          <a:p>
            <a:pPr marL="0" indent="0">
              <a:buNone/>
            </a:pPr>
            <a:r>
              <a:rPr lang="nl-NL" sz="2200" dirty="0" err="1"/>
              <a:t>All</a:t>
            </a:r>
            <a:r>
              <a:rPr lang="nl-NL" sz="2200" dirty="0"/>
              <a:t> </a:t>
            </a:r>
            <a:r>
              <a:rPr lang="nl-NL" sz="2200" dirty="0" err="1"/>
              <a:t>communication</a:t>
            </a:r>
            <a:r>
              <a:rPr lang="nl-NL" sz="2200" dirty="0"/>
              <a:t> via </a:t>
            </a:r>
            <a:r>
              <a:rPr lang="nl-NL" sz="2200" dirty="0" err="1"/>
              <a:t>Tenderned</a:t>
            </a:r>
            <a:r>
              <a:rPr lang="nl-NL" sz="2200" dirty="0"/>
              <a:t>!</a:t>
            </a:r>
          </a:p>
          <a:p>
            <a:pPr marL="0" indent="0">
              <a:buNone/>
            </a:pPr>
            <a:endParaRPr lang="nl-NL" sz="2200" dirty="0"/>
          </a:p>
          <a:p>
            <a:pPr marL="0" indent="0">
              <a:buNone/>
            </a:pPr>
            <a:endParaRPr lang="nl-NL" sz="2200" dirty="0"/>
          </a:p>
          <a:p>
            <a:pPr marL="0" indent="0">
              <a:buNone/>
            </a:pPr>
            <a:endParaRPr lang="nl-NL" sz="2200" dirty="0"/>
          </a:p>
          <a:p>
            <a:pPr marL="0" indent="0">
              <a:buNone/>
            </a:pPr>
            <a:r>
              <a:rPr lang="nl-NL" sz="2200" dirty="0"/>
              <a:t>In case of </a:t>
            </a:r>
            <a:r>
              <a:rPr lang="nl-NL" sz="2200" dirty="0" err="1"/>
              <a:t>emergency</a:t>
            </a:r>
            <a:r>
              <a:rPr lang="nl-NL" sz="2200" dirty="0"/>
              <a:t>: </a:t>
            </a:r>
          </a:p>
          <a:p>
            <a:pPr marL="0" indent="0">
              <a:buNone/>
            </a:pPr>
            <a:r>
              <a:rPr lang="nl-NL" sz="2200" dirty="0">
                <a:hlinkClick r:id="rId3"/>
              </a:rPr>
              <a:t>IUCEZteam1@rvo.nl</a:t>
            </a:r>
            <a:r>
              <a:rPr lang="nl-NL" sz="2200" dirty="0"/>
              <a:t>, </a:t>
            </a:r>
          </a:p>
          <a:p>
            <a:pPr marL="0" indent="0">
              <a:buNone/>
            </a:pPr>
            <a:r>
              <a:rPr lang="nl-NL" sz="2200" dirty="0" err="1"/>
              <a:t>attn</a:t>
            </a:r>
            <a:r>
              <a:rPr lang="nl-NL" sz="2200" dirty="0"/>
              <a:t>. Liesbeth de Man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1520" y="1268760"/>
            <a:ext cx="4230000" cy="864094"/>
          </a:xfrm>
        </p:spPr>
        <p:txBody>
          <a:bodyPr wrap="square" anchor="t">
            <a:normAutofit/>
          </a:bodyPr>
          <a:lstStyle/>
          <a:p>
            <a:r>
              <a:rPr lang="nl-NL" dirty="0"/>
              <a:t>Communication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4"/>
          </p:nvPr>
        </p:nvSpPr>
        <p:spPr>
          <a:xfrm>
            <a:off x="246323" y="6356349"/>
            <a:ext cx="725277" cy="2520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D484D21D-6F67-453B-9876-1E1B2169E10B}" type="slidenum">
              <a:rPr lang="nl-NL" sz="1100" smtClean="0"/>
              <a:pPr>
                <a:lnSpc>
                  <a:spcPct val="90000"/>
                </a:lnSpc>
                <a:spcAft>
                  <a:spcPts val="600"/>
                </a:spcAft>
              </a:pPr>
              <a:t>16</a:t>
            </a:fld>
            <a:endParaRPr lang="nl-NL" sz="1100"/>
          </a:p>
        </p:txBody>
      </p:sp>
      <p:pic>
        <p:nvPicPr>
          <p:cNvPr id="6" name="Tijdelijke aanduiding voor inhoud 5" descr="Afbeelding met auto, persoon, buiten, person&#10;&#10;Automatisch gegenereerde beschrijving">
            <a:extLst>
              <a:ext uri="{FF2B5EF4-FFF2-40B4-BE49-F238E27FC236}">
                <a16:creationId xmlns:a16="http://schemas.microsoft.com/office/drawing/2014/main" id="{A4071B1E-8A16-466D-B041-15CD7CAB3DE5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81" r="6107"/>
          <a:stretch/>
        </p:blipFill>
        <p:spPr>
          <a:xfrm>
            <a:off x="4572000" y="1052736"/>
            <a:ext cx="4572000" cy="5289525"/>
          </a:xfrm>
          <a:noFill/>
        </p:spPr>
      </p:pic>
    </p:spTree>
    <p:extLst>
      <p:ext uri="{BB962C8B-B14F-4D97-AF65-F5344CB8AC3E}">
        <p14:creationId xmlns:p14="http://schemas.microsoft.com/office/powerpoint/2010/main" val="10967032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946064" y="1275346"/>
            <a:ext cx="3960440" cy="964141"/>
          </a:xfrm>
        </p:spPr>
        <p:txBody>
          <a:bodyPr/>
          <a:lstStyle/>
          <a:p>
            <a:br>
              <a:rPr lang="nl-NL" sz="1800" dirty="0">
                <a:latin typeface="+mn-lt"/>
                <a:ea typeface="+mn-ea"/>
                <a:cs typeface="+mn-cs"/>
              </a:rPr>
            </a:br>
            <a:r>
              <a:rPr lang="nl-NL" sz="1800" dirty="0" err="1">
                <a:latin typeface="+mn-lt"/>
                <a:ea typeface="+mn-ea"/>
                <a:cs typeface="+mn-cs"/>
              </a:rPr>
              <a:t>Geotechnical</a:t>
            </a:r>
            <a:r>
              <a:rPr lang="nl-NL" sz="1800" dirty="0">
                <a:latin typeface="+mn-lt"/>
                <a:ea typeface="+mn-ea"/>
                <a:cs typeface="+mn-cs"/>
              </a:rPr>
              <a:t> </a:t>
            </a:r>
            <a:r>
              <a:rPr lang="nl-NL" sz="1800" dirty="0" err="1">
                <a:latin typeface="+mn-lt"/>
                <a:ea typeface="+mn-ea"/>
                <a:cs typeface="+mn-cs"/>
              </a:rPr>
              <a:t>Soil</a:t>
            </a:r>
            <a:r>
              <a:rPr lang="nl-NL" sz="1800" dirty="0">
                <a:latin typeface="+mn-lt"/>
                <a:ea typeface="+mn-ea"/>
                <a:cs typeface="+mn-cs"/>
              </a:rPr>
              <a:t> </a:t>
            </a:r>
            <a:r>
              <a:rPr lang="nl-NL" sz="1800" dirty="0" err="1">
                <a:latin typeface="+mn-lt"/>
                <a:ea typeface="+mn-ea"/>
                <a:cs typeface="+mn-cs"/>
              </a:rPr>
              <a:t>Investigations</a:t>
            </a:r>
            <a:r>
              <a:rPr lang="nl-NL" sz="1800" dirty="0">
                <a:latin typeface="+mn-lt"/>
                <a:ea typeface="+mn-ea"/>
                <a:cs typeface="+mn-cs"/>
              </a:rPr>
              <a:t> </a:t>
            </a:r>
            <a:r>
              <a:rPr lang="nl-NL" sz="1800" dirty="0" err="1">
                <a:latin typeface="+mn-lt"/>
                <a:ea typeface="+mn-ea"/>
                <a:cs typeface="+mn-cs"/>
              </a:rPr>
              <a:t>for</a:t>
            </a:r>
            <a:r>
              <a:rPr lang="nl-NL" sz="1800" dirty="0">
                <a:latin typeface="+mn-lt"/>
                <a:ea typeface="+mn-ea"/>
                <a:cs typeface="+mn-cs"/>
              </a:rPr>
              <a:t> </a:t>
            </a:r>
            <a:r>
              <a:rPr lang="nl-NL" sz="1800" dirty="0" err="1">
                <a:latin typeface="+mn-lt"/>
                <a:ea typeface="+mn-ea"/>
                <a:cs typeface="+mn-cs"/>
              </a:rPr>
              <a:t>three</a:t>
            </a:r>
            <a:r>
              <a:rPr lang="nl-NL" sz="1800" dirty="0">
                <a:latin typeface="+mn-lt"/>
                <a:ea typeface="+mn-ea"/>
                <a:cs typeface="+mn-cs"/>
              </a:rPr>
              <a:t> </a:t>
            </a:r>
            <a:r>
              <a:rPr lang="nl-NL" sz="1800" dirty="0" err="1">
                <a:latin typeface="+mn-lt"/>
                <a:ea typeface="+mn-ea"/>
                <a:cs typeface="+mn-cs"/>
              </a:rPr>
              <a:t>Investigation</a:t>
            </a:r>
            <a:r>
              <a:rPr lang="nl-NL" sz="1800" dirty="0">
                <a:latin typeface="+mn-lt"/>
                <a:ea typeface="+mn-ea"/>
                <a:cs typeface="+mn-cs"/>
              </a:rPr>
              <a:t> Areas IJVWFZ, NWWFZ, HKWWFZ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4946064" y="2892996"/>
            <a:ext cx="3946416" cy="1655762"/>
          </a:xfrm>
        </p:spPr>
        <p:txBody>
          <a:bodyPr/>
          <a:lstStyle/>
          <a:p>
            <a:r>
              <a:rPr lang="nl-NL" sz="1800" dirty="0"/>
              <a:t>Tender Contents</a:t>
            </a:r>
          </a:p>
          <a:p>
            <a:endParaRPr lang="nl-NL" sz="1800" dirty="0"/>
          </a:p>
          <a:p>
            <a:r>
              <a:rPr lang="nl-NL" sz="1800" dirty="0"/>
              <a:t>Michel Vrolijk (RVO)</a:t>
            </a:r>
          </a:p>
          <a:p>
            <a:endParaRPr lang="nl-NL" sz="1800" dirty="0"/>
          </a:p>
        </p:txBody>
      </p:sp>
    </p:spTree>
    <p:extLst>
      <p:ext uri="{BB962C8B-B14F-4D97-AF65-F5344CB8AC3E}">
        <p14:creationId xmlns:p14="http://schemas.microsoft.com/office/powerpoint/2010/main" val="42091076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8DF683-B3B2-4CB5-B576-AC75EC77C2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Assignment</a:t>
            </a:r>
            <a:endParaRPr lang="nl-NL" dirty="0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B374DD5C-B037-4573-BB4F-8474E902D4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484D21D-6F67-453B-9876-1E1B2169E10B}" type="slidenum">
              <a:rPr lang="nl-NL" smtClean="0"/>
              <a:pPr/>
              <a:t>18</a:t>
            </a:fld>
            <a:endParaRPr lang="nl-NL" dirty="0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3361BC5-55BC-4291-8B40-4360654CE63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46063" y="2290617"/>
            <a:ext cx="5166445" cy="3646665"/>
          </a:xfrm>
        </p:spPr>
        <p:txBody>
          <a:bodyPr/>
          <a:lstStyle/>
          <a:p>
            <a:endParaRPr lang="nl-NL" sz="1800" dirty="0"/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endParaRPr lang="nl-NL" sz="2400" dirty="0"/>
          </a:p>
          <a:p>
            <a:pPr marL="360000" lvl="1" indent="0">
              <a:buNone/>
            </a:pPr>
            <a:endParaRPr lang="nl-NL" sz="1400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F21601DB-4EE7-4796-B5EE-37917248F3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9225" y="1204779"/>
            <a:ext cx="3914775" cy="5110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ijdelijke aanduiding voor inhoud 2">
            <a:extLst>
              <a:ext uri="{FF2B5EF4-FFF2-40B4-BE49-F238E27FC236}">
                <a16:creationId xmlns:a16="http://schemas.microsoft.com/office/drawing/2014/main" id="{B1D01EB2-4096-4DFA-A1D1-C2F5F73243F2}"/>
              </a:ext>
            </a:extLst>
          </p:cNvPr>
          <p:cNvSpPr txBox="1">
            <a:spLocks/>
          </p:cNvSpPr>
          <p:nvPr/>
        </p:nvSpPr>
        <p:spPr>
          <a:xfrm>
            <a:off x="251519" y="2314575"/>
            <a:ext cx="4768156" cy="4162425"/>
          </a:xfrm>
          <a:prstGeom prst="rect">
            <a:avLst/>
          </a:prstGeom>
        </p:spPr>
        <p:txBody>
          <a:bodyPr wrap="square" anchor="t">
            <a:normAutofit/>
          </a:bodyPr>
          <a:lstStyle>
            <a:lvl1pPr marL="360000" indent="-3600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Verdana" panose="020B0604030504040204" pitchFamily="34" charset="0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75000"/>
              <a:buFont typeface="Verdana" panose="020B0604030504040204" pitchFamily="34" charset="0"/>
              <a:buChar char="&gt;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nl-NL" sz="2000" dirty="0"/>
              <a:t>2 </a:t>
            </a:r>
            <a:r>
              <a:rPr lang="nl-NL" sz="2000" dirty="0" err="1"/>
              <a:t>lots</a:t>
            </a:r>
            <a:r>
              <a:rPr lang="nl-NL" sz="2000" dirty="0"/>
              <a:t>:</a:t>
            </a:r>
          </a:p>
          <a:p>
            <a:pPr fontAlgn="auto">
              <a:spcAft>
                <a:spcPts val="0"/>
              </a:spcAft>
            </a:pPr>
            <a:r>
              <a:rPr lang="nl-NL" sz="2000" dirty="0"/>
              <a:t>Lot 1: </a:t>
            </a:r>
            <a:r>
              <a:rPr lang="en-GB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en-GB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seabed CPT and </a:t>
            </a:r>
            <a:r>
              <a:rPr lang="en-GB" sz="1800" dirty="0" err="1">
                <a:effectLst/>
                <a:latin typeface="Verdana" panose="020B060403050404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vibrocore</a:t>
            </a:r>
            <a:r>
              <a:rPr lang="en-GB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campaign (three Investigation Areas) inclusive of basic laboratory testing and reporting; and ecological water and soil sampling at NWWFZ and HKWFZ</a:t>
            </a:r>
            <a:r>
              <a:rPr lang="en-GB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fontAlgn="auto">
              <a:spcAft>
                <a:spcPts val="0"/>
              </a:spcAft>
            </a:pPr>
            <a:r>
              <a:rPr lang="en-GB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Lot 2: Lot 2 </a:t>
            </a:r>
            <a:r>
              <a:rPr lang="en-GB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borehole campaign comprising borehole sampling, downhole in-situ testing and extensive basic and advanced laboratory testing and reporting</a:t>
            </a:r>
            <a:r>
              <a:rPr lang="en-GB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nl-N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</a:pPr>
            <a:endParaRPr lang="nl-N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</a:pPr>
            <a:endParaRPr lang="nl-NL" sz="2000" dirty="0"/>
          </a:p>
        </p:txBody>
      </p:sp>
    </p:spTree>
    <p:extLst>
      <p:ext uri="{BB962C8B-B14F-4D97-AF65-F5344CB8AC3E}">
        <p14:creationId xmlns:p14="http://schemas.microsoft.com/office/powerpoint/2010/main" val="8656454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8DF683-B3B2-4CB5-B576-AC75EC77C2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Overview</a:t>
            </a:r>
            <a:r>
              <a:rPr lang="nl-NL" dirty="0"/>
              <a:t> </a:t>
            </a:r>
            <a:r>
              <a:rPr lang="nl-NL" dirty="0" err="1"/>
              <a:t>Investigation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/>
              <a:t>Areas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B374DD5C-B037-4573-BB4F-8474E902D4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484D21D-6F67-453B-9876-1E1B2169E10B}" type="slidenum">
              <a:rPr lang="nl-NL" smtClean="0"/>
              <a:pPr/>
              <a:t>19</a:t>
            </a:fld>
            <a:endParaRPr lang="nl-NL" dirty="0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3361BC5-55BC-4291-8B40-4360654CE63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46063" y="2290617"/>
            <a:ext cx="5166445" cy="3646665"/>
          </a:xfrm>
        </p:spPr>
        <p:txBody>
          <a:bodyPr/>
          <a:lstStyle/>
          <a:p>
            <a:endParaRPr lang="nl-NL" sz="1800" dirty="0"/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endParaRPr lang="nl-NL" sz="2400" dirty="0"/>
          </a:p>
          <a:p>
            <a:pPr marL="360000" lvl="1" indent="0">
              <a:buNone/>
            </a:pPr>
            <a:endParaRPr lang="nl-NL" sz="1400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F21601DB-4EE7-4796-B5EE-37917248F3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9225" y="1204779"/>
            <a:ext cx="3914775" cy="5110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Rechte verbindingslijn met pijl 8">
            <a:extLst>
              <a:ext uri="{FF2B5EF4-FFF2-40B4-BE49-F238E27FC236}">
                <a16:creationId xmlns:a16="http://schemas.microsoft.com/office/drawing/2014/main" id="{2FB95E45-B049-4E9A-8E2D-87E211CADEC7}"/>
              </a:ext>
            </a:extLst>
          </p:cNvPr>
          <p:cNvCxnSpPr>
            <a:cxnSpLocks/>
          </p:cNvCxnSpPr>
          <p:nvPr/>
        </p:nvCxnSpPr>
        <p:spPr>
          <a:xfrm>
            <a:off x="4133850" y="2676525"/>
            <a:ext cx="1847850" cy="47625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echte verbindingslijn met pijl 11">
            <a:extLst>
              <a:ext uri="{FF2B5EF4-FFF2-40B4-BE49-F238E27FC236}">
                <a16:creationId xmlns:a16="http://schemas.microsoft.com/office/drawing/2014/main" id="{4B27031E-A95C-4278-A64B-F75AF7101162}"/>
              </a:ext>
            </a:extLst>
          </p:cNvPr>
          <p:cNvCxnSpPr>
            <a:cxnSpLocks/>
          </p:cNvCxnSpPr>
          <p:nvPr/>
        </p:nvCxnSpPr>
        <p:spPr>
          <a:xfrm flipV="1">
            <a:off x="4133850" y="3609975"/>
            <a:ext cx="2038350" cy="111517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echte verbindingslijn met pijl 12">
            <a:extLst>
              <a:ext uri="{FF2B5EF4-FFF2-40B4-BE49-F238E27FC236}">
                <a16:creationId xmlns:a16="http://schemas.microsoft.com/office/drawing/2014/main" id="{477DE25B-93CB-4B2C-B59A-221D6665A936}"/>
              </a:ext>
            </a:extLst>
          </p:cNvPr>
          <p:cNvCxnSpPr>
            <a:cxnSpLocks/>
          </p:cNvCxnSpPr>
          <p:nvPr/>
        </p:nvCxnSpPr>
        <p:spPr>
          <a:xfrm flipV="1">
            <a:off x="4572000" y="3352800"/>
            <a:ext cx="1847850" cy="25717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jdelijke aanduiding voor inhoud 2">
            <a:extLst>
              <a:ext uri="{FF2B5EF4-FFF2-40B4-BE49-F238E27FC236}">
                <a16:creationId xmlns:a16="http://schemas.microsoft.com/office/drawing/2014/main" id="{B1D01EB2-4096-4DFA-A1D1-C2F5F73243F2}"/>
              </a:ext>
            </a:extLst>
          </p:cNvPr>
          <p:cNvSpPr txBox="1">
            <a:spLocks/>
          </p:cNvSpPr>
          <p:nvPr/>
        </p:nvSpPr>
        <p:spPr>
          <a:xfrm>
            <a:off x="251519" y="2314575"/>
            <a:ext cx="4768156" cy="4162425"/>
          </a:xfrm>
          <a:prstGeom prst="rect">
            <a:avLst/>
          </a:prstGeom>
        </p:spPr>
        <p:txBody>
          <a:bodyPr wrap="square" anchor="t">
            <a:normAutofit lnSpcReduction="10000"/>
          </a:bodyPr>
          <a:lstStyle>
            <a:lvl1pPr marL="360000" indent="-3600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Verdana" panose="020B0604030504040204" pitchFamily="34" charset="0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75000"/>
              <a:buFont typeface="Verdana" panose="020B0604030504040204" pitchFamily="34" charset="0"/>
              <a:buChar char="&gt;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nl-NL" sz="2000" dirty="0" err="1"/>
              <a:t>Investigation</a:t>
            </a:r>
            <a:r>
              <a:rPr lang="nl-NL" sz="2000" dirty="0"/>
              <a:t> Area </a:t>
            </a:r>
            <a:r>
              <a:rPr lang="nl-NL" sz="2000" dirty="0" err="1"/>
              <a:t>Nederwiek</a:t>
            </a:r>
            <a:r>
              <a:rPr lang="nl-NL" sz="2000" dirty="0"/>
              <a:t> Wind Farm Zone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nl-NL" sz="2000" dirty="0"/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nl-NL" sz="2000" dirty="0" err="1"/>
              <a:t>Investigation</a:t>
            </a:r>
            <a:r>
              <a:rPr lang="nl-NL" sz="2000" dirty="0"/>
              <a:t> Area IJmuiden Ver Wind Farm Zone (</a:t>
            </a:r>
            <a:r>
              <a:rPr lang="nl-NL" sz="2000" dirty="0" err="1"/>
              <a:t>northern</a:t>
            </a:r>
            <a:r>
              <a:rPr lang="nl-NL" sz="2000" dirty="0"/>
              <a:t> part)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nl-NL" sz="2000" dirty="0"/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nl-NL" sz="2000" dirty="0" err="1"/>
              <a:t>Investigation</a:t>
            </a:r>
            <a:r>
              <a:rPr lang="nl-NL" sz="2000" dirty="0"/>
              <a:t> Area Hollandse Kust (west) Wind Farm Zone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nl-NL" sz="2000" dirty="0"/>
              <a:t>(</a:t>
            </a:r>
            <a:r>
              <a:rPr lang="nl-NL" sz="2000" dirty="0" err="1"/>
              <a:t>southern</a:t>
            </a:r>
            <a:r>
              <a:rPr lang="nl-NL" sz="2000" dirty="0"/>
              <a:t> part)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nl-NL" sz="2000" dirty="0"/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nl-NL" sz="2000" dirty="0"/>
              <a:t>More information: Annex 6 </a:t>
            </a:r>
            <a:r>
              <a:rPr lang="nl-NL" sz="2000" dirty="0" err="1"/>
              <a:t>Section</a:t>
            </a:r>
            <a:r>
              <a:rPr lang="nl-NL" sz="2000" dirty="0"/>
              <a:t> IV - Scope of </a:t>
            </a:r>
            <a:r>
              <a:rPr lang="nl-NL" sz="2000" dirty="0" err="1"/>
              <a:t>Work</a:t>
            </a:r>
            <a:endParaRPr lang="nl-NL" sz="2000" dirty="0"/>
          </a:p>
        </p:txBody>
      </p:sp>
    </p:spTree>
    <p:extLst>
      <p:ext uri="{BB962C8B-B14F-4D97-AF65-F5344CB8AC3E}">
        <p14:creationId xmlns:p14="http://schemas.microsoft.com/office/powerpoint/2010/main" val="849909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8DF683-B3B2-4CB5-B576-AC75EC77C2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Requirements</a:t>
            </a:r>
            <a:endParaRPr lang="nl-NL" dirty="0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B374DD5C-B037-4573-BB4F-8474E902D4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484D21D-6F67-453B-9876-1E1B2169E10B}" type="slidenum">
              <a:rPr lang="nl-NL" smtClean="0"/>
              <a:pPr/>
              <a:t>20</a:t>
            </a:fld>
            <a:endParaRPr lang="nl-NL" dirty="0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3361BC5-55BC-4291-8B40-4360654CE63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46063" y="2290617"/>
            <a:ext cx="8640000" cy="3646665"/>
          </a:xfrm>
        </p:spPr>
        <p:txBody>
          <a:bodyPr/>
          <a:lstStyle/>
          <a:p>
            <a:r>
              <a:rPr lang="nl-NL" sz="1800" dirty="0"/>
              <a:t>Tender Document </a:t>
            </a:r>
            <a:r>
              <a:rPr lang="nl-NL" sz="1800" dirty="0" err="1"/>
              <a:t>section</a:t>
            </a:r>
            <a:endParaRPr lang="nl-NL" sz="1800" dirty="0"/>
          </a:p>
          <a:p>
            <a:pPr lvl="1"/>
            <a:r>
              <a:rPr lang="en-GB" sz="1400" dirty="0"/>
              <a:t>Section 3: Requirements concerning the requested services and the prices and rates</a:t>
            </a:r>
          </a:p>
          <a:p>
            <a:pPr lvl="1"/>
            <a:r>
              <a:rPr lang="en-GB" sz="1400" dirty="0"/>
              <a:t>Section 4: Requirements concerning the Tenderer</a:t>
            </a:r>
          </a:p>
          <a:p>
            <a:r>
              <a:rPr lang="nl-NL" sz="1800" dirty="0"/>
              <a:t>Tender </a:t>
            </a:r>
            <a:r>
              <a:rPr lang="nl-NL" sz="1800" dirty="0" err="1"/>
              <a:t>will</a:t>
            </a:r>
            <a:r>
              <a:rPr lang="nl-NL" sz="1800" dirty="0"/>
              <a:t> </a:t>
            </a:r>
            <a:r>
              <a:rPr lang="nl-NL" sz="1800" dirty="0" err="1"/>
              <a:t>be</a:t>
            </a:r>
            <a:r>
              <a:rPr lang="nl-NL" sz="1800" dirty="0"/>
              <a:t> </a:t>
            </a:r>
            <a:r>
              <a:rPr lang="nl-NL" sz="1800" dirty="0" err="1"/>
              <a:t>excluded</a:t>
            </a:r>
            <a:r>
              <a:rPr lang="nl-NL" sz="1800" dirty="0"/>
              <a:t> </a:t>
            </a:r>
            <a:r>
              <a:rPr lang="nl-NL" sz="1800" dirty="0" err="1"/>
              <a:t>when</a:t>
            </a:r>
            <a:r>
              <a:rPr lang="nl-NL" sz="1800" dirty="0"/>
              <a:t> </a:t>
            </a:r>
            <a:r>
              <a:rPr lang="nl-NL" sz="1800" dirty="0" err="1"/>
              <a:t>Tenderer</a:t>
            </a:r>
            <a:r>
              <a:rPr lang="nl-NL" sz="1800" dirty="0"/>
              <a:t> </a:t>
            </a:r>
            <a:r>
              <a:rPr lang="nl-NL" sz="1800" dirty="0" err="1"/>
              <a:t>cannot</a:t>
            </a:r>
            <a:r>
              <a:rPr lang="nl-NL" sz="1800" dirty="0"/>
              <a:t> </a:t>
            </a:r>
            <a:r>
              <a:rPr lang="nl-NL" sz="1800" dirty="0" err="1"/>
              <a:t>comply</a:t>
            </a:r>
            <a:r>
              <a:rPr lang="nl-NL" sz="1800" dirty="0"/>
              <a:t> </a:t>
            </a:r>
            <a:r>
              <a:rPr lang="nl-NL" sz="1800" dirty="0" err="1"/>
              <a:t>with</a:t>
            </a:r>
            <a:r>
              <a:rPr lang="nl-NL" sz="1800" dirty="0"/>
              <a:t> these </a:t>
            </a:r>
            <a:r>
              <a:rPr lang="nl-NL" sz="1800" dirty="0" err="1"/>
              <a:t>requirements</a:t>
            </a:r>
            <a:endParaRPr lang="nl-NL" sz="1800" dirty="0"/>
          </a:p>
          <a:p>
            <a:r>
              <a:rPr lang="en-US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case you have questions about the Requirements please be sure to send in the questions before the deadline of July 25,</a:t>
            </a:r>
            <a:r>
              <a:rPr lang="nl-NL" sz="1800" dirty="0"/>
              <a:t> 13:00 CEST.</a:t>
            </a:r>
          </a:p>
          <a:p>
            <a:pPr marL="0" indent="0">
              <a:buNone/>
            </a:pPr>
            <a:endParaRPr lang="nl-NL" sz="2400" dirty="0"/>
          </a:p>
          <a:p>
            <a:pPr marL="360000" lvl="1" indent="0">
              <a:buNone/>
            </a:pPr>
            <a:endParaRPr lang="nl-NL" sz="1400" dirty="0"/>
          </a:p>
        </p:txBody>
      </p:sp>
    </p:spTree>
    <p:extLst>
      <p:ext uri="{BB962C8B-B14F-4D97-AF65-F5344CB8AC3E}">
        <p14:creationId xmlns:p14="http://schemas.microsoft.com/office/powerpoint/2010/main" val="32274394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8DF683-B3B2-4CB5-B576-AC75EC77C2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Award Criteria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B374DD5C-B037-4573-BB4F-8474E902D4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484D21D-6F67-453B-9876-1E1B2169E10B}" type="slidenum">
              <a:rPr lang="nl-NL" smtClean="0"/>
              <a:pPr/>
              <a:t>21</a:t>
            </a:fld>
            <a:endParaRPr lang="nl-NL" dirty="0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3361BC5-55BC-4291-8B40-4360654CE63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46063" y="2059712"/>
            <a:ext cx="8640000" cy="3646665"/>
          </a:xfrm>
        </p:spPr>
        <p:txBody>
          <a:bodyPr/>
          <a:lstStyle/>
          <a:p>
            <a:pPr marL="0" indent="0">
              <a:buNone/>
            </a:pPr>
            <a:r>
              <a:rPr lang="nl-NL" sz="1800" dirty="0"/>
              <a:t>Tender Document </a:t>
            </a:r>
            <a:r>
              <a:rPr lang="nl-NL" sz="1800" dirty="0" err="1"/>
              <a:t>section</a:t>
            </a:r>
            <a:r>
              <a:rPr lang="nl-NL" sz="1800" dirty="0"/>
              <a:t> 5</a:t>
            </a:r>
          </a:p>
          <a:p>
            <a:pPr marL="0" indent="0">
              <a:buNone/>
            </a:pPr>
            <a:endParaRPr lang="nl-NL" sz="1800" dirty="0"/>
          </a:p>
          <a:p>
            <a:pPr marL="0" indent="0">
              <a:buNone/>
            </a:pPr>
            <a:endParaRPr lang="nl-NL" sz="1800" dirty="0"/>
          </a:p>
        </p:txBody>
      </p:sp>
      <p:graphicFrame>
        <p:nvGraphicFramePr>
          <p:cNvPr id="5" name="Tabel 4">
            <a:extLst>
              <a:ext uri="{FF2B5EF4-FFF2-40B4-BE49-F238E27FC236}">
                <a16:creationId xmlns:a16="http://schemas.microsoft.com/office/drawing/2014/main" id="{DC9D3F9A-61F5-442D-B80F-7635996175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4717721"/>
              </p:ext>
            </p:extLst>
          </p:nvPr>
        </p:nvGraphicFramePr>
        <p:xfrm>
          <a:off x="257937" y="2463069"/>
          <a:ext cx="8533637" cy="38424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63049">
                  <a:extLst>
                    <a:ext uri="{9D8B030D-6E8A-4147-A177-3AD203B41FA5}">
                      <a16:colId xmlns:a16="http://schemas.microsoft.com/office/drawing/2014/main" val="1756437590"/>
                    </a:ext>
                  </a:extLst>
                </a:gridCol>
                <a:gridCol w="3732614">
                  <a:extLst>
                    <a:ext uri="{9D8B030D-6E8A-4147-A177-3AD203B41FA5}">
                      <a16:colId xmlns:a16="http://schemas.microsoft.com/office/drawing/2014/main" val="3420233526"/>
                    </a:ext>
                  </a:extLst>
                </a:gridCol>
                <a:gridCol w="3037974">
                  <a:extLst>
                    <a:ext uri="{9D8B030D-6E8A-4147-A177-3AD203B41FA5}">
                      <a16:colId xmlns:a16="http://schemas.microsoft.com/office/drawing/2014/main" val="4272702828"/>
                    </a:ext>
                  </a:extLst>
                </a:gridCol>
              </a:tblGrid>
              <a:tr h="175204">
                <a:tc>
                  <a:txBody>
                    <a:bodyPr/>
                    <a:lstStyle/>
                    <a:p>
                      <a:pPr algn="just"/>
                      <a:r>
                        <a:rPr lang="en-GB" sz="1400">
                          <a:effectLst/>
                        </a:rPr>
                        <a:t>Paragraph number </a:t>
                      </a:r>
                      <a:endParaRPr lang="nl-N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1400" dirty="0">
                          <a:effectLst/>
                        </a:rPr>
                        <a:t>Subject</a:t>
                      </a:r>
                      <a:endParaRPr lang="nl-N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1400" dirty="0">
                          <a:effectLst/>
                        </a:rPr>
                        <a:t>Maximum number of points to be obtained </a:t>
                      </a:r>
                      <a:endParaRPr lang="nl-N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50373881"/>
                  </a:ext>
                </a:extLst>
              </a:tr>
              <a:tr h="175204">
                <a:tc>
                  <a:txBody>
                    <a:bodyPr/>
                    <a:lstStyle/>
                    <a:p>
                      <a:pPr algn="just"/>
                      <a:r>
                        <a:rPr lang="en-GB" sz="1400">
                          <a:effectLst/>
                        </a:rPr>
                        <a:t>§5.2.1</a:t>
                      </a:r>
                      <a:endParaRPr lang="nl-N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1400" b="1">
                          <a:effectLst/>
                        </a:rPr>
                        <a:t>Project documentation</a:t>
                      </a:r>
                      <a:endParaRPr lang="nl-NL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1400" b="1" dirty="0">
                          <a:effectLst/>
                        </a:rPr>
                        <a:t>20</a:t>
                      </a:r>
                      <a:endParaRPr lang="nl-NL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10933704"/>
                  </a:ext>
                </a:extLst>
              </a:tr>
              <a:tr h="175204">
                <a:tc>
                  <a:txBody>
                    <a:bodyPr/>
                    <a:lstStyle/>
                    <a:p>
                      <a:pPr algn="just"/>
                      <a:r>
                        <a:rPr lang="en-GB" sz="1400">
                          <a:effectLst/>
                        </a:rPr>
                        <a:t> </a:t>
                      </a:r>
                      <a:endParaRPr lang="nl-N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1400">
                          <a:effectLst/>
                        </a:rPr>
                        <a:t>Project Execution Plan</a:t>
                      </a:r>
                      <a:endParaRPr lang="nl-N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1400">
                          <a:effectLst/>
                        </a:rPr>
                        <a:t>10</a:t>
                      </a:r>
                      <a:endParaRPr lang="nl-N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74194893"/>
                  </a:ext>
                </a:extLst>
              </a:tr>
              <a:tr h="175204">
                <a:tc>
                  <a:txBody>
                    <a:bodyPr/>
                    <a:lstStyle/>
                    <a:p>
                      <a:pPr algn="just"/>
                      <a:r>
                        <a:rPr lang="en-GB" sz="1400">
                          <a:effectLst/>
                        </a:rPr>
                        <a:t> </a:t>
                      </a:r>
                      <a:endParaRPr lang="nl-N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1400">
                          <a:effectLst/>
                        </a:rPr>
                        <a:t>Project HSE management plan</a:t>
                      </a:r>
                      <a:endParaRPr lang="nl-N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1400">
                          <a:effectLst/>
                        </a:rPr>
                        <a:t>5</a:t>
                      </a:r>
                      <a:endParaRPr lang="nl-N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8377281"/>
                  </a:ext>
                </a:extLst>
              </a:tr>
              <a:tr h="175204">
                <a:tc>
                  <a:txBody>
                    <a:bodyPr/>
                    <a:lstStyle/>
                    <a:p>
                      <a:pPr algn="just"/>
                      <a:r>
                        <a:rPr lang="en-GB" sz="1400">
                          <a:effectLst/>
                        </a:rPr>
                        <a:t> </a:t>
                      </a:r>
                      <a:endParaRPr lang="nl-N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1400">
                          <a:effectLst/>
                        </a:rPr>
                        <a:t>Project Quality Plan</a:t>
                      </a:r>
                      <a:endParaRPr lang="nl-N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1400">
                          <a:effectLst/>
                        </a:rPr>
                        <a:t>5</a:t>
                      </a:r>
                      <a:endParaRPr lang="nl-N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83730688"/>
                  </a:ext>
                </a:extLst>
              </a:tr>
              <a:tr h="175204">
                <a:tc>
                  <a:txBody>
                    <a:bodyPr/>
                    <a:lstStyle/>
                    <a:p>
                      <a:pPr algn="just"/>
                      <a:r>
                        <a:rPr lang="en-GB" sz="1400">
                          <a:effectLst/>
                        </a:rPr>
                        <a:t>§5.2.2</a:t>
                      </a:r>
                      <a:endParaRPr lang="nl-N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1400" b="1">
                          <a:effectLst/>
                        </a:rPr>
                        <a:t>Qualifications personnel</a:t>
                      </a:r>
                      <a:endParaRPr lang="nl-NL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1400" b="1" dirty="0">
                          <a:effectLst/>
                        </a:rPr>
                        <a:t>14</a:t>
                      </a:r>
                      <a:endParaRPr lang="nl-NL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44316482"/>
                  </a:ext>
                </a:extLst>
              </a:tr>
              <a:tr h="175204">
                <a:tc>
                  <a:txBody>
                    <a:bodyPr/>
                    <a:lstStyle/>
                    <a:p>
                      <a:pPr algn="just"/>
                      <a:r>
                        <a:rPr lang="en-GB" sz="1400">
                          <a:effectLst/>
                        </a:rPr>
                        <a:t> </a:t>
                      </a:r>
                      <a:endParaRPr lang="nl-N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1400">
                          <a:effectLst/>
                        </a:rPr>
                        <a:t>Level and type of education </a:t>
                      </a:r>
                      <a:endParaRPr lang="nl-N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1400">
                          <a:effectLst/>
                        </a:rPr>
                        <a:t>4</a:t>
                      </a:r>
                      <a:endParaRPr lang="nl-N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72781440"/>
                  </a:ext>
                </a:extLst>
              </a:tr>
              <a:tr h="175204">
                <a:tc>
                  <a:txBody>
                    <a:bodyPr/>
                    <a:lstStyle/>
                    <a:p>
                      <a:pPr algn="just"/>
                      <a:r>
                        <a:rPr lang="en-GB" sz="1400">
                          <a:effectLst/>
                        </a:rPr>
                        <a:t> </a:t>
                      </a:r>
                      <a:endParaRPr lang="nl-N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1400" dirty="0">
                          <a:effectLst/>
                        </a:rPr>
                        <a:t>Experience </a:t>
                      </a:r>
                      <a:endParaRPr lang="nl-N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1400">
                          <a:effectLst/>
                        </a:rPr>
                        <a:t>10</a:t>
                      </a:r>
                      <a:endParaRPr lang="nl-N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6447131"/>
                  </a:ext>
                </a:extLst>
              </a:tr>
              <a:tr h="175204">
                <a:tc>
                  <a:txBody>
                    <a:bodyPr/>
                    <a:lstStyle/>
                    <a:p>
                      <a:pPr algn="just"/>
                      <a:r>
                        <a:rPr lang="en-GB" sz="1400">
                          <a:effectLst/>
                        </a:rPr>
                        <a:t>§5.2.3</a:t>
                      </a:r>
                      <a:endParaRPr lang="nl-N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1400" b="1">
                          <a:effectLst/>
                        </a:rPr>
                        <a:t>Vessel(s), equipment</a:t>
                      </a:r>
                      <a:endParaRPr lang="nl-NL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1400" b="1" dirty="0">
                          <a:effectLst/>
                        </a:rPr>
                        <a:t>30</a:t>
                      </a:r>
                      <a:endParaRPr lang="nl-NL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46753677"/>
                  </a:ext>
                </a:extLst>
              </a:tr>
              <a:tr h="175204">
                <a:tc>
                  <a:txBody>
                    <a:bodyPr/>
                    <a:lstStyle/>
                    <a:p>
                      <a:pPr algn="just"/>
                      <a:r>
                        <a:rPr lang="en-GB" sz="1400">
                          <a:effectLst/>
                        </a:rPr>
                        <a:t> </a:t>
                      </a:r>
                      <a:endParaRPr lang="nl-N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1400">
                          <a:effectLst/>
                        </a:rPr>
                        <a:t>Vessel(s)</a:t>
                      </a:r>
                      <a:endParaRPr lang="nl-N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1400">
                          <a:effectLst/>
                        </a:rPr>
                        <a:t>15</a:t>
                      </a:r>
                      <a:endParaRPr lang="nl-N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16351120"/>
                  </a:ext>
                </a:extLst>
              </a:tr>
              <a:tr h="175204">
                <a:tc>
                  <a:txBody>
                    <a:bodyPr/>
                    <a:lstStyle/>
                    <a:p>
                      <a:pPr algn="just"/>
                      <a:r>
                        <a:rPr lang="en-GB" sz="1400">
                          <a:effectLst/>
                        </a:rPr>
                        <a:t> </a:t>
                      </a:r>
                      <a:endParaRPr lang="nl-N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1400">
                          <a:effectLst/>
                        </a:rPr>
                        <a:t>Survey Equipment</a:t>
                      </a:r>
                      <a:endParaRPr lang="nl-N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1400">
                          <a:effectLst/>
                        </a:rPr>
                        <a:t>15</a:t>
                      </a:r>
                      <a:endParaRPr lang="nl-N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324358"/>
                  </a:ext>
                </a:extLst>
              </a:tr>
              <a:tr h="215305">
                <a:tc>
                  <a:txBody>
                    <a:bodyPr/>
                    <a:lstStyle/>
                    <a:p>
                      <a:pPr algn="just"/>
                      <a:r>
                        <a:rPr lang="en-GB" sz="1400">
                          <a:effectLst/>
                        </a:rPr>
                        <a:t>§5.2.4</a:t>
                      </a:r>
                      <a:endParaRPr lang="nl-N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1400" b="1">
                          <a:effectLst/>
                        </a:rPr>
                        <a:t>Cycle times for the WORK</a:t>
                      </a:r>
                      <a:endParaRPr lang="nl-NL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1400" b="1" dirty="0">
                          <a:effectLst/>
                        </a:rPr>
                        <a:t>10</a:t>
                      </a:r>
                      <a:endParaRPr lang="nl-NL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48804761"/>
                  </a:ext>
                </a:extLst>
              </a:tr>
              <a:tr h="175204">
                <a:tc>
                  <a:txBody>
                    <a:bodyPr/>
                    <a:lstStyle/>
                    <a:p>
                      <a:pPr algn="just"/>
                      <a:r>
                        <a:rPr lang="en-GB" sz="1400">
                          <a:effectLst/>
                        </a:rPr>
                        <a:t>§5.2.5</a:t>
                      </a:r>
                      <a:endParaRPr lang="nl-N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1400" b="1">
                          <a:effectLst/>
                        </a:rPr>
                        <a:t>Sustainable campaign execution</a:t>
                      </a:r>
                      <a:endParaRPr lang="nl-NL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1400" b="1" dirty="0">
                          <a:effectLst/>
                        </a:rPr>
                        <a:t>3</a:t>
                      </a:r>
                      <a:endParaRPr lang="nl-NL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943556"/>
                  </a:ext>
                </a:extLst>
              </a:tr>
              <a:tr h="175204">
                <a:tc>
                  <a:txBody>
                    <a:bodyPr/>
                    <a:lstStyle/>
                    <a:p>
                      <a:pPr algn="just"/>
                      <a:r>
                        <a:rPr lang="en-GB" sz="1400">
                          <a:effectLst/>
                        </a:rPr>
                        <a:t>§5.2.6</a:t>
                      </a:r>
                      <a:endParaRPr lang="nl-N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1400" b="1">
                          <a:effectLst/>
                        </a:rPr>
                        <a:t>Compliance with BRO </a:t>
                      </a:r>
                      <a:endParaRPr lang="nl-NL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1400" b="1" dirty="0">
                          <a:effectLst/>
                        </a:rPr>
                        <a:t>3</a:t>
                      </a:r>
                      <a:endParaRPr lang="nl-NL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0899033"/>
                  </a:ext>
                </a:extLst>
              </a:tr>
              <a:tr h="175204">
                <a:tc>
                  <a:txBody>
                    <a:bodyPr/>
                    <a:lstStyle/>
                    <a:p>
                      <a:pPr algn="just"/>
                      <a:r>
                        <a:rPr lang="en-GB" sz="1400">
                          <a:effectLst/>
                        </a:rPr>
                        <a:t>§5.2.7</a:t>
                      </a:r>
                      <a:endParaRPr lang="nl-N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1400" b="1">
                          <a:effectLst/>
                        </a:rPr>
                        <a:t>Prices/rates</a:t>
                      </a:r>
                      <a:endParaRPr lang="nl-NL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1400" b="1" dirty="0">
                          <a:effectLst/>
                        </a:rPr>
                        <a:t>20</a:t>
                      </a:r>
                      <a:endParaRPr lang="nl-NL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67616142"/>
                  </a:ext>
                </a:extLst>
              </a:tr>
              <a:tr h="350410">
                <a:tc>
                  <a:txBody>
                    <a:bodyPr/>
                    <a:lstStyle/>
                    <a:p>
                      <a:pPr algn="just"/>
                      <a:r>
                        <a:rPr lang="en-GB" sz="1400">
                          <a:effectLst/>
                        </a:rPr>
                        <a:t> </a:t>
                      </a:r>
                      <a:endParaRPr lang="nl-N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1400">
                          <a:effectLst/>
                        </a:rPr>
                        <a:t>Total</a:t>
                      </a:r>
                      <a:endParaRPr lang="nl-N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1400" dirty="0">
                          <a:effectLst/>
                        </a:rPr>
                        <a:t>100</a:t>
                      </a:r>
                      <a:endParaRPr lang="nl-NL" sz="2000" dirty="0">
                        <a:effectLst/>
                      </a:endParaRPr>
                    </a:p>
                    <a:p>
                      <a:pPr algn="just"/>
                      <a:r>
                        <a:rPr lang="en-GB" sz="1400" dirty="0">
                          <a:effectLst/>
                        </a:rPr>
                        <a:t> </a:t>
                      </a:r>
                      <a:endParaRPr lang="nl-N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54086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16434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8DF683-B3B2-4CB5-B576-AC75EC77C2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Planning is important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B374DD5C-B037-4573-BB4F-8474E902D4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484D21D-6F67-453B-9876-1E1B2169E10B}" type="slidenum">
              <a:rPr lang="nl-NL" smtClean="0"/>
              <a:pPr/>
              <a:t>22</a:t>
            </a:fld>
            <a:endParaRPr lang="nl-NL" dirty="0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3361BC5-55BC-4291-8B40-4360654CE63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46063" y="1893464"/>
            <a:ext cx="5776046" cy="3646665"/>
          </a:xfrm>
        </p:spPr>
        <p:txBody>
          <a:bodyPr/>
          <a:lstStyle/>
          <a:p>
            <a:r>
              <a:rPr lang="nl-NL" sz="1800" dirty="0" err="1"/>
              <a:t>Some</a:t>
            </a:r>
            <a:r>
              <a:rPr lang="nl-NL" sz="1800" dirty="0"/>
              <a:t> </a:t>
            </a:r>
            <a:r>
              <a:rPr lang="nl-NL" sz="1800" dirty="0" err="1"/>
              <a:t>essential</a:t>
            </a:r>
            <a:r>
              <a:rPr lang="nl-NL" sz="1800" dirty="0"/>
              <a:t> topics in </a:t>
            </a:r>
            <a:r>
              <a:rPr lang="nl-NL" sz="1800" dirty="0" err="1"/>
              <a:t>this</a:t>
            </a:r>
            <a:r>
              <a:rPr lang="nl-NL" sz="1800" dirty="0"/>
              <a:t> project:</a:t>
            </a:r>
          </a:p>
          <a:p>
            <a:pPr lvl="1"/>
            <a:r>
              <a:rPr lang="nl-NL" sz="1400" dirty="0" err="1"/>
              <a:t>Co-operation</a:t>
            </a:r>
            <a:r>
              <a:rPr lang="nl-NL" sz="1400" dirty="0"/>
              <a:t> </a:t>
            </a:r>
            <a:r>
              <a:rPr lang="nl-NL" sz="1400" dirty="0" err="1"/>
              <a:t>with</a:t>
            </a:r>
            <a:r>
              <a:rPr lang="nl-NL" sz="1400" dirty="0"/>
              <a:t> </a:t>
            </a:r>
            <a:r>
              <a:rPr lang="nl-NL" sz="1400" dirty="0" err="1"/>
              <a:t>Integrated</a:t>
            </a:r>
            <a:r>
              <a:rPr lang="nl-NL" sz="1400" dirty="0"/>
              <a:t> </a:t>
            </a:r>
            <a:r>
              <a:rPr lang="nl-NL" sz="1400" dirty="0" err="1"/>
              <a:t>Ground</a:t>
            </a:r>
            <a:r>
              <a:rPr lang="nl-NL" sz="1400" dirty="0"/>
              <a:t> Model Contractor &amp; Client team</a:t>
            </a:r>
          </a:p>
          <a:p>
            <a:pPr lvl="1"/>
            <a:r>
              <a:rPr lang="nl-NL" sz="1400" dirty="0"/>
              <a:t>Deliverables </a:t>
            </a:r>
            <a:r>
              <a:rPr lang="nl-NL" sz="1400" dirty="0" err="1"/>
              <a:t>delivered</a:t>
            </a:r>
            <a:r>
              <a:rPr lang="nl-NL" sz="1400" dirty="0"/>
              <a:t> on time</a:t>
            </a:r>
          </a:p>
          <a:p>
            <a:pPr lvl="1"/>
            <a:endParaRPr lang="nl-NL" sz="1400" dirty="0"/>
          </a:p>
          <a:p>
            <a:r>
              <a:rPr lang="nl-NL" sz="1800" dirty="0" err="1"/>
              <a:t>Please</a:t>
            </a:r>
            <a:r>
              <a:rPr lang="nl-NL" sz="1800" dirty="0"/>
              <a:t> </a:t>
            </a:r>
            <a:r>
              <a:rPr lang="nl-NL" sz="1800" dirty="0" err="1"/>
              <a:t>substantiate</a:t>
            </a:r>
            <a:r>
              <a:rPr lang="nl-NL" sz="1800" dirty="0"/>
              <a:t> </a:t>
            </a:r>
            <a:r>
              <a:rPr lang="nl-NL" sz="1800" dirty="0" err="1"/>
              <a:t>how</a:t>
            </a:r>
            <a:r>
              <a:rPr lang="nl-NL" sz="1800" dirty="0"/>
              <a:t> </a:t>
            </a:r>
            <a:r>
              <a:rPr lang="nl-NL" sz="1800" dirty="0" err="1"/>
              <a:t>Tenderer</a:t>
            </a:r>
            <a:r>
              <a:rPr lang="nl-NL" sz="1800" dirty="0"/>
              <a:t> </a:t>
            </a:r>
            <a:r>
              <a:rPr lang="nl-NL" sz="1800" dirty="0" err="1"/>
              <a:t>will</a:t>
            </a:r>
            <a:r>
              <a:rPr lang="nl-NL" sz="1800" dirty="0"/>
              <a:t> </a:t>
            </a:r>
            <a:r>
              <a:rPr lang="nl-NL" sz="1800" dirty="0" err="1"/>
              <a:t>achieve</a:t>
            </a:r>
            <a:r>
              <a:rPr lang="nl-NL" sz="1800" dirty="0"/>
              <a:t> planning, </a:t>
            </a:r>
            <a:r>
              <a:rPr lang="nl-NL" sz="1800" dirty="0" err="1"/>
              <a:t>notably</a:t>
            </a:r>
            <a:r>
              <a:rPr lang="nl-NL" sz="1800" dirty="0"/>
              <a:t> lab </a:t>
            </a:r>
            <a:r>
              <a:rPr lang="nl-NL" sz="1800" dirty="0" err="1"/>
              <a:t>testing</a:t>
            </a:r>
            <a:endParaRPr lang="nl-NL" sz="1800" dirty="0"/>
          </a:p>
          <a:p>
            <a:r>
              <a:rPr lang="nl-NL" sz="1800" dirty="0"/>
              <a:t>Planning </a:t>
            </a:r>
            <a:r>
              <a:rPr lang="nl-NL" sz="1800" dirty="0" err="1"/>
              <a:t>and</a:t>
            </a:r>
            <a:r>
              <a:rPr lang="nl-NL" sz="1800" dirty="0"/>
              <a:t> pricing </a:t>
            </a:r>
            <a:r>
              <a:rPr lang="nl-NL" sz="1800" dirty="0" err="1"/>
              <a:t>captured</a:t>
            </a:r>
            <a:r>
              <a:rPr lang="nl-NL" sz="1800" dirty="0"/>
              <a:t> in Annex(s) 4</a:t>
            </a:r>
          </a:p>
          <a:p>
            <a:r>
              <a:rPr lang="nl-NL" sz="1800" dirty="0"/>
              <a:t>Mala on late delivery of deliverables on </a:t>
            </a:r>
            <a:r>
              <a:rPr lang="nl-NL" sz="1800" dirty="0" err="1"/>
              <a:t>key</a:t>
            </a:r>
            <a:r>
              <a:rPr lang="nl-NL" sz="1800" dirty="0"/>
              <a:t> dates (ref. Annex 4, tab </a:t>
            </a:r>
            <a:r>
              <a:rPr lang="nl-NL" sz="1800" dirty="0" err="1"/>
              <a:t>Key</a:t>
            </a:r>
            <a:r>
              <a:rPr lang="nl-NL" sz="1800" dirty="0"/>
              <a:t> Dates)</a:t>
            </a:r>
          </a:p>
          <a:p>
            <a:r>
              <a:rPr lang="nl-NL" sz="1800" dirty="0" err="1"/>
              <a:t>Also</a:t>
            </a:r>
            <a:r>
              <a:rPr lang="nl-NL" sz="1800" dirty="0"/>
              <a:t> bonus </a:t>
            </a:r>
            <a:r>
              <a:rPr lang="nl-NL" sz="1800" dirty="0" err="1"/>
              <a:t>mechanism</a:t>
            </a:r>
            <a:r>
              <a:rPr lang="nl-NL" sz="1800" dirty="0"/>
              <a:t> </a:t>
            </a:r>
            <a:r>
              <a:rPr lang="nl-NL" sz="1800" dirty="0" err="1"/>
              <a:t>to</a:t>
            </a:r>
            <a:r>
              <a:rPr lang="nl-NL" sz="1800" dirty="0"/>
              <a:t> </a:t>
            </a:r>
            <a:r>
              <a:rPr lang="nl-NL" sz="1800" dirty="0" err="1"/>
              <a:t>provide</a:t>
            </a:r>
            <a:r>
              <a:rPr lang="nl-NL" sz="1800" dirty="0"/>
              <a:t> deliverables on time (next slide)</a:t>
            </a:r>
          </a:p>
        </p:txBody>
      </p:sp>
      <p:pic>
        <p:nvPicPr>
          <p:cNvPr id="7" name="Afbeelding 6" descr="Afbeelding met tekst, teken, tekening, straat&#10;&#10;Automatisch gegenereerde beschrijving">
            <a:extLst>
              <a:ext uri="{FF2B5EF4-FFF2-40B4-BE49-F238E27FC236}">
                <a16:creationId xmlns:a16="http://schemas.microsoft.com/office/drawing/2014/main" id="{BAF5A7AE-1A9A-4C76-B03A-60150DD60F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6981" y="2106245"/>
            <a:ext cx="2575213" cy="2575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9698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8DF683-B3B2-4CB5-B576-AC75EC77C2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Bonus </a:t>
            </a:r>
            <a:r>
              <a:rPr lang="nl-NL" dirty="0" err="1"/>
              <a:t>mechanism</a:t>
            </a:r>
            <a:endParaRPr lang="nl-NL" dirty="0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B374DD5C-B037-4573-BB4F-8474E902D4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484D21D-6F67-453B-9876-1E1B2169E10B}" type="slidenum">
              <a:rPr lang="nl-NL" smtClean="0"/>
              <a:pPr/>
              <a:t>23</a:t>
            </a:fld>
            <a:endParaRPr lang="nl-NL" dirty="0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3361BC5-55BC-4291-8B40-4360654CE63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46063" y="2290617"/>
            <a:ext cx="8640000" cy="3646665"/>
          </a:xfrm>
        </p:spPr>
        <p:txBody>
          <a:bodyPr/>
          <a:lstStyle/>
          <a:p>
            <a:r>
              <a:rPr lang="nl-NL" sz="1800" dirty="0"/>
              <a:t>Bonus </a:t>
            </a:r>
            <a:r>
              <a:rPr lang="nl-NL" sz="1800" dirty="0" err="1"/>
              <a:t>applicable</a:t>
            </a:r>
            <a:r>
              <a:rPr lang="nl-NL" sz="1800" dirty="0"/>
              <a:t> </a:t>
            </a:r>
            <a:r>
              <a:rPr lang="nl-NL" sz="1800" dirty="0" err="1"/>
              <a:t>when</a:t>
            </a:r>
            <a:r>
              <a:rPr lang="nl-NL" sz="1800" dirty="0"/>
              <a:t> meeting Contractor </a:t>
            </a:r>
            <a:r>
              <a:rPr lang="nl-NL" sz="1800" dirty="0" err="1"/>
              <a:t>proposed</a:t>
            </a:r>
            <a:r>
              <a:rPr lang="nl-NL" sz="1800" dirty="0"/>
              <a:t> dates: dates </a:t>
            </a:r>
            <a:r>
              <a:rPr lang="nl-NL" sz="1800" dirty="0" err="1"/>
              <a:t>that</a:t>
            </a:r>
            <a:r>
              <a:rPr lang="nl-NL" sz="1800" dirty="0"/>
              <a:t> </a:t>
            </a:r>
            <a:r>
              <a:rPr lang="nl-NL" sz="1800" dirty="0" err="1"/>
              <a:t>Tenderer</a:t>
            </a:r>
            <a:r>
              <a:rPr lang="nl-NL" sz="1800" dirty="0"/>
              <a:t> puts in Annex 4</a:t>
            </a:r>
          </a:p>
          <a:p>
            <a:r>
              <a:rPr lang="nl-NL" sz="1800" dirty="0" err="1"/>
              <a:t>Applicable</a:t>
            </a:r>
            <a:r>
              <a:rPr lang="nl-NL" sz="1800" dirty="0"/>
              <a:t> to a </a:t>
            </a:r>
            <a:r>
              <a:rPr lang="nl-NL" sz="1800" dirty="0" err="1"/>
              <a:t>number</a:t>
            </a:r>
            <a:r>
              <a:rPr lang="nl-NL" sz="1800" dirty="0"/>
              <a:t> of </a:t>
            </a:r>
            <a:r>
              <a:rPr lang="nl-NL" sz="1800" dirty="0" err="1"/>
              <a:t>key</a:t>
            </a:r>
            <a:r>
              <a:rPr lang="nl-NL" sz="1800" dirty="0"/>
              <a:t> dates, </a:t>
            </a:r>
            <a:r>
              <a:rPr lang="nl-NL" sz="1800" dirty="0" err="1"/>
              <a:t>not</a:t>
            </a:r>
            <a:r>
              <a:rPr lang="nl-NL" sz="1800" dirty="0"/>
              <a:t> </a:t>
            </a:r>
            <a:r>
              <a:rPr lang="nl-NL" sz="1800" dirty="0" err="1"/>
              <a:t>all</a:t>
            </a:r>
            <a:endParaRPr lang="nl-NL" sz="1800" dirty="0"/>
          </a:p>
          <a:p>
            <a:r>
              <a:rPr lang="nl-NL" sz="1800" dirty="0"/>
              <a:t>Total bonus: % of Contract Price</a:t>
            </a:r>
          </a:p>
          <a:p>
            <a:r>
              <a:rPr lang="nl-NL" sz="1800" dirty="0" err="1"/>
              <a:t>Further</a:t>
            </a:r>
            <a:r>
              <a:rPr lang="nl-NL" sz="1800" dirty="0"/>
              <a:t> </a:t>
            </a:r>
            <a:r>
              <a:rPr lang="nl-NL" sz="1800" dirty="0" err="1"/>
              <a:t>reference</a:t>
            </a:r>
            <a:r>
              <a:rPr lang="nl-NL" sz="1800" dirty="0"/>
              <a:t>: Annex 6 IV </a:t>
            </a:r>
            <a:r>
              <a:rPr lang="nl-NL" sz="1800" dirty="0" err="1"/>
              <a:t>Remuneration</a:t>
            </a:r>
            <a:r>
              <a:rPr lang="nl-NL" sz="1800" dirty="0"/>
              <a:t>, </a:t>
            </a:r>
            <a:r>
              <a:rPr lang="nl-NL" sz="1800" dirty="0" err="1"/>
              <a:t>section</a:t>
            </a:r>
            <a:r>
              <a:rPr lang="nl-NL" sz="1800" dirty="0"/>
              <a:t> 5</a:t>
            </a:r>
          </a:p>
          <a:p>
            <a:endParaRPr lang="nl-NL" sz="1800" dirty="0"/>
          </a:p>
          <a:p>
            <a:endParaRPr lang="nl-NL" sz="2400" dirty="0"/>
          </a:p>
          <a:p>
            <a:pPr marL="0" indent="0">
              <a:buNone/>
            </a:pPr>
            <a:endParaRPr lang="nl-NL" sz="2400" dirty="0"/>
          </a:p>
          <a:p>
            <a:pPr marL="360000" lvl="1" indent="0">
              <a:buNone/>
            </a:pPr>
            <a:endParaRPr lang="nl-NL" sz="1400" dirty="0"/>
          </a:p>
        </p:txBody>
      </p:sp>
    </p:spTree>
    <p:extLst>
      <p:ext uri="{BB962C8B-B14F-4D97-AF65-F5344CB8AC3E}">
        <p14:creationId xmlns:p14="http://schemas.microsoft.com/office/powerpoint/2010/main" val="26962091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354698" y="1896219"/>
            <a:ext cx="4230000" cy="4058203"/>
          </a:xfrm>
        </p:spPr>
        <p:txBody>
          <a:bodyPr wrap="square" anchor="t">
            <a:normAutofit/>
          </a:bodyPr>
          <a:lstStyle/>
          <a:p>
            <a:pPr marL="0" indent="0">
              <a:buNone/>
            </a:pPr>
            <a:endParaRPr lang="nl-NL" sz="2200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1520" y="1268760"/>
            <a:ext cx="4230000" cy="864094"/>
          </a:xfrm>
        </p:spPr>
        <p:txBody>
          <a:bodyPr wrap="square" anchor="t">
            <a:normAutofit/>
          </a:bodyPr>
          <a:lstStyle/>
          <a:p>
            <a:r>
              <a:rPr lang="nl-NL" dirty="0" err="1"/>
              <a:t>Questions</a:t>
            </a:r>
            <a:r>
              <a:rPr lang="nl-NL" dirty="0"/>
              <a:t>?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4"/>
          </p:nvPr>
        </p:nvSpPr>
        <p:spPr>
          <a:xfrm>
            <a:off x="246323" y="6356349"/>
            <a:ext cx="725277" cy="2520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D484D21D-6F67-453B-9876-1E1B2169E10B}" type="slidenum">
              <a:rPr lang="nl-NL" sz="1100" smtClean="0"/>
              <a:pPr>
                <a:lnSpc>
                  <a:spcPct val="90000"/>
                </a:lnSpc>
                <a:spcAft>
                  <a:spcPts val="600"/>
                </a:spcAft>
              </a:pPr>
              <a:t>24</a:t>
            </a:fld>
            <a:endParaRPr lang="nl-NL" sz="1100"/>
          </a:p>
        </p:txBody>
      </p:sp>
      <p:pic>
        <p:nvPicPr>
          <p:cNvPr id="11" name="Tijdelijke aanduiding voor inhoud 10" descr="Afbeelding met tekening, voedsel&#10;&#10;Automatisch gegenereerde beschrijving">
            <a:extLst>
              <a:ext uri="{FF2B5EF4-FFF2-40B4-BE49-F238E27FC236}">
                <a16:creationId xmlns:a16="http://schemas.microsoft.com/office/drawing/2014/main" id="{A0CFC921-F9AC-415F-B95F-59082EE18ABD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915" y="1783593"/>
            <a:ext cx="6425185" cy="4283457"/>
          </a:xfrm>
        </p:spPr>
      </p:pic>
    </p:spTree>
    <p:extLst>
      <p:ext uri="{BB962C8B-B14F-4D97-AF65-F5344CB8AC3E}">
        <p14:creationId xmlns:p14="http://schemas.microsoft.com/office/powerpoint/2010/main" val="14705335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ijdelijke aanduiding voor inhoud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8" b="222"/>
          <a:stretch/>
        </p:blipFill>
        <p:spPr>
          <a:xfrm>
            <a:off x="0" y="1043708"/>
            <a:ext cx="9144000" cy="528320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nl-NL" dirty="0" err="1">
                <a:solidFill>
                  <a:schemeClr val="bg1"/>
                </a:solidFill>
              </a:rPr>
              <a:t>Thank</a:t>
            </a:r>
            <a:r>
              <a:rPr lang="nl-NL" dirty="0">
                <a:solidFill>
                  <a:schemeClr val="bg1"/>
                </a:solidFill>
              </a:rPr>
              <a:t> </a:t>
            </a:r>
            <a:r>
              <a:rPr lang="nl-NL" dirty="0" err="1">
                <a:solidFill>
                  <a:schemeClr val="bg1"/>
                </a:solidFill>
              </a:rPr>
              <a:t>you</a:t>
            </a:r>
            <a:r>
              <a:rPr lang="nl-NL" dirty="0">
                <a:solidFill>
                  <a:schemeClr val="bg1"/>
                </a:solidFill>
              </a:rPr>
              <a:t> </a:t>
            </a:r>
            <a:r>
              <a:rPr lang="nl-NL" dirty="0" err="1">
                <a:solidFill>
                  <a:schemeClr val="bg1"/>
                </a:solidFill>
              </a:rPr>
              <a:t>for</a:t>
            </a:r>
            <a:r>
              <a:rPr lang="nl-NL" dirty="0">
                <a:solidFill>
                  <a:schemeClr val="bg1"/>
                </a:solidFill>
              </a:rPr>
              <a:t> </a:t>
            </a:r>
            <a:r>
              <a:rPr lang="nl-NL" dirty="0" err="1">
                <a:solidFill>
                  <a:schemeClr val="bg1"/>
                </a:solidFill>
              </a:rPr>
              <a:t>participating</a:t>
            </a:r>
            <a:r>
              <a:rPr lang="nl-NL" dirty="0">
                <a:solidFill>
                  <a:schemeClr val="bg1"/>
                </a:solidFill>
              </a:rPr>
              <a:t>!</a:t>
            </a:r>
          </a:p>
        </p:txBody>
      </p:sp>
      <p:sp>
        <p:nvSpPr>
          <p:cNvPr id="4" name="AutoShape 2" descr="https://photos-3.dropbox.com/t/2/AADuejXI-yjLclk-_gohcavJiXrq1x89GTvGGxbg3M9zfg/12/416522732/jpeg/32x32/1/_/1/2/IMAG1342.jpg/EP-Fh-YDGNd-IAcoBw/2RxBUvf5b5CPa58G7eGKxSZvDaHlmbSTOD3O-lGzDCU?size=1280x960&amp;size_mode=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06273399"/>
      </p:ext>
    </p:extLst>
  </p:cSld>
  <p:clrMapOvr>
    <a:masterClrMapping/>
  </p:clrMapOvr>
</p:sld>
</file>

<file path=ppt/theme/theme1.xml><?xml version="1.0" encoding="utf-8"?>
<a:theme xmlns:a="http://schemas.openxmlformats.org/drawingml/2006/main" name="RVOnl_Corporate_Hemelblauw">
  <a:themeElements>
    <a:clrScheme name="RVO">
      <a:dk1>
        <a:sysClr val="windowText" lastClr="000000"/>
      </a:dk1>
      <a:lt1>
        <a:sysClr val="window" lastClr="FFFFFF"/>
      </a:lt1>
      <a:dk2>
        <a:srgbClr val="007BC7"/>
      </a:dk2>
      <a:lt2>
        <a:srgbClr val="EEECE1"/>
      </a:lt2>
      <a:accent1>
        <a:srgbClr val="007BC7"/>
      </a:accent1>
      <a:accent2>
        <a:srgbClr val="8FCAE7"/>
      </a:accent2>
      <a:accent3>
        <a:srgbClr val="39870C"/>
      </a:accent3>
      <a:accent4>
        <a:srgbClr val="F9E11E"/>
      </a:accent4>
      <a:accent5>
        <a:srgbClr val="E17000"/>
      </a:accent5>
      <a:accent6>
        <a:srgbClr val="D52B1E"/>
      </a:accent6>
      <a:hlink>
        <a:srgbClr val="002060"/>
      </a:hlink>
      <a:folHlink>
        <a:srgbClr val="800080"/>
      </a:folHlink>
    </a:clrScheme>
    <a:fontScheme name="RVO">
      <a:majorFont>
        <a:latin typeface="Verdana"/>
        <a:ea typeface=""/>
        <a:cs typeface="Arial"/>
      </a:majorFont>
      <a:minorFont>
        <a:latin typeface="Verdana"/>
        <a:ea typeface=""/>
        <a:cs typeface="Arial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VO.potx" id="{3D792080-9BF0-4E84-9E30-8E439A1BF80E}" vid="{8BDE3F31-DB42-4E7C-8EC8-23B2D20DC7A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RVOnl_Corporate_Hemelblauw</Template>
  <TotalTime>73</TotalTime>
  <Words>1729</Words>
  <Application>Microsoft Office PowerPoint</Application>
  <PresentationFormat>Diavoorstelling (4:3)</PresentationFormat>
  <Paragraphs>327</Paragraphs>
  <Slides>25</Slides>
  <Notes>16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25</vt:i4>
      </vt:variant>
    </vt:vector>
  </HeadingPairs>
  <TitlesOfParts>
    <vt:vector size="29" baseType="lpstr">
      <vt:lpstr>Arial</vt:lpstr>
      <vt:lpstr>Calibri</vt:lpstr>
      <vt:lpstr>Verdana</vt:lpstr>
      <vt:lpstr>RVOnl_Corporate_Hemelblauw</vt:lpstr>
      <vt:lpstr> Geotechnical Soil Investigation for the Investigation Areas in IJmuiden Ver Wind Farm Zone, Nederwiek Wind Farm Zone and Hollandse Kust (west) Wind Farm Zone</vt:lpstr>
      <vt:lpstr>Welcome!</vt:lpstr>
      <vt:lpstr>Agenda </vt:lpstr>
      <vt:lpstr>Introduction </vt:lpstr>
      <vt:lpstr>Introduction (2) </vt:lpstr>
      <vt:lpstr> Geotechnical Soil Investigations for three Investigation Areas IJVWFZ, NWWFZ, HKWWFZ</vt:lpstr>
      <vt:lpstr>TenderNed: Digital Tendering </vt:lpstr>
      <vt:lpstr>Procedure</vt:lpstr>
      <vt:lpstr>Tender structure</vt:lpstr>
      <vt:lpstr>Contract structure</vt:lpstr>
      <vt:lpstr>Common Pitfalls</vt:lpstr>
      <vt:lpstr>1. Lack of a (signed) ESPD</vt:lpstr>
      <vt:lpstr>2. Tenders with provisions</vt:lpstr>
      <vt:lpstr>4. Price too high</vt:lpstr>
      <vt:lpstr>6. Last minute Tender upload</vt:lpstr>
      <vt:lpstr>Communication</vt:lpstr>
      <vt:lpstr> Geotechnical Soil Investigations for three Investigation Areas IJVWFZ, NWWFZ, HKWWFZ</vt:lpstr>
      <vt:lpstr>Assignment</vt:lpstr>
      <vt:lpstr>Overview Investigation  Areas</vt:lpstr>
      <vt:lpstr>Requirements</vt:lpstr>
      <vt:lpstr>Award Criteria</vt:lpstr>
      <vt:lpstr>Planning is important</vt:lpstr>
      <vt:lpstr>Bonus mechanism</vt:lpstr>
      <vt:lpstr>Questions?</vt:lpstr>
      <vt:lpstr>Thank you for participating!</vt:lpstr>
    </vt:vector>
  </TitlesOfParts>
  <Company>Ministerie van EZ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Tender 82218 Geophysical survey Wind Farm Zone Hollandse Kust (Zuid)</dc:title>
  <dc:creator>Ruud de Bruijne</dc:creator>
  <cp:lastModifiedBy>Man, drs. E.M. LLM de (Liesbeth)</cp:lastModifiedBy>
  <cp:revision>119</cp:revision>
  <dcterms:created xsi:type="dcterms:W3CDTF">2015-12-08T14:25:58Z</dcterms:created>
  <dcterms:modified xsi:type="dcterms:W3CDTF">2022-07-13T08:36:28Z</dcterms:modified>
</cp:coreProperties>
</file>