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1"/>
    <p:sldMasterId id="2147483712" r:id="rId2"/>
    <p:sldMasterId id="2147483710" r:id="rId3"/>
    <p:sldMasterId id="2147483703" r:id="rId4"/>
    <p:sldMasterId id="2147483706" r:id="rId5"/>
  </p:sldMasterIdLst>
  <p:notesMasterIdLst>
    <p:notesMasterId r:id="rId9"/>
  </p:notesMasterIdLst>
  <p:handoutMasterIdLst>
    <p:handoutMasterId r:id="rId10"/>
  </p:handoutMasterIdLst>
  <p:sldIdLst>
    <p:sldId id="263" r:id="rId6"/>
    <p:sldId id="266" r:id="rId7"/>
    <p:sldId id="267" r:id="rId8"/>
  </p:sldIdLst>
  <p:sldSz cx="12228513" cy="6929438"/>
  <p:notesSz cx="6858000" cy="9144000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976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9521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9281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39041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98802" algn="l" defTabSz="9195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58562" algn="l" defTabSz="9195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18322" algn="l" defTabSz="9195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78083" algn="l" defTabSz="9195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08523598-8BDC-0342-8CED-21DFB79B15EA}">
          <p14:sldIdLst>
            <p14:sldId id="263"/>
            <p14:sldId id="266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2">
          <p15:clr>
            <a:srgbClr val="A4A3A4"/>
          </p15:clr>
        </p15:guide>
        <p15:guide id="2" pos="38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ne Dovator" initials="JD" lastIdx="3" clrIdx="0">
    <p:extLst>
      <p:ext uri="{19B8F6BF-5375-455C-9EA6-DF929625EA0E}">
        <p15:presenceInfo xmlns:p15="http://schemas.microsoft.com/office/powerpoint/2012/main" userId="Jane Dovator" providerId="None"/>
      </p:ext>
    </p:extLst>
  </p:cmAuthor>
  <p:cmAuthor id="2" name="Stefan Weenk" initials="SW" lastIdx="5" clrIdx="1">
    <p:extLst>
      <p:ext uri="{19B8F6BF-5375-455C-9EA6-DF929625EA0E}">
        <p15:presenceInfo xmlns:p15="http://schemas.microsoft.com/office/powerpoint/2012/main" userId="Stefan Ween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94" autoAdjust="0"/>
  </p:normalViewPr>
  <p:slideViewPr>
    <p:cSldViewPr snapToGrid="0" snapToObjects="1">
      <p:cViewPr varScale="1">
        <p:scale>
          <a:sx n="118" d="100"/>
          <a:sy n="118" d="100"/>
        </p:scale>
        <p:origin x="96" y="372"/>
      </p:cViewPr>
      <p:guideLst>
        <p:guide orient="horz" pos="2182"/>
        <p:guide pos="38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00" d="100"/>
          <a:sy n="100" d="100"/>
        </p:scale>
        <p:origin x="-360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2901DB-DC09-42A4-BC8F-E0FCD14B5FB5}" type="datetimeFigureOut">
              <a:rPr lang="nl-NL" smtClean="0"/>
              <a:t>6-9-2022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C92D18-B356-4E22-85C4-F6B71B33555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0351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3BB481-3B39-4C5C-8026-108CB9B446B3}" type="datetimeFigureOut">
              <a:rPr lang="nl-NL" smtClean="0"/>
              <a:t>6-9-2022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04813" y="685800"/>
            <a:ext cx="60483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976D3-ACD5-4A93-895A-D4BA59E5A91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2602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1756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2943225" y="1135855"/>
            <a:ext cx="6500813" cy="482917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 err="1" smtClean="0"/>
              <a:t>Titel</a:t>
            </a:r>
            <a:endParaRPr lang="nl-NL" dirty="0" smtClean="0"/>
          </a:p>
          <a:p>
            <a:pPr lvl="0"/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3845000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BBADA8C1-5ACA-EB44-9596-C610477DA7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74006" y="2393950"/>
            <a:ext cx="9144000" cy="10636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b="1" dirty="0" smtClean="0">
                <a:latin typeface="Helvetica" pitchFamily="2" charset="0"/>
              </a:rPr>
              <a:t>Een mooie titel</a:t>
            </a:r>
            <a:endParaRPr lang="nl-NL" b="1" dirty="0">
              <a:latin typeface="Helvetica" pitchFamily="2" charset="0"/>
            </a:endParaRPr>
          </a:p>
        </p:txBody>
      </p:sp>
      <p:sp>
        <p:nvSpPr>
          <p:cNvPr id="6" name="Ondertitel 2">
            <a:extLst>
              <a:ext uri="{FF2B5EF4-FFF2-40B4-BE49-F238E27FC236}">
                <a16:creationId xmlns:a16="http://schemas.microsoft.com/office/drawing/2014/main" id="{1A3E34E0-4BA6-8A41-AEB3-65791DE539A1}"/>
              </a:ext>
            </a:extLst>
          </p:cNvPr>
          <p:cNvSpPr txBox="1">
            <a:spLocks/>
          </p:cNvSpPr>
          <p:nvPr userDrawn="1"/>
        </p:nvSpPr>
        <p:spPr>
          <a:xfrm>
            <a:off x="1574006" y="3457575"/>
            <a:ext cx="9144000" cy="5440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sub</a:t>
            </a:r>
            <a:endParaRPr lang="nl-NL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2600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188" y="277813"/>
            <a:ext cx="8347075" cy="115411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11188" y="1617663"/>
            <a:ext cx="9882981" cy="486171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0"/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3935116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21819" y="277813"/>
            <a:ext cx="8579644" cy="115411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11188" y="1814513"/>
            <a:ext cx="11090275" cy="466486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0"/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2785223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Bibliotheek\Bureaublad\Powerpoint map\GEMDH-6.e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062"/>
            <a:ext cx="12390492" cy="700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192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j:\Bibliotheek\Bureaublad\Powerpoint map\GEMDH-3.e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763" y="-1"/>
            <a:ext cx="12347365" cy="609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707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j:\Bibliotheek\Bureaublad\Powerpoint map\GEMDH-5.e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315"/>
            <a:ext cx="12282221" cy="6975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727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j:\Bibliotheek\Bureaublad\Powerpoint map\GEMDH-2.e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356" y="0"/>
            <a:ext cx="12297469" cy="692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120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j:\Bibliotheek\Bureaublad\Powerpoint map\GEMDH-3.e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46" y="-7315"/>
            <a:ext cx="12344813" cy="69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719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hthoek 28"/>
          <p:cNvSpPr/>
          <p:nvPr/>
        </p:nvSpPr>
        <p:spPr>
          <a:xfrm>
            <a:off x="695915" y="3115432"/>
            <a:ext cx="5256569" cy="329346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7" name="Rechthoek 66"/>
          <p:cNvSpPr/>
          <p:nvPr/>
        </p:nvSpPr>
        <p:spPr>
          <a:xfrm rot="10800000">
            <a:off x="3633323" y="3112604"/>
            <a:ext cx="2319312" cy="329713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/>
          <p:cNvSpPr/>
          <p:nvPr/>
        </p:nvSpPr>
        <p:spPr>
          <a:xfrm rot="10800000">
            <a:off x="695915" y="752558"/>
            <a:ext cx="5248477" cy="2362874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/>
          <p:cNvSpPr/>
          <p:nvPr/>
        </p:nvSpPr>
        <p:spPr>
          <a:xfrm rot="10800000">
            <a:off x="5952485" y="4132332"/>
            <a:ext cx="3717497" cy="227656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/>
          <p:cNvSpPr/>
          <p:nvPr/>
        </p:nvSpPr>
        <p:spPr>
          <a:xfrm>
            <a:off x="5952484" y="2273862"/>
            <a:ext cx="3717498" cy="185847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/>
          <p:cNvSpPr/>
          <p:nvPr/>
        </p:nvSpPr>
        <p:spPr>
          <a:xfrm>
            <a:off x="5952484" y="752558"/>
            <a:ext cx="3717498" cy="1521304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Afgeronde rechthoek 3"/>
          <p:cNvSpPr/>
          <p:nvPr/>
        </p:nvSpPr>
        <p:spPr>
          <a:xfrm>
            <a:off x="3972870" y="922501"/>
            <a:ext cx="1505119" cy="695915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Raadsvergaderingen</a:t>
            </a:r>
          </a:p>
          <a:p>
            <a:pPr algn="ctr"/>
            <a:r>
              <a:rPr lang="nl-NL" sz="800" dirty="0" smtClean="0"/>
              <a:t>Commissie B&amp;M</a:t>
            </a:r>
          </a:p>
          <a:p>
            <a:pPr algn="ctr"/>
            <a:r>
              <a:rPr lang="nl-NL" sz="800" dirty="0" smtClean="0"/>
              <a:t>Commissie M&amp;O</a:t>
            </a:r>
          </a:p>
          <a:p>
            <a:pPr algn="ctr"/>
            <a:r>
              <a:rPr lang="nl-NL" sz="800" dirty="0" smtClean="0"/>
              <a:t>Commissie S&amp;B</a:t>
            </a:r>
            <a:endParaRPr lang="nl-NL" sz="800" dirty="0"/>
          </a:p>
        </p:txBody>
      </p:sp>
      <p:sp>
        <p:nvSpPr>
          <p:cNvPr id="9" name="Afgeronde rechthoek 8"/>
          <p:cNvSpPr/>
          <p:nvPr/>
        </p:nvSpPr>
        <p:spPr>
          <a:xfrm>
            <a:off x="3967511" y="3985325"/>
            <a:ext cx="1505119" cy="386237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Video (SDI)</a:t>
            </a:r>
          </a:p>
          <a:p>
            <a:pPr algn="ctr"/>
            <a:r>
              <a:rPr lang="nl-NL" sz="800" dirty="0"/>
              <a:t>Raadzaal</a:t>
            </a:r>
          </a:p>
        </p:txBody>
      </p:sp>
      <p:sp>
        <p:nvSpPr>
          <p:cNvPr id="10" name="Afgeronde rechthoek 9"/>
          <p:cNvSpPr/>
          <p:nvPr/>
        </p:nvSpPr>
        <p:spPr>
          <a:xfrm>
            <a:off x="3967511" y="5102219"/>
            <a:ext cx="1505119" cy="42123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Audio</a:t>
            </a:r>
          </a:p>
          <a:p>
            <a:pPr algn="ctr"/>
            <a:r>
              <a:rPr lang="nl-NL" sz="800" dirty="0" smtClean="0"/>
              <a:t>Commissiezaal 1</a:t>
            </a:r>
          </a:p>
          <a:p>
            <a:pPr algn="ctr"/>
            <a:r>
              <a:rPr lang="nl-NL" sz="800" dirty="0" smtClean="0"/>
              <a:t>Commissiezaal 2</a:t>
            </a:r>
          </a:p>
        </p:txBody>
      </p:sp>
      <p:sp>
        <p:nvSpPr>
          <p:cNvPr id="11" name="Afgeronde rechthoek 10"/>
          <p:cNvSpPr/>
          <p:nvPr/>
        </p:nvSpPr>
        <p:spPr>
          <a:xfrm>
            <a:off x="3965058" y="6080995"/>
            <a:ext cx="1505119" cy="271253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Video (HDMI)</a:t>
            </a:r>
          </a:p>
          <a:p>
            <a:pPr algn="ctr"/>
            <a:r>
              <a:rPr lang="nl-NL" sz="800" dirty="0" smtClean="0"/>
              <a:t>Raadzaal</a:t>
            </a:r>
          </a:p>
        </p:txBody>
      </p:sp>
      <p:sp>
        <p:nvSpPr>
          <p:cNvPr id="12" name="Afgeronde rechthoek 11"/>
          <p:cNvSpPr/>
          <p:nvPr/>
        </p:nvSpPr>
        <p:spPr>
          <a:xfrm>
            <a:off x="921043" y="2121460"/>
            <a:ext cx="1033867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Den Helder</a:t>
            </a:r>
          </a:p>
        </p:txBody>
      </p:sp>
      <p:sp>
        <p:nvSpPr>
          <p:cNvPr id="13" name="Afgeronde rechthoek 12"/>
          <p:cNvSpPr/>
          <p:nvPr/>
        </p:nvSpPr>
        <p:spPr>
          <a:xfrm>
            <a:off x="7690367" y="967273"/>
            <a:ext cx="1505119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Zaaksysteem InProces (Roxit)</a:t>
            </a:r>
          </a:p>
        </p:txBody>
      </p:sp>
      <p:sp>
        <p:nvSpPr>
          <p:cNvPr id="14" name="Afgeronde rechthoek 13"/>
          <p:cNvSpPr/>
          <p:nvPr/>
        </p:nvSpPr>
        <p:spPr>
          <a:xfrm>
            <a:off x="7682217" y="1621656"/>
            <a:ext cx="1505119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Besluitstraat Roxit</a:t>
            </a:r>
          </a:p>
        </p:txBody>
      </p:sp>
      <p:sp>
        <p:nvSpPr>
          <p:cNvPr id="15" name="Afgeronde rechthoek 14"/>
          <p:cNvSpPr/>
          <p:nvPr/>
        </p:nvSpPr>
        <p:spPr>
          <a:xfrm>
            <a:off x="7690367" y="2743200"/>
            <a:ext cx="1505119" cy="270764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GemeenteOplossingen (GO) NL Hosting</a:t>
            </a:r>
          </a:p>
        </p:txBody>
      </p:sp>
      <p:sp>
        <p:nvSpPr>
          <p:cNvPr id="20" name="Afgeronde rechthoek 19"/>
          <p:cNvSpPr/>
          <p:nvPr/>
        </p:nvSpPr>
        <p:spPr>
          <a:xfrm>
            <a:off x="7690367" y="3523050"/>
            <a:ext cx="1505119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Website gemeenteraad</a:t>
            </a:r>
          </a:p>
        </p:txBody>
      </p:sp>
      <p:sp>
        <p:nvSpPr>
          <p:cNvPr id="22" name="Afgeronde rechthoek 21"/>
          <p:cNvSpPr/>
          <p:nvPr/>
        </p:nvSpPr>
        <p:spPr>
          <a:xfrm>
            <a:off x="7690367" y="4474257"/>
            <a:ext cx="1505119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Thuis</a:t>
            </a:r>
          </a:p>
        </p:txBody>
      </p:sp>
      <p:sp>
        <p:nvSpPr>
          <p:cNvPr id="23" name="Afgeronde rechthoek 22"/>
          <p:cNvSpPr/>
          <p:nvPr/>
        </p:nvSpPr>
        <p:spPr>
          <a:xfrm>
            <a:off x="7690367" y="5054751"/>
            <a:ext cx="1505119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Lokale Omroep Stichting</a:t>
            </a:r>
          </a:p>
        </p:txBody>
      </p:sp>
      <p:sp>
        <p:nvSpPr>
          <p:cNvPr id="24" name="Afgeronde rechthoek 23"/>
          <p:cNvSpPr/>
          <p:nvPr/>
        </p:nvSpPr>
        <p:spPr>
          <a:xfrm>
            <a:off x="7684131" y="5923173"/>
            <a:ext cx="1505119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Thuis</a:t>
            </a:r>
          </a:p>
        </p:txBody>
      </p:sp>
      <p:sp>
        <p:nvSpPr>
          <p:cNvPr id="25" name="Afgeronde rechthoek 24"/>
          <p:cNvSpPr/>
          <p:nvPr/>
        </p:nvSpPr>
        <p:spPr>
          <a:xfrm>
            <a:off x="821579" y="3926541"/>
            <a:ext cx="1505119" cy="212400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Raadzaal</a:t>
            </a:r>
          </a:p>
        </p:txBody>
      </p:sp>
      <p:sp>
        <p:nvSpPr>
          <p:cNvPr id="34" name="Rechthoek 33"/>
          <p:cNvSpPr/>
          <p:nvPr/>
        </p:nvSpPr>
        <p:spPr>
          <a:xfrm>
            <a:off x="704007" y="6121929"/>
            <a:ext cx="1544712" cy="286963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1400" b="1" dirty="0" smtClean="0"/>
              <a:t>DBAudioVisueel</a:t>
            </a:r>
            <a:endParaRPr lang="nl-NL" sz="1400" b="1" dirty="0"/>
          </a:p>
        </p:txBody>
      </p:sp>
      <p:sp>
        <p:nvSpPr>
          <p:cNvPr id="35" name="Rechthoek 34"/>
          <p:cNvSpPr/>
          <p:nvPr/>
        </p:nvSpPr>
        <p:spPr>
          <a:xfrm>
            <a:off x="704007" y="751163"/>
            <a:ext cx="2500439" cy="286963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1400" b="1" dirty="0" smtClean="0"/>
              <a:t>Gemeente Den Helder / Griffie</a:t>
            </a:r>
            <a:endParaRPr lang="nl-NL" sz="1400" b="1" dirty="0"/>
          </a:p>
        </p:txBody>
      </p:sp>
      <p:sp>
        <p:nvSpPr>
          <p:cNvPr id="36" name="Rechthoek 35"/>
          <p:cNvSpPr/>
          <p:nvPr/>
        </p:nvSpPr>
        <p:spPr>
          <a:xfrm>
            <a:off x="5952485" y="6122771"/>
            <a:ext cx="804365" cy="286963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1400" b="1" dirty="0" smtClean="0"/>
              <a:t>Burgers</a:t>
            </a:r>
            <a:endParaRPr lang="nl-NL" sz="1400" b="1" dirty="0"/>
          </a:p>
        </p:txBody>
      </p:sp>
      <p:cxnSp>
        <p:nvCxnSpPr>
          <p:cNvPr id="38" name="Rechte verbindingslijn met pijl 37"/>
          <p:cNvCxnSpPr/>
          <p:nvPr/>
        </p:nvCxnSpPr>
        <p:spPr>
          <a:xfrm>
            <a:off x="7384369" y="1320466"/>
            <a:ext cx="0" cy="17755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met pijl 41"/>
          <p:cNvCxnSpPr>
            <a:endCxn id="56" idx="0"/>
          </p:cNvCxnSpPr>
          <p:nvPr/>
        </p:nvCxnSpPr>
        <p:spPr>
          <a:xfrm flipH="1">
            <a:off x="7386805" y="1974913"/>
            <a:ext cx="7124" cy="678847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Rechte verbindingslijn met pijl 43"/>
          <p:cNvCxnSpPr>
            <a:stCxn id="56" idx="2"/>
            <a:endCxn id="72" idx="0"/>
          </p:cNvCxnSpPr>
          <p:nvPr/>
        </p:nvCxnSpPr>
        <p:spPr>
          <a:xfrm flipH="1">
            <a:off x="7385372" y="3085760"/>
            <a:ext cx="1433" cy="345801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Rechte verbindingslijn met pijl 45"/>
          <p:cNvCxnSpPr>
            <a:stCxn id="72" idx="2"/>
          </p:cNvCxnSpPr>
          <p:nvPr/>
        </p:nvCxnSpPr>
        <p:spPr>
          <a:xfrm>
            <a:off x="7385372" y="3863561"/>
            <a:ext cx="4103" cy="478009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chte verbindingslijn met pijl 47"/>
          <p:cNvCxnSpPr>
            <a:endCxn id="62" idx="0"/>
          </p:cNvCxnSpPr>
          <p:nvPr/>
        </p:nvCxnSpPr>
        <p:spPr>
          <a:xfrm>
            <a:off x="7390152" y="5376106"/>
            <a:ext cx="0" cy="421838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hthoek 48"/>
          <p:cNvSpPr/>
          <p:nvPr/>
        </p:nvSpPr>
        <p:spPr>
          <a:xfrm>
            <a:off x="7553326" y="3845790"/>
            <a:ext cx="2118206" cy="286963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1400" b="1" dirty="0" smtClean="0"/>
              <a:t>Raadsinformatiesysteem</a:t>
            </a:r>
            <a:endParaRPr lang="nl-NL" sz="1400" b="1" dirty="0"/>
          </a:p>
        </p:txBody>
      </p:sp>
      <p:sp>
        <p:nvSpPr>
          <p:cNvPr id="50" name="Rechthoek 49"/>
          <p:cNvSpPr/>
          <p:nvPr/>
        </p:nvSpPr>
        <p:spPr>
          <a:xfrm>
            <a:off x="5952484" y="752170"/>
            <a:ext cx="1152323" cy="286963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1400" b="1" dirty="0" smtClean="0"/>
              <a:t>Zaaksysteem</a:t>
            </a:r>
            <a:endParaRPr lang="nl-NL" sz="1400" b="1" dirty="0"/>
          </a:p>
        </p:txBody>
      </p:sp>
      <p:sp>
        <p:nvSpPr>
          <p:cNvPr id="51" name="Titel 1"/>
          <p:cNvSpPr>
            <a:spLocks noGrp="1"/>
          </p:cNvSpPr>
          <p:nvPr>
            <p:ph type="title"/>
          </p:nvPr>
        </p:nvSpPr>
        <p:spPr>
          <a:xfrm>
            <a:off x="611188" y="170918"/>
            <a:ext cx="8347075" cy="416366"/>
          </a:xfrm>
        </p:spPr>
        <p:txBody>
          <a:bodyPr/>
          <a:lstStyle/>
          <a:p>
            <a:r>
              <a:rPr lang="nl-NL" dirty="0" smtClean="0"/>
              <a:t>Huidige situatie</a:t>
            </a:r>
            <a:br>
              <a:rPr lang="nl-NL" dirty="0" smtClean="0"/>
            </a:br>
            <a:endParaRPr lang="nl-NL" dirty="0"/>
          </a:p>
        </p:txBody>
      </p:sp>
      <p:pic>
        <p:nvPicPr>
          <p:cNvPr id="55" name="Afbeelding 5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68" b="19805"/>
          <a:stretch/>
        </p:blipFill>
        <p:spPr>
          <a:xfrm>
            <a:off x="1096536" y="1633235"/>
            <a:ext cx="695276" cy="432000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56" name="Afbeelding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805" y="2653760"/>
            <a:ext cx="432000" cy="432000"/>
          </a:xfrm>
          <a:prstGeom prst="rect">
            <a:avLst/>
          </a:prstGeom>
        </p:spPr>
      </p:pic>
      <p:pic>
        <p:nvPicPr>
          <p:cNvPr id="59" name="Afbeelding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369" y="4944106"/>
            <a:ext cx="432000" cy="432000"/>
          </a:xfrm>
          <a:prstGeom prst="rect">
            <a:avLst/>
          </a:prstGeom>
        </p:spPr>
      </p:pic>
      <p:pic>
        <p:nvPicPr>
          <p:cNvPr id="60" name="Afbeelding 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V="1">
            <a:off x="7173475" y="4371562"/>
            <a:ext cx="432000" cy="416099"/>
          </a:xfrm>
          <a:prstGeom prst="rect">
            <a:avLst/>
          </a:prstGeom>
        </p:spPr>
      </p:pic>
      <p:pic>
        <p:nvPicPr>
          <p:cNvPr id="62" name="Afbeelding 6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4152" y="5797944"/>
            <a:ext cx="432000" cy="415208"/>
          </a:xfrm>
          <a:prstGeom prst="rect">
            <a:avLst/>
          </a:prstGeom>
        </p:spPr>
      </p:pic>
      <p:pic>
        <p:nvPicPr>
          <p:cNvPr id="69" name="Afbeelding 6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3010" y="3491097"/>
            <a:ext cx="446165" cy="432000"/>
          </a:xfrm>
          <a:prstGeom prst="rect">
            <a:avLst/>
          </a:prstGeom>
        </p:spPr>
      </p:pic>
      <p:pic>
        <p:nvPicPr>
          <p:cNvPr id="70" name="Afbeelding 6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3010" y="4618781"/>
            <a:ext cx="446165" cy="432000"/>
          </a:xfrm>
          <a:prstGeom prst="rect">
            <a:avLst/>
          </a:prstGeom>
        </p:spPr>
      </p:pic>
      <p:pic>
        <p:nvPicPr>
          <p:cNvPr id="71" name="Afbeelding 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3010" y="5599910"/>
            <a:ext cx="446165" cy="432000"/>
          </a:xfrm>
          <a:prstGeom prst="rect">
            <a:avLst/>
          </a:prstGeom>
        </p:spPr>
      </p:pic>
      <p:pic>
        <p:nvPicPr>
          <p:cNvPr id="72" name="Afbeelding 7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372" y="3431561"/>
            <a:ext cx="432000" cy="432000"/>
          </a:xfrm>
          <a:prstGeom prst="rect">
            <a:avLst/>
          </a:prstGeom>
        </p:spPr>
      </p:pic>
      <p:pic>
        <p:nvPicPr>
          <p:cNvPr id="75" name="Afbeelding 7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94" y="3438316"/>
            <a:ext cx="432000" cy="432000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77" name="Afgeronde rechthoek 76"/>
          <p:cNvSpPr/>
          <p:nvPr/>
        </p:nvSpPr>
        <p:spPr>
          <a:xfrm>
            <a:off x="811334" y="4789699"/>
            <a:ext cx="1505119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/>
              <a:t>Commissiezaal </a:t>
            </a:r>
            <a:r>
              <a:rPr lang="nl-NL" sz="800" dirty="0" smtClean="0"/>
              <a:t>1</a:t>
            </a:r>
            <a:endParaRPr lang="nl-NL" sz="800" dirty="0"/>
          </a:p>
        </p:txBody>
      </p:sp>
      <p:sp>
        <p:nvSpPr>
          <p:cNvPr id="78" name="Afgeronde rechthoek 77"/>
          <p:cNvSpPr/>
          <p:nvPr/>
        </p:nvSpPr>
        <p:spPr>
          <a:xfrm>
            <a:off x="807573" y="5651166"/>
            <a:ext cx="1505119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Commissiezaal 2</a:t>
            </a:r>
          </a:p>
        </p:txBody>
      </p:sp>
      <p:pic>
        <p:nvPicPr>
          <p:cNvPr id="79" name="Afbeelding 7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940" y="4302638"/>
            <a:ext cx="432000" cy="432000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80" name="Afbeelding 7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940" y="5160106"/>
            <a:ext cx="432000" cy="432000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cxnSp>
        <p:nvCxnSpPr>
          <p:cNvPr id="82" name="Rechte verbindingslijn met pijl 81"/>
          <p:cNvCxnSpPr/>
          <p:nvPr/>
        </p:nvCxnSpPr>
        <p:spPr>
          <a:xfrm>
            <a:off x="2406451" y="4026978"/>
            <a:ext cx="1485724" cy="215705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Rechte verbindingslijn met pijl 83"/>
          <p:cNvCxnSpPr/>
          <p:nvPr/>
        </p:nvCxnSpPr>
        <p:spPr>
          <a:xfrm>
            <a:off x="2390260" y="4132332"/>
            <a:ext cx="1526869" cy="2054017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Rechte verbindingslijn met pijl 85"/>
          <p:cNvCxnSpPr/>
          <p:nvPr/>
        </p:nvCxnSpPr>
        <p:spPr>
          <a:xfrm>
            <a:off x="2406451" y="4895054"/>
            <a:ext cx="1491715" cy="370406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Rechte verbindingslijn met pijl 87"/>
          <p:cNvCxnSpPr/>
          <p:nvPr/>
        </p:nvCxnSpPr>
        <p:spPr>
          <a:xfrm flipV="1">
            <a:off x="2376254" y="5345903"/>
            <a:ext cx="1521912" cy="410618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Rechte verbindingslijn met pijl 89"/>
          <p:cNvCxnSpPr/>
          <p:nvPr/>
        </p:nvCxnSpPr>
        <p:spPr>
          <a:xfrm flipV="1">
            <a:off x="5550617" y="2965868"/>
            <a:ext cx="1554190" cy="1138568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Rechte verbindingslijn met pijl 91"/>
          <p:cNvCxnSpPr/>
          <p:nvPr/>
        </p:nvCxnSpPr>
        <p:spPr>
          <a:xfrm flipV="1">
            <a:off x="5553075" y="5160106"/>
            <a:ext cx="1551732" cy="1026244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Rechte verbindingslijn met pijl 93"/>
          <p:cNvCxnSpPr/>
          <p:nvPr/>
        </p:nvCxnSpPr>
        <p:spPr>
          <a:xfrm flipV="1">
            <a:off x="5553075" y="3013964"/>
            <a:ext cx="1621077" cy="2251496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Rechte verbindingslijn met pijl 97"/>
          <p:cNvCxnSpPr/>
          <p:nvPr/>
        </p:nvCxnSpPr>
        <p:spPr>
          <a:xfrm flipV="1">
            <a:off x="1879373" y="1741562"/>
            <a:ext cx="5203869" cy="52808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Vrije vorm 111"/>
          <p:cNvSpPr/>
          <p:nvPr/>
        </p:nvSpPr>
        <p:spPr>
          <a:xfrm>
            <a:off x="1879373" y="1908347"/>
            <a:ext cx="5203869" cy="1057520"/>
          </a:xfrm>
          <a:custGeom>
            <a:avLst/>
            <a:gdLst>
              <a:gd name="connsiteX0" fmla="*/ 0 w 5065614"/>
              <a:gd name="connsiteY0" fmla="*/ 0 h 1112791"/>
              <a:gd name="connsiteX1" fmla="*/ 2370966 w 5065614"/>
              <a:gd name="connsiteY1" fmla="*/ 1027689 h 1112791"/>
              <a:gd name="connsiteX2" fmla="*/ 5065614 w 5065614"/>
              <a:gd name="connsiteY2" fmla="*/ 1051965 h 1112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65614" h="1112791">
                <a:moveTo>
                  <a:pt x="0" y="0"/>
                </a:moveTo>
                <a:cubicBezTo>
                  <a:pt x="763348" y="426181"/>
                  <a:pt x="1526697" y="852362"/>
                  <a:pt x="2370966" y="1027689"/>
                </a:cubicBezTo>
                <a:cubicBezTo>
                  <a:pt x="3215235" y="1203016"/>
                  <a:pt x="4555816" y="1053314"/>
                  <a:pt x="5065614" y="1051965"/>
                </a:cubicBezTo>
              </a:path>
            </a:pathLst>
          </a:custGeom>
          <a:noFill/>
          <a:ln w="28575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49" name="Rechte verbindingslijn met pijl 148"/>
          <p:cNvCxnSpPr/>
          <p:nvPr/>
        </p:nvCxnSpPr>
        <p:spPr>
          <a:xfrm flipV="1">
            <a:off x="5547966" y="3064699"/>
            <a:ext cx="1706631" cy="2350325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" name="Afbeelding 15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42338" y="1514013"/>
            <a:ext cx="495628" cy="432000"/>
          </a:xfrm>
          <a:prstGeom prst="rect">
            <a:avLst/>
          </a:prstGeom>
        </p:spPr>
      </p:pic>
      <p:sp>
        <p:nvSpPr>
          <p:cNvPr id="157" name="Tekstvak 156"/>
          <p:cNvSpPr txBox="1"/>
          <p:nvPr/>
        </p:nvSpPr>
        <p:spPr>
          <a:xfrm rot="18418931">
            <a:off x="6054557" y="3622558"/>
            <a:ext cx="1017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 smtClean="0"/>
              <a:t>Commissiezaal 1</a:t>
            </a:r>
            <a:endParaRPr lang="nl-NL" sz="900" dirty="0"/>
          </a:p>
        </p:txBody>
      </p:sp>
      <p:sp>
        <p:nvSpPr>
          <p:cNvPr id="158" name="Tekstvak 157"/>
          <p:cNvSpPr txBox="1"/>
          <p:nvPr/>
        </p:nvSpPr>
        <p:spPr>
          <a:xfrm rot="18389713">
            <a:off x="5769518" y="4423778"/>
            <a:ext cx="1017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dirty="0" smtClean="0"/>
              <a:t>Commissiezaal 2</a:t>
            </a:r>
            <a:endParaRPr lang="nl-NL" sz="900" dirty="0"/>
          </a:p>
        </p:txBody>
      </p:sp>
      <p:pic>
        <p:nvPicPr>
          <p:cNvPr id="161" name="Afbeelding 16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36555" y="861488"/>
            <a:ext cx="495628" cy="432000"/>
          </a:xfrm>
          <a:prstGeom prst="rect">
            <a:avLst/>
          </a:prstGeom>
        </p:spPr>
      </p:pic>
      <p:sp>
        <p:nvSpPr>
          <p:cNvPr id="61" name="Rechthoek 60"/>
          <p:cNvSpPr/>
          <p:nvPr/>
        </p:nvSpPr>
        <p:spPr>
          <a:xfrm>
            <a:off x="9666720" y="2273020"/>
            <a:ext cx="2252847" cy="185847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Afgeronde rechthoek 62"/>
          <p:cNvSpPr/>
          <p:nvPr/>
        </p:nvSpPr>
        <p:spPr>
          <a:xfrm>
            <a:off x="10499354" y="3106665"/>
            <a:ext cx="1321937" cy="270764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E-depot Regionaal Archief Alkmaar (RAA)</a:t>
            </a:r>
          </a:p>
        </p:txBody>
      </p:sp>
      <p:sp>
        <p:nvSpPr>
          <p:cNvPr id="64" name="Rechthoek 63"/>
          <p:cNvSpPr/>
          <p:nvPr/>
        </p:nvSpPr>
        <p:spPr>
          <a:xfrm>
            <a:off x="11161063" y="3844527"/>
            <a:ext cx="756486" cy="286963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1400" b="1" dirty="0" smtClean="0"/>
              <a:t>Archief</a:t>
            </a:r>
            <a:endParaRPr lang="nl-NL" sz="1400" b="1" dirty="0"/>
          </a:p>
        </p:txBody>
      </p:sp>
      <p:pic>
        <p:nvPicPr>
          <p:cNvPr id="65" name="Afbeelding 6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72771" y="2986255"/>
            <a:ext cx="428308" cy="432000"/>
          </a:xfrm>
          <a:prstGeom prst="rect">
            <a:avLst/>
          </a:prstGeom>
        </p:spPr>
      </p:pic>
      <p:cxnSp>
        <p:nvCxnSpPr>
          <p:cNvPr id="66" name="Rechte verbindingslijn met pijl 65"/>
          <p:cNvCxnSpPr/>
          <p:nvPr/>
        </p:nvCxnSpPr>
        <p:spPr>
          <a:xfrm>
            <a:off x="9273473" y="2869760"/>
            <a:ext cx="639270" cy="332495"/>
          </a:xfrm>
          <a:prstGeom prst="straightConnector1">
            <a:avLst/>
          </a:prstGeom>
          <a:ln w="28575">
            <a:solidFill>
              <a:srgbClr val="00B05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hthoek 67"/>
          <p:cNvSpPr/>
          <p:nvPr/>
        </p:nvSpPr>
        <p:spPr>
          <a:xfrm>
            <a:off x="4029478" y="3112604"/>
            <a:ext cx="1923157" cy="286963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1100" b="1" dirty="0" smtClean="0"/>
              <a:t>GemeenteOplossingen (GO)</a:t>
            </a:r>
            <a:endParaRPr lang="nl-NL" sz="1100" b="1" dirty="0"/>
          </a:p>
        </p:txBody>
      </p:sp>
      <p:sp>
        <p:nvSpPr>
          <p:cNvPr id="73" name="Afgeronde rechthoek 72"/>
          <p:cNvSpPr/>
          <p:nvPr/>
        </p:nvSpPr>
        <p:spPr>
          <a:xfrm>
            <a:off x="2283307" y="3171691"/>
            <a:ext cx="1284628" cy="702717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Sprekersmarkering</a:t>
            </a:r>
          </a:p>
          <a:p>
            <a:pPr algn="ctr"/>
            <a:r>
              <a:rPr lang="nl-NL" sz="800" dirty="0" smtClean="0"/>
              <a:t>Sprekersinfo</a:t>
            </a:r>
          </a:p>
          <a:p>
            <a:pPr algn="ctr"/>
            <a:r>
              <a:rPr lang="nl-NL" sz="800" dirty="0" smtClean="0"/>
              <a:t>Stemresultaten</a:t>
            </a:r>
          </a:p>
          <a:p>
            <a:pPr algn="ctr"/>
            <a:r>
              <a:rPr lang="nl-NL" sz="800" dirty="0" smtClean="0"/>
              <a:t>Spreektijd</a:t>
            </a:r>
          </a:p>
        </p:txBody>
      </p:sp>
      <p:sp>
        <p:nvSpPr>
          <p:cNvPr id="74" name="Afgeronde rechthoek 73"/>
          <p:cNvSpPr/>
          <p:nvPr/>
        </p:nvSpPr>
        <p:spPr>
          <a:xfrm>
            <a:off x="3969389" y="1885473"/>
            <a:ext cx="1505119" cy="721947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RIS</a:t>
            </a:r>
          </a:p>
          <a:p>
            <a:pPr algn="ctr"/>
            <a:r>
              <a:rPr lang="nl-NL" sz="800" dirty="0" smtClean="0"/>
              <a:t>Agendapuntmarkering</a:t>
            </a:r>
          </a:p>
          <a:p>
            <a:pPr algn="ctr"/>
            <a:r>
              <a:rPr lang="nl-NL" sz="800" dirty="0" smtClean="0"/>
              <a:t>Sprekersmarkering</a:t>
            </a:r>
          </a:p>
          <a:p>
            <a:pPr algn="ctr"/>
            <a:r>
              <a:rPr lang="nl-NL" sz="800" dirty="0" smtClean="0"/>
              <a:t>Start / stop vergadering</a:t>
            </a:r>
          </a:p>
        </p:txBody>
      </p:sp>
    </p:spTree>
    <p:extLst>
      <p:ext uri="{BB962C8B-B14F-4D97-AF65-F5344CB8AC3E}">
        <p14:creationId xmlns:p14="http://schemas.microsoft.com/office/powerpoint/2010/main" val="42547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hthoek 64"/>
          <p:cNvSpPr/>
          <p:nvPr/>
        </p:nvSpPr>
        <p:spPr>
          <a:xfrm rot="10800000">
            <a:off x="3633323" y="3112604"/>
            <a:ext cx="2319312" cy="329713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/>
          <p:cNvSpPr/>
          <p:nvPr/>
        </p:nvSpPr>
        <p:spPr>
          <a:xfrm rot="10800000">
            <a:off x="704007" y="752558"/>
            <a:ext cx="5248478" cy="2362874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/>
          <p:cNvSpPr/>
          <p:nvPr/>
        </p:nvSpPr>
        <p:spPr>
          <a:xfrm>
            <a:off x="704007" y="3115432"/>
            <a:ext cx="5248477" cy="329346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/>
          <p:cNvSpPr/>
          <p:nvPr/>
        </p:nvSpPr>
        <p:spPr>
          <a:xfrm rot="10800000">
            <a:off x="5952485" y="4132332"/>
            <a:ext cx="3717497" cy="227656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/>
          <p:cNvSpPr/>
          <p:nvPr/>
        </p:nvSpPr>
        <p:spPr>
          <a:xfrm>
            <a:off x="5952484" y="2273862"/>
            <a:ext cx="3717498" cy="185847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/>
          <p:cNvSpPr/>
          <p:nvPr/>
        </p:nvSpPr>
        <p:spPr>
          <a:xfrm>
            <a:off x="5952484" y="752558"/>
            <a:ext cx="3717498" cy="1521304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Afgeronde rechthoek 3"/>
          <p:cNvSpPr/>
          <p:nvPr/>
        </p:nvSpPr>
        <p:spPr>
          <a:xfrm>
            <a:off x="3972870" y="922501"/>
            <a:ext cx="1505119" cy="695915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Raadsvergaderingen</a:t>
            </a:r>
          </a:p>
          <a:p>
            <a:pPr algn="ctr"/>
            <a:r>
              <a:rPr lang="nl-NL" sz="800" dirty="0" smtClean="0"/>
              <a:t>Commissie B&amp;M</a:t>
            </a:r>
          </a:p>
          <a:p>
            <a:pPr algn="ctr"/>
            <a:r>
              <a:rPr lang="nl-NL" sz="800" dirty="0" smtClean="0"/>
              <a:t>Commissie M&amp;O</a:t>
            </a:r>
          </a:p>
          <a:p>
            <a:pPr algn="ctr"/>
            <a:r>
              <a:rPr lang="nl-NL" sz="800" dirty="0" smtClean="0"/>
              <a:t>Commissie S&amp;B</a:t>
            </a:r>
            <a:endParaRPr lang="nl-NL" sz="800" dirty="0"/>
          </a:p>
        </p:txBody>
      </p:sp>
      <p:sp>
        <p:nvSpPr>
          <p:cNvPr id="8" name="Afgeronde rechthoek 7"/>
          <p:cNvSpPr/>
          <p:nvPr/>
        </p:nvSpPr>
        <p:spPr>
          <a:xfrm>
            <a:off x="3969389" y="1885473"/>
            <a:ext cx="1505119" cy="721947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RIS</a:t>
            </a:r>
          </a:p>
          <a:p>
            <a:pPr algn="ctr"/>
            <a:r>
              <a:rPr lang="nl-NL" sz="800" dirty="0" smtClean="0"/>
              <a:t>Agendapuntmarkering</a:t>
            </a:r>
          </a:p>
          <a:p>
            <a:pPr algn="ctr"/>
            <a:r>
              <a:rPr lang="nl-NL" sz="800" dirty="0" smtClean="0"/>
              <a:t>Sprekersmarkering</a:t>
            </a:r>
          </a:p>
          <a:p>
            <a:pPr algn="ctr"/>
            <a:r>
              <a:rPr lang="nl-NL" sz="800" dirty="0" smtClean="0"/>
              <a:t>Start / stop vergadering</a:t>
            </a:r>
          </a:p>
        </p:txBody>
      </p:sp>
      <p:sp>
        <p:nvSpPr>
          <p:cNvPr id="9" name="Afgeronde rechthoek 8"/>
          <p:cNvSpPr/>
          <p:nvPr/>
        </p:nvSpPr>
        <p:spPr>
          <a:xfrm>
            <a:off x="3966078" y="3832222"/>
            <a:ext cx="1505119" cy="262538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Video (SDI)</a:t>
            </a:r>
          </a:p>
          <a:p>
            <a:pPr algn="ctr"/>
            <a:r>
              <a:rPr lang="nl-NL" sz="800" dirty="0"/>
              <a:t>Raadzaal</a:t>
            </a:r>
            <a:endParaRPr lang="nl-NL" sz="800" dirty="0" smtClean="0"/>
          </a:p>
        </p:txBody>
      </p:sp>
      <p:sp>
        <p:nvSpPr>
          <p:cNvPr id="10" name="Afgeronde rechthoek 9"/>
          <p:cNvSpPr/>
          <p:nvPr/>
        </p:nvSpPr>
        <p:spPr>
          <a:xfrm>
            <a:off x="3984090" y="4504519"/>
            <a:ext cx="1505119" cy="289630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Video (SDI)</a:t>
            </a:r>
          </a:p>
          <a:p>
            <a:pPr algn="ctr"/>
            <a:r>
              <a:rPr lang="nl-NL" sz="800" dirty="0" smtClean="0"/>
              <a:t>Commissiezaal 1</a:t>
            </a:r>
          </a:p>
        </p:txBody>
      </p:sp>
      <p:sp>
        <p:nvSpPr>
          <p:cNvPr id="11" name="Afgeronde rechthoek 10"/>
          <p:cNvSpPr/>
          <p:nvPr/>
        </p:nvSpPr>
        <p:spPr>
          <a:xfrm>
            <a:off x="3989009" y="5910822"/>
            <a:ext cx="1505119" cy="275527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Video (HDMI)</a:t>
            </a:r>
          </a:p>
          <a:p>
            <a:pPr algn="ctr"/>
            <a:r>
              <a:rPr lang="nl-NL" sz="800" dirty="0"/>
              <a:t>Raadzaal</a:t>
            </a:r>
            <a:endParaRPr lang="nl-NL" sz="800" dirty="0" smtClean="0"/>
          </a:p>
        </p:txBody>
      </p:sp>
      <p:sp>
        <p:nvSpPr>
          <p:cNvPr id="12" name="Afgeronde rechthoek 11"/>
          <p:cNvSpPr/>
          <p:nvPr/>
        </p:nvSpPr>
        <p:spPr>
          <a:xfrm>
            <a:off x="921043" y="2121460"/>
            <a:ext cx="1033867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Den Helder</a:t>
            </a:r>
          </a:p>
        </p:txBody>
      </p:sp>
      <p:sp>
        <p:nvSpPr>
          <p:cNvPr id="13" name="Afgeronde rechthoek 12"/>
          <p:cNvSpPr/>
          <p:nvPr/>
        </p:nvSpPr>
        <p:spPr>
          <a:xfrm>
            <a:off x="7690367" y="967273"/>
            <a:ext cx="1505119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/>
              <a:t>Zaaksysteem Xxlnc</a:t>
            </a:r>
          </a:p>
        </p:txBody>
      </p:sp>
      <p:sp>
        <p:nvSpPr>
          <p:cNvPr id="14" name="Afgeronde rechthoek 13"/>
          <p:cNvSpPr/>
          <p:nvPr/>
        </p:nvSpPr>
        <p:spPr>
          <a:xfrm>
            <a:off x="7682217" y="1621656"/>
            <a:ext cx="1505119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Besluitvormingsproces Xxlnc</a:t>
            </a:r>
          </a:p>
        </p:txBody>
      </p:sp>
      <p:sp>
        <p:nvSpPr>
          <p:cNvPr id="15" name="Afgeronde rechthoek 14"/>
          <p:cNvSpPr/>
          <p:nvPr/>
        </p:nvSpPr>
        <p:spPr>
          <a:xfrm>
            <a:off x="7690367" y="2743200"/>
            <a:ext cx="1505119" cy="270764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Opdrachtnemer</a:t>
            </a:r>
          </a:p>
        </p:txBody>
      </p:sp>
      <p:sp>
        <p:nvSpPr>
          <p:cNvPr id="20" name="Afgeronde rechthoek 19"/>
          <p:cNvSpPr/>
          <p:nvPr/>
        </p:nvSpPr>
        <p:spPr>
          <a:xfrm>
            <a:off x="7690367" y="3523050"/>
            <a:ext cx="1505119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Website gemeenteraad</a:t>
            </a:r>
          </a:p>
        </p:txBody>
      </p:sp>
      <p:sp>
        <p:nvSpPr>
          <p:cNvPr id="22" name="Afgeronde rechthoek 21"/>
          <p:cNvSpPr/>
          <p:nvPr/>
        </p:nvSpPr>
        <p:spPr>
          <a:xfrm>
            <a:off x="7690367" y="4474257"/>
            <a:ext cx="1505119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Thuis</a:t>
            </a:r>
          </a:p>
        </p:txBody>
      </p:sp>
      <p:sp>
        <p:nvSpPr>
          <p:cNvPr id="23" name="Afgeronde rechthoek 22"/>
          <p:cNvSpPr/>
          <p:nvPr/>
        </p:nvSpPr>
        <p:spPr>
          <a:xfrm>
            <a:off x="7690367" y="5054751"/>
            <a:ext cx="1505119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Lokale Omroep Stichting</a:t>
            </a:r>
          </a:p>
        </p:txBody>
      </p:sp>
      <p:sp>
        <p:nvSpPr>
          <p:cNvPr id="24" name="Afgeronde rechthoek 23"/>
          <p:cNvSpPr/>
          <p:nvPr/>
        </p:nvSpPr>
        <p:spPr>
          <a:xfrm>
            <a:off x="7684131" y="5923173"/>
            <a:ext cx="1505119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Thuis</a:t>
            </a:r>
          </a:p>
        </p:txBody>
      </p:sp>
      <p:sp>
        <p:nvSpPr>
          <p:cNvPr id="25" name="Afgeronde rechthoek 24"/>
          <p:cNvSpPr/>
          <p:nvPr/>
        </p:nvSpPr>
        <p:spPr>
          <a:xfrm>
            <a:off x="821579" y="3926541"/>
            <a:ext cx="1505119" cy="212400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Raadzaal</a:t>
            </a:r>
          </a:p>
        </p:txBody>
      </p:sp>
      <p:sp>
        <p:nvSpPr>
          <p:cNvPr id="34" name="Rechthoek 33"/>
          <p:cNvSpPr/>
          <p:nvPr/>
        </p:nvSpPr>
        <p:spPr>
          <a:xfrm>
            <a:off x="704007" y="6121929"/>
            <a:ext cx="1544712" cy="286963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1400" b="1" dirty="0" smtClean="0"/>
              <a:t>DBAudioVisueel</a:t>
            </a:r>
            <a:endParaRPr lang="nl-NL" sz="1400" b="1" dirty="0"/>
          </a:p>
        </p:txBody>
      </p:sp>
      <p:sp>
        <p:nvSpPr>
          <p:cNvPr id="35" name="Rechthoek 34"/>
          <p:cNvSpPr/>
          <p:nvPr/>
        </p:nvSpPr>
        <p:spPr>
          <a:xfrm>
            <a:off x="704007" y="751163"/>
            <a:ext cx="2500439" cy="286963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1400" b="1" dirty="0" smtClean="0"/>
              <a:t>Gemeente Den Helder / Griffie</a:t>
            </a:r>
            <a:endParaRPr lang="nl-NL" sz="1400" b="1" dirty="0"/>
          </a:p>
        </p:txBody>
      </p:sp>
      <p:sp>
        <p:nvSpPr>
          <p:cNvPr id="36" name="Rechthoek 35"/>
          <p:cNvSpPr/>
          <p:nvPr/>
        </p:nvSpPr>
        <p:spPr>
          <a:xfrm>
            <a:off x="5952485" y="6122771"/>
            <a:ext cx="804365" cy="286963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1400" b="1" dirty="0" smtClean="0"/>
              <a:t>Burgers</a:t>
            </a:r>
            <a:endParaRPr lang="nl-NL" sz="1400" b="1" dirty="0"/>
          </a:p>
        </p:txBody>
      </p:sp>
      <p:cxnSp>
        <p:nvCxnSpPr>
          <p:cNvPr id="38" name="Rechte verbindingslijn met pijl 37"/>
          <p:cNvCxnSpPr/>
          <p:nvPr/>
        </p:nvCxnSpPr>
        <p:spPr>
          <a:xfrm>
            <a:off x="7384369" y="1320466"/>
            <a:ext cx="0" cy="17755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met pijl 41"/>
          <p:cNvCxnSpPr>
            <a:endCxn id="56" idx="0"/>
          </p:cNvCxnSpPr>
          <p:nvPr/>
        </p:nvCxnSpPr>
        <p:spPr>
          <a:xfrm flipH="1">
            <a:off x="7386805" y="1974913"/>
            <a:ext cx="7124" cy="678847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Rechte verbindingslijn met pijl 43"/>
          <p:cNvCxnSpPr>
            <a:stCxn id="56" idx="2"/>
            <a:endCxn id="72" idx="0"/>
          </p:cNvCxnSpPr>
          <p:nvPr/>
        </p:nvCxnSpPr>
        <p:spPr>
          <a:xfrm flipH="1">
            <a:off x="7385372" y="3085760"/>
            <a:ext cx="1433" cy="345801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Rechte verbindingslijn met pijl 45"/>
          <p:cNvCxnSpPr>
            <a:stCxn id="72" idx="2"/>
          </p:cNvCxnSpPr>
          <p:nvPr/>
        </p:nvCxnSpPr>
        <p:spPr>
          <a:xfrm>
            <a:off x="7385372" y="3863561"/>
            <a:ext cx="4103" cy="478009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chte verbindingslijn met pijl 47"/>
          <p:cNvCxnSpPr>
            <a:endCxn id="62" idx="0"/>
          </p:cNvCxnSpPr>
          <p:nvPr/>
        </p:nvCxnSpPr>
        <p:spPr>
          <a:xfrm>
            <a:off x="7390152" y="5376106"/>
            <a:ext cx="0" cy="421838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hthoek 48"/>
          <p:cNvSpPr/>
          <p:nvPr/>
        </p:nvSpPr>
        <p:spPr>
          <a:xfrm>
            <a:off x="7553326" y="3845790"/>
            <a:ext cx="2118206" cy="286963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1400" b="1" dirty="0" smtClean="0"/>
              <a:t>Raadsinformatiesysteem</a:t>
            </a:r>
            <a:endParaRPr lang="nl-NL" sz="1400" b="1" dirty="0"/>
          </a:p>
        </p:txBody>
      </p:sp>
      <p:sp>
        <p:nvSpPr>
          <p:cNvPr id="50" name="Rechthoek 49"/>
          <p:cNvSpPr/>
          <p:nvPr/>
        </p:nvSpPr>
        <p:spPr>
          <a:xfrm>
            <a:off x="5952484" y="752170"/>
            <a:ext cx="1152323" cy="286963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1400" b="1" dirty="0" smtClean="0"/>
              <a:t>Zaaksysteem</a:t>
            </a:r>
            <a:endParaRPr lang="nl-NL" sz="1400" b="1" dirty="0"/>
          </a:p>
        </p:txBody>
      </p:sp>
      <p:sp>
        <p:nvSpPr>
          <p:cNvPr id="51" name="Titel 1"/>
          <p:cNvSpPr>
            <a:spLocks noGrp="1"/>
          </p:cNvSpPr>
          <p:nvPr>
            <p:ph type="title"/>
          </p:nvPr>
        </p:nvSpPr>
        <p:spPr>
          <a:xfrm>
            <a:off x="611188" y="170918"/>
            <a:ext cx="8347075" cy="416366"/>
          </a:xfrm>
        </p:spPr>
        <p:txBody>
          <a:bodyPr/>
          <a:lstStyle/>
          <a:p>
            <a:r>
              <a:rPr lang="nl-NL" dirty="0" smtClean="0"/>
              <a:t>Gewenste situatie</a:t>
            </a:r>
            <a:br>
              <a:rPr lang="nl-NL" dirty="0" smtClean="0"/>
            </a:br>
            <a:endParaRPr lang="nl-NL" dirty="0"/>
          </a:p>
        </p:txBody>
      </p:sp>
      <p:pic>
        <p:nvPicPr>
          <p:cNvPr id="55" name="Afbeelding 5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68" b="19805"/>
          <a:stretch/>
        </p:blipFill>
        <p:spPr>
          <a:xfrm>
            <a:off x="1096536" y="1633235"/>
            <a:ext cx="695276" cy="432000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56" name="Afbeelding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805" y="2653760"/>
            <a:ext cx="432000" cy="432000"/>
          </a:xfrm>
          <a:prstGeom prst="rect">
            <a:avLst/>
          </a:prstGeom>
        </p:spPr>
      </p:pic>
      <p:pic>
        <p:nvPicPr>
          <p:cNvPr id="59" name="Afbeelding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369" y="4944106"/>
            <a:ext cx="432000" cy="432000"/>
          </a:xfrm>
          <a:prstGeom prst="rect">
            <a:avLst/>
          </a:prstGeom>
        </p:spPr>
      </p:pic>
      <p:pic>
        <p:nvPicPr>
          <p:cNvPr id="60" name="Afbeelding 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V="1">
            <a:off x="7173475" y="4371562"/>
            <a:ext cx="432000" cy="416099"/>
          </a:xfrm>
          <a:prstGeom prst="rect">
            <a:avLst/>
          </a:prstGeom>
        </p:spPr>
      </p:pic>
      <p:pic>
        <p:nvPicPr>
          <p:cNvPr id="62" name="Afbeelding 6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4152" y="5797944"/>
            <a:ext cx="432000" cy="415208"/>
          </a:xfrm>
          <a:prstGeom prst="rect">
            <a:avLst/>
          </a:prstGeom>
        </p:spPr>
      </p:pic>
      <p:pic>
        <p:nvPicPr>
          <p:cNvPr id="69" name="Afbeelding 6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3908" y="3455323"/>
            <a:ext cx="321627" cy="311416"/>
          </a:xfrm>
          <a:prstGeom prst="rect">
            <a:avLst/>
          </a:prstGeom>
        </p:spPr>
      </p:pic>
      <p:pic>
        <p:nvPicPr>
          <p:cNvPr id="72" name="Afbeelding 7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372" y="3431561"/>
            <a:ext cx="432000" cy="432000"/>
          </a:xfrm>
          <a:prstGeom prst="rect">
            <a:avLst/>
          </a:prstGeom>
        </p:spPr>
      </p:pic>
      <p:pic>
        <p:nvPicPr>
          <p:cNvPr id="75" name="Afbeelding 7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94" y="3438316"/>
            <a:ext cx="432000" cy="432000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77" name="Afgeronde rechthoek 76"/>
          <p:cNvSpPr/>
          <p:nvPr/>
        </p:nvSpPr>
        <p:spPr>
          <a:xfrm>
            <a:off x="811334" y="4789699"/>
            <a:ext cx="1505119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/>
              <a:t>Commissiezaal </a:t>
            </a:r>
            <a:r>
              <a:rPr lang="nl-NL" sz="800" dirty="0" smtClean="0"/>
              <a:t>1</a:t>
            </a:r>
            <a:endParaRPr lang="nl-NL" sz="800" dirty="0"/>
          </a:p>
        </p:txBody>
      </p:sp>
      <p:sp>
        <p:nvSpPr>
          <p:cNvPr id="78" name="Afgeronde rechthoek 77"/>
          <p:cNvSpPr/>
          <p:nvPr/>
        </p:nvSpPr>
        <p:spPr>
          <a:xfrm>
            <a:off x="807573" y="5651166"/>
            <a:ext cx="1505119" cy="210709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Commissiezaal 2</a:t>
            </a:r>
          </a:p>
        </p:txBody>
      </p:sp>
      <p:pic>
        <p:nvPicPr>
          <p:cNvPr id="79" name="Afbeelding 7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940" y="4302638"/>
            <a:ext cx="432000" cy="432000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80" name="Afbeelding 7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1940" y="5160106"/>
            <a:ext cx="432000" cy="432000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cxnSp>
        <p:nvCxnSpPr>
          <p:cNvPr id="82" name="Rechte verbindingslijn met pijl 81"/>
          <p:cNvCxnSpPr/>
          <p:nvPr/>
        </p:nvCxnSpPr>
        <p:spPr>
          <a:xfrm flipV="1">
            <a:off x="2406451" y="3982767"/>
            <a:ext cx="1495062" cy="44211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Rechte verbindingslijn met pijl 83"/>
          <p:cNvCxnSpPr/>
          <p:nvPr/>
        </p:nvCxnSpPr>
        <p:spPr>
          <a:xfrm>
            <a:off x="2390260" y="4132332"/>
            <a:ext cx="1493461" cy="1896195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Rechte verbindingslijn met pijl 85"/>
          <p:cNvCxnSpPr/>
          <p:nvPr/>
        </p:nvCxnSpPr>
        <p:spPr>
          <a:xfrm flipV="1">
            <a:off x="2449265" y="4741743"/>
            <a:ext cx="1458224" cy="153311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Rechte verbindingslijn met pijl 87"/>
          <p:cNvCxnSpPr/>
          <p:nvPr/>
        </p:nvCxnSpPr>
        <p:spPr>
          <a:xfrm flipV="1">
            <a:off x="2376254" y="5376106"/>
            <a:ext cx="1521912" cy="380415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Rechte verbindingslijn met pijl 89"/>
          <p:cNvCxnSpPr/>
          <p:nvPr/>
        </p:nvCxnSpPr>
        <p:spPr>
          <a:xfrm flipV="1">
            <a:off x="5550544" y="2965870"/>
            <a:ext cx="1554263" cy="1016897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Rechte verbindingslijn met pijl 91"/>
          <p:cNvCxnSpPr/>
          <p:nvPr/>
        </p:nvCxnSpPr>
        <p:spPr>
          <a:xfrm flipV="1">
            <a:off x="5592468" y="5160106"/>
            <a:ext cx="1512339" cy="899967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Rechte verbindingslijn met pijl 93"/>
          <p:cNvCxnSpPr/>
          <p:nvPr/>
        </p:nvCxnSpPr>
        <p:spPr>
          <a:xfrm flipV="1">
            <a:off x="5592468" y="3013964"/>
            <a:ext cx="1581684" cy="1644976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Rechte verbindingslijn met pijl 97"/>
          <p:cNvCxnSpPr/>
          <p:nvPr/>
        </p:nvCxnSpPr>
        <p:spPr>
          <a:xfrm flipV="1">
            <a:off x="1879373" y="1741562"/>
            <a:ext cx="5203869" cy="52808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Vrije vorm 111"/>
          <p:cNvSpPr/>
          <p:nvPr/>
        </p:nvSpPr>
        <p:spPr>
          <a:xfrm>
            <a:off x="1879373" y="1908347"/>
            <a:ext cx="5203869" cy="1057520"/>
          </a:xfrm>
          <a:custGeom>
            <a:avLst/>
            <a:gdLst>
              <a:gd name="connsiteX0" fmla="*/ 0 w 5065614"/>
              <a:gd name="connsiteY0" fmla="*/ 0 h 1112791"/>
              <a:gd name="connsiteX1" fmla="*/ 2370966 w 5065614"/>
              <a:gd name="connsiteY1" fmla="*/ 1027689 h 1112791"/>
              <a:gd name="connsiteX2" fmla="*/ 5065614 w 5065614"/>
              <a:gd name="connsiteY2" fmla="*/ 1051965 h 1112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65614" h="1112791">
                <a:moveTo>
                  <a:pt x="0" y="0"/>
                </a:moveTo>
                <a:cubicBezTo>
                  <a:pt x="763348" y="426181"/>
                  <a:pt x="1526697" y="852362"/>
                  <a:pt x="2370966" y="1027689"/>
                </a:cubicBezTo>
                <a:cubicBezTo>
                  <a:pt x="3215235" y="1203016"/>
                  <a:pt x="4555816" y="1053314"/>
                  <a:pt x="5065614" y="1051965"/>
                </a:cubicBezTo>
              </a:path>
            </a:pathLst>
          </a:custGeom>
          <a:noFill/>
          <a:ln w="28575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49" name="Rechte verbindingslijn met pijl 148"/>
          <p:cNvCxnSpPr/>
          <p:nvPr/>
        </p:nvCxnSpPr>
        <p:spPr>
          <a:xfrm flipV="1">
            <a:off x="5603382" y="3064701"/>
            <a:ext cx="1651215" cy="2252191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" name="Afbeelding 15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42338" y="1514013"/>
            <a:ext cx="495628" cy="432000"/>
          </a:xfrm>
          <a:prstGeom prst="rect">
            <a:avLst/>
          </a:prstGeom>
        </p:spPr>
      </p:pic>
      <p:pic>
        <p:nvPicPr>
          <p:cNvPr id="161" name="Afbeelding 16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36555" y="861488"/>
            <a:ext cx="495628" cy="432000"/>
          </a:xfrm>
          <a:prstGeom prst="rect">
            <a:avLst/>
          </a:prstGeom>
        </p:spPr>
      </p:pic>
      <p:sp>
        <p:nvSpPr>
          <p:cNvPr id="61" name="Rechthoek 60"/>
          <p:cNvSpPr/>
          <p:nvPr/>
        </p:nvSpPr>
        <p:spPr>
          <a:xfrm>
            <a:off x="9666720" y="2273020"/>
            <a:ext cx="2252847" cy="1858470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Afgeronde rechthoek 62"/>
          <p:cNvSpPr/>
          <p:nvPr/>
        </p:nvSpPr>
        <p:spPr>
          <a:xfrm>
            <a:off x="10499354" y="3106665"/>
            <a:ext cx="1321937" cy="270764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E-depot Regionaal Archief Alkmaar (RAA)</a:t>
            </a:r>
          </a:p>
        </p:txBody>
      </p:sp>
      <p:sp>
        <p:nvSpPr>
          <p:cNvPr id="64" name="Rechthoek 63"/>
          <p:cNvSpPr/>
          <p:nvPr/>
        </p:nvSpPr>
        <p:spPr>
          <a:xfrm>
            <a:off x="11161063" y="3844527"/>
            <a:ext cx="756486" cy="286963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1400" b="1" dirty="0" smtClean="0"/>
              <a:t>Archief</a:t>
            </a:r>
            <a:endParaRPr lang="nl-NL" sz="1400" b="1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72771" y="2986255"/>
            <a:ext cx="428308" cy="432000"/>
          </a:xfrm>
          <a:prstGeom prst="rect">
            <a:avLst/>
          </a:prstGeom>
        </p:spPr>
      </p:pic>
      <p:cxnSp>
        <p:nvCxnSpPr>
          <p:cNvPr id="5" name="Rechte verbindingslijn met pijl 4"/>
          <p:cNvCxnSpPr/>
          <p:nvPr/>
        </p:nvCxnSpPr>
        <p:spPr>
          <a:xfrm>
            <a:off x="9273473" y="2869760"/>
            <a:ext cx="639270" cy="332495"/>
          </a:xfrm>
          <a:prstGeom prst="straightConnector1">
            <a:avLst/>
          </a:prstGeom>
          <a:ln w="28575">
            <a:solidFill>
              <a:srgbClr val="00B05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hthoek 67"/>
          <p:cNvSpPr/>
          <p:nvPr/>
        </p:nvSpPr>
        <p:spPr>
          <a:xfrm>
            <a:off x="4563908" y="3112604"/>
            <a:ext cx="1388727" cy="286963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solidFill>
              <a:schemeClr val="accent3"/>
            </a:solidFill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1400" b="1" dirty="0" smtClean="0"/>
              <a:t>Opdrachtnemer</a:t>
            </a:r>
            <a:endParaRPr lang="nl-NL" sz="1400" b="1" dirty="0"/>
          </a:p>
        </p:txBody>
      </p:sp>
      <p:pic>
        <p:nvPicPr>
          <p:cNvPr id="67" name="Afbeelding 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0047" y="5562302"/>
            <a:ext cx="321627" cy="311416"/>
          </a:xfrm>
          <a:prstGeom prst="rect">
            <a:avLst/>
          </a:prstGeom>
        </p:spPr>
      </p:pic>
      <p:pic>
        <p:nvPicPr>
          <p:cNvPr id="73" name="Afbeelding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5835" y="4838776"/>
            <a:ext cx="321627" cy="311416"/>
          </a:xfrm>
          <a:prstGeom prst="rect">
            <a:avLst/>
          </a:prstGeom>
        </p:spPr>
      </p:pic>
      <p:pic>
        <p:nvPicPr>
          <p:cNvPr id="74" name="Afbeelding 7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7321" y="4157287"/>
            <a:ext cx="321627" cy="311416"/>
          </a:xfrm>
          <a:prstGeom prst="rect">
            <a:avLst/>
          </a:prstGeom>
        </p:spPr>
      </p:pic>
      <p:sp>
        <p:nvSpPr>
          <p:cNvPr id="76" name="Afgeronde rechthoek 75"/>
          <p:cNvSpPr/>
          <p:nvPr/>
        </p:nvSpPr>
        <p:spPr>
          <a:xfrm>
            <a:off x="3982061" y="5197765"/>
            <a:ext cx="1505119" cy="265897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Video (SDI)</a:t>
            </a:r>
          </a:p>
          <a:p>
            <a:pPr algn="ctr"/>
            <a:r>
              <a:rPr lang="nl-NL" sz="800" dirty="0" smtClean="0"/>
              <a:t>Commissiezaal 2</a:t>
            </a:r>
          </a:p>
        </p:txBody>
      </p:sp>
      <p:sp>
        <p:nvSpPr>
          <p:cNvPr id="70" name="Afgeronde rechthoek 69"/>
          <p:cNvSpPr/>
          <p:nvPr/>
        </p:nvSpPr>
        <p:spPr>
          <a:xfrm>
            <a:off x="2283307" y="3171691"/>
            <a:ext cx="1284628" cy="702717"/>
          </a:xfrm>
          <a:prstGeom prst="roundRect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800" dirty="0" smtClean="0"/>
              <a:t>Sprekersmarkering</a:t>
            </a:r>
          </a:p>
          <a:p>
            <a:pPr algn="ctr"/>
            <a:r>
              <a:rPr lang="nl-NL" sz="800" dirty="0" smtClean="0"/>
              <a:t>Sprekersinfo</a:t>
            </a:r>
          </a:p>
          <a:p>
            <a:pPr algn="ctr"/>
            <a:r>
              <a:rPr lang="nl-NL" sz="800" dirty="0" smtClean="0"/>
              <a:t>Stemresultaten</a:t>
            </a:r>
          </a:p>
          <a:p>
            <a:pPr algn="ctr"/>
            <a:r>
              <a:rPr lang="nl-NL" sz="800" dirty="0" smtClean="0"/>
              <a:t>Spreektijd</a:t>
            </a:r>
          </a:p>
        </p:txBody>
      </p:sp>
    </p:spTree>
    <p:extLst>
      <p:ext uri="{BB962C8B-B14F-4D97-AF65-F5344CB8AC3E}">
        <p14:creationId xmlns:p14="http://schemas.microsoft.com/office/powerpoint/2010/main" val="32223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Gewenste situatie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De raadszaal wordt zowel door de gemeenteraad als </a:t>
            </a:r>
            <a:r>
              <a:rPr lang="nl-NL" sz="2000" dirty="0" smtClean="0"/>
              <a:t>door één van de commissies gebruikt.</a:t>
            </a:r>
            <a:endParaRPr lang="nl-NL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Een </a:t>
            </a:r>
            <a:r>
              <a:rPr lang="nl-NL" sz="2000" dirty="0" smtClean="0"/>
              <a:t>eis </a:t>
            </a:r>
            <a:r>
              <a:rPr lang="nl-NL" sz="2000" dirty="0"/>
              <a:t>is dat de drie commissies tegelijkertijd uitgezonden kunnen worden op de </a:t>
            </a:r>
            <a:r>
              <a:rPr lang="nl-NL" sz="2000" dirty="0" smtClean="0"/>
              <a:t>website</a:t>
            </a:r>
            <a:r>
              <a:rPr lang="nl-NL" sz="2000" dirty="0"/>
              <a:t>.</a:t>
            </a:r>
            <a:endParaRPr lang="nl-NL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 smtClean="0"/>
              <a:t>Ook andere informatieavonden, in dezelfde ruimten, moeten uitgezonden kunnen worden</a:t>
            </a:r>
            <a:r>
              <a:rPr lang="nl-NL" sz="2000" dirty="0"/>
              <a:t>.</a:t>
            </a:r>
            <a:endParaRPr lang="nl-NL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 smtClean="0"/>
              <a:t>Er dient een koppeling gemaakt te worden tussen de opdrachtnemer en het Regionaal Archief Alkmaar e-depot. </a:t>
            </a:r>
          </a:p>
        </p:txBody>
      </p:sp>
    </p:spTree>
    <p:extLst>
      <p:ext uri="{BB962C8B-B14F-4D97-AF65-F5344CB8AC3E}">
        <p14:creationId xmlns:p14="http://schemas.microsoft.com/office/powerpoint/2010/main" val="181674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MDH-2019-powerpoint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Aangepast ontwerp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Aangepast ontwerp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Aangepast ontwerp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Aangepast ontwerp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260</TotalTime>
  <Words>230</Words>
  <Application>Microsoft Office PowerPoint</Application>
  <PresentationFormat>Aangepast</PresentationFormat>
  <Paragraphs>86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5</vt:i4>
      </vt:variant>
      <vt:variant>
        <vt:lpstr>Diatitels</vt:lpstr>
      </vt:variant>
      <vt:variant>
        <vt:i4>3</vt:i4>
      </vt:variant>
    </vt:vector>
  </HeadingPairs>
  <TitlesOfParts>
    <vt:vector size="11" baseType="lpstr">
      <vt:lpstr>Arial</vt:lpstr>
      <vt:lpstr>Calibri</vt:lpstr>
      <vt:lpstr>Helvetica</vt:lpstr>
      <vt:lpstr>GEMDH-2019-powerpoint</vt:lpstr>
      <vt:lpstr>5_Aangepast ontwerp</vt:lpstr>
      <vt:lpstr>4_Aangepast ontwerp</vt:lpstr>
      <vt:lpstr>Aangepast ontwerp</vt:lpstr>
      <vt:lpstr>2_Aangepast ontwerp</vt:lpstr>
      <vt:lpstr>Huidige situatie </vt:lpstr>
      <vt:lpstr>Gewenste situatie </vt:lpstr>
      <vt:lpstr>Gewenste situatie</vt:lpstr>
    </vt:vector>
  </TitlesOfParts>
  <Company>Gemeente Den Helder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Stefan Weenk</dc:creator>
  <cp:lastModifiedBy>Ronald Schakel</cp:lastModifiedBy>
  <cp:revision>42</cp:revision>
  <dcterms:created xsi:type="dcterms:W3CDTF">2022-08-09T10:58:44Z</dcterms:created>
  <dcterms:modified xsi:type="dcterms:W3CDTF">2022-09-06T09:37:22Z</dcterms:modified>
</cp:coreProperties>
</file>