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</p:sldIdLst>
  <p:sldSz cx="9144000" cy="6858000" type="screen4x3"/>
  <p:notesSz cx="6797675" cy="9872663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FF"/>
    <a:srgbClr val="C1E0FF"/>
    <a:srgbClr val="A1E3B2"/>
    <a:srgbClr val="DDDDDD"/>
    <a:srgbClr val="666699"/>
    <a:srgbClr val="99CCFF"/>
    <a:srgbClr val="FF0000"/>
    <a:srgbClr val="B2B2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302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CFE4BC-20F3-44EE-A586-D4525661EE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7B77162-7843-4E3A-8528-0BCE3DE929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4F075AA-C9A3-407D-8EE3-7A672E3491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68F8AA-3DFA-4D8F-8B0C-1107480DFBA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74625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38A4C2-F821-462C-A8EF-2DCF84AB7D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86FFC4-FD87-410E-B333-6833EA7C3DA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815C15E-02F0-4384-9EE5-BA0EA6C92D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F5F8DA8-7284-4CF5-8FBD-B2F7C661A6F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6809882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547E7A9-2134-4275-A650-7B1448D7709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AACDD9BC-64C9-4913-87AB-5581E7BD0D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C6947ED-46C0-48B8-8A87-CDB71D3311C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111FF7-E892-4412-9F5E-D84A1B585707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278907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51A4A8-36ED-48BC-A1DB-6F91A15A20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5B9E5BB-17CB-4647-A852-F8EEA96640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DD604C0-5F34-4632-972E-7455B7FA47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97504C-0B63-4E04-8E5B-D0EDF0F052EE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638885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D4B25BB-9113-46C7-AA5B-86C19AB7F0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4A5D06B-D7A7-4120-B608-2B79C83AE8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77932D29-6B7D-40B2-A59F-9DB3215A9F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43CD76A-2D97-4AE0-8AA6-DD39418CAF5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96375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720CD0E-6E97-4524-8CCA-553E43441F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B5ECEDE-AC93-4200-A014-063C2779732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91ADBBC-6AF2-4178-AF06-68A795F768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0801CB-8F9D-4C3F-9F8C-A8A594E2C322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517231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321E1E3C-4DB5-4A6E-BEA2-76DA0F8AE56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E449F29-1465-4F4B-B62C-526EEF8C50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F76E6BB-E4E5-42E1-8690-11467FA7F43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B37196-73C2-4785-B603-D8895D5B684B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3054167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21591A3-D5B9-488B-BCDE-37740B87654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098F45-6806-41EF-96BB-2DF5FEDA2E1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87C35E-C395-4747-B83E-AA517ECDB2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2CDF3A4-0793-4DE3-A578-0AB15876EC39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8396274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AB78CB6-1255-4A36-B117-7031348B9F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1971C-BDA5-44B6-945A-2393310CF7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5C199A3-0E2D-495A-9E21-1595A906E1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FEB4C30-8E31-43C5-A18D-20221E86FFC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1254851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D4A5C9-2AA3-47E0-9627-44ED3D5B765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09070E4-E61F-419A-942C-00FA2C55FEC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A740A33-2927-4A33-9036-BC1D1056DF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8E2AC8-47FA-48F9-904D-1F27A7F78A66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3086147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3AF5A34-904F-47A6-AD89-ED05FBC38E3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A97EBF-1CBA-4F8E-8286-BE6383D4CD2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F4ADA22-EB4E-439E-85C1-832E48D7FD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52BD83-76FF-4A15-9092-59B0EC3887AF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5620352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BFD14F7F-629B-4AC7-8A3F-CEBF45B58C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het opmaakprofiel te bewerken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7754850-0C3F-4B10-84A3-CDF2A7F8F3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opmaakprofielen van de modeltekst te bewerken</a:t>
            </a:r>
          </a:p>
          <a:p>
            <a:pPr lvl="1"/>
            <a:r>
              <a:rPr lang="nl-NL" altLang="nl-NL"/>
              <a:t>Tweede niveau</a:t>
            </a:r>
          </a:p>
          <a:p>
            <a:pPr lvl="2"/>
            <a:r>
              <a:rPr lang="nl-NL" altLang="nl-NL"/>
              <a:t>Derde niveau</a:t>
            </a:r>
          </a:p>
          <a:p>
            <a:pPr lvl="3"/>
            <a:r>
              <a:rPr lang="nl-NL" altLang="nl-NL"/>
              <a:t>Vierde niveau</a:t>
            </a:r>
          </a:p>
          <a:p>
            <a:pPr lvl="4"/>
            <a:r>
              <a:rPr lang="nl-NL" altLang="nl-NL"/>
              <a:t>Vijfde niveau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06D3030-2B01-4758-AA9D-7A0A1CAF0726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smtClean="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AE5AEA58-2191-41DA-BABB-68221FFDB81B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smtClean="0"/>
            </a:lvl1pPr>
          </a:lstStyle>
          <a:p>
            <a:pPr>
              <a:defRPr/>
            </a:pPr>
            <a:endParaRPr lang="nl-NL" alt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E4CB5D1-7767-4886-B2F6-0A551C7000E7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FAA3E5B6-C105-4E22-8B18-63DB75ECBE44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6">
            <a:extLst>
              <a:ext uri="{FF2B5EF4-FFF2-40B4-BE49-F238E27FC236}">
                <a16:creationId xmlns:a16="http://schemas.microsoft.com/office/drawing/2014/main" id="{0795C049-F691-49BD-9D54-FFDED18A735C}"/>
              </a:ext>
            </a:extLst>
          </p:cNvPr>
          <p:cNvGrpSpPr>
            <a:grpSpLocks/>
          </p:cNvGrpSpPr>
          <p:nvPr/>
        </p:nvGrpSpPr>
        <p:grpSpPr bwMode="auto">
          <a:xfrm>
            <a:off x="1549400" y="2274888"/>
            <a:ext cx="5543550" cy="1008062"/>
            <a:chOff x="204" y="709"/>
            <a:chExt cx="3492" cy="635"/>
          </a:xfrm>
        </p:grpSpPr>
        <p:sp>
          <p:nvSpPr>
            <p:cNvPr id="2076" name="Freeform 4">
              <a:extLst>
                <a:ext uri="{FF2B5EF4-FFF2-40B4-BE49-F238E27FC236}">
                  <a16:creationId xmlns:a16="http://schemas.microsoft.com/office/drawing/2014/main" id="{CCE1D3A0-A31B-4568-AC98-A4AF5407BA3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" y="709"/>
              <a:ext cx="1769" cy="635"/>
            </a:xfrm>
            <a:custGeom>
              <a:avLst/>
              <a:gdLst>
                <a:gd name="T0" fmla="*/ 0 w 1769"/>
                <a:gd name="T1" fmla="*/ 0 h 635"/>
                <a:gd name="T2" fmla="*/ 363 w 1769"/>
                <a:gd name="T3" fmla="*/ 0 h 635"/>
                <a:gd name="T4" fmla="*/ 726 w 1769"/>
                <a:gd name="T5" fmla="*/ 635 h 635"/>
                <a:gd name="T6" fmla="*/ 1769 w 1769"/>
                <a:gd name="T7" fmla="*/ 635 h 63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69" h="635">
                  <a:moveTo>
                    <a:pt x="0" y="0"/>
                  </a:moveTo>
                  <a:lnTo>
                    <a:pt x="363" y="0"/>
                  </a:lnTo>
                  <a:lnTo>
                    <a:pt x="726" y="635"/>
                  </a:lnTo>
                  <a:lnTo>
                    <a:pt x="1769" y="635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2077" name="Freeform 5">
              <a:extLst>
                <a:ext uri="{FF2B5EF4-FFF2-40B4-BE49-F238E27FC236}">
                  <a16:creationId xmlns:a16="http://schemas.microsoft.com/office/drawing/2014/main" id="{7961C5D4-1A5B-4F0E-8DED-1EDBD0CFB98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1927" y="709"/>
              <a:ext cx="1769" cy="635"/>
            </a:xfrm>
            <a:custGeom>
              <a:avLst/>
              <a:gdLst>
                <a:gd name="T0" fmla="*/ 0 w 1769"/>
                <a:gd name="T1" fmla="*/ 0 h 635"/>
                <a:gd name="T2" fmla="*/ 363 w 1769"/>
                <a:gd name="T3" fmla="*/ 0 h 635"/>
                <a:gd name="T4" fmla="*/ 726 w 1769"/>
                <a:gd name="T5" fmla="*/ 635 h 635"/>
                <a:gd name="T6" fmla="*/ 1769 w 1769"/>
                <a:gd name="T7" fmla="*/ 635 h 63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69" h="635">
                  <a:moveTo>
                    <a:pt x="0" y="0"/>
                  </a:moveTo>
                  <a:lnTo>
                    <a:pt x="363" y="0"/>
                  </a:lnTo>
                  <a:lnTo>
                    <a:pt x="726" y="635"/>
                  </a:lnTo>
                  <a:lnTo>
                    <a:pt x="1769" y="635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2051" name="Line 9">
            <a:extLst>
              <a:ext uri="{FF2B5EF4-FFF2-40B4-BE49-F238E27FC236}">
                <a16:creationId xmlns:a16="http://schemas.microsoft.com/office/drawing/2014/main" id="{D3FAF75F-38B3-46A8-916E-2D5C7FFA17AD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3300" y="2563813"/>
            <a:ext cx="407352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2052" name="Freeform 10">
            <a:extLst>
              <a:ext uri="{FF2B5EF4-FFF2-40B4-BE49-F238E27FC236}">
                <a16:creationId xmlns:a16="http://schemas.microsoft.com/office/drawing/2014/main" id="{8CA682E8-658D-4B65-8728-5FE0DB4C8C1C}"/>
              </a:ext>
            </a:extLst>
          </p:cNvPr>
          <p:cNvSpPr>
            <a:spLocks/>
          </p:cNvSpPr>
          <p:nvPr/>
        </p:nvSpPr>
        <p:spPr bwMode="auto">
          <a:xfrm>
            <a:off x="4248150" y="2563813"/>
            <a:ext cx="41275" cy="87312"/>
          </a:xfrm>
          <a:custGeom>
            <a:avLst/>
            <a:gdLst>
              <a:gd name="T0" fmla="*/ 38100 w 26"/>
              <a:gd name="T1" fmla="*/ 0 h 55"/>
              <a:gd name="T2" fmla="*/ 0 w 26"/>
              <a:gd name="T3" fmla="*/ 33337 h 55"/>
              <a:gd name="T4" fmla="*/ 41275 w 26"/>
              <a:gd name="T5" fmla="*/ 55562 h 55"/>
              <a:gd name="T6" fmla="*/ 6350 w 26"/>
              <a:gd name="T7" fmla="*/ 87312 h 5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6" h="55">
                <a:moveTo>
                  <a:pt x="24" y="0"/>
                </a:moveTo>
                <a:lnTo>
                  <a:pt x="0" y="21"/>
                </a:lnTo>
                <a:lnTo>
                  <a:pt x="26" y="35"/>
                </a:lnTo>
                <a:lnTo>
                  <a:pt x="4" y="55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2053" name="Text Box 11">
            <a:extLst>
              <a:ext uri="{FF2B5EF4-FFF2-40B4-BE49-F238E27FC236}">
                <a16:creationId xmlns:a16="http://schemas.microsoft.com/office/drawing/2014/main" id="{EFC9E438-4EAF-46E4-AB73-C128EE2344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404813"/>
            <a:ext cx="32400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nl-NL" sz="2000" b="1"/>
              <a:t>Niet ingerichte oevers</a:t>
            </a:r>
          </a:p>
        </p:txBody>
      </p:sp>
      <p:sp>
        <p:nvSpPr>
          <p:cNvPr id="2054" name="Line 14">
            <a:extLst>
              <a:ext uri="{FF2B5EF4-FFF2-40B4-BE49-F238E27FC236}">
                <a16:creationId xmlns:a16="http://schemas.microsoft.com/office/drawing/2014/main" id="{00FDC5AE-5661-404D-BF7E-1E4D51495F3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70125" y="2563813"/>
            <a:ext cx="0" cy="2952750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2055" name="Line 15">
            <a:extLst>
              <a:ext uri="{FF2B5EF4-FFF2-40B4-BE49-F238E27FC236}">
                <a16:creationId xmlns:a16="http://schemas.microsoft.com/office/drawing/2014/main" id="{27983F82-D854-40FF-AF39-D32AD2ABF34C}"/>
              </a:ext>
            </a:extLst>
          </p:cNvPr>
          <p:cNvSpPr>
            <a:spLocks noChangeShapeType="1"/>
          </p:cNvSpPr>
          <p:nvPr/>
        </p:nvSpPr>
        <p:spPr bwMode="auto">
          <a:xfrm>
            <a:off x="6373813" y="2563813"/>
            <a:ext cx="0" cy="2952750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2056" name="Freeform 20">
            <a:extLst>
              <a:ext uri="{FF2B5EF4-FFF2-40B4-BE49-F238E27FC236}">
                <a16:creationId xmlns:a16="http://schemas.microsoft.com/office/drawing/2014/main" id="{F7569852-E7F2-4DF7-A5DB-DBD811011DCB}"/>
              </a:ext>
            </a:extLst>
          </p:cNvPr>
          <p:cNvSpPr>
            <a:spLocks/>
          </p:cNvSpPr>
          <p:nvPr/>
        </p:nvSpPr>
        <p:spPr bwMode="auto">
          <a:xfrm>
            <a:off x="6516688" y="1482725"/>
            <a:ext cx="1943100" cy="792163"/>
          </a:xfrm>
          <a:custGeom>
            <a:avLst/>
            <a:gdLst>
              <a:gd name="T0" fmla="*/ 0 w 952"/>
              <a:gd name="T1" fmla="*/ 792163 h 499"/>
              <a:gd name="T2" fmla="*/ 555171 w 952"/>
              <a:gd name="T3" fmla="*/ 0 h 499"/>
              <a:gd name="T4" fmla="*/ 1943100 w 952"/>
              <a:gd name="T5" fmla="*/ 0 h 4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52" h="499">
                <a:moveTo>
                  <a:pt x="0" y="499"/>
                </a:moveTo>
                <a:lnTo>
                  <a:pt x="272" y="0"/>
                </a:lnTo>
                <a:lnTo>
                  <a:pt x="952" y="0"/>
                </a:lnTo>
              </a:path>
            </a:pathLst>
          </a:custGeom>
          <a:noFill/>
          <a:ln w="9525" cap="flat">
            <a:solidFill>
              <a:srgbClr val="339933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2057" name="Text Box 21">
            <a:extLst>
              <a:ext uri="{FF2B5EF4-FFF2-40B4-BE49-F238E27FC236}">
                <a16:creationId xmlns:a16="http://schemas.microsoft.com/office/drawing/2014/main" id="{EB562799-BF1C-4714-BCB1-C42F17C2FB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5825" y="1700213"/>
            <a:ext cx="86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1000">
                <a:solidFill>
                  <a:srgbClr val="339933"/>
                </a:solidFill>
              </a:rPr>
              <a:t>Regionale waterkering</a:t>
            </a:r>
          </a:p>
        </p:txBody>
      </p:sp>
      <p:sp>
        <p:nvSpPr>
          <p:cNvPr id="2058" name="Text Box 22">
            <a:extLst>
              <a:ext uri="{FF2B5EF4-FFF2-40B4-BE49-F238E27FC236}">
                <a16:creationId xmlns:a16="http://schemas.microsoft.com/office/drawing/2014/main" id="{39380C96-DF3F-4F64-A3DA-7CA35B1559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77050" y="4365625"/>
            <a:ext cx="14398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Indien HDSR de naastliggende regionale waterkering onderhoudt, dan ook droog talud meenemen </a:t>
            </a:r>
            <a:r>
              <a:rPr lang="nl-NL" altLang="nl-NL" sz="800">
                <a:solidFill>
                  <a:schemeClr val="bg2"/>
                </a:solidFill>
                <a:sym typeface="Wingdings" panose="05000000000000000000" pitchFamily="2" charset="2"/>
              </a:rPr>
              <a:t> opnemen in </a:t>
            </a:r>
            <a:r>
              <a:rPr lang="nl-NL" altLang="nl-NL" sz="800" b="1" i="1">
                <a:solidFill>
                  <a:schemeClr val="bg2"/>
                </a:solidFill>
                <a:sym typeface="Wingdings" panose="05000000000000000000" pitchFamily="2" charset="2"/>
              </a:rPr>
              <a:t>Handboek waterkeringen</a:t>
            </a:r>
            <a:r>
              <a:rPr lang="nl-NL" altLang="nl-NL" sz="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2059" name="Freeform 24">
            <a:extLst>
              <a:ext uri="{FF2B5EF4-FFF2-40B4-BE49-F238E27FC236}">
                <a16:creationId xmlns:a16="http://schemas.microsoft.com/office/drawing/2014/main" id="{9CF0C9D7-1AF0-4242-BDCB-D07619E7F799}"/>
              </a:ext>
            </a:extLst>
          </p:cNvPr>
          <p:cNvSpPr>
            <a:spLocks/>
          </p:cNvSpPr>
          <p:nvPr/>
        </p:nvSpPr>
        <p:spPr bwMode="auto">
          <a:xfrm>
            <a:off x="2284413" y="2560638"/>
            <a:ext cx="4062412" cy="728662"/>
          </a:xfrm>
          <a:custGeom>
            <a:avLst/>
            <a:gdLst>
              <a:gd name="T0" fmla="*/ 0 w 2559"/>
              <a:gd name="T1" fmla="*/ 0 h 459"/>
              <a:gd name="T2" fmla="*/ 419100 w 2559"/>
              <a:gd name="T3" fmla="*/ 728662 h 459"/>
              <a:gd name="T4" fmla="*/ 3662362 w 2559"/>
              <a:gd name="T5" fmla="*/ 719137 h 459"/>
              <a:gd name="T6" fmla="*/ 4062412 w 2559"/>
              <a:gd name="T7" fmla="*/ 0 h 459"/>
              <a:gd name="T8" fmla="*/ 0 w 2559"/>
              <a:gd name="T9" fmla="*/ 0 h 45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559" h="459">
                <a:moveTo>
                  <a:pt x="0" y="0"/>
                </a:moveTo>
                <a:lnTo>
                  <a:pt x="264" y="459"/>
                </a:lnTo>
                <a:lnTo>
                  <a:pt x="2307" y="453"/>
                </a:lnTo>
                <a:lnTo>
                  <a:pt x="2559" y="0"/>
                </a:lnTo>
                <a:lnTo>
                  <a:pt x="0" y="0"/>
                </a:lnTo>
                <a:close/>
              </a:path>
            </a:pathLst>
          </a:custGeom>
          <a:solidFill>
            <a:srgbClr val="3399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graphicFrame>
        <p:nvGraphicFramePr>
          <p:cNvPr id="2157" name="Group 109">
            <a:extLst>
              <a:ext uri="{FF2B5EF4-FFF2-40B4-BE49-F238E27FC236}">
                <a16:creationId xmlns:a16="http://schemas.microsoft.com/office/drawing/2014/main" id="{BB60308B-4288-43D8-BBE9-F304475B1EE8}"/>
              </a:ext>
            </a:extLst>
          </p:cNvPr>
          <p:cNvGraphicFramePr>
            <a:graphicFrameLocks noGrp="1"/>
          </p:cNvGraphicFramePr>
          <p:nvPr/>
        </p:nvGraphicFramePr>
        <p:xfrm>
          <a:off x="900113" y="5586413"/>
          <a:ext cx="7559675" cy="411162"/>
        </p:xfrm>
        <a:graphic>
          <a:graphicData uri="http://schemas.openxmlformats.org/drawingml/2006/table">
            <a:tbl>
              <a:tblPr/>
              <a:tblGrid>
                <a:gridCol w="13700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02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756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16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Beheerplan         Nat profiel</a:t>
                      </a:r>
                      <a:endParaRPr kumimoji="0" lang="nl-NL" altLang="nl-N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wdDnDiag">
                      <a:fgClr>
                        <a:srgbClr val="C1E0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Beheerplan Nat profiel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Handboek waterkeringen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wdDnDiag">
                      <a:fgClr>
                        <a:srgbClr val="A1E3B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70" name="Line 66">
            <a:extLst>
              <a:ext uri="{FF2B5EF4-FFF2-40B4-BE49-F238E27FC236}">
                <a16:creationId xmlns:a16="http://schemas.microsoft.com/office/drawing/2014/main" id="{B04F3E2B-A5DE-45F4-A68B-13178F3267AE}"/>
              </a:ext>
            </a:extLst>
          </p:cNvPr>
          <p:cNvSpPr>
            <a:spLocks noChangeShapeType="1"/>
          </p:cNvSpPr>
          <p:nvPr/>
        </p:nvSpPr>
        <p:spPr bwMode="auto">
          <a:xfrm>
            <a:off x="8459788" y="1482725"/>
            <a:ext cx="0" cy="4103688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2071" name="Line 79">
            <a:extLst>
              <a:ext uri="{FF2B5EF4-FFF2-40B4-BE49-F238E27FC236}">
                <a16:creationId xmlns:a16="http://schemas.microsoft.com/office/drawing/2014/main" id="{86D1F8CF-B0BA-4BDD-BA82-26ACB09B97D9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2950" y="2274888"/>
            <a:ext cx="935038" cy="0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2072" name="Rectangle 82">
            <a:extLst>
              <a:ext uri="{FF2B5EF4-FFF2-40B4-BE49-F238E27FC236}">
                <a16:creationId xmlns:a16="http://schemas.microsoft.com/office/drawing/2014/main" id="{8BF041A3-40B8-48CD-96FC-682C90A60B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l-NL" altLang="nl-NL"/>
          </a:p>
        </p:txBody>
      </p:sp>
      <p:sp>
        <p:nvSpPr>
          <p:cNvPr id="2073" name="Freeform 102">
            <a:extLst>
              <a:ext uri="{FF2B5EF4-FFF2-40B4-BE49-F238E27FC236}">
                <a16:creationId xmlns:a16="http://schemas.microsoft.com/office/drawing/2014/main" id="{A45EBC12-C2F7-4ED9-A9B6-B7B88949FAFE}"/>
              </a:ext>
            </a:extLst>
          </p:cNvPr>
          <p:cNvSpPr>
            <a:spLocks/>
          </p:cNvSpPr>
          <p:nvPr/>
        </p:nvSpPr>
        <p:spPr bwMode="auto">
          <a:xfrm>
            <a:off x="900113" y="2276475"/>
            <a:ext cx="1222375" cy="3313113"/>
          </a:xfrm>
          <a:custGeom>
            <a:avLst/>
            <a:gdLst>
              <a:gd name="T0" fmla="*/ 0 w 816"/>
              <a:gd name="T1" fmla="*/ 3313113 h 1678"/>
              <a:gd name="T2" fmla="*/ 0 w 816"/>
              <a:gd name="T3" fmla="*/ 1790819 h 1678"/>
              <a:gd name="T4" fmla="*/ 1222375 w 816"/>
              <a:gd name="T5" fmla="*/ 716722 h 1678"/>
              <a:gd name="T6" fmla="*/ 1222375 w 816"/>
              <a:gd name="T7" fmla="*/ 0 h 16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16" h="1678">
                <a:moveTo>
                  <a:pt x="0" y="1678"/>
                </a:moveTo>
                <a:lnTo>
                  <a:pt x="0" y="907"/>
                </a:lnTo>
                <a:lnTo>
                  <a:pt x="816" y="363"/>
                </a:lnTo>
                <a:lnTo>
                  <a:pt x="816" y="0"/>
                </a:lnTo>
              </a:path>
            </a:pathLst>
          </a:custGeom>
          <a:noFill/>
          <a:ln w="9525" cap="flat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2074" name="Text Box 104">
            <a:extLst>
              <a:ext uri="{FF2B5EF4-FFF2-40B4-BE49-F238E27FC236}">
                <a16:creationId xmlns:a16="http://schemas.microsoft.com/office/drawing/2014/main" id="{3AD5EB6E-C926-45CE-B8A4-09E85BB30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3994150"/>
            <a:ext cx="1439862" cy="94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Indien HDSR (aan 1 of beide zijden van de watergang) onderhoudsplichtig is, dan ook betreffend droog talud meenemen </a:t>
            </a:r>
            <a:r>
              <a:rPr lang="nl-NL" altLang="nl-NL" sz="800">
                <a:solidFill>
                  <a:schemeClr val="bg2"/>
                </a:solidFill>
                <a:sym typeface="Wingdings" panose="05000000000000000000" pitchFamily="2" charset="2"/>
              </a:rPr>
              <a:t> opnemen in beheerplan </a:t>
            </a:r>
            <a:r>
              <a:rPr lang="nl-NL" altLang="nl-NL" sz="800" b="1" i="1">
                <a:solidFill>
                  <a:schemeClr val="bg2"/>
                </a:solidFill>
                <a:sym typeface="Wingdings" panose="05000000000000000000" pitchFamily="2" charset="2"/>
              </a:rPr>
              <a:t>Nat profiel</a:t>
            </a:r>
            <a:r>
              <a:rPr lang="nl-NL" altLang="nl-NL" sz="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2075" name="Text Box 106">
            <a:extLst>
              <a:ext uri="{FF2B5EF4-FFF2-40B4-BE49-F238E27FC236}">
                <a16:creationId xmlns:a16="http://schemas.microsoft.com/office/drawing/2014/main" id="{D957F998-DAE5-430A-A466-A88976FA07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2781300"/>
            <a:ext cx="1439862" cy="94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Indien HDSR (aan 1 of beide zijden van de watergang) onderhoudsplichtig is, dan ook betreffend droog talud meenemen </a:t>
            </a:r>
            <a:r>
              <a:rPr lang="nl-NL" altLang="nl-NL" sz="800">
                <a:solidFill>
                  <a:schemeClr val="bg2"/>
                </a:solidFill>
                <a:sym typeface="Wingdings" panose="05000000000000000000" pitchFamily="2" charset="2"/>
              </a:rPr>
              <a:t> opnemen in beheerplan </a:t>
            </a:r>
            <a:r>
              <a:rPr lang="nl-NL" altLang="nl-NL" sz="800" b="1" i="1">
                <a:solidFill>
                  <a:schemeClr val="bg2"/>
                </a:solidFill>
                <a:sym typeface="Wingdings" panose="05000000000000000000" pitchFamily="2" charset="2"/>
              </a:rPr>
              <a:t>Nat profiel</a:t>
            </a:r>
            <a:r>
              <a:rPr lang="nl-NL" altLang="nl-NL" sz="800">
                <a:solidFill>
                  <a:schemeClr val="bg2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Freeform 3">
            <a:extLst>
              <a:ext uri="{FF2B5EF4-FFF2-40B4-BE49-F238E27FC236}">
                <a16:creationId xmlns:a16="http://schemas.microsoft.com/office/drawing/2014/main" id="{DEB93B8B-3E1F-407F-8F28-26D53B67849E}"/>
              </a:ext>
            </a:extLst>
          </p:cNvPr>
          <p:cNvSpPr>
            <a:spLocks/>
          </p:cNvSpPr>
          <p:nvPr/>
        </p:nvSpPr>
        <p:spPr bwMode="auto">
          <a:xfrm>
            <a:off x="2771775" y="2763838"/>
            <a:ext cx="2808288" cy="1008062"/>
          </a:xfrm>
          <a:custGeom>
            <a:avLst/>
            <a:gdLst>
              <a:gd name="T0" fmla="*/ 0 w 1769"/>
              <a:gd name="T1" fmla="*/ 0 h 635"/>
              <a:gd name="T2" fmla="*/ 576263 w 1769"/>
              <a:gd name="T3" fmla="*/ 0 h 635"/>
              <a:gd name="T4" fmla="*/ 1152525 w 1769"/>
              <a:gd name="T5" fmla="*/ 1008062 h 635"/>
              <a:gd name="T6" fmla="*/ 2808288 w 1769"/>
              <a:gd name="T7" fmla="*/ 1008062 h 63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69" h="635">
                <a:moveTo>
                  <a:pt x="0" y="0"/>
                </a:moveTo>
                <a:lnTo>
                  <a:pt x="363" y="0"/>
                </a:lnTo>
                <a:lnTo>
                  <a:pt x="726" y="635"/>
                </a:lnTo>
                <a:lnTo>
                  <a:pt x="1769" y="635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3075" name="Line 5">
            <a:extLst>
              <a:ext uri="{FF2B5EF4-FFF2-40B4-BE49-F238E27FC236}">
                <a16:creationId xmlns:a16="http://schemas.microsoft.com/office/drawing/2014/main" id="{05C8418E-E721-4ADB-9DAC-E62B8EC76803}"/>
              </a:ext>
            </a:extLst>
          </p:cNvPr>
          <p:cNvSpPr>
            <a:spLocks noChangeShapeType="1"/>
          </p:cNvSpPr>
          <p:nvPr/>
        </p:nvSpPr>
        <p:spPr bwMode="auto">
          <a:xfrm>
            <a:off x="3511550" y="3052763"/>
            <a:ext cx="20621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3076" name="Freeform 6">
            <a:extLst>
              <a:ext uri="{FF2B5EF4-FFF2-40B4-BE49-F238E27FC236}">
                <a16:creationId xmlns:a16="http://schemas.microsoft.com/office/drawing/2014/main" id="{2853EAC2-0BA7-49F5-B12F-2A9B43B5EE0F}"/>
              </a:ext>
            </a:extLst>
          </p:cNvPr>
          <p:cNvSpPr>
            <a:spLocks/>
          </p:cNvSpPr>
          <p:nvPr/>
        </p:nvSpPr>
        <p:spPr bwMode="auto">
          <a:xfrm>
            <a:off x="4549775" y="3052763"/>
            <a:ext cx="41275" cy="87312"/>
          </a:xfrm>
          <a:custGeom>
            <a:avLst/>
            <a:gdLst>
              <a:gd name="T0" fmla="*/ 38100 w 26"/>
              <a:gd name="T1" fmla="*/ 0 h 55"/>
              <a:gd name="T2" fmla="*/ 0 w 26"/>
              <a:gd name="T3" fmla="*/ 33337 h 55"/>
              <a:gd name="T4" fmla="*/ 41275 w 26"/>
              <a:gd name="T5" fmla="*/ 55562 h 55"/>
              <a:gd name="T6" fmla="*/ 6350 w 26"/>
              <a:gd name="T7" fmla="*/ 87312 h 5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6" h="55">
                <a:moveTo>
                  <a:pt x="24" y="0"/>
                </a:moveTo>
                <a:lnTo>
                  <a:pt x="0" y="21"/>
                </a:lnTo>
                <a:lnTo>
                  <a:pt x="26" y="35"/>
                </a:lnTo>
                <a:lnTo>
                  <a:pt x="4" y="55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3077" name="Text Box 7">
            <a:extLst>
              <a:ext uri="{FF2B5EF4-FFF2-40B4-BE49-F238E27FC236}">
                <a16:creationId xmlns:a16="http://schemas.microsoft.com/office/drawing/2014/main" id="{BA33262F-9D44-4AE7-AEC9-CCC21980D0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33375"/>
            <a:ext cx="424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nl-NL" sz="2000" b="1"/>
              <a:t>Traditioneel ingerichte oevers (1)</a:t>
            </a:r>
          </a:p>
        </p:txBody>
      </p:sp>
      <p:sp>
        <p:nvSpPr>
          <p:cNvPr id="3078" name="Freeform 13">
            <a:extLst>
              <a:ext uri="{FF2B5EF4-FFF2-40B4-BE49-F238E27FC236}">
                <a16:creationId xmlns:a16="http://schemas.microsoft.com/office/drawing/2014/main" id="{40A8AAAA-34B5-462B-9EE8-6D7FBF6F88DD}"/>
              </a:ext>
            </a:extLst>
          </p:cNvPr>
          <p:cNvSpPr>
            <a:spLocks/>
          </p:cNvSpPr>
          <p:nvPr/>
        </p:nvSpPr>
        <p:spPr bwMode="auto">
          <a:xfrm>
            <a:off x="5600700" y="2044700"/>
            <a:ext cx="1511300" cy="792163"/>
          </a:xfrm>
          <a:custGeom>
            <a:avLst/>
            <a:gdLst>
              <a:gd name="T0" fmla="*/ 0 w 952"/>
              <a:gd name="T1" fmla="*/ 792163 h 499"/>
              <a:gd name="T2" fmla="*/ 431800 w 952"/>
              <a:gd name="T3" fmla="*/ 0 h 499"/>
              <a:gd name="T4" fmla="*/ 1511300 w 952"/>
              <a:gd name="T5" fmla="*/ 0 h 4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52" h="499">
                <a:moveTo>
                  <a:pt x="0" y="499"/>
                </a:moveTo>
                <a:lnTo>
                  <a:pt x="272" y="0"/>
                </a:lnTo>
                <a:lnTo>
                  <a:pt x="952" y="0"/>
                </a:lnTo>
              </a:path>
            </a:pathLst>
          </a:custGeom>
          <a:noFill/>
          <a:ln w="9525" cap="flat">
            <a:solidFill>
              <a:srgbClr val="339933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3079" name="Text Box 14">
            <a:extLst>
              <a:ext uri="{FF2B5EF4-FFF2-40B4-BE49-F238E27FC236}">
                <a16:creationId xmlns:a16="http://schemas.microsoft.com/office/drawing/2014/main" id="{30E943CB-538C-4A60-A51C-9E6AF32B8E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6963" y="2262188"/>
            <a:ext cx="86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1000">
                <a:solidFill>
                  <a:srgbClr val="339933"/>
                </a:solidFill>
              </a:rPr>
              <a:t>Regionale waterkering</a:t>
            </a:r>
          </a:p>
        </p:txBody>
      </p:sp>
      <p:sp>
        <p:nvSpPr>
          <p:cNvPr id="3080" name="Text Box 15">
            <a:extLst>
              <a:ext uri="{FF2B5EF4-FFF2-40B4-BE49-F238E27FC236}">
                <a16:creationId xmlns:a16="http://schemas.microsoft.com/office/drawing/2014/main" id="{A0FC110A-3A91-4539-AB01-83B6932418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1500" y="3057525"/>
            <a:ext cx="14398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Indien HDSR de naastliggende regionale waterkering onderhoudt, dan ook droog talud meenemen </a:t>
            </a:r>
            <a:r>
              <a:rPr lang="nl-NL" altLang="nl-NL" sz="800">
                <a:solidFill>
                  <a:schemeClr val="bg2"/>
                </a:solidFill>
                <a:sym typeface="Wingdings" panose="05000000000000000000" pitchFamily="2" charset="2"/>
              </a:rPr>
              <a:t> opnemen in </a:t>
            </a:r>
            <a:r>
              <a:rPr lang="nl-NL" altLang="nl-NL" sz="800" b="1" i="1">
                <a:solidFill>
                  <a:schemeClr val="bg2"/>
                </a:solidFill>
                <a:sym typeface="Wingdings" panose="05000000000000000000" pitchFamily="2" charset="2"/>
              </a:rPr>
              <a:t>Handboek waterkeringen</a:t>
            </a:r>
            <a:r>
              <a:rPr lang="nl-NL" altLang="nl-NL" sz="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3081" name="Line 17">
            <a:extLst>
              <a:ext uri="{FF2B5EF4-FFF2-40B4-BE49-F238E27FC236}">
                <a16:creationId xmlns:a16="http://schemas.microsoft.com/office/drawing/2014/main" id="{3294C1AE-6061-4777-9A42-659F6D53D61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9588" y="2836863"/>
            <a:ext cx="1587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3082" name="Line 18">
            <a:extLst>
              <a:ext uri="{FF2B5EF4-FFF2-40B4-BE49-F238E27FC236}">
                <a16:creationId xmlns:a16="http://schemas.microsoft.com/office/drawing/2014/main" id="{323ECC57-FF01-4D69-ABC7-CCC36023E919}"/>
              </a:ext>
            </a:extLst>
          </p:cNvPr>
          <p:cNvSpPr>
            <a:spLocks noChangeShapeType="1"/>
          </p:cNvSpPr>
          <p:nvPr/>
        </p:nvSpPr>
        <p:spPr bwMode="auto">
          <a:xfrm>
            <a:off x="3492500" y="3052763"/>
            <a:ext cx="0" cy="2463800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3083" name="Line 22">
            <a:extLst>
              <a:ext uri="{FF2B5EF4-FFF2-40B4-BE49-F238E27FC236}">
                <a16:creationId xmlns:a16="http://schemas.microsoft.com/office/drawing/2014/main" id="{23F17B37-6FF4-4FD8-86EB-15D6CF1301C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545138" y="3052763"/>
            <a:ext cx="15875" cy="2408237"/>
          </a:xfrm>
          <a:prstGeom prst="line">
            <a:avLst/>
          </a:prstGeom>
          <a:noFill/>
          <a:ln w="6350">
            <a:solidFill>
              <a:srgbClr val="DDDDDD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3084" name="Freeform 26">
            <a:extLst>
              <a:ext uri="{FF2B5EF4-FFF2-40B4-BE49-F238E27FC236}">
                <a16:creationId xmlns:a16="http://schemas.microsoft.com/office/drawing/2014/main" id="{EDF5FBAD-AA86-42D5-A4C1-425BF5C4173B}"/>
              </a:ext>
            </a:extLst>
          </p:cNvPr>
          <p:cNvSpPr>
            <a:spLocks/>
          </p:cNvSpPr>
          <p:nvPr/>
        </p:nvSpPr>
        <p:spPr bwMode="auto">
          <a:xfrm>
            <a:off x="3513138" y="3051175"/>
            <a:ext cx="2073275" cy="723900"/>
          </a:xfrm>
          <a:custGeom>
            <a:avLst/>
            <a:gdLst>
              <a:gd name="T0" fmla="*/ 0 w 1306"/>
              <a:gd name="T1" fmla="*/ 0 h 456"/>
              <a:gd name="T2" fmla="*/ 412750 w 1306"/>
              <a:gd name="T3" fmla="*/ 723900 h 456"/>
              <a:gd name="T4" fmla="*/ 2073275 w 1306"/>
              <a:gd name="T5" fmla="*/ 717550 h 456"/>
              <a:gd name="T6" fmla="*/ 2066925 w 1306"/>
              <a:gd name="T7" fmla="*/ 3175 h 456"/>
              <a:gd name="T8" fmla="*/ 0 w 1306"/>
              <a:gd name="T9" fmla="*/ 0 h 4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06" h="456">
                <a:moveTo>
                  <a:pt x="0" y="0"/>
                </a:moveTo>
                <a:lnTo>
                  <a:pt x="260" y="456"/>
                </a:lnTo>
                <a:lnTo>
                  <a:pt x="1306" y="452"/>
                </a:lnTo>
                <a:lnTo>
                  <a:pt x="1302" y="2"/>
                </a:lnTo>
                <a:lnTo>
                  <a:pt x="0" y="0"/>
                </a:lnTo>
                <a:close/>
              </a:path>
            </a:pathLst>
          </a:custGeom>
          <a:solidFill>
            <a:srgbClr val="3399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3085" name="Line 28">
            <a:extLst>
              <a:ext uri="{FF2B5EF4-FFF2-40B4-BE49-F238E27FC236}">
                <a16:creationId xmlns:a16="http://schemas.microsoft.com/office/drawing/2014/main" id="{C2C0F021-2035-4AAC-A2AB-89B1B35B1D1C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6413" y="2841625"/>
            <a:ext cx="1587" cy="9334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3086" name="Line 47">
            <a:extLst>
              <a:ext uri="{FF2B5EF4-FFF2-40B4-BE49-F238E27FC236}">
                <a16:creationId xmlns:a16="http://schemas.microsoft.com/office/drawing/2014/main" id="{6C828208-953B-41F5-8010-1474FE443A77}"/>
              </a:ext>
            </a:extLst>
          </p:cNvPr>
          <p:cNvSpPr>
            <a:spLocks noChangeShapeType="1"/>
          </p:cNvSpPr>
          <p:nvPr/>
        </p:nvSpPr>
        <p:spPr bwMode="auto">
          <a:xfrm>
            <a:off x="5580063" y="2836863"/>
            <a:ext cx="5032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graphicFrame>
        <p:nvGraphicFramePr>
          <p:cNvPr id="3179" name="Group 107">
            <a:extLst>
              <a:ext uri="{FF2B5EF4-FFF2-40B4-BE49-F238E27FC236}">
                <a16:creationId xmlns:a16="http://schemas.microsoft.com/office/drawing/2014/main" id="{31E554AB-E5BB-4431-94D7-CE5600592ADB}"/>
              </a:ext>
            </a:extLst>
          </p:cNvPr>
          <p:cNvGraphicFramePr>
            <a:graphicFrameLocks noGrp="1"/>
          </p:cNvGraphicFramePr>
          <p:nvPr/>
        </p:nvGraphicFramePr>
        <p:xfrm>
          <a:off x="2051050" y="5445125"/>
          <a:ext cx="5041900" cy="411163"/>
        </p:xfrm>
        <a:graphic>
          <a:graphicData uri="http://schemas.openxmlformats.org/drawingml/2006/table">
            <a:tbl>
              <a:tblPr/>
              <a:tblGrid>
                <a:gridCol w="1441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28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176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Beheerplan           Nat profiel</a:t>
                      </a:r>
                      <a:endParaRPr kumimoji="0" lang="nl-NL" altLang="nl-N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wdDnDiag">
                      <a:fgClr>
                        <a:srgbClr val="C1E0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Beheerplan Nat profiel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Handboek waterkeringen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wdDnDiag">
                      <a:fgClr>
                        <a:srgbClr val="A1E3B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3097" name="Line 87">
            <a:extLst>
              <a:ext uri="{FF2B5EF4-FFF2-40B4-BE49-F238E27FC236}">
                <a16:creationId xmlns:a16="http://schemas.microsoft.com/office/drawing/2014/main" id="{1F20AE16-72DD-41B6-B5B4-7858C0A51DDA}"/>
              </a:ext>
            </a:extLst>
          </p:cNvPr>
          <p:cNvSpPr>
            <a:spLocks noChangeShapeType="1"/>
          </p:cNvSpPr>
          <p:nvPr/>
        </p:nvSpPr>
        <p:spPr bwMode="auto">
          <a:xfrm>
            <a:off x="7092950" y="2060575"/>
            <a:ext cx="0" cy="3384550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3098" name="Text Box 54">
            <a:extLst>
              <a:ext uri="{FF2B5EF4-FFF2-40B4-BE49-F238E27FC236}">
                <a16:creationId xmlns:a16="http://schemas.microsoft.com/office/drawing/2014/main" id="{1C127813-A939-49C4-8651-0BBB4B2BB34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563938" y="1412875"/>
            <a:ext cx="1133475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247650">
              <a:tabLst>
                <a:tab pos="990600" algn="l"/>
                <a:tab pos="1257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47650">
              <a:tabLst>
                <a:tab pos="990600" algn="l"/>
                <a:tab pos="1257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47650">
              <a:tabLst>
                <a:tab pos="990600" algn="l"/>
                <a:tab pos="1257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47650">
              <a:tabLst>
                <a:tab pos="990600" algn="l"/>
                <a:tab pos="1257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47650">
              <a:tabLst>
                <a:tab pos="990600" algn="l"/>
                <a:tab pos="1257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4765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  <a:tab pos="1257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4765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  <a:tab pos="1257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4765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  <a:tab pos="1257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4765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  <a:tab pos="1257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nl-NL" sz="800">
                <a:solidFill>
                  <a:srgbClr val="666699"/>
                </a:solidFill>
              </a:rPr>
              <a:t>Damwand	</a:t>
            </a:r>
          </a:p>
          <a:p>
            <a:pPr eaLnBrk="1" hangingPunct="1">
              <a:spcBef>
                <a:spcPct val="50000"/>
              </a:spcBef>
            </a:pPr>
            <a:r>
              <a:rPr lang="nl-NL" altLang="nl-NL" sz="800">
                <a:solidFill>
                  <a:srgbClr val="666699"/>
                </a:solidFill>
              </a:rPr>
              <a:t>Beschoeiing</a:t>
            </a:r>
          </a:p>
          <a:p>
            <a:pPr eaLnBrk="1" hangingPunct="1">
              <a:spcBef>
                <a:spcPct val="50000"/>
              </a:spcBef>
            </a:pPr>
            <a:r>
              <a:rPr lang="nl-NL" altLang="nl-NL" sz="800">
                <a:solidFill>
                  <a:srgbClr val="666699"/>
                </a:solidFill>
              </a:rPr>
              <a:t>Kademuur	</a:t>
            </a:r>
          </a:p>
          <a:p>
            <a:pPr eaLnBrk="1" hangingPunct="1">
              <a:spcBef>
                <a:spcPct val="50000"/>
              </a:spcBef>
            </a:pPr>
            <a:r>
              <a:rPr lang="nl-NL" altLang="nl-NL" sz="800">
                <a:solidFill>
                  <a:srgbClr val="666699"/>
                </a:solidFill>
              </a:rPr>
              <a:t>Schanskorven</a:t>
            </a:r>
          </a:p>
          <a:p>
            <a:pPr eaLnBrk="1" hangingPunct="1">
              <a:spcBef>
                <a:spcPct val="50000"/>
              </a:spcBef>
            </a:pPr>
            <a:r>
              <a:rPr lang="nl-NL" altLang="nl-NL" sz="800">
                <a:solidFill>
                  <a:srgbClr val="666699"/>
                </a:solidFill>
              </a:rPr>
              <a:t>Wiepenconstructie	</a:t>
            </a:r>
          </a:p>
        </p:txBody>
      </p:sp>
      <p:sp>
        <p:nvSpPr>
          <p:cNvPr id="3099" name="AutoShape 94">
            <a:extLst>
              <a:ext uri="{FF2B5EF4-FFF2-40B4-BE49-F238E27FC236}">
                <a16:creationId xmlns:a16="http://schemas.microsoft.com/office/drawing/2014/main" id="{934D1CF2-9823-4CD3-8E15-346E2250C378}"/>
              </a:ext>
            </a:extLst>
          </p:cNvPr>
          <p:cNvSpPr>
            <a:spLocks/>
          </p:cNvSpPr>
          <p:nvPr/>
        </p:nvSpPr>
        <p:spPr bwMode="auto">
          <a:xfrm flipH="1">
            <a:off x="3568700" y="1339850"/>
            <a:ext cx="1219200" cy="1081088"/>
          </a:xfrm>
          <a:prstGeom prst="borderCallout2">
            <a:avLst>
              <a:gd name="adj1" fmla="val 10569"/>
              <a:gd name="adj2" fmla="val -6250"/>
              <a:gd name="adj3" fmla="val 10569"/>
              <a:gd name="adj4" fmla="val -34245"/>
              <a:gd name="adj5" fmla="val 124667"/>
              <a:gd name="adj6" fmla="val -6367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nl-NL" altLang="nl-NL"/>
          </a:p>
        </p:txBody>
      </p:sp>
      <p:grpSp>
        <p:nvGrpSpPr>
          <p:cNvPr id="3100" name="Group 99">
            <a:extLst>
              <a:ext uri="{FF2B5EF4-FFF2-40B4-BE49-F238E27FC236}">
                <a16:creationId xmlns:a16="http://schemas.microsoft.com/office/drawing/2014/main" id="{C235B5BC-9B82-474C-9BD4-21542AA40250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3948113"/>
            <a:ext cx="366713" cy="2039937"/>
            <a:chOff x="2935" y="2463"/>
            <a:chExt cx="231" cy="967"/>
          </a:xfrm>
        </p:grpSpPr>
        <p:sp>
          <p:nvSpPr>
            <p:cNvPr id="3105" name="AutoShape 23">
              <a:extLst>
                <a:ext uri="{FF2B5EF4-FFF2-40B4-BE49-F238E27FC236}">
                  <a16:creationId xmlns:a16="http://schemas.microsoft.com/office/drawing/2014/main" id="{F570CD0B-701E-4820-8089-BD5D09571EC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567" y="2831"/>
              <a:ext cx="967" cy="231"/>
            </a:xfrm>
            <a:prstGeom prst="leftArrow">
              <a:avLst>
                <a:gd name="adj1" fmla="val 50000"/>
                <a:gd name="adj2" fmla="val 104654"/>
              </a:avLst>
            </a:prstGeom>
            <a:solidFill>
              <a:srgbClr val="9966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nl-NL" altLang="nl-NL"/>
            </a:p>
          </p:txBody>
        </p:sp>
        <p:sp>
          <p:nvSpPr>
            <p:cNvPr id="3106" name="Text Box 98">
              <a:extLst>
                <a:ext uri="{FF2B5EF4-FFF2-40B4-BE49-F238E27FC236}">
                  <a16:creationId xmlns:a16="http://schemas.microsoft.com/office/drawing/2014/main" id="{1D87085D-2882-420E-8C67-5C60B43DAF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2654" y="2977"/>
              <a:ext cx="771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nl-NL" altLang="nl-NL" sz="800" b="1" i="1"/>
                <a:t>Beheerplan oevers</a:t>
              </a:r>
            </a:p>
          </p:txBody>
        </p:sp>
      </p:grpSp>
      <p:sp>
        <p:nvSpPr>
          <p:cNvPr id="3101" name="Rectangle 102">
            <a:extLst>
              <a:ext uri="{FF2B5EF4-FFF2-40B4-BE49-F238E27FC236}">
                <a16:creationId xmlns:a16="http://schemas.microsoft.com/office/drawing/2014/main" id="{CC22BD1C-68C2-4219-B00F-5462097D9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l-NL" altLang="nl-NL"/>
          </a:p>
        </p:txBody>
      </p:sp>
      <p:sp>
        <p:nvSpPr>
          <p:cNvPr id="3102" name="Freeform 106">
            <a:extLst>
              <a:ext uri="{FF2B5EF4-FFF2-40B4-BE49-F238E27FC236}">
                <a16:creationId xmlns:a16="http://schemas.microsoft.com/office/drawing/2014/main" id="{BE867E22-C50C-4DFE-9BDC-9D2BC7DAACAE}"/>
              </a:ext>
            </a:extLst>
          </p:cNvPr>
          <p:cNvSpPr>
            <a:spLocks/>
          </p:cNvSpPr>
          <p:nvPr/>
        </p:nvSpPr>
        <p:spPr bwMode="auto">
          <a:xfrm>
            <a:off x="2052638" y="2781300"/>
            <a:ext cx="1295400" cy="2663825"/>
          </a:xfrm>
          <a:custGeom>
            <a:avLst/>
            <a:gdLst>
              <a:gd name="T0" fmla="*/ 0 w 816"/>
              <a:gd name="T1" fmla="*/ 2663825 h 1678"/>
              <a:gd name="T2" fmla="*/ 0 w 816"/>
              <a:gd name="T3" fmla="*/ 1439863 h 1678"/>
              <a:gd name="T4" fmla="*/ 1295400 w 816"/>
              <a:gd name="T5" fmla="*/ 576263 h 1678"/>
              <a:gd name="T6" fmla="*/ 1295400 w 816"/>
              <a:gd name="T7" fmla="*/ 0 h 16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16" h="1678">
                <a:moveTo>
                  <a:pt x="0" y="1678"/>
                </a:moveTo>
                <a:lnTo>
                  <a:pt x="0" y="907"/>
                </a:lnTo>
                <a:lnTo>
                  <a:pt x="816" y="363"/>
                </a:lnTo>
                <a:lnTo>
                  <a:pt x="816" y="0"/>
                </a:lnTo>
              </a:path>
            </a:pathLst>
          </a:custGeom>
          <a:noFill/>
          <a:ln w="9525" cap="flat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3103" name="Text Box 108">
            <a:extLst>
              <a:ext uri="{FF2B5EF4-FFF2-40B4-BE49-F238E27FC236}">
                <a16:creationId xmlns:a16="http://schemas.microsoft.com/office/drawing/2014/main" id="{F5EBE5DB-3083-40D5-999A-20F4466DD1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1050" y="4292600"/>
            <a:ext cx="1439863" cy="947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Indien HDSR (aan 1 of beide zijden van de watergang) onderhoudsplichtig is, dan ook betreffend droog talud meenemen </a:t>
            </a:r>
            <a:r>
              <a:rPr lang="nl-NL" altLang="nl-NL" sz="800">
                <a:solidFill>
                  <a:schemeClr val="bg2"/>
                </a:solidFill>
                <a:sym typeface="Wingdings" panose="05000000000000000000" pitchFamily="2" charset="2"/>
              </a:rPr>
              <a:t> opnemen in beheerplan </a:t>
            </a:r>
            <a:r>
              <a:rPr lang="nl-NL" altLang="nl-NL" sz="800" b="1" i="1">
                <a:solidFill>
                  <a:schemeClr val="bg2"/>
                </a:solidFill>
                <a:sym typeface="Wingdings" panose="05000000000000000000" pitchFamily="2" charset="2"/>
              </a:rPr>
              <a:t>Nat profiel</a:t>
            </a:r>
            <a:r>
              <a:rPr lang="nl-NL" altLang="nl-NL" sz="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3104" name="Text Box 109">
            <a:extLst>
              <a:ext uri="{FF2B5EF4-FFF2-40B4-BE49-F238E27FC236}">
                <a16:creationId xmlns:a16="http://schemas.microsoft.com/office/drawing/2014/main" id="{FDE3908F-1079-44E2-A0AB-8DC6FD16E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9125" y="5973763"/>
            <a:ext cx="2519363" cy="70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rgbClr val="FF0000"/>
                </a:solidFill>
              </a:rPr>
              <a:t>Let op!: Als de constructie onderdeel uitmaakt van een waterkering dan mogelijk</a:t>
            </a:r>
            <a:r>
              <a:rPr lang="nl-NL" altLang="nl-NL" sz="800">
                <a:solidFill>
                  <a:srgbClr val="FF0000"/>
                </a:solidFill>
                <a:sym typeface="Wingdings" panose="05000000000000000000" pitchFamily="2" charset="2"/>
              </a:rPr>
              <a:t> opnemen in het </a:t>
            </a:r>
            <a:r>
              <a:rPr lang="nl-NL" altLang="nl-NL" sz="800" b="1" i="1">
                <a:solidFill>
                  <a:srgbClr val="FF0000"/>
                </a:solidFill>
                <a:sym typeface="Wingdings" panose="05000000000000000000" pitchFamily="2" charset="2"/>
              </a:rPr>
              <a:t>Handboek waterkeringen.</a:t>
            </a:r>
            <a:r>
              <a:rPr lang="nl-NL" altLang="nl-NL" sz="800">
                <a:solidFill>
                  <a:srgbClr val="FF0000"/>
                </a:solidFill>
                <a:sym typeface="Wingdings" panose="05000000000000000000" pitchFamily="2" charset="2"/>
              </a:rPr>
              <a:t> Hierover moet in 2015 duidelijkheid komen (bij het opstellen van het handboek Waterkeringen)</a:t>
            </a:r>
            <a:r>
              <a:rPr lang="nl-NL" altLang="nl-NL" sz="800">
                <a:solidFill>
                  <a:schemeClr val="bg2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Freeform 2">
            <a:extLst>
              <a:ext uri="{FF2B5EF4-FFF2-40B4-BE49-F238E27FC236}">
                <a16:creationId xmlns:a16="http://schemas.microsoft.com/office/drawing/2014/main" id="{D9898562-BBDB-47C4-BF6B-4EAE5E5A9130}"/>
              </a:ext>
            </a:extLst>
          </p:cNvPr>
          <p:cNvSpPr>
            <a:spLocks/>
          </p:cNvSpPr>
          <p:nvPr/>
        </p:nvSpPr>
        <p:spPr bwMode="auto">
          <a:xfrm>
            <a:off x="2411413" y="2763838"/>
            <a:ext cx="2808287" cy="1008062"/>
          </a:xfrm>
          <a:custGeom>
            <a:avLst/>
            <a:gdLst>
              <a:gd name="T0" fmla="*/ 0 w 1769"/>
              <a:gd name="T1" fmla="*/ 0 h 635"/>
              <a:gd name="T2" fmla="*/ 576262 w 1769"/>
              <a:gd name="T3" fmla="*/ 0 h 635"/>
              <a:gd name="T4" fmla="*/ 1152525 w 1769"/>
              <a:gd name="T5" fmla="*/ 1008062 h 635"/>
              <a:gd name="T6" fmla="*/ 2808287 w 1769"/>
              <a:gd name="T7" fmla="*/ 1008062 h 63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769" h="635">
                <a:moveTo>
                  <a:pt x="0" y="0"/>
                </a:moveTo>
                <a:lnTo>
                  <a:pt x="363" y="0"/>
                </a:lnTo>
                <a:lnTo>
                  <a:pt x="726" y="635"/>
                </a:lnTo>
                <a:lnTo>
                  <a:pt x="1769" y="635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4099" name="Line 3">
            <a:extLst>
              <a:ext uri="{FF2B5EF4-FFF2-40B4-BE49-F238E27FC236}">
                <a16:creationId xmlns:a16="http://schemas.microsoft.com/office/drawing/2014/main" id="{C37202F7-8C0D-489D-A344-C1884253E8A8}"/>
              </a:ext>
            </a:extLst>
          </p:cNvPr>
          <p:cNvSpPr>
            <a:spLocks noChangeShapeType="1"/>
          </p:cNvSpPr>
          <p:nvPr/>
        </p:nvSpPr>
        <p:spPr bwMode="auto">
          <a:xfrm>
            <a:off x="3151188" y="3052763"/>
            <a:ext cx="2062162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4100" name="Freeform 4">
            <a:extLst>
              <a:ext uri="{FF2B5EF4-FFF2-40B4-BE49-F238E27FC236}">
                <a16:creationId xmlns:a16="http://schemas.microsoft.com/office/drawing/2014/main" id="{9CA7A343-0DC4-47D8-A1D9-C4258C20C983}"/>
              </a:ext>
            </a:extLst>
          </p:cNvPr>
          <p:cNvSpPr>
            <a:spLocks/>
          </p:cNvSpPr>
          <p:nvPr/>
        </p:nvSpPr>
        <p:spPr bwMode="auto">
          <a:xfrm>
            <a:off x="4189413" y="3052763"/>
            <a:ext cx="41275" cy="87312"/>
          </a:xfrm>
          <a:custGeom>
            <a:avLst/>
            <a:gdLst>
              <a:gd name="T0" fmla="*/ 38100 w 26"/>
              <a:gd name="T1" fmla="*/ 0 h 55"/>
              <a:gd name="T2" fmla="*/ 0 w 26"/>
              <a:gd name="T3" fmla="*/ 33337 h 55"/>
              <a:gd name="T4" fmla="*/ 41275 w 26"/>
              <a:gd name="T5" fmla="*/ 55562 h 55"/>
              <a:gd name="T6" fmla="*/ 6350 w 26"/>
              <a:gd name="T7" fmla="*/ 87312 h 55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6" h="55">
                <a:moveTo>
                  <a:pt x="24" y="0"/>
                </a:moveTo>
                <a:lnTo>
                  <a:pt x="0" y="21"/>
                </a:lnTo>
                <a:lnTo>
                  <a:pt x="26" y="35"/>
                </a:lnTo>
                <a:lnTo>
                  <a:pt x="4" y="55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4101" name="Text Box 5">
            <a:extLst>
              <a:ext uri="{FF2B5EF4-FFF2-40B4-BE49-F238E27FC236}">
                <a16:creationId xmlns:a16="http://schemas.microsoft.com/office/drawing/2014/main" id="{BF0826EA-B97B-453B-83DB-57D970E6D3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33375"/>
            <a:ext cx="42481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nl-NL" sz="2000" b="1"/>
              <a:t>Traditioneel ingerichte oevers (2)</a:t>
            </a:r>
          </a:p>
        </p:txBody>
      </p:sp>
      <p:sp>
        <p:nvSpPr>
          <p:cNvPr id="4102" name="Freeform 7">
            <a:extLst>
              <a:ext uri="{FF2B5EF4-FFF2-40B4-BE49-F238E27FC236}">
                <a16:creationId xmlns:a16="http://schemas.microsoft.com/office/drawing/2014/main" id="{AA62B3BF-DE0E-4E9A-9D58-B807D434D818}"/>
              </a:ext>
            </a:extLst>
          </p:cNvPr>
          <p:cNvSpPr>
            <a:spLocks/>
          </p:cNvSpPr>
          <p:nvPr/>
        </p:nvSpPr>
        <p:spPr bwMode="auto">
          <a:xfrm>
            <a:off x="5508625" y="1700213"/>
            <a:ext cx="1511300" cy="792162"/>
          </a:xfrm>
          <a:custGeom>
            <a:avLst/>
            <a:gdLst>
              <a:gd name="T0" fmla="*/ 0 w 952"/>
              <a:gd name="T1" fmla="*/ 792162 h 499"/>
              <a:gd name="T2" fmla="*/ 431800 w 952"/>
              <a:gd name="T3" fmla="*/ 0 h 499"/>
              <a:gd name="T4" fmla="*/ 1511300 w 952"/>
              <a:gd name="T5" fmla="*/ 0 h 4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52" h="499">
                <a:moveTo>
                  <a:pt x="0" y="499"/>
                </a:moveTo>
                <a:lnTo>
                  <a:pt x="272" y="0"/>
                </a:lnTo>
                <a:lnTo>
                  <a:pt x="952" y="0"/>
                </a:lnTo>
              </a:path>
            </a:pathLst>
          </a:custGeom>
          <a:noFill/>
          <a:ln w="9525" cap="flat">
            <a:solidFill>
              <a:srgbClr val="339933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4103" name="Text Box 8">
            <a:extLst>
              <a:ext uri="{FF2B5EF4-FFF2-40B4-BE49-F238E27FC236}">
                <a16:creationId xmlns:a16="http://schemas.microsoft.com/office/drawing/2014/main" id="{A862A143-7472-4C4A-B626-B16E456511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3450" y="1916113"/>
            <a:ext cx="86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1000">
                <a:solidFill>
                  <a:srgbClr val="339933"/>
                </a:solidFill>
              </a:rPr>
              <a:t>Regionale waterkering</a:t>
            </a:r>
          </a:p>
        </p:txBody>
      </p:sp>
      <p:sp>
        <p:nvSpPr>
          <p:cNvPr id="4104" name="Line 10">
            <a:extLst>
              <a:ext uri="{FF2B5EF4-FFF2-40B4-BE49-F238E27FC236}">
                <a16:creationId xmlns:a16="http://schemas.microsoft.com/office/drawing/2014/main" id="{D9B7E6B8-7AC4-4AD6-A3F9-1F2B577FAE1F}"/>
              </a:ext>
            </a:extLst>
          </p:cNvPr>
          <p:cNvSpPr>
            <a:spLocks noChangeShapeType="1"/>
          </p:cNvSpPr>
          <p:nvPr/>
        </p:nvSpPr>
        <p:spPr bwMode="auto">
          <a:xfrm>
            <a:off x="5229225" y="2836863"/>
            <a:ext cx="1588" cy="9350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4105" name="Line 11">
            <a:extLst>
              <a:ext uri="{FF2B5EF4-FFF2-40B4-BE49-F238E27FC236}">
                <a16:creationId xmlns:a16="http://schemas.microsoft.com/office/drawing/2014/main" id="{E6BB4D0C-2F26-4708-A6B7-4705B2D3B939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138" y="3052763"/>
            <a:ext cx="0" cy="2463800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4106" name="Line 12">
            <a:extLst>
              <a:ext uri="{FF2B5EF4-FFF2-40B4-BE49-F238E27FC236}">
                <a16:creationId xmlns:a16="http://schemas.microsoft.com/office/drawing/2014/main" id="{EC5F6D14-6560-4449-BED0-521D4EA968F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84775" y="3052763"/>
            <a:ext cx="15875" cy="2408237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4107" name="Freeform 13">
            <a:extLst>
              <a:ext uri="{FF2B5EF4-FFF2-40B4-BE49-F238E27FC236}">
                <a16:creationId xmlns:a16="http://schemas.microsoft.com/office/drawing/2014/main" id="{B4EB2A29-91F6-4156-BEFA-FD0B472B10A8}"/>
              </a:ext>
            </a:extLst>
          </p:cNvPr>
          <p:cNvSpPr>
            <a:spLocks/>
          </p:cNvSpPr>
          <p:nvPr/>
        </p:nvSpPr>
        <p:spPr bwMode="auto">
          <a:xfrm>
            <a:off x="3152775" y="3051175"/>
            <a:ext cx="2073275" cy="723900"/>
          </a:xfrm>
          <a:custGeom>
            <a:avLst/>
            <a:gdLst>
              <a:gd name="T0" fmla="*/ 0 w 1306"/>
              <a:gd name="T1" fmla="*/ 0 h 456"/>
              <a:gd name="T2" fmla="*/ 412750 w 1306"/>
              <a:gd name="T3" fmla="*/ 723900 h 456"/>
              <a:gd name="T4" fmla="*/ 2073275 w 1306"/>
              <a:gd name="T5" fmla="*/ 717550 h 456"/>
              <a:gd name="T6" fmla="*/ 2066925 w 1306"/>
              <a:gd name="T7" fmla="*/ 3175 h 456"/>
              <a:gd name="T8" fmla="*/ 0 w 1306"/>
              <a:gd name="T9" fmla="*/ 0 h 4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306" h="456">
                <a:moveTo>
                  <a:pt x="0" y="0"/>
                </a:moveTo>
                <a:lnTo>
                  <a:pt x="260" y="456"/>
                </a:lnTo>
                <a:lnTo>
                  <a:pt x="1306" y="452"/>
                </a:lnTo>
                <a:lnTo>
                  <a:pt x="1302" y="2"/>
                </a:lnTo>
                <a:lnTo>
                  <a:pt x="0" y="0"/>
                </a:lnTo>
                <a:close/>
              </a:path>
            </a:pathLst>
          </a:custGeom>
          <a:solidFill>
            <a:srgbClr val="3399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4108" name="Line 14">
            <a:extLst>
              <a:ext uri="{FF2B5EF4-FFF2-40B4-BE49-F238E27FC236}">
                <a16:creationId xmlns:a16="http://schemas.microsoft.com/office/drawing/2014/main" id="{BB537906-10B7-4663-B096-1A6E8C5FA9E2}"/>
              </a:ext>
            </a:extLst>
          </p:cNvPr>
          <p:cNvSpPr>
            <a:spLocks noChangeShapeType="1"/>
          </p:cNvSpPr>
          <p:nvPr/>
        </p:nvSpPr>
        <p:spPr bwMode="auto">
          <a:xfrm>
            <a:off x="5226050" y="2841625"/>
            <a:ext cx="1588" cy="93345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4109" name="Line 15">
            <a:extLst>
              <a:ext uri="{FF2B5EF4-FFF2-40B4-BE49-F238E27FC236}">
                <a16:creationId xmlns:a16="http://schemas.microsoft.com/office/drawing/2014/main" id="{7AA42FAA-C7CE-4ECA-9C91-64A24ED2566F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8625" y="2492375"/>
            <a:ext cx="50323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graphicFrame>
        <p:nvGraphicFramePr>
          <p:cNvPr id="6193" name="Group 49">
            <a:extLst>
              <a:ext uri="{FF2B5EF4-FFF2-40B4-BE49-F238E27FC236}">
                <a16:creationId xmlns:a16="http://schemas.microsoft.com/office/drawing/2014/main" id="{79542E56-31FA-474C-A71D-8C581D8130E7}"/>
              </a:ext>
            </a:extLst>
          </p:cNvPr>
          <p:cNvGraphicFramePr>
            <a:graphicFrameLocks noGrp="1"/>
          </p:cNvGraphicFramePr>
          <p:nvPr/>
        </p:nvGraphicFramePr>
        <p:xfrm>
          <a:off x="1690688" y="5483225"/>
          <a:ext cx="5329237" cy="427038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50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002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703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Beheerplan             Nat profiel</a:t>
                      </a:r>
                      <a:endParaRPr kumimoji="0" lang="nl-NL" altLang="nl-N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000" marR="90000" marT="46835" marB="4683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wdDnDiag">
                      <a:fgClr>
                        <a:srgbClr val="C1E0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Beheerplan Nat profiel</a:t>
                      </a:r>
                    </a:p>
                  </a:txBody>
                  <a:tcPr marL="90000" marR="90000" marT="46835" marB="46835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Handboek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waterkeringen</a:t>
                      </a:r>
                    </a:p>
                  </a:txBody>
                  <a:tcPr marT="45754" marB="4575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wdDnDiag">
                      <a:fgClr>
                        <a:srgbClr val="A1E3B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120" name="Line 28">
            <a:extLst>
              <a:ext uri="{FF2B5EF4-FFF2-40B4-BE49-F238E27FC236}">
                <a16:creationId xmlns:a16="http://schemas.microsoft.com/office/drawing/2014/main" id="{293FEDB1-17CA-44F6-8DFD-35E58B2AD33C}"/>
              </a:ext>
            </a:extLst>
          </p:cNvPr>
          <p:cNvSpPr>
            <a:spLocks noChangeShapeType="1"/>
          </p:cNvSpPr>
          <p:nvPr/>
        </p:nvSpPr>
        <p:spPr bwMode="auto">
          <a:xfrm>
            <a:off x="7019925" y="1700213"/>
            <a:ext cx="0" cy="3744912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4121" name="Text Box 29">
            <a:extLst>
              <a:ext uri="{FF2B5EF4-FFF2-40B4-BE49-F238E27FC236}">
                <a16:creationId xmlns:a16="http://schemas.microsoft.com/office/drawing/2014/main" id="{E38509E4-863A-443D-9C33-4B1C809C6B88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3203575" y="1412875"/>
            <a:ext cx="113347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247650">
              <a:tabLst>
                <a:tab pos="990600" algn="l"/>
                <a:tab pos="1257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247650">
              <a:tabLst>
                <a:tab pos="990600" algn="l"/>
                <a:tab pos="1257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247650">
              <a:tabLst>
                <a:tab pos="990600" algn="l"/>
                <a:tab pos="1257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247650">
              <a:tabLst>
                <a:tab pos="990600" algn="l"/>
                <a:tab pos="1257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247650">
              <a:tabLst>
                <a:tab pos="990600" algn="l"/>
                <a:tab pos="1257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24765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  <a:tab pos="1257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24765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  <a:tab pos="1257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24765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  <a:tab pos="1257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247650" eaLnBrk="0" fontAlgn="base" hangingPunct="0">
              <a:spcBef>
                <a:spcPct val="0"/>
              </a:spcBef>
              <a:spcAft>
                <a:spcPct val="0"/>
              </a:spcAft>
              <a:tabLst>
                <a:tab pos="990600" algn="l"/>
                <a:tab pos="12573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nl-NL" sz="800">
                <a:solidFill>
                  <a:srgbClr val="666699"/>
                </a:solidFill>
              </a:rPr>
              <a:t>Blokkenmat-constructie	</a:t>
            </a:r>
          </a:p>
        </p:txBody>
      </p:sp>
      <p:sp>
        <p:nvSpPr>
          <p:cNvPr id="4122" name="AutoShape 30">
            <a:extLst>
              <a:ext uri="{FF2B5EF4-FFF2-40B4-BE49-F238E27FC236}">
                <a16:creationId xmlns:a16="http://schemas.microsoft.com/office/drawing/2014/main" id="{03A48192-2B17-484E-94FA-8DA8C2A3667D}"/>
              </a:ext>
            </a:extLst>
          </p:cNvPr>
          <p:cNvSpPr>
            <a:spLocks/>
          </p:cNvSpPr>
          <p:nvPr/>
        </p:nvSpPr>
        <p:spPr bwMode="auto">
          <a:xfrm flipH="1">
            <a:off x="3203575" y="1338263"/>
            <a:ext cx="720725" cy="433387"/>
          </a:xfrm>
          <a:prstGeom prst="borderCallout2">
            <a:avLst>
              <a:gd name="adj1" fmla="val 26370"/>
              <a:gd name="adj2" fmla="val -10574"/>
              <a:gd name="adj3" fmla="val 26370"/>
              <a:gd name="adj4" fmla="val -98458"/>
              <a:gd name="adj5" fmla="val 236995"/>
              <a:gd name="adj6" fmla="val -19119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nl-NL" altLang="nl-NL"/>
          </a:p>
        </p:txBody>
      </p:sp>
      <p:sp>
        <p:nvSpPr>
          <p:cNvPr id="4123" name="AutoShape 32">
            <a:extLst>
              <a:ext uri="{FF2B5EF4-FFF2-40B4-BE49-F238E27FC236}">
                <a16:creationId xmlns:a16="http://schemas.microsoft.com/office/drawing/2014/main" id="{C50F1C4E-1F86-43A3-8D3D-FBCC75CCF8B3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4330700" y="4562476"/>
            <a:ext cx="2039937" cy="601662"/>
          </a:xfrm>
          <a:prstGeom prst="leftArrow">
            <a:avLst>
              <a:gd name="adj1" fmla="val 50000"/>
              <a:gd name="adj2" fmla="val 84763"/>
            </a:avLst>
          </a:prstGeom>
          <a:solidFill>
            <a:srgbClr val="9966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l-NL" altLang="nl-NL"/>
          </a:p>
        </p:txBody>
      </p:sp>
      <p:sp>
        <p:nvSpPr>
          <p:cNvPr id="4124" name="Text Box 33">
            <a:extLst>
              <a:ext uri="{FF2B5EF4-FFF2-40B4-BE49-F238E27FC236}">
                <a16:creationId xmlns:a16="http://schemas.microsoft.com/office/drawing/2014/main" id="{C7888E7F-0B74-43EC-B896-9F6C2E090BBA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4540250" y="4856163"/>
            <a:ext cx="1627188" cy="214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nl-NL" sz="800" b="1" i="1"/>
              <a:t>Beheerplan oevers</a:t>
            </a:r>
          </a:p>
        </p:txBody>
      </p:sp>
      <p:sp>
        <p:nvSpPr>
          <p:cNvPr id="4125" name="Rectangle 34">
            <a:extLst>
              <a:ext uri="{FF2B5EF4-FFF2-40B4-BE49-F238E27FC236}">
                <a16:creationId xmlns:a16="http://schemas.microsoft.com/office/drawing/2014/main" id="{E76AB3CC-F9C8-472F-BFDA-69C8D842B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l-NL" altLang="nl-NL"/>
          </a:p>
        </p:txBody>
      </p:sp>
      <p:sp>
        <p:nvSpPr>
          <p:cNvPr id="4126" name="Line 35">
            <a:extLst>
              <a:ext uri="{FF2B5EF4-FFF2-40B4-BE49-F238E27FC236}">
                <a16:creationId xmlns:a16="http://schemas.microsoft.com/office/drawing/2014/main" id="{06633FF5-585D-4140-B7D6-CAE86BA189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221288" y="2492375"/>
            <a:ext cx="287337" cy="358775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4127" name="Line 38">
            <a:extLst>
              <a:ext uri="{FF2B5EF4-FFF2-40B4-BE49-F238E27FC236}">
                <a16:creationId xmlns:a16="http://schemas.microsoft.com/office/drawing/2014/main" id="{B3236067-CFA5-458F-9A54-16C3F93B4289}"/>
              </a:ext>
            </a:extLst>
          </p:cNvPr>
          <p:cNvSpPr>
            <a:spLocks noChangeShapeType="1"/>
          </p:cNvSpPr>
          <p:nvPr/>
        </p:nvSpPr>
        <p:spPr bwMode="auto">
          <a:xfrm>
            <a:off x="5508625" y="2492375"/>
            <a:ext cx="0" cy="2463800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4128" name="Freeform 46">
            <a:extLst>
              <a:ext uri="{FF2B5EF4-FFF2-40B4-BE49-F238E27FC236}">
                <a16:creationId xmlns:a16="http://schemas.microsoft.com/office/drawing/2014/main" id="{CEC30877-B595-4439-BEE2-98DC978A1532}"/>
              </a:ext>
            </a:extLst>
          </p:cNvPr>
          <p:cNvSpPr>
            <a:spLocks/>
          </p:cNvSpPr>
          <p:nvPr/>
        </p:nvSpPr>
        <p:spPr bwMode="auto">
          <a:xfrm>
            <a:off x="1692275" y="2781300"/>
            <a:ext cx="1295400" cy="2663825"/>
          </a:xfrm>
          <a:custGeom>
            <a:avLst/>
            <a:gdLst>
              <a:gd name="T0" fmla="*/ 0 w 816"/>
              <a:gd name="T1" fmla="*/ 2663825 h 1678"/>
              <a:gd name="T2" fmla="*/ 0 w 816"/>
              <a:gd name="T3" fmla="*/ 1439863 h 1678"/>
              <a:gd name="T4" fmla="*/ 1295400 w 816"/>
              <a:gd name="T5" fmla="*/ 576263 h 1678"/>
              <a:gd name="T6" fmla="*/ 1295400 w 816"/>
              <a:gd name="T7" fmla="*/ 0 h 16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16" h="1678">
                <a:moveTo>
                  <a:pt x="0" y="1678"/>
                </a:moveTo>
                <a:lnTo>
                  <a:pt x="0" y="907"/>
                </a:lnTo>
                <a:lnTo>
                  <a:pt x="816" y="363"/>
                </a:lnTo>
                <a:lnTo>
                  <a:pt x="816" y="0"/>
                </a:lnTo>
              </a:path>
            </a:pathLst>
          </a:custGeom>
          <a:noFill/>
          <a:ln w="9525" cap="flat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4129" name="Text Box 47">
            <a:extLst>
              <a:ext uri="{FF2B5EF4-FFF2-40B4-BE49-F238E27FC236}">
                <a16:creationId xmlns:a16="http://schemas.microsoft.com/office/drawing/2014/main" id="{ADBCC42E-921D-4ACB-A5F7-A110EFED5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2275" y="4221163"/>
            <a:ext cx="1439863" cy="947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Indien HDSR (aan 1 of beide zijden van de watergang) onderhoudsplichtig is, dan ook betreffend droog talud meenemen </a:t>
            </a:r>
            <a:r>
              <a:rPr lang="nl-NL" altLang="nl-NL" sz="800">
                <a:solidFill>
                  <a:schemeClr val="bg2"/>
                </a:solidFill>
                <a:sym typeface="Wingdings" panose="05000000000000000000" pitchFamily="2" charset="2"/>
              </a:rPr>
              <a:t> opnemen in beheerplan </a:t>
            </a:r>
            <a:r>
              <a:rPr lang="nl-NL" altLang="nl-NL" sz="800" b="1" i="1">
                <a:solidFill>
                  <a:schemeClr val="bg2"/>
                </a:solidFill>
                <a:sym typeface="Wingdings" panose="05000000000000000000" pitchFamily="2" charset="2"/>
              </a:rPr>
              <a:t>Nat profiel</a:t>
            </a:r>
            <a:r>
              <a:rPr lang="nl-NL" altLang="nl-NL" sz="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4130" name="Text Box 48">
            <a:extLst>
              <a:ext uri="{FF2B5EF4-FFF2-40B4-BE49-F238E27FC236}">
                <a16:creationId xmlns:a16="http://schemas.microsoft.com/office/drawing/2014/main" id="{C3DE30D4-D172-45AD-B715-AA33F7D2C2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8625" y="3068638"/>
            <a:ext cx="14398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Indien HDSR de naastliggende regionale waterkering onderhoudt, dan ook droog talud meenemen </a:t>
            </a:r>
            <a:r>
              <a:rPr lang="nl-NL" altLang="nl-NL" sz="800">
                <a:solidFill>
                  <a:schemeClr val="bg2"/>
                </a:solidFill>
                <a:sym typeface="Wingdings" panose="05000000000000000000" pitchFamily="2" charset="2"/>
              </a:rPr>
              <a:t> opnemen in </a:t>
            </a:r>
            <a:r>
              <a:rPr lang="nl-NL" altLang="nl-NL" sz="800" b="1" i="1">
                <a:solidFill>
                  <a:schemeClr val="bg2"/>
                </a:solidFill>
                <a:sym typeface="Wingdings" panose="05000000000000000000" pitchFamily="2" charset="2"/>
              </a:rPr>
              <a:t>Handboek waterkeringen</a:t>
            </a:r>
            <a:r>
              <a:rPr lang="nl-NL" altLang="nl-NL" sz="800">
                <a:solidFill>
                  <a:schemeClr val="bg2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ext Box 5">
            <a:extLst>
              <a:ext uri="{FF2B5EF4-FFF2-40B4-BE49-F238E27FC236}">
                <a16:creationId xmlns:a16="http://schemas.microsoft.com/office/drawing/2014/main" id="{25A98367-0CC5-49F8-9F1B-93DD3DD30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33375"/>
            <a:ext cx="3816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nl-NL" sz="2000" b="1"/>
              <a:t>Natuurvriendelijke oevers (1)</a:t>
            </a:r>
          </a:p>
        </p:txBody>
      </p:sp>
      <p:sp>
        <p:nvSpPr>
          <p:cNvPr id="5123" name="Freeform 7">
            <a:extLst>
              <a:ext uri="{FF2B5EF4-FFF2-40B4-BE49-F238E27FC236}">
                <a16:creationId xmlns:a16="http://schemas.microsoft.com/office/drawing/2014/main" id="{150137A1-B0F6-4BF1-85D8-C450C092D6B5}"/>
              </a:ext>
            </a:extLst>
          </p:cNvPr>
          <p:cNvSpPr>
            <a:spLocks/>
          </p:cNvSpPr>
          <p:nvPr/>
        </p:nvSpPr>
        <p:spPr bwMode="auto">
          <a:xfrm>
            <a:off x="6513513" y="1916113"/>
            <a:ext cx="1511300" cy="792162"/>
          </a:xfrm>
          <a:custGeom>
            <a:avLst/>
            <a:gdLst>
              <a:gd name="T0" fmla="*/ 0 w 952"/>
              <a:gd name="T1" fmla="*/ 792162 h 499"/>
              <a:gd name="T2" fmla="*/ 431800 w 952"/>
              <a:gd name="T3" fmla="*/ 0 h 499"/>
              <a:gd name="T4" fmla="*/ 1511300 w 952"/>
              <a:gd name="T5" fmla="*/ 0 h 4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52" h="499">
                <a:moveTo>
                  <a:pt x="0" y="499"/>
                </a:moveTo>
                <a:lnTo>
                  <a:pt x="272" y="0"/>
                </a:lnTo>
                <a:lnTo>
                  <a:pt x="952" y="0"/>
                </a:lnTo>
              </a:path>
            </a:pathLst>
          </a:custGeom>
          <a:noFill/>
          <a:ln w="9525" cap="flat">
            <a:solidFill>
              <a:srgbClr val="339933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124" name="Text Box 8">
            <a:extLst>
              <a:ext uri="{FF2B5EF4-FFF2-40B4-BE49-F238E27FC236}">
                <a16:creationId xmlns:a16="http://schemas.microsoft.com/office/drawing/2014/main" id="{D6DE3DBB-F991-48E1-A286-2B6EB0190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9775" y="2133600"/>
            <a:ext cx="86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1000">
                <a:solidFill>
                  <a:srgbClr val="339933"/>
                </a:solidFill>
              </a:rPr>
              <a:t>Regionale waterkering</a:t>
            </a:r>
          </a:p>
        </p:txBody>
      </p:sp>
      <p:sp>
        <p:nvSpPr>
          <p:cNvPr id="5125" name="Line 26">
            <a:extLst>
              <a:ext uri="{FF2B5EF4-FFF2-40B4-BE49-F238E27FC236}">
                <a16:creationId xmlns:a16="http://schemas.microsoft.com/office/drawing/2014/main" id="{87060CD4-7B5C-4E28-94F4-33A63E67C03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54563" y="3284538"/>
            <a:ext cx="1587" cy="2160587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126" name="Line 29">
            <a:extLst>
              <a:ext uri="{FF2B5EF4-FFF2-40B4-BE49-F238E27FC236}">
                <a16:creationId xmlns:a16="http://schemas.microsoft.com/office/drawing/2014/main" id="{5C81CACD-6154-4C49-A494-7110521C5BED}"/>
              </a:ext>
            </a:extLst>
          </p:cNvPr>
          <p:cNvSpPr>
            <a:spLocks noChangeShapeType="1"/>
          </p:cNvSpPr>
          <p:nvPr/>
        </p:nvSpPr>
        <p:spPr bwMode="auto">
          <a:xfrm>
            <a:off x="2600325" y="2935288"/>
            <a:ext cx="23813" cy="2509837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grpSp>
        <p:nvGrpSpPr>
          <p:cNvPr id="5127" name="Group 40">
            <a:extLst>
              <a:ext uri="{FF2B5EF4-FFF2-40B4-BE49-F238E27FC236}">
                <a16:creationId xmlns:a16="http://schemas.microsoft.com/office/drawing/2014/main" id="{071FAB5B-6457-4857-A547-5075C202CC41}"/>
              </a:ext>
            </a:extLst>
          </p:cNvPr>
          <p:cNvGrpSpPr>
            <a:grpSpLocks/>
          </p:cNvGrpSpPr>
          <p:nvPr/>
        </p:nvGrpSpPr>
        <p:grpSpPr bwMode="auto">
          <a:xfrm>
            <a:off x="1905000" y="2636838"/>
            <a:ext cx="5832475" cy="1008062"/>
            <a:chOff x="975" y="1071"/>
            <a:chExt cx="3901" cy="635"/>
          </a:xfrm>
        </p:grpSpPr>
        <p:sp>
          <p:nvSpPr>
            <p:cNvPr id="5154" name="Freeform 2">
              <a:extLst>
                <a:ext uri="{FF2B5EF4-FFF2-40B4-BE49-F238E27FC236}">
                  <a16:creationId xmlns:a16="http://schemas.microsoft.com/office/drawing/2014/main" id="{74EA494C-660D-4EBA-82F4-55393D14123E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" y="1071"/>
              <a:ext cx="1769" cy="635"/>
            </a:xfrm>
            <a:custGeom>
              <a:avLst/>
              <a:gdLst>
                <a:gd name="T0" fmla="*/ 0 w 1769"/>
                <a:gd name="T1" fmla="*/ 0 h 635"/>
                <a:gd name="T2" fmla="*/ 363 w 1769"/>
                <a:gd name="T3" fmla="*/ 0 h 635"/>
                <a:gd name="T4" fmla="*/ 726 w 1769"/>
                <a:gd name="T5" fmla="*/ 635 h 635"/>
                <a:gd name="T6" fmla="*/ 1769 w 1769"/>
                <a:gd name="T7" fmla="*/ 635 h 63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69" h="635">
                  <a:moveTo>
                    <a:pt x="0" y="0"/>
                  </a:moveTo>
                  <a:lnTo>
                    <a:pt x="363" y="0"/>
                  </a:lnTo>
                  <a:lnTo>
                    <a:pt x="726" y="635"/>
                  </a:lnTo>
                  <a:lnTo>
                    <a:pt x="1769" y="635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5155" name="Line 3">
              <a:extLst>
                <a:ext uri="{FF2B5EF4-FFF2-40B4-BE49-F238E27FC236}">
                  <a16:creationId xmlns:a16="http://schemas.microsoft.com/office/drawing/2014/main" id="{18DC3AC4-BC3B-451B-AA64-CCEF633FD2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1" y="1253"/>
              <a:ext cx="2549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5156" name="Freeform 4">
              <a:extLst>
                <a:ext uri="{FF2B5EF4-FFF2-40B4-BE49-F238E27FC236}">
                  <a16:creationId xmlns:a16="http://schemas.microsoft.com/office/drawing/2014/main" id="{1E36FC06-42FA-4A57-83EA-FBBE14A323FA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5" y="1253"/>
              <a:ext cx="26" cy="55"/>
            </a:xfrm>
            <a:custGeom>
              <a:avLst/>
              <a:gdLst>
                <a:gd name="T0" fmla="*/ 24 w 26"/>
                <a:gd name="T1" fmla="*/ 0 h 55"/>
                <a:gd name="T2" fmla="*/ 0 w 26"/>
                <a:gd name="T3" fmla="*/ 21 h 55"/>
                <a:gd name="T4" fmla="*/ 26 w 26"/>
                <a:gd name="T5" fmla="*/ 35 h 55"/>
                <a:gd name="T6" fmla="*/ 4 w 26"/>
                <a:gd name="T7" fmla="*/ 55 h 5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" h="55">
                  <a:moveTo>
                    <a:pt x="24" y="0"/>
                  </a:moveTo>
                  <a:lnTo>
                    <a:pt x="0" y="21"/>
                  </a:lnTo>
                  <a:lnTo>
                    <a:pt x="26" y="35"/>
                  </a:lnTo>
                  <a:lnTo>
                    <a:pt x="4" y="55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  <p:sp>
          <p:nvSpPr>
            <p:cNvPr id="5157" name="Freeform 39">
              <a:extLst>
                <a:ext uri="{FF2B5EF4-FFF2-40B4-BE49-F238E27FC236}">
                  <a16:creationId xmlns:a16="http://schemas.microsoft.com/office/drawing/2014/main" id="{377B927E-35D5-424A-B052-5E987F26B929}"/>
                </a:ext>
              </a:extLst>
            </p:cNvPr>
            <p:cNvSpPr>
              <a:spLocks/>
            </p:cNvSpPr>
            <p:nvPr/>
          </p:nvSpPr>
          <p:spPr bwMode="auto">
            <a:xfrm>
              <a:off x="2744" y="1117"/>
              <a:ext cx="2132" cy="589"/>
            </a:xfrm>
            <a:custGeom>
              <a:avLst/>
              <a:gdLst>
                <a:gd name="T0" fmla="*/ 0 w 2132"/>
                <a:gd name="T1" fmla="*/ 589 h 589"/>
                <a:gd name="T2" fmla="*/ 136 w 2132"/>
                <a:gd name="T3" fmla="*/ 363 h 589"/>
                <a:gd name="T4" fmla="*/ 1134 w 2132"/>
                <a:gd name="T5" fmla="*/ 363 h 589"/>
                <a:gd name="T6" fmla="*/ 1315 w 2132"/>
                <a:gd name="T7" fmla="*/ 0 h 589"/>
                <a:gd name="T8" fmla="*/ 2132 w 2132"/>
                <a:gd name="T9" fmla="*/ 0 h 5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32" h="589">
                  <a:moveTo>
                    <a:pt x="0" y="589"/>
                  </a:moveTo>
                  <a:lnTo>
                    <a:pt x="136" y="363"/>
                  </a:lnTo>
                  <a:lnTo>
                    <a:pt x="1134" y="363"/>
                  </a:lnTo>
                  <a:lnTo>
                    <a:pt x="1315" y="0"/>
                  </a:lnTo>
                  <a:lnTo>
                    <a:pt x="2132" y="0"/>
                  </a:ln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nl-NL"/>
            </a:p>
          </p:txBody>
        </p:sp>
      </p:grpSp>
      <p:sp>
        <p:nvSpPr>
          <p:cNvPr id="5128" name="Line 53">
            <a:extLst>
              <a:ext uri="{FF2B5EF4-FFF2-40B4-BE49-F238E27FC236}">
                <a16:creationId xmlns:a16="http://schemas.microsoft.com/office/drawing/2014/main" id="{DFC83A02-C6B4-4CA0-BA59-D6BB634E680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84725" y="2781300"/>
            <a:ext cx="0" cy="503238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129" name="Rectangle 54">
            <a:extLst>
              <a:ext uri="{FF2B5EF4-FFF2-40B4-BE49-F238E27FC236}">
                <a16:creationId xmlns:a16="http://schemas.microsoft.com/office/drawing/2014/main" id="{06F58BAF-644A-4190-82A7-EC01E25D4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40275" y="2784475"/>
            <a:ext cx="69850" cy="134938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l-NL" altLang="nl-NL"/>
          </a:p>
        </p:txBody>
      </p:sp>
      <p:sp>
        <p:nvSpPr>
          <p:cNvPr id="5130" name="Text Box 55">
            <a:extLst>
              <a:ext uri="{FF2B5EF4-FFF2-40B4-BE49-F238E27FC236}">
                <a16:creationId xmlns:a16="http://schemas.microsoft.com/office/drawing/2014/main" id="{377A92B0-998B-43BA-8D2F-B5C88CD5D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5575" y="1341438"/>
            <a:ext cx="1295400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Wel/geen onderwaterbeschoeiing of vooroeverconstructie </a:t>
            </a:r>
          </a:p>
        </p:txBody>
      </p:sp>
      <p:sp>
        <p:nvSpPr>
          <p:cNvPr id="5131" name="Freeform 56">
            <a:extLst>
              <a:ext uri="{FF2B5EF4-FFF2-40B4-BE49-F238E27FC236}">
                <a16:creationId xmlns:a16="http://schemas.microsoft.com/office/drawing/2014/main" id="{BE6BBD9A-8E56-4622-B262-2D0C8FD59E1D}"/>
              </a:ext>
            </a:extLst>
          </p:cNvPr>
          <p:cNvSpPr>
            <a:spLocks/>
          </p:cNvSpPr>
          <p:nvPr/>
        </p:nvSpPr>
        <p:spPr bwMode="auto">
          <a:xfrm>
            <a:off x="2603500" y="2924175"/>
            <a:ext cx="3806825" cy="717550"/>
          </a:xfrm>
          <a:custGeom>
            <a:avLst/>
            <a:gdLst>
              <a:gd name="T0" fmla="*/ 0 w 2398"/>
              <a:gd name="T1" fmla="*/ 3175 h 452"/>
              <a:gd name="T2" fmla="*/ 384175 w 2398"/>
              <a:gd name="T3" fmla="*/ 714375 h 452"/>
              <a:gd name="T4" fmla="*/ 1936750 w 2398"/>
              <a:gd name="T5" fmla="*/ 717550 h 452"/>
              <a:gd name="T6" fmla="*/ 2149475 w 2398"/>
              <a:gd name="T7" fmla="*/ 361950 h 452"/>
              <a:gd name="T8" fmla="*/ 3648075 w 2398"/>
              <a:gd name="T9" fmla="*/ 365125 h 452"/>
              <a:gd name="T10" fmla="*/ 3806825 w 2398"/>
              <a:gd name="T11" fmla="*/ 0 h 452"/>
              <a:gd name="T12" fmla="*/ 0 w 2398"/>
              <a:gd name="T13" fmla="*/ 3175 h 4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398" h="452">
                <a:moveTo>
                  <a:pt x="0" y="2"/>
                </a:moveTo>
                <a:lnTo>
                  <a:pt x="242" y="450"/>
                </a:lnTo>
                <a:lnTo>
                  <a:pt x="1220" y="452"/>
                </a:lnTo>
                <a:lnTo>
                  <a:pt x="1354" y="228"/>
                </a:lnTo>
                <a:lnTo>
                  <a:pt x="2298" y="230"/>
                </a:lnTo>
                <a:lnTo>
                  <a:pt x="2398" y="0"/>
                </a:lnTo>
                <a:lnTo>
                  <a:pt x="0" y="2"/>
                </a:lnTo>
                <a:close/>
              </a:path>
            </a:pathLst>
          </a:custGeom>
          <a:solidFill>
            <a:srgbClr val="3399FF">
              <a:alpha val="50195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132" name="Line 57">
            <a:extLst>
              <a:ext uri="{FF2B5EF4-FFF2-40B4-BE49-F238E27FC236}">
                <a16:creationId xmlns:a16="http://schemas.microsoft.com/office/drawing/2014/main" id="{2836CF42-8947-4002-8940-06B8475B4077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5563" y="2914650"/>
            <a:ext cx="4762" cy="2530475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133" name="Rectangle 79">
            <a:extLst>
              <a:ext uri="{FF2B5EF4-FFF2-40B4-BE49-F238E27FC236}">
                <a16:creationId xmlns:a16="http://schemas.microsoft.com/office/drawing/2014/main" id="{2787FD50-E339-4F89-8491-752ABD42C5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l-NL" altLang="nl-NL"/>
          </a:p>
        </p:txBody>
      </p:sp>
      <p:graphicFrame>
        <p:nvGraphicFramePr>
          <p:cNvPr id="4214" name="Group 118">
            <a:extLst>
              <a:ext uri="{FF2B5EF4-FFF2-40B4-BE49-F238E27FC236}">
                <a16:creationId xmlns:a16="http://schemas.microsoft.com/office/drawing/2014/main" id="{39E96391-4901-4B95-B1F8-3AFD34CC6348}"/>
              </a:ext>
            </a:extLst>
          </p:cNvPr>
          <p:cNvGraphicFramePr>
            <a:graphicFrameLocks noGrp="1"/>
          </p:cNvGraphicFramePr>
          <p:nvPr/>
        </p:nvGraphicFramePr>
        <p:xfrm>
          <a:off x="966788" y="5445125"/>
          <a:ext cx="7053262" cy="411163"/>
        </p:xfrm>
        <a:graphic>
          <a:graphicData uri="http://schemas.openxmlformats.org/drawingml/2006/table">
            <a:tbl>
              <a:tblPr/>
              <a:tblGrid>
                <a:gridCol w="1652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7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97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Beheerplan Nat profiel</a:t>
                      </a:r>
                      <a:endParaRPr kumimoji="0" lang="nl-NL" altLang="nl-N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wdDnDiag">
                      <a:fgClr>
                        <a:srgbClr val="C1E0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Beheerplan Nat profiel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Beheerplan Oevers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Handboek waterkeringen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wdDnDiag">
                      <a:fgClr>
                        <a:srgbClr val="A1E3B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146" name="Line 100">
            <a:extLst>
              <a:ext uri="{FF2B5EF4-FFF2-40B4-BE49-F238E27FC236}">
                <a16:creationId xmlns:a16="http://schemas.microsoft.com/office/drawing/2014/main" id="{E96661D5-3E49-494D-9F39-D00C67B6FE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24813" y="1916113"/>
            <a:ext cx="3175" cy="3529012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147" name="AutoShape 101">
            <a:extLst>
              <a:ext uri="{FF2B5EF4-FFF2-40B4-BE49-F238E27FC236}">
                <a16:creationId xmlns:a16="http://schemas.microsoft.com/office/drawing/2014/main" id="{67FE577F-FB2B-4101-A261-AE0DC6552121}"/>
              </a:ext>
            </a:extLst>
          </p:cNvPr>
          <p:cNvSpPr>
            <a:spLocks/>
          </p:cNvSpPr>
          <p:nvPr/>
        </p:nvSpPr>
        <p:spPr bwMode="auto">
          <a:xfrm flipH="1">
            <a:off x="2752725" y="1339850"/>
            <a:ext cx="1219200" cy="504825"/>
          </a:xfrm>
          <a:prstGeom prst="borderCallout2">
            <a:avLst>
              <a:gd name="adj1" fmla="val 22639"/>
              <a:gd name="adj2" fmla="val -6250"/>
              <a:gd name="adj3" fmla="val 22639"/>
              <a:gd name="adj4" fmla="val -34245"/>
              <a:gd name="adj5" fmla="val 266977"/>
              <a:gd name="adj6" fmla="val -6367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nl-NL" altLang="nl-NL"/>
          </a:p>
        </p:txBody>
      </p:sp>
      <p:sp>
        <p:nvSpPr>
          <p:cNvPr id="5148" name="Text Box 110">
            <a:extLst>
              <a:ext uri="{FF2B5EF4-FFF2-40B4-BE49-F238E27FC236}">
                <a16:creationId xmlns:a16="http://schemas.microsoft.com/office/drawing/2014/main" id="{3EAA8010-ED52-47BA-8803-4834F2874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333375"/>
            <a:ext cx="16573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nl-NL" sz="1200" b="1"/>
              <a:t>(On)diepe plasberm</a:t>
            </a:r>
          </a:p>
        </p:txBody>
      </p:sp>
      <p:sp>
        <p:nvSpPr>
          <p:cNvPr id="5149" name="Freeform 112">
            <a:extLst>
              <a:ext uri="{FF2B5EF4-FFF2-40B4-BE49-F238E27FC236}">
                <a16:creationId xmlns:a16="http://schemas.microsoft.com/office/drawing/2014/main" id="{497EFA9E-FC65-4F63-9831-2F53A7E12FB0}"/>
              </a:ext>
            </a:extLst>
          </p:cNvPr>
          <p:cNvSpPr>
            <a:spLocks/>
          </p:cNvSpPr>
          <p:nvPr/>
        </p:nvSpPr>
        <p:spPr bwMode="auto">
          <a:xfrm>
            <a:off x="966788" y="2628900"/>
            <a:ext cx="1460500" cy="2743200"/>
          </a:xfrm>
          <a:custGeom>
            <a:avLst/>
            <a:gdLst>
              <a:gd name="T0" fmla="*/ 0 w 816"/>
              <a:gd name="T1" fmla="*/ 2743200 h 1678"/>
              <a:gd name="T2" fmla="*/ 0 w 816"/>
              <a:gd name="T3" fmla="*/ 1482767 h 1678"/>
              <a:gd name="T4" fmla="*/ 1460500 w 816"/>
              <a:gd name="T5" fmla="*/ 593434 h 1678"/>
              <a:gd name="T6" fmla="*/ 1460500 w 816"/>
              <a:gd name="T7" fmla="*/ 0 h 16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16" h="1678">
                <a:moveTo>
                  <a:pt x="0" y="1678"/>
                </a:moveTo>
                <a:lnTo>
                  <a:pt x="0" y="907"/>
                </a:lnTo>
                <a:lnTo>
                  <a:pt x="816" y="363"/>
                </a:lnTo>
                <a:lnTo>
                  <a:pt x="816" y="0"/>
                </a:lnTo>
              </a:path>
            </a:pathLst>
          </a:custGeom>
          <a:noFill/>
          <a:ln w="9525" cap="flat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5150" name="Text Box 114">
            <a:extLst>
              <a:ext uri="{FF2B5EF4-FFF2-40B4-BE49-F238E27FC236}">
                <a16:creationId xmlns:a16="http://schemas.microsoft.com/office/drawing/2014/main" id="{B2864EB4-D16A-45C7-8181-8ACAC47FCC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13313" y="3546475"/>
            <a:ext cx="14398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Maaien tot aan het snijpunt waterlijn-oever</a:t>
            </a:r>
          </a:p>
        </p:txBody>
      </p:sp>
      <p:sp>
        <p:nvSpPr>
          <p:cNvPr id="5151" name="Text Box 116">
            <a:extLst>
              <a:ext uri="{FF2B5EF4-FFF2-40B4-BE49-F238E27FC236}">
                <a16:creationId xmlns:a16="http://schemas.microsoft.com/office/drawing/2014/main" id="{E4F81BFB-F573-4662-9496-44D25FF959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4788" y="4332288"/>
            <a:ext cx="14398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Indien HDSR de naastliggende regionale waterkering onderhoudt, dan ook droog talud meenemen </a:t>
            </a:r>
            <a:r>
              <a:rPr lang="nl-NL" altLang="nl-NL" sz="800">
                <a:solidFill>
                  <a:schemeClr val="bg2"/>
                </a:solidFill>
                <a:sym typeface="Wingdings" panose="05000000000000000000" pitchFamily="2" charset="2"/>
              </a:rPr>
              <a:t> opnemen in </a:t>
            </a:r>
            <a:r>
              <a:rPr lang="nl-NL" altLang="nl-NL" sz="800" b="1" i="1">
                <a:solidFill>
                  <a:schemeClr val="bg2"/>
                </a:solidFill>
                <a:sym typeface="Wingdings" panose="05000000000000000000" pitchFamily="2" charset="2"/>
              </a:rPr>
              <a:t>Handboek waterkeringen</a:t>
            </a:r>
            <a:r>
              <a:rPr lang="nl-NL" altLang="nl-NL" sz="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5152" name="Text Box 117">
            <a:extLst>
              <a:ext uri="{FF2B5EF4-FFF2-40B4-BE49-F238E27FC236}">
                <a16:creationId xmlns:a16="http://schemas.microsoft.com/office/drawing/2014/main" id="{E8E39094-3351-4E63-B141-95CF0435CF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013" y="4149725"/>
            <a:ext cx="1439862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Indien HDSR onderhoudsplichtig is, dan ook betreffend droog talud meenemen </a:t>
            </a:r>
            <a:r>
              <a:rPr lang="nl-NL" altLang="nl-NL" sz="800">
                <a:solidFill>
                  <a:schemeClr val="bg2"/>
                </a:solidFill>
                <a:sym typeface="Wingdings" panose="05000000000000000000" pitchFamily="2" charset="2"/>
              </a:rPr>
              <a:t> opnemen in beheerplan </a:t>
            </a:r>
            <a:r>
              <a:rPr lang="nl-NL" altLang="nl-NL" sz="800" b="1" i="1">
                <a:solidFill>
                  <a:schemeClr val="bg2"/>
                </a:solidFill>
                <a:sym typeface="Wingdings" panose="05000000000000000000" pitchFamily="2" charset="2"/>
              </a:rPr>
              <a:t>Nat profiel</a:t>
            </a:r>
            <a:r>
              <a:rPr lang="nl-NL" altLang="nl-NL" sz="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5153" name="Text Box 119">
            <a:extLst>
              <a:ext uri="{FF2B5EF4-FFF2-40B4-BE49-F238E27FC236}">
                <a16:creationId xmlns:a16="http://schemas.microsoft.com/office/drawing/2014/main" id="{CA67C875-55AB-449E-A95F-32A5C2774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1052513"/>
            <a:ext cx="14398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HDSR onderhoud een natuurvriendelijke oever alleen als HDSR onderhoudsplichtig is of zichzelf een taakstelling heeft opgelegd.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Freeform 39">
            <a:extLst>
              <a:ext uri="{FF2B5EF4-FFF2-40B4-BE49-F238E27FC236}">
                <a16:creationId xmlns:a16="http://schemas.microsoft.com/office/drawing/2014/main" id="{544F4063-4D93-4536-BF3C-D7CD79260520}"/>
              </a:ext>
            </a:extLst>
          </p:cNvPr>
          <p:cNvSpPr>
            <a:spLocks/>
          </p:cNvSpPr>
          <p:nvPr/>
        </p:nvSpPr>
        <p:spPr bwMode="auto">
          <a:xfrm>
            <a:off x="2484438" y="2924175"/>
            <a:ext cx="3240087" cy="717550"/>
          </a:xfrm>
          <a:custGeom>
            <a:avLst/>
            <a:gdLst>
              <a:gd name="T0" fmla="*/ 0 w 2041"/>
              <a:gd name="T1" fmla="*/ 0 h 452"/>
              <a:gd name="T2" fmla="*/ 3240087 w 2041"/>
              <a:gd name="T3" fmla="*/ 0 h 452"/>
              <a:gd name="T4" fmla="*/ 2185987 w 2041"/>
              <a:gd name="T5" fmla="*/ 361950 h 452"/>
              <a:gd name="T6" fmla="*/ 2135187 w 2041"/>
              <a:gd name="T7" fmla="*/ 349250 h 452"/>
              <a:gd name="T8" fmla="*/ 1938337 w 2041"/>
              <a:gd name="T9" fmla="*/ 717550 h 452"/>
              <a:gd name="T10" fmla="*/ 360362 w 2041"/>
              <a:gd name="T11" fmla="*/ 717550 h 452"/>
              <a:gd name="T12" fmla="*/ 0 w 2041"/>
              <a:gd name="T13" fmla="*/ 0 h 4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41" h="452">
                <a:moveTo>
                  <a:pt x="0" y="0"/>
                </a:moveTo>
                <a:lnTo>
                  <a:pt x="2041" y="0"/>
                </a:lnTo>
                <a:lnTo>
                  <a:pt x="1377" y="228"/>
                </a:lnTo>
                <a:lnTo>
                  <a:pt x="1345" y="220"/>
                </a:lnTo>
                <a:lnTo>
                  <a:pt x="1221" y="452"/>
                </a:lnTo>
                <a:lnTo>
                  <a:pt x="227" y="452"/>
                </a:lnTo>
                <a:lnTo>
                  <a:pt x="0" y="0"/>
                </a:lnTo>
                <a:close/>
              </a:path>
            </a:pathLst>
          </a:custGeom>
          <a:solidFill>
            <a:srgbClr val="3399FF">
              <a:alpha val="4901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6147" name="Text Box 2">
            <a:extLst>
              <a:ext uri="{FF2B5EF4-FFF2-40B4-BE49-F238E27FC236}">
                <a16:creationId xmlns:a16="http://schemas.microsoft.com/office/drawing/2014/main" id="{B7A9CBEF-FDB9-4217-9C15-4392A1BEE2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33375"/>
            <a:ext cx="3816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nl-NL" sz="2000" b="1"/>
              <a:t>Natuurvriendelijke oevers (2)</a:t>
            </a:r>
          </a:p>
        </p:txBody>
      </p:sp>
      <p:sp>
        <p:nvSpPr>
          <p:cNvPr id="6148" name="Freeform 3">
            <a:extLst>
              <a:ext uri="{FF2B5EF4-FFF2-40B4-BE49-F238E27FC236}">
                <a16:creationId xmlns:a16="http://schemas.microsoft.com/office/drawing/2014/main" id="{2B56CCF3-BB36-4CBE-97A2-5E9F87606AE6}"/>
              </a:ext>
            </a:extLst>
          </p:cNvPr>
          <p:cNvSpPr>
            <a:spLocks/>
          </p:cNvSpPr>
          <p:nvPr/>
        </p:nvSpPr>
        <p:spPr bwMode="auto">
          <a:xfrm>
            <a:off x="6373813" y="1916113"/>
            <a:ext cx="1511300" cy="792162"/>
          </a:xfrm>
          <a:custGeom>
            <a:avLst/>
            <a:gdLst>
              <a:gd name="T0" fmla="*/ 0 w 952"/>
              <a:gd name="T1" fmla="*/ 792162 h 499"/>
              <a:gd name="T2" fmla="*/ 431800 w 952"/>
              <a:gd name="T3" fmla="*/ 0 h 499"/>
              <a:gd name="T4" fmla="*/ 1511300 w 952"/>
              <a:gd name="T5" fmla="*/ 0 h 4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52" h="499">
                <a:moveTo>
                  <a:pt x="0" y="499"/>
                </a:moveTo>
                <a:lnTo>
                  <a:pt x="272" y="0"/>
                </a:lnTo>
                <a:lnTo>
                  <a:pt x="952" y="0"/>
                </a:lnTo>
              </a:path>
            </a:pathLst>
          </a:custGeom>
          <a:noFill/>
          <a:ln w="9525" cap="flat">
            <a:solidFill>
              <a:srgbClr val="339933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6149" name="Text Box 4">
            <a:extLst>
              <a:ext uri="{FF2B5EF4-FFF2-40B4-BE49-F238E27FC236}">
                <a16:creationId xmlns:a16="http://schemas.microsoft.com/office/drawing/2014/main" id="{0C7D2AFD-1725-4152-9EB3-5E0064CB5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0075" y="2133600"/>
            <a:ext cx="86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1000">
                <a:solidFill>
                  <a:srgbClr val="339933"/>
                </a:solidFill>
              </a:rPr>
              <a:t>Regionale waterkering</a:t>
            </a:r>
          </a:p>
        </p:txBody>
      </p:sp>
      <p:sp>
        <p:nvSpPr>
          <p:cNvPr id="6150" name="Line 5">
            <a:extLst>
              <a:ext uri="{FF2B5EF4-FFF2-40B4-BE49-F238E27FC236}">
                <a16:creationId xmlns:a16="http://schemas.microsoft.com/office/drawing/2014/main" id="{A1C9D9E0-491D-414E-AB3D-86802535D3B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14863" y="3284538"/>
            <a:ext cx="1587" cy="2160587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6151" name="Line 6">
            <a:extLst>
              <a:ext uri="{FF2B5EF4-FFF2-40B4-BE49-F238E27FC236}">
                <a16:creationId xmlns:a16="http://schemas.microsoft.com/office/drawing/2014/main" id="{5D2B6A5A-1833-4583-9E45-A1D90A61677E}"/>
              </a:ext>
            </a:extLst>
          </p:cNvPr>
          <p:cNvSpPr>
            <a:spLocks noChangeShapeType="1"/>
          </p:cNvSpPr>
          <p:nvPr/>
        </p:nvSpPr>
        <p:spPr bwMode="auto">
          <a:xfrm>
            <a:off x="2460625" y="2935288"/>
            <a:ext cx="23813" cy="2509837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6152" name="Line 12">
            <a:extLst>
              <a:ext uri="{FF2B5EF4-FFF2-40B4-BE49-F238E27FC236}">
                <a16:creationId xmlns:a16="http://schemas.microsoft.com/office/drawing/2014/main" id="{96A7FF40-923F-4113-A25C-3E59B3AAA8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645025" y="2781300"/>
            <a:ext cx="0" cy="503238"/>
          </a:xfrm>
          <a:prstGeom prst="line">
            <a:avLst/>
          </a:prstGeom>
          <a:noFill/>
          <a:ln w="57150">
            <a:solidFill>
              <a:schemeClr val="bg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6153" name="Rectangle 13">
            <a:extLst>
              <a:ext uri="{FF2B5EF4-FFF2-40B4-BE49-F238E27FC236}">
                <a16:creationId xmlns:a16="http://schemas.microsoft.com/office/drawing/2014/main" id="{7E5980A8-75DE-479B-B1AB-8608FCE73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00575" y="2784475"/>
            <a:ext cx="69850" cy="134938"/>
          </a:xfrm>
          <a:prstGeom prst="rect">
            <a:avLst/>
          </a:prstGeom>
          <a:solidFill>
            <a:schemeClr val="bg2"/>
          </a:solidFill>
          <a:ln w="9525">
            <a:solidFill>
              <a:schemeClr val="bg2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l-NL" altLang="nl-NL"/>
          </a:p>
        </p:txBody>
      </p:sp>
      <p:sp>
        <p:nvSpPr>
          <p:cNvPr id="6154" name="Text Box 14">
            <a:extLst>
              <a:ext uri="{FF2B5EF4-FFF2-40B4-BE49-F238E27FC236}">
                <a16:creationId xmlns:a16="http://schemas.microsoft.com/office/drawing/2014/main" id="{BFC86594-8F9E-41AC-89B3-5A62127F1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4925" y="1341438"/>
            <a:ext cx="12954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onderwaterbeschoeiing of vooroeverconstructie </a:t>
            </a:r>
          </a:p>
        </p:txBody>
      </p:sp>
      <p:sp>
        <p:nvSpPr>
          <p:cNvPr id="6155" name="Line 16">
            <a:extLst>
              <a:ext uri="{FF2B5EF4-FFF2-40B4-BE49-F238E27FC236}">
                <a16:creationId xmlns:a16="http://schemas.microsoft.com/office/drawing/2014/main" id="{D7248BC1-20A0-44DF-9DD2-6C1F9520E30C}"/>
              </a:ext>
            </a:extLst>
          </p:cNvPr>
          <p:cNvSpPr>
            <a:spLocks noChangeShapeType="1"/>
          </p:cNvSpPr>
          <p:nvPr/>
        </p:nvSpPr>
        <p:spPr bwMode="auto">
          <a:xfrm>
            <a:off x="6372225" y="2708275"/>
            <a:ext cx="0" cy="2736850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6156" name="Rectangle 17">
            <a:extLst>
              <a:ext uri="{FF2B5EF4-FFF2-40B4-BE49-F238E27FC236}">
                <a16:creationId xmlns:a16="http://schemas.microsoft.com/office/drawing/2014/main" id="{D2649053-AEA9-4E1D-9FD2-EC3C4B2CB9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l-NL" altLang="nl-NL"/>
          </a:p>
        </p:txBody>
      </p:sp>
      <p:graphicFrame>
        <p:nvGraphicFramePr>
          <p:cNvPr id="7224" name="Group 56">
            <a:extLst>
              <a:ext uri="{FF2B5EF4-FFF2-40B4-BE49-F238E27FC236}">
                <a16:creationId xmlns:a16="http://schemas.microsoft.com/office/drawing/2014/main" id="{060FBAD1-A088-4C7C-95D4-E70C238C3C46}"/>
              </a:ext>
            </a:extLst>
          </p:cNvPr>
          <p:cNvGraphicFramePr>
            <a:graphicFrameLocks noGrp="1"/>
          </p:cNvGraphicFramePr>
          <p:nvPr/>
        </p:nvGraphicFramePr>
        <p:xfrm>
          <a:off x="827088" y="5445125"/>
          <a:ext cx="7053262" cy="411163"/>
        </p:xfrm>
        <a:graphic>
          <a:graphicData uri="http://schemas.openxmlformats.org/drawingml/2006/table">
            <a:tbl>
              <a:tblPr/>
              <a:tblGrid>
                <a:gridCol w="1652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99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52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8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Beheerplan Nat profiel</a:t>
                      </a:r>
                      <a:endParaRPr kumimoji="0" lang="nl-NL" altLang="nl-N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wdDnDiag">
                      <a:fgClr>
                        <a:srgbClr val="C1E0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Beheerplan Nat profiel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Beheerplan Oevers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Handboek waterkeringen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wdDnDiag">
                      <a:fgClr>
                        <a:srgbClr val="A1E3B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6169" name="Text Box 33">
            <a:extLst>
              <a:ext uri="{FF2B5EF4-FFF2-40B4-BE49-F238E27FC236}">
                <a16:creationId xmlns:a16="http://schemas.microsoft.com/office/drawing/2014/main" id="{65BFAF7C-F7C8-4358-9D5F-6F855CDDD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7900" y="3357563"/>
            <a:ext cx="1439863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Maaien tot aan de insteek of tot maximaal 5 meter uit de waterlijn </a:t>
            </a:r>
          </a:p>
        </p:txBody>
      </p:sp>
      <p:sp>
        <p:nvSpPr>
          <p:cNvPr id="6170" name="Line 34">
            <a:extLst>
              <a:ext uri="{FF2B5EF4-FFF2-40B4-BE49-F238E27FC236}">
                <a16:creationId xmlns:a16="http://schemas.microsoft.com/office/drawing/2014/main" id="{8CD86AD7-80B4-48AC-8A15-7853F8C2F96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885113" y="1916113"/>
            <a:ext cx="3175" cy="3529012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6171" name="AutoShape 35">
            <a:extLst>
              <a:ext uri="{FF2B5EF4-FFF2-40B4-BE49-F238E27FC236}">
                <a16:creationId xmlns:a16="http://schemas.microsoft.com/office/drawing/2014/main" id="{285294E6-C641-4A0C-A6F4-7DC69A7C618C}"/>
              </a:ext>
            </a:extLst>
          </p:cNvPr>
          <p:cNvSpPr>
            <a:spLocks/>
          </p:cNvSpPr>
          <p:nvPr/>
        </p:nvSpPr>
        <p:spPr bwMode="auto">
          <a:xfrm flipH="1">
            <a:off x="2613025" y="1339850"/>
            <a:ext cx="1219200" cy="360363"/>
          </a:xfrm>
          <a:prstGeom prst="borderCallout2">
            <a:avLst>
              <a:gd name="adj1" fmla="val 31718"/>
              <a:gd name="adj2" fmla="val -6250"/>
              <a:gd name="adj3" fmla="val 31718"/>
              <a:gd name="adj4" fmla="val -34245"/>
              <a:gd name="adj5" fmla="val 373565"/>
              <a:gd name="adj6" fmla="val -63676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endParaRPr lang="nl-NL" altLang="nl-NL"/>
          </a:p>
        </p:txBody>
      </p:sp>
      <p:sp>
        <p:nvSpPr>
          <p:cNvPr id="6172" name="Text Box 36">
            <a:extLst>
              <a:ext uri="{FF2B5EF4-FFF2-40B4-BE49-F238E27FC236}">
                <a16:creationId xmlns:a16="http://schemas.microsoft.com/office/drawing/2014/main" id="{5C3F1D87-484A-4BA5-B852-697D94629D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333375"/>
            <a:ext cx="16573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nl-NL" sz="1200" b="1"/>
              <a:t>Flauw talud A</a:t>
            </a:r>
          </a:p>
        </p:txBody>
      </p:sp>
      <p:sp>
        <p:nvSpPr>
          <p:cNvPr id="6173" name="Freeform 37">
            <a:extLst>
              <a:ext uri="{FF2B5EF4-FFF2-40B4-BE49-F238E27FC236}">
                <a16:creationId xmlns:a16="http://schemas.microsoft.com/office/drawing/2014/main" id="{73E013C8-6D41-4249-8DE7-D62EB45F15AF}"/>
              </a:ext>
            </a:extLst>
          </p:cNvPr>
          <p:cNvSpPr>
            <a:spLocks/>
          </p:cNvSpPr>
          <p:nvPr/>
        </p:nvSpPr>
        <p:spPr bwMode="auto">
          <a:xfrm>
            <a:off x="1763713" y="2636838"/>
            <a:ext cx="5837237" cy="1008062"/>
          </a:xfrm>
          <a:custGeom>
            <a:avLst/>
            <a:gdLst>
              <a:gd name="T0" fmla="*/ 0 w 3677"/>
              <a:gd name="T1" fmla="*/ 0 h 635"/>
              <a:gd name="T2" fmla="*/ 504825 w 3677"/>
              <a:gd name="T3" fmla="*/ 0 h 635"/>
              <a:gd name="T4" fmla="*/ 576262 w 3677"/>
              <a:gd name="T5" fmla="*/ 0 h 635"/>
              <a:gd name="T6" fmla="*/ 1079500 w 3677"/>
              <a:gd name="T7" fmla="*/ 1008062 h 635"/>
              <a:gd name="T8" fmla="*/ 2663825 w 3677"/>
              <a:gd name="T9" fmla="*/ 1008062 h 635"/>
              <a:gd name="T10" fmla="*/ 2855912 w 3677"/>
              <a:gd name="T11" fmla="*/ 639762 h 635"/>
              <a:gd name="T12" fmla="*/ 2913062 w 3677"/>
              <a:gd name="T13" fmla="*/ 649287 h 635"/>
              <a:gd name="T14" fmla="*/ 4627562 w 3677"/>
              <a:gd name="T15" fmla="*/ 68262 h 635"/>
              <a:gd name="T16" fmla="*/ 5837237 w 3677"/>
              <a:gd name="T17" fmla="*/ 68262 h 63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677" h="635">
                <a:moveTo>
                  <a:pt x="0" y="0"/>
                </a:moveTo>
                <a:lnTo>
                  <a:pt x="318" y="0"/>
                </a:lnTo>
                <a:lnTo>
                  <a:pt x="363" y="0"/>
                </a:lnTo>
                <a:lnTo>
                  <a:pt x="680" y="635"/>
                </a:lnTo>
                <a:lnTo>
                  <a:pt x="1678" y="635"/>
                </a:lnTo>
                <a:lnTo>
                  <a:pt x="1799" y="403"/>
                </a:lnTo>
                <a:lnTo>
                  <a:pt x="1835" y="409"/>
                </a:lnTo>
                <a:lnTo>
                  <a:pt x="2915" y="43"/>
                </a:lnTo>
                <a:lnTo>
                  <a:pt x="3677" y="43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6174" name="Line 41">
            <a:extLst>
              <a:ext uri="{FF2B5EF4-FFF2-40B4-BE49-F238E27FC236}">
                <a16:creationId xmlns:a16="http://schemas.microsoft.com/office/drawing/2014/main" id="{8A7AE890-7989-40A0-9BF2-E53C54D7209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4438" y="2924175"/>
            <a:ext cx="324008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6175" name="Freeform 47">
            <a:extLst>
              <a:ext uri="{FF2B5EF4-FFF2-40B4-BE49-F238E27FC236}">
                <a16:creationId xmlns:a16="http://schemas.microsoft.com/office/drawing/2014/main" id="{0344F15A-229E-4ABF-9AF3-B5BE29404A63}"/>
              </a:ext>
            </a:extLst>
          </p:cNvPr>
          <p:cNvSpPr>
            <a:spLocks/>
          </p:cNvSpPr>
          <p:nvPr/>
        </p:nvSpPr>
        <p:spPr bwMode="auto">
          <a:xfrm>
            <a:off x="3536950" y="2924175"/>
            <a:ext cx="31750" cy="98425"/>
          </a:xfrm>
          <a:custGeom>
            <a:avLst/>
            <a:gdLst>
              <a:gd name="T0" fmla="*/ 26988 w 20"/>
              <a:gd name="T1" fmla="*/ 0 h 62"/>
              <a:gd name="T2" fmla="*/ 0 w 20"/>
              <a:gd name="T3" fmla="*/ 38100 h 62"/>
              <a:gd name="T4" fmla="*/ 31750 w 20"/>
              <a:gd name="T5" fmla="*/ 57150 h 62"/>
              <a:gd name="T6" fmla="*/ 0 w 20"/>
              <a:gd name="T7" fmla="*/ 98425 h 6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" h="62">
                <a:moveTo>
                  <a:pt x="17" y="0"/>
                </a:moveTo>
                <a:lnTo>
                  <a:pt x="0" y="24"/>
                </a:lnTo>
                <a:lnTo>
                  <a:pt x="20" y="36"/>
                </a:lnTo>
                <a:lnTo>
                  <a:pt x="0" y="62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6176" name="Freeform 49">
            <a:extLst>
              <a:ext uri="{FF2B5EF4-FFF2-40B4-BE49-F238E27FC236}">
                <a16:creationId xmlns:a16="http://schemas.microsoft.com/office/drawing/2014/main" id="{4E27A225-B9DB-4DA3-A14A-1548791A96B0}"/>
              </a:ext>
            </a:extLst>
          </p:cNvPr>
          <p:cNvSpPr>
            <a:spLocks/>
          </p:cNvSpPr>
          <p:nvPr/>
        </p:nvSpPr>
        <p:spPr bwMode="auto">
          <a:xfrm>
            <a:off x="819150" y="2628900"/>
            <a:ext cx="1506538" cy="2828925"/>
          </a:xfrm>
          <a:custGeom>
            <a:avLst/>
            <a:gdLst>
              <a:gd name="T0" fmla="*/ 0 w 816"/>
              <a:gd name="T1" fmla="*/ 2828925 h 1678"/>
              <a:gd name="T2" fmla="*/ 0 w 816"/>
              <a:gd name="T3" fmla="*/ 1529103 h 1678"/>
              <a:gd name="T4" fmla="*/ 1506538 w 816"/>
              <a:gd name="T5" fmla="*/ 611978 h 1678"/>
              <a:gd name="T6" fmla="*/ 1506538 w 816"/>
              <a:gd name="T7" fmla="*/ 0 h 16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16" h="1678">
                <a:moveTo>
                  <a:pt x="0" y="1678"/>
                </a:moveTo>
                <a:lnTo>
                  <a:pt x="0" y="907"/>
                </a:lnTo>
                <a:lnTo>
                  <a:pt x="816" y="363"/>
                </a:lnTo>
                <a:lnTo>
                  <a:pt x="816" y="0"/>
                </a:lnTo>
              </a:path>
            </a:pathLst>
          </a:custGeom>
          <a:noFill/>
          <a:ln w="9525" cap="flat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6177" name="Text Box 51">
            <a:extLst>
              <a:ext uri="{FF2B5EF4-FFF2-40B4-BE49-F238E27FC236}">
                <a16:creationId xmlns:a16="http://schemas.microsoft.com/office/drawing/2014/main" id="{441AEE50-7683-459E-B047-D0DF23173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620713"/>
            <a:ext cx="1439863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Flauw talud is flauwer dan 1:3. Is de taludhelling steiler, dan hebben we het over een niet ingerichte oever</a:t>
            </a:r>
          </a:p>
        </p:txBody>
      </p:sp>
      <p:sp>
        <p:nvSpPr>
          <p:cNvPr id="6178" name="Text Box 52">
            <a:extLst>
              <a:ext uri="{FF2B5EF4-FFF2-40B4-BE49-F238E27FC236}">
                <a16:creationId xmlns:a16="http://schemas.microsoft.com/office/drawing/2014/main" id="{B6CA5A47-3EF9-4D20-8678-ECAEAD75F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4165600"/>
            <a:ext cx="1439862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Indien HDSR onderhoudsplichtig is, dan ook betreffend droog talud meenemen </a:t>
            </a:r>
            <a:r>
              <a:rPr lang="nl-NL" altLang="nl-NL" sz="800">
                <a:solidFill>
                  <a:schemeClr val="bg2"/>
                </a:solidFill>
                <a:sym typeface="Wingdings" panose="05000000000000000000" pitchFamily="2" charset="2"/>
              </a:rPr>
              <a:t> opnemen in beheerplan </a:t>
            </a:r>
            <a:r>
              <a:rPr lang="nl-NL" altLang="nl-NL" sz="800" b="1" i="1">
                <a:solidFill>
                  <a:schemeClr val="bg2"/>
                </a:solidFill>
                <a:sym typeface="Wingdings" panose="05000000000000000000" pitchFamily="2" charset="2"/>
              </a:rPr>
              <a:t>Nat profiel</a:t>
            </a:r>
            <a:r>
              <a:rPr lang="nl-NL" altLang="nl-NL" sz="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6179" name="Text Box 54">
            <a:extLst>
              <a:ext uri="{FF2B5EF4-FFF2-40B4-BE49-F238E27FC236}">
                <a16:creationId xmlns:a16="http://schemas.microsoft.com/office/drawing/2014/main" id="{EA18B842-4D96-4875-888E-7551F441B4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4332288"/>
            <a:ext cx="14398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Indien HDSR de naastliggende regionale waterkering onderhoudt, dan ook droog talud meenemen </a:t>
            </a:r>
            <a:r>
              <a:rPr lang="nl-NL" altLang="nl-NL" sz="800">
                <a:solidFill>
                  <a:schemeClr val="bg2"/>
                </a:solidFill>
                <a:sym typeface="Wingdings" panose="05000000000000000000" pitchFamily="2" charset="2"/>
              </a:rPr>
              <a:t> opnemen in </a:t>
            </a:r>
            <a:r>
              <a:rPr lang="nl-NL" altLang="nl-NL" sz="800" b="1" i="1">
                <a:solidFill>
                  <a:schemeClr val="bg2"/>
                </a:solidFill>
                <a:sym typeface="Wingdings" panose="05000000000000000000" pitchFamily="2" charset="2"/>
              </a:rPr>
              <a:t>Handboek waterkeringen</a:t>
            </a:r>
            <a:r>
              <a:rPr lang="nl-NL" altLang="nl-NL" sz="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6180" name="Text Box 55">
            <a:extLst>
              <a:ext uri="{FF2B5EF4-FFF2-40B4-BE49-F238E27FC236}">
                <a16:creationId xmlns:a16="http://schemas.microsoft.com/office/drawing/2014/main" id="{472272B2-E474-42F0-953A-BA2CC3D5F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1052513"/>
            <a:ext cx="14398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HDSR onderhoud een natuurvriendelijke oever alleen als HDSR onderhoudsplichtig is of zichzelf een taakstelling heeft opgelegd.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reeform 36">
            <a:extLst>
              <a:ext uri="{FF2B5EF4-FFF2-40B4-BE49-F238E27FC236}">
                <a16:creationId xmlns:a16="http://schemas.microsoft.com/office/drawing/2014/main" id="{1A97380C-AA8A-4B36-935E-1D02B4183A7F}"/>
              </a:ext>
            </a:extLst>
          </p:cNvPr>
          <p:cNvSpPr>
            <a:spLocks/>
          </p:cNvSpPr>
          <p:nvPr/>
        </p:nvSpPr>
        <p:spPr bwMode="auto">
          <a:xfrm>
            <a:off x="2471738" y="2919413"/>
            <a:ext cx="3468687" cy="723900"/>
          </a:xfrm>
          <a:custGeom>
            <a:avLst/>
            <a:gdLst>
              <a:gd name="T0" fmla="*/ 0 w 2185"/>
              <a:gd name="T1" fmla="*/ 0 h 456"/>
              <a:gd name="T2" fmla="*/ 366712 w 2185"/>
              <a:gd name="T3" fmla="*/ 719138 h 456"/>
              <a:gd name="T4" fmla="*/ 1947862 w 2185"/>
              <a:gd name="T5" fmla="*/ 723900 h 456"/>
              <a:gd name="T6" fmla="*/ 3433762 w 2185"/>
              <a:gd name="T7" fmla="*/ 14288 h 456"/>
              <a:gd name="T8" fmla="*/ 3468687 w 2185"/>
              <a:gd name="T9" fmla="*/ 4763 h 456"/>
              <a:gd name="T10" fmla="*/ 0 w 2185"/>
              <a:gd name="T11" fmla="*/ 0 h 45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185" h="456">
                <a:moveTo>
                  <a:pt x="0" y="0"/>
                </a:moveTo>
                <a:lnTo>
                  <a:pt x="231" y="453"/>
                </a:lnTo>
                <a:lnTo>
                  <a:pt x="1227" y="456"/>
                </a:lnTo>
                <a:lnTo>
                  <a:pt x="2163" y="9"/>
                </a:lnTo>
                <a:lnTo>
                  <a:pt x="2185" y="3"/>
                </a:lnTo>
                <a:lnTo>
                  <a:pt x="0" y="0"/>
                </a:lnTo>
                <a:close/>
              </a:path>
            </a:pathLst>
          </a:custGeom>
          <a:solidFill>
            <a:srgbClr val="3399FF">
              <a:alpha val="4901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7171" name="Text Box 3">
            <a:extLst>
              <a:ext uri="{FF2B5EF4-FFF2-40B4-BE49-F238E27FC236}">
                <a16:creationId xmlns:a16="http://schemas.microsoft.com/office/drawing/2014/main" id="{CDF9DF7C-385B-45A1-9B03-025DAA28BB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33375"/>
            <a:ext cx="3816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nl-NL" sz="2000" b="1"/>
              <a:t>Natuurvriendelijke oevers (3)</a:t>
            </a:r>
          </a:p>
        </p:txBody>
      </p:sp>
      <p:sp>
        <p:nvSpPr>
          <p:cNvPr id="7172" name="Freeform 4">
            <a:extLst>
              <a:ext uri="{FF2B5EF4-FFF2-40B4-BE49-F238E27FC236}">
                <a16:creationId xmlns:a16="http://schemas.microsoft.com/office/drawing/2014/main" id="{28C80C6C-7C59-4A07-835C-068DDD30B5E5}"/>
              </a:ext>
            </a:extLst>
          </p:cNvPr>
          <p:cNvSpPr>
            <a:spLocks/>
          </p:cNvSpPr>
          <p:nvPr/>
        </p:nvSpPr>
        <p:spPr bwMode="auto">
          <a:xfrm>
            <a:off x="6373813" y="1916113"/>
            <a:ext cx="1511300" cy="792162"/>
          </a:xfrm>
          <a:custGeom>
            <a:avLst/>
            <a:gdLst>
              <a:gd name="T0" fmla="*/ 0 w 952"/>
              <a:gd name="T1" fmla="*/ 792162 h 499"/>
              <a:gd name="T2" fmla="*/ 431800 w 952"/>
              <a:gd name="T3" fmla="*/ 0 h 499"/>
              <a:gd name="T4" fmla="*/ 1511300 w 952"/>
              <a:gd name="T5" fmla="*/ 0 h 4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52" h="499">
                <a:moveTo>
                  <a:pt x="0" y="499"/>
                </a:moveTo>
                <a:lnTo>
                  <a:pt x="272" y="0"/>
                </a:lnTo>
                <a:lnTo>
                  <a:pt x="952" y="0"/>
                </a:lnTo>
              </a:path>
            </a:pathLst>
          </a:custGeom>
          <a:noFill/>
          <a:ln w="9525" cap="flat">
            <a:solidFill>
              <a:srgbClr val="339933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7173" name="Text Box 5">
            <a:extLst>
              <a:ext uri="{FF2B5EF4-FFF2-40B4-BE49-F238E27FC236}">
                <a16:creationId xmlns:a16="http://schemas.microsoft.com/office/drawing/2014/main" id="{EFB7CD8D-4377-4810-A1C7-3EB0F0057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50075" y="2133600"/>
            <a:ext cx="86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1000">
                <a:solidFill>
                  <a:srgbClr val="339933"/>
                </a:solidFill>
              </a:rPr>
              <a:t>Regionale waterkering</a:t>
            </a:r>
          </a:p>
        </p:txBody>
      </p:sp>
      <p:sp>
        <p:nvSpPr>
          <p:cNvPr id="7174" name="Line 6">
            <a:extLst>
              <a:ext uri="{FF2B5EF4-FFF2-40B4-BE49-F238E27FC236}">
                <a16:creationId xmlns:a16="http://schemas.microsoft.com/office/drawing/2014/main" id="{51D87276-76F5-4973-AAB3-D220C3A9253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716463" y="3500438"/>
            <a:ext cx="0" cy="1944687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7175" name="Line 7">
            <a:extLst>
              <a:ext uri="{FF2B5EF4-FFF2-40B4-BE49-F238E27FC236}">
                <a16:creationId xmlns:a16="http://schemas.microsoft.com/office/drawing/2014/main" id="{221E4659-4C3C-4FED-8A2C-97931DC6576B}"/>
              </a:ext>
            </a:extLst>
          </p:cNvPr>
          <p:cNvSpPr>
            <a:spLocks noChangeShapeType="1"/>
          </p:cNvSpPr>
          <p:nvPr/>
        </p:nvSpPr>
        <p:spPr bwMode="auto">
          <a:xfrm>
            <a:off x="2460625" y="2935288"/>
            <a:ext cx="23813" cy="2509837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7176" name="Line 11">
            <a:extLst>
              <a:ext uri="{FF2B5EF4-FFF2-40B4-BE49-F238E27FC236}">
                <a16:creationId xmlns:a16="http://schemas.microsoft.com/office/drawing/2014/main" id="{F78FC5E6-EA28-41E1-BDBB-E47B32000D27}"/>
              </a:ext>
            </a:extLst>
          </p:cNvPr>
          <p:cNvSpPr>
            <a:spLocks noChangeShapeType="1"/>
          </p:cNvSpPr>
          <p:nvPr/>
        </p:nvSpPr>
        <p:spPr bwMode="auto">
          <a:xfrm>
            <a:off x="6372225" y="2708275"/>
            <a:ext cx="0" cy="2736850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7177" name="Rectangle 12">
            <a:extLst>
              <a:ext uri="{FF2B5EF4-FFF2-40B4-BE49-F238E27FC236}">
                <a16:creationId xmlns:a16="http://schemas.microsoft.com/office/drawing/2014/main" id="{3FD6E9A7-A647-4549-A610-BFA056C310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l-NL" altLang="nl-NL"/>
          </a:p>
        </p:txBody>
      </p:sp>
      <p:graphicFrame>
        <p:nvGraphicFramePr>
          <p:cNvPr id="8237" name="Group 45">
            <a:extLst>
              <a:ext uri="{FF2B5EF4-FFF2-40B4-BE49-F238E27FC236}">
                <a16:creationId xmlns:a16="http://schemas.microsoft.com/office/drawing/2014/main" id="{4ADFAD93-46EF-4626-8585-62A7B0C15B04}"/>
              </a:ext>
            </a:extLst>
          </p:cNvPr>
          <p:cNvGraphicFramePr>
            <a:graphicFrameLocks noGrp="1"/>
          </p:cNvGraphicFramePr>
          <p:nvPr/>
        </p:nvGraphicFramePr>
        <p:xfrm>
          <a:off x="827088" y="5445125"/>
          <a:ext cx="7053262" cy="411163"/>
        </p:xfrm>
        <a:graphic>
          <a:graphicData uri="http://schemas.openxmlformats.org/drawingml/2006/table">
            <a:tbl>
              <a:tblPr/>
              <a:tblGrid>
                <a:gridCol w="1652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367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557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081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Beheerplan Nat profiel</a:t>
                      </a:r>
                      <a:endParaRPr kumimoji="0" lang="nl-NL" altLang="nl-N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wdDnDiag">
                      <a:fgClr>
                        <a:srgbClr val="C1E0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Beheerplan Nat profiel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Beheerplan Oevers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Handboek waterkeringen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wdDnDiag">
                      <a:fgClr>
                        <a:srgbClr val="A1E3B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90" name="Text Box 28">
            <a:extLst>
              <a:ext uri="{FF2B5EF4-FFF2-40B4-BE49-F238E27FC236}">
                <a16:creationId xmlns:a16="http://schemas.microsoft.com/office/drawing/2014/main" id="{60032A05-40CB-4F4C-8074-E823136FA4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94263" y="3402013"/>
            <a:ext cx="1439862" cy="45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Maaien tot aan de insteek of tot maximaal 5 meter uit de waterlijn </a:t>
            </a:r>
          </a:p>
        </p:txBody>
      </p:sp>
      <p:sp>
        <p:nvSpPr>
          <p:cNvPr id="7191" name="Line 29">
            <a:extLst>
              <a:ext uri="{FF2B5EF4-FFF2-40B4-BE49-F238E27FC236}">
                <a16:creationId xmlns:a16="http://schemas.microsoft.com/office/drawing/2014/main" id="{DC1B82A2-F694-460A-BA2E-5A6A63CCE73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885113" y="1916113"/>
            <a:ext cx="3175" cy="3529012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7192" name="Text Box 31">
            <a:extLst>
              <a:ext uri="{FF2B5EF4-FFF2-40B4-BE49-F238E27FC236}">
                <a16:creationId xmlns:a16="http://schemas.microsoft.com/office/drawing/2014/main" id="{689EDFA9-8FFC-44DC-B05F-48E6E4DC67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333375"/>
            <a:ext cx="16573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nl-NL" sz="1200" b="1"/>
              <a:t>Flauw talud B</a:t>
            </a:r>
          </a:p>
        </p:txBody>
      </p:sp>
      <p:sp>
        <p:nvSpPr>
          <p:cNvPr id="7193" name="Line 33">
            <a:extLst>
              <a:ext uri="{FF2B5EF4-FFF2-40B4-BE49-F238E27FC236}">
                <a16:creationId xmlns:a16="http://schemas.microsoft.com/office/drawing/2014/main" id="{2D2EE0AE-2E53-4BEF-A73D-89C87C158AC3}"/>
              </a:ext>
            </a:extLst>
          </p:cNvPr>
          <p:cNvSpPr>
            <a:spLocks noChangeShapeType="1"/>
          </p:cNvSpPr>
          <p:nvPr/>
        </p:nvSpPr>
        <p:spPr bwMode="auto">
          <a:xfrm>
            <a:off x="2484438" y="2924175"/>
            <a:ext cx="34194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7194" name="Freeform 34">
            <a:extLst>
              <a:ext uri="{FF2B5EF4-FFF2-40B4-BE49-F238E27FC236}">
                <a16:creationId xmlns:a16="http://schemas.microsoft.com/office/drawing/2014/main" id="{BADB1700-F8AB-4E08-8F20-0B9714A52C11}"/>
              </a:ext>
            </a:extLst>
          </p:cNvPr>
          <p:cNvSpPr>
            <a:spLocks/>
          </p:cNvSpPr>
          <p:nvPr/>
        </p:nvSpPr>
        <p:spPr bwMode="auto">
          <a:xfrm>
            <a:off x="3203575" y="2924175"/>
            <a:ext cx="31750" cy="98425"/>
          </a:xfrm>
          <a:custGeom>
            <a:avLst/>
            <a:gdLst>
              <a:gd name="T0" fmla="*/ 26988 w 20"/>
              <a:gd name="T1" fmla="*/ 0 h 62"/>
              <a:gd name="T2" fmla="*/ 0 w 20"/>
              <a:gd name="T3" fmla="*/ 38100 h 62"/>
              <a:gd name="T4" fmla="*/ 31750 w 20"/>
              <a:gd name="T5" fmla="*/ 57150 h 62"/>
              <a:gd name="T6" fmla="*/ 0 w 20"/>
              <a:gd name="T7" fmla="*/ 98425 h 6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" h="62">
                <a:moveTo>
                  <a:pt x="17" y="0"/>
                </a:moveTo>
                <a:lnTo>
                  <a:pt x="0" y="24"/>
                </a:lnTo>
                <a:lnTo>
                  <a:pt x="20" y="36"/>
                </a:lnTo>
                <a:lnTo>
                  <a:pt x="0" y="62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7195" name="Freeform 35">
            <a:extLst>
              <a:ext uri="{FF2B5EF4-FFF2-40B4-BE49-F238E27FC236}">
                <a16:creationId xmlns:a16="http://schemas.microsoft.com/office/drawing/2014/main" id="{B1E379BC-7EC9-4589-9C1C-B571E7C91DEB}"/>
              </a:ext>
            </a:extLst>
          </p:cNvPr>
          <p:cNvSpPr>
            <a:spLocks/>
          </p:cNvSpPr>
          <p:nvPr/>
        </p:nvSpPr>
        <p:spPr bwMode="auto">
          <a:xfrm>
            <a:off x="1763713" y="2636838"/>
            <a:ext cx="5832475" cy="1008062"/>
          </a:xfrm>
          <a:custGeom>
            <a:avLst/>
            <a:gdLst>
              <a:gd name="T0" fmla="*/ 0 w 3674"/>
              <a:gd name="T1" fmla="*/ 0 h 635"/>
              <a:gd name="T2" fmla="*/ 576263 w 3674"/>
              <a:gd name="T3" fmla="*/ 0 h 635"/>
              <a:gd name="T4" fmla="*/ 1079500 w 3674"/>
              <a:gd name="T5" fmla="*/ 1008062 h 635"/>
              <a:gd name="T6" fmla="*/ 2663825 w 3674"/>
              <a:gd name="T7" fmla="*/ 1008062 h 635"/>
              <a:gd name="T8" fmla="*/ 4608513 w 3674"/>
              <a:gd name="T9" fmla="*/ 71437 h 635"/>
              <a:gd name="T10" fmla="*/ 5832475 w 3674"/>
              <a:gd name="T11" fmla="*/ 71437 h 635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674" h="635">
                <a:moveTo>
                  <a:pt x="0" y="0"/>
                </a:moveTo>
                <a:lnTo>
                  <a:pt x="363" y="0"/>
                </a:lnTo>
                <a:lnTo>
                  <a:pt x="680" y="635"/>
                </a:lnTo>
                <a:lnTo>
                  <a:pt x="1678" y="635"/>
                </a:lnTo>
                <a:lnTo>
                  <a:pt x="2903" y="45"/>
                </a:lnTo>
                <a:lnTo>
                  <a:pt x="3674" y="45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7196" name="Freeform 38">
            <a:extLst>
              <a:ext uri="{FF2B5EF4-FFF2-40B4-BE49-F238E27FC236}">
                <a16:creationId xmlns:a16="http://schemas.microsoft.com/office/drawing/2014/main" id="{D7A5E0B9-2A91-4A7E-A90E-324E02A47B3B}"/>
              </a:ext>
            </a:extLst>
          </p:cNvPr>
          <p:cNvSpPr>
            <a:spLocks/>
          </p:cNvSpPr>
          <p:nvPr/>
        </p:nvSpPr>
        <p:spPr bwMode="auto">
          <a:xfrm>
            <a:off x="827088" y="2619375"/>
            <a:ext cx="1508125" cy="2825750"/>
          </a:xfrm>
          <a:custGeom>
            <a:avLst/>
            <a:gdLst>
              <a:gd name="T0" fmla="*/ 0 w 816"/>
              <a:gd name="T1" fmla="*/ 2825750 h 1678"/>
              <a:gd name="T2" fmla="*/ 0 w 816"/>
              <a:gd name="T3" fmla="*/ 1527387 h 1678"/>
              <a:gd name="T4" fmla="*/ 1508125 w 816"/>
              <a:gd name="T5" fmla="*/ 611292 h 1678"/>
              <a:gd name="T6" fmla="*/ 1508125 w 816"/>
              <a:gd name="T7" fmla="*/ 0 h 16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16" h="1678">
                <a:moveTo>
                  <a:pt x="0" y="1678"/>
                </a:moveTo>
                <a:lnTo>
                  <a:pt x="0" y="907"/>
                </a:lnTo>
                <a:lnTo>
                  <a:pt x="816" y="363"/>
                </a:lnTo>
                <a:lnTo>
                  <a:pt x="816" y="0"/>
                </a:lnTo>
              </a:path>
            </a:pathLst>
          </a:custGeom>
          <a:noFill/>
          <a:ln w="9525" cap="flat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7197" name="Freeform 55" descr="Brede diagonaal omhoog">
            <a:extLst>
              <a:ext uri="{FF2B5EF4-FFF2-40B4-BE49-F238E27FC236}">
                <a16:creationId xmlns:a16="http://schemas.microsoft.com/office/drawing/2014/main" id="{3107B5E3-2345-4049-A4F6-768EEA27D7E2}"/>
              </a:ext>
            </a:extLst>
          </p:cNvPr>
          <p:cNvSpPr>
            <a:spLocks/>
          </p:cNvSpPr>
          <p:nvPr/>
        </p:nvSpPr>
        <p:spPr bwMode="auto">
          <a:xfrm>
            <a:off x="4427538" y="2924175"/>
            <a:ext cx="288925" cy="720725"/>
          </a:xfrm>
          <a:custGeom>
            <a:avLst/>
            <a:gdLst>
              <a:gd name="T0" fmla="*/ 288925 w 182"/>
              <a:gd name="T1" fmla="*/ 0 h 454"/>
              <a:gd name="T2" fmla="*/ 0 w 182"/>
              <a:gd name="T3" fmla="*/ 720725 h 454"/>
              <a:gd name="T4" fmla="*/ 288925 w 182"/>
              <a:gd name="T5" fmla="*/ 576263 h 454"/>
              <a:gd name="T6" fmla="*/ 288925 w 182"/>
              <a:gd name="T7" fmla="*/ 0 h 45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82" h="454">
                <a:moveTo>
                  <a:pt x="182" y="0"/>
                </a:moveTo>
                <a:lnTo>
                  <a:pt x="0" y="454"/>
                </a:lnTo>
                <a:lnTo>
                  <a:pt x="182" y="363"/>
                </a:lnTo>
                <a:lnTo>
                  <a:pt x="182" y="0"/>
                </a:lnTo>
                <a:close/>
              </a:path>
            </a:pathLst>
          </a:custGeom>
          <a:pattFill prst="wdUpDiag">
            <a:fgClr>
              <a:srgbClr val="FF0000"/>
            </a:fgClr>
            <a:bgClr>
              <a:srgbClr val="99CCFF"/>
            </a:bgClr>
          </a:patt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7198" name="Line 41">
            <a:extLst>
              <a:ext uri="{FF2B5EF4-FFF2-40B4-BE49-F238E27FC236}">
                <a16:creationId xmlns:a16="http://schemas.microsoft.com/office/drawing/2014/main" id="{04BF859D-932B-40F7-B0AF-6B284F1B839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356100" y="3500438"/>
            <a:ext cx="3603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7199" name="Line 42">
            <a:extLst>
              <a:ext uri="{FF2B5EF4-FFF2-40B4-BE49-F238E27FC236}">
                <a16:creationId xmlns:a16="http://schemas.microsoft.com/office/drawing/2014/main" id="{CBFF4A5F-2C5E-4D46-B1BB-7A9485B2D0B4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3" y="2924175"/>
            <a:ext cx="0" cy="576263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7200" name="Text Box 43">
            <a:extLst>
              <a:ext uri="{FF2B5EF4-FFF2-40B4-BE49-F238E27FC236}">
                <a16:creationId xmlns:a16="http://schemas.microsoft.com/office/drawing/2014/main" id="{E4992B69-4CE4-417D-B18B-71514282B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6463" y="2997200"/>
            <a:ext cx="792162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nl-NL" sz="800"/>
              <a:t>Waterdiepte 0,8 m</a:t>
            </a:r>
          </a:p>
        </p:txBody>
      </p:sp>
      <p:sp>
        <p:nvSpPr>
          <p:cNvPr id="7201" name="Text Box 46">
            <a:extLst>
              <a:ext uri="{FF2B5EF4-FFF2-40B4-BE49-F238E27FC236}">
                <a16:creationId xmlns:a16="http://schemas.microsoft.com/office/drawing/2014/main" id="{04AB55D5-3D66-4FDB-8FC4-3CBA98D78C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9925" y="620713"/>
            <a:ext cx="1439863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Flauw talud is flauwer dan 1:3. Is de taludhelling steiler, dan hebben we het over een niet ingerichte oever</a:t>
            </a:r>
          </a:p>
        </p:txBody>
      </p:sp>
      <p:sp>
        <p:nvSpPr>
          <p:cNvPr id="7202" name="Text Box 47">
            <a:extLst>
              <a:ext uri="{FF2B5EF4-FFF2-40B4-BE49-F238E27FC236}">
                <a16:creationId xmlns:a16="http://schemas.microsoft.com/office/drawing/2014/main" id="{8D60BD09-C15A-46D0-8842-4591D50AFA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00800" y="4332288"/>
            <a:ext cx="14398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Indien HDSR de naastliggende regionale waterkering onderhoudt, dan ook droog talud meenemen </a:t>
            </a:r>
            <a:r>
              <a:rPr lang="nl-NL" altLang="nl-NL" sz="800">
                <a:solidFill>
                  <a:schemeClr val="bg2"/>
                </a:solidFill>
                <a:sym typeface="Wingdings" panose="05000000000000000000" pitchFamily="2" charset="2"/>
              </a:rPr>
              <a:t> opnemen in </a:t>
            </a:r>
            <a:r>
              <a:rPr lang="nl-NL" altLang="nl-NL" sz="800" b="1" i="1">
                <a:solidFill>
                  <a:schemeClr val="bg2"/>
                </a:solidFill>
                <a:sym typeface="Wingdings" panose="05000000000000000000" pitchFamily="2" charset="2"/>
              </a:rPr>
              <a:t>Handboek waterkeringen</a:t>
            </a:r>
            <a:r>
              <a:rPr lang="nl-NL" altLang="nl-NL" sz="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7203" name="Text Box 48">
            <a:extLst>
              <a:ext uri="{FF2B5EF4-FFF2-40B4-BE49-F238E27FC236}">
                <a16:creationId xmlns:a16="http://schemas.microsoft.com/office/drawing/2014/main" id="{977209EE-5AEB-4315-B8BC-4A4978E6D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4165600"/>
            <a:ext cx="1439862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Indien HDSR onderhoudsplichtig is, dan ook betreffend droog talud meenemen </a:t>
            </a:r>
            <a:r>
              <a:rPr lang="nl-NL" altLang="nl-NL" sz="800">
                <a:solidFill>
                  <a:schemeClr val="bg2"/>
                </a:solidFill>
                <a:sym typeface="Wingdings" panose="05000000000000000000" pitchFamily="2" charset="2"/>
              </a:rPr>
              <a:t> opnemen in beheerplan </a:t>
            </a:r>
            <a:r>
              <a:rPr lang="nl-NL" altLang="nl-NL" sz="800" b="1" i="1">
                <a:solidFill>
                  <a:schemeClr val="bg2"/>
                </a:solidFill>
                <a:sym typeface="Wingdings" panose="05000000000000000000" pitchFamily="2" charset="2"/>
              </a:rPr>
              <a:t>Nat profiel</a:t>
            </a:r>
            <a:r>
              <a:rPr lang="nl-NL" altLang="nl-NL" sz="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7204" name="Text Box 49">
            <a:extLst>
              <a:ext uri="{FF2B5EF4-FFF2-40B4-BE49-F238E27FC236}">
                <a16:creationId xmlns:a16="http://schemas.microsoft.com/office/drawing/2014/main" id="{DB080A6E-026A-462E-89E0-CE8ABD799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908050"/>
            <a:ext cx="14398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HDSR onderhoud een natuurvriendelijke oever alleen als HDSR onderhoudsplichtig is of zichzelf een taakstelling heeft opgelegd.</a:t>
            </a:r>
          </a:p>
        </p:txBody>
      </p:sp>
      <p:sp>
        <p:nvSpPr>
          <p:cNvPr id="7205" name="Line 51">
            <a:extLst>
              <a:ext uri="{FF2B5EF4-FFF2-40B4-BE49-F238E27FC236}">
                <a16:creationId xmlns:a16="http://schemas.microsoft.com/office/drawing/2014/main" id="{0BB34500-5E96-47CC-90E5-A929AFF594BC}"/>
              </a:ext>
            </a:extLst>
          </p:cNvPr>
          <p:cNvSpPr>
            <a:spLocks noChangeShapeType="1"/>
          </p:cNvSpPr>
          <p:nvPr/>
        </p:nvSpPr>
        <p:spPr bwMode="auto">
          <a:xfrm>
            <a:off x="4427538" y="2565400"/>
            <a:ext cx="1444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7206" name="Text Box 52">
            <a:extLst>
              <a:ext uri="{FF2B5EF4-FFF2-40B4-BE49-F238E27FC236}">
                <a16:creationId xmlns:a16="http://schemas.microsoft.com/office/drawing/2014/main" id="{E6965B53-80F9-4D4A-91F5-8CCF439A5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2500" y="1916113"/>
            <a:ext cx="1439863" cy="703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Let op!. Dit gedeelte is een overdimensionering van het natte profiel en moet dus extensiever gemaaid worden.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>
            <a:extLst>
              <a:ext uri="{FF2B5EF4-FFF2-40B4-BE49-F238E27FC236}">
                <a16:creationId xmlns:a16="http://schemas.microsoft.com/office/drawing/2014/main" id="{56E75562-8ECE-46AD-895F-7F3E909CC4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288" y="333375"/>
            <a:ext cx="38163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nl-NL" sz="2000" b="1"/>
              <a:t>Natuurvriendelijke oevers (4)</a:t>
            </a:r>
          </a:p>
        </p:txBody>
      </p:sp>
      <p:sp>
        <p:nvSpPr>
          <p:cNvPr id="8195" name="Freeform 3">
            <a:extLst>
              <a:ext uri="{FF2B5EF4-FFF2-40B4-BE49-F238E27FC236}">
                <a16:creationId xmlns:a16="http://schemas.microsoft.com/office/drawing/2014/main" id="{C7BF5194-332A-45DB-8139-074D00364408}"/>
              </a:ext>
            </a:extLst>
          </p:cNvPr>
          <p:cNvSpPr>
            <a:spLocks/>
          </p:cNvSpPr>
          <p:nvPr/>
        </p:nvSpPr>
        <p:spPr bwMode="auto">
          <a:xfrm>
            <a:off x="6513513" y="1916113"/>
            <a:ext cx="1511300" cy="792162"/>
          </a:xfrm>
          <a:custGeom>
            <a:avLst/>
            <a:gdLst>
              <a:gd name="T0" fmla="*/ 0 w 952"/>
              <a:gd name="T1" fmla="*/ 792162 h 499"/>
              <a:gd name="T2" fmla="*/ 431800 w 952"/>
              <a:gd name="T3" fmla="*/ 0 h 499"/>
              <a:gd name="T4" fmla="*/ 1511300 w 952"/>
              <a:gd name="T5" fmla="*/ 0 h 49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52" h="499">
                <a:moveTo>
                  <a:pt x="0" y="499"/>
                </a:moveTo>
                <a:lnTo>
                  <a:pt x="272" y="0"/>
                </a:lnTo>
                <a:lnTo>
                  <a:pt x="952" y="0"/>
                </a:lnTo>
              </a:path>
            </a:pathLst>
          </a:custGeom>
          <a:noFill/>
          <a:ln w="9525" cap="flat">
            <a:solidFill>
              <a:srgbClr val="339933"/>
            </a:solidFill>
            <a:prstDash val="dash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6879A1E9-629E-4FF9-A655-13A024E16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9775" y="2133600"/>
            <a:ext cx="8636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1000">
                <a:solidFill>
                  <a:srgbClr val="339933"/>
                </a:solidFill>
              </a:rPr>
              <a:t>Regionale waterkering</a:t>
            </a:r>
          </a:p>
        </p:txBody>
      </p:sp>
      <p:sp>
        <p:nvSpPr>
          <p:cNvPr id="8197" name="Line 5">
            <a:extLst>
              <a:ext uri="{FF2B5EF4-FFF2-40B4-BE49-F238E27FC236}">
                <a16:creationId xmlns:a16="http://schemas.microsoft.com/office/drawing/2014/main" id="{FC202FE6-0CB9-4F67-AAFF-47A2D810FD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32363" y="2924175"/>
            <a:ext cx="0" cy="2520950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8198" name="Line 6">
            <a:extLst>
              <a:ext uri="{FF2B5EF4-FFF2-40B4-BE49-F238E27FC236}">
                <a16:creationId xmlns:a16="http://schemas.microsoft.com/office/drawing/2014/main" id="{D08916E7-2E97-4712-AE20-DD8E074BB523}"/>
              </a:ext>
            </a:extLst>
          </p:cNvPr>
          <p:cNvSpPr>
            <a:spLocks noChangeShapeType="1"/>
          </p:cNvSpPr>
          <p:nvPr/>
        </p:nvSpPr>
        <p:spPr bwMode="auto">
          <a:xfrm>
            <a:off x="2600325" y="2935288"/>
            <a:ext cx="23813" cy="2509837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8199" name="Line 16">
            <a:extLst>
              <a:ext uri="{FF2B5EF4-FFF2-40B4-BE49-F238E27FC236}">
                <a16:creationId xmlns:a16="http://schemas.microsoft.com/office/drawing/2014/main" id="{B1B09B74-CFD7-4DB3-9CA2-5B8D49AA8A7A}"/>
              </a:ext>
            </a:extLst>
          </p:cNvPr>
          <p:cNvSpPr>
            <a:spLocks noChangeShapeType="1"/>
          </p:cNvSpPr>
          <p:nvPr/>
        </p:nvSpPr>
        <p:spPr bwMode="auto">
          <a:xfrm>
            <a:off x="6416675" y="2905125"/>
            <a:ext cx="4763" cy="2540000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8200" name="Rectangle 17">
            <a:extLst>
              <a:ext uri="{FF2B5EF4-FFF2-40B4-BE49-F238E27FC236}">
                <a16:creationId xmlns:a16="http://schemas.microsoft.com/office/drawing/2014/main" id="{F007707D-8C5F-4BEF-911D-9822348F59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388" y="188913"/>
            <a:ext cx="8785225" cy="64801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nl-NL" altLang="nl-NL"/>
          </a:p>
        </p:txBody>
      </p:sp>
      <p:graphicFrame>
        <p:nvGraphicFramePr>
          <p:cNvPr id="10289" name="Group 49">
            <a:extLst>
              <a:ext uri="{FF2B5EF4-FFF2-40B4-BE49-F238E27FC236}">
                <a16:creationId xmlns:a16="http://schemas.microsoft.com/office/drawing/2014/main" id="{38D40E75-32B0-4208-A768-8F70324FDEE6}"/>
              </a:ext>
            </a:extLst>
          </p:cNvPr>
          <p:cNvGraphicFramePr>
            <a:graphicFrameLocks noGrp="1"/>
          </p:cNvGraphicFramePr>
          <p:nvPr/>
        </p:nvGraphicFramePr>
        <p:xfrm>
          <a:off x="966788" y="5445125"/>
          <a:ext cx="7053262" cy="411163"/>
        </p:xfrm>
        <a:graphic>
          <a:graphicData uri="http://schemas.openxmlformats.org/drawingml/2006/table">
            <a:tbl>
              <a:tblPr/>
              <a:tblGrid>
                <a:gridCol w="16525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129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874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111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Beheerplan Nat profiel</a:t>
                      </a:r>
                      <a:endParaRPr kumimoji="0" lang="nl-NL" altLang="nl-NL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0000" marR="90000" marT="46800" marB="46800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wdDnDiag">
                      <a:fgClr>
                        <a:srgbClr val="C1E0FF"/>
                      </a:fgClr>
                      <a:bgClr>
                        <a:schemeClr val="bg1"/>
                      </a:bgClr>
                    </a:patt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Beheerplan Nat profiel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99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Beheerplan Oevers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966FF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NL" altLang="nl-NL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Handboek waterkeringen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wdDnDiag">
                      <a:fgClr>
                        <a:srgbClr val="A1E3B2"/>
                      </a:fgClr>
                      <a:bgClr>
                        <a:schemeClr val="bg1"/>
                      </a:bgClr>
                    </a:patt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213" name="Line 32">
            <a:extLst>
              <a:ext uri="{FF2B5EF4-FFF2-40B4-BE49-F238E27FC236}">
                <a16:creationId xmlns:a16="http://schemas.microsoft.com/office/drawing/2014/main" id="{16CAAC8C-C107-4F5E-8706-A5C26943840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024813" y="1916113"/>
            <a:ext cx="3175" cy="3529012"/>
          </a:xfrm>
          <a:prstGeom prst="line">
            <a:avLst/>
          </a:prstGeom>
          <a:noFill/>
          <a:ln w="6350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8214" name="Text Box 34">
            <a:extLst>
              <a:ext uri="{FF2B5EF4-FFF2-40B4-BE49-F238E27FC236}">
                <a16:creationId xmlns:a16="http://schemas.microsoft.com/office/drawing/2014/main" id="{10EB8435-6BDB-4B80-A258-3F7DC3285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4388" y="333375"/>
            <a:ext cx="1657350" cy="274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nl-NL" altLang="nl-NL" sz="1200" b="1"/>
              <a:t>Drasberm</a:t>
            </a:r>
          </a:p>
        </p:txBody>
      </p:sp>
      <p:sp>
        <p:nvSpPr>
          <p:cNvPr id="8215" name="Freeform 35">
            <a:extLst>
              <a:ext uri="{FF2B5EF4-FFF2-40B4-BE49-F238E27FC236}">
                <a16:creationId xmlns:a16="http://schemas.microsoft.com/office/drawing/2014/main" id="{74A1517F-5DC3-481D-A0CD-D3F711BA9AE1}"/>
              </a:ext>
            </a:extLst>
          </p:cNvPr>
          <p:cNvSpPr>
            <a:spLocks/>
          </p:cNvSpPr>
          <p:nvPr/>
        </p:nvSpPr>
        <p:spPr bwMode="auto">
          <a:xfrm>
            <a:off x="966788" y="2628900"/>
            <a:ext cx="1460500" cy="2743200"/>
          </a:xfrm>
          <a:custGeom>
            <a:avLst/>
            <a:gdLst>
              <a:gd name="T0" fmla="*/ 0 w 816"/>
              <a:gd name="T1" fmla="*/ 2743200 h 1678"/>
              <a:gd name="T2" fmla="*/ 0 w 816"/>
              <a:gd name="T3" fmla="*/ 1482767 h 1678"/>
              <a:gd name="T4" fmla="*/ 1460500 w 816"/>
              <a:gd name="T5" fmla="*/ 593434 h 1678"/>
              <a:gd name="T6" fmla="*/ 1460500 w 816"/>
              <a:gd name="T7" fmla="*/ 0 h 1678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816" h="1678">
                <a:moveTo>
                  <a:pt x="0" y="1678"/>
                </a:moveTo>
                <a:lnTo>
                  <a:pt x="0" y="907"/>
                </a:lnTo>
                <a:lnTo>
                  <a:pt x="816" y="363"/>
                </a:lnTo>
                <a:lnTo>
                  <a:pt x="816" y="0"/>
                </a:lnTo>
              </a:path>
            </a:pathLst>
          </a:custGeom>
          <a:noFill/>
          <a:ln w="9525" cap="flat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8216" name="Line 43">
            <a:extLst>
              <a:ext uri="{FF2B5EF4-FFF2-40B4-BE49-F238E27FC236}">
                <a16:creationId xmlns:a16="http://schemas.microsoft.com/office/drawing/2014/main" id="{BB91C221-FB60-4D0C-ADB3-B665494063CE}"/>
              </a:ext>
            </a:extLst>
          </p:cNvPr>
          <p:cNvSpPr>
            <a:spLocks noChangeShapeType="1"/>
          </p:cNvSpPr>
          <p:nvPr/>
        </p:nvSpPr>
        <p:spPr bwMode="auto">
          <a:xfrm>
            <a:off x="4932363" y="2919413"/>
            <a:ext cx="1511300" cy="0"/>
          </a:xfrm>
          <a:prstGeom prst="line">
            <a:avLst/>
          </a:prstGeom>
          <a:noFill/>
          <a:ln w="19050">
            <a:solidFill>
              <a:srgbClr val="99CC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8217" name="Freeform 39">
            <a:extLst>
              <a:ext uri="{FF2B5EF4-FFF2-40B4-BE49-F238E27FC236}">
                <a16:creationId xmlns:a16="http://schemas.microsoft.com/office/drawing/2014/main" id="{2A89A994-4139-4D93-BFA9-FF3B0CA40712}"/>
              </a:ext>
            </a:extLst>
          </p:cNvPr>
          <p:cNvSpPr>
            <a:spLocks/>
          </p:cNvSpPr>
          <p:nvPr/>
        </p:nvSpPr>
        <p:spPr bwMode="auto">
          <a:xfrm>
            <a:off x="1908175" y="2636838"/>
            <a:ext cx="5726113" cy="1011237"/>
          </a:xfrm>
          <a:custGeom>
            <a:avLst/>
            <a:gdLst>
              <a:gd name="T0" fmla="*/ 0 w 3607"/>
              <a:gd name="T1" fmla="*/ 0 h 637"/>
              <a:gd name="T2" fmla="*/ 539750 w 3607"/>
              <a:gd name="T3" fmla="*/ 1587 h 637"/>
              <a:gd name="T4" fmla="*/ 1087438 w 3607"/>
              <a:gd name="T5" fmla="*/ 1011237 h 637"/>
              <a:gd name="T6" fmla="*/ 2644775 w 3607"/>
              <a:gd name="T7" fmla="*/ 1006475 h 637"/>
              <a:gd name="T8" fmla="*/ 3025775 w 3607"/>
              <a:gd name="T9" fmla="*/ 287337 h 637"/>
              <a:gd name="T10" fmla="*/ 4511675 w 3607"/>
              <a:gd name="T11" fmla="*/ 292100 h 637"/>
              <a:gd name="T12" fmla="*/ 4611688 w 3607"/>
              <a:gd name="T13" fmla="*/ 73025 h 637"/>
              <a:gd name="T14" fmla="*/ 5726113 w 3607"/>
              <a:gd name="T15" fmla="*/ 73025 h 63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607" h="637">
                <a:moveTo>
                  <a:pt x="0" y="0"/>
                </a:moveTo>
                <a:lnTo>
                  <a:pt x="340" y="1"/>
                </a:lnTo>
                <a:lnTo>
                  <a:pt x="685" y="637"/>
                </a:lnTo>
                <a:lnTo>
                  <a:pt x="1666" y="634"/>
                </a:lnTo>
                <a:lnTo>
                  <a:pt x="1906" y="181"/>
                </a:lnTo>
                <a:lnTo>
                  <a:pt x="2842" y="184"/>
                </a:lnTo>
                <a:lnTo>
                  <a:pt x="2905" y="46"/>
                </a:lnTo>
                <a:lnTo>
                  <a:pt x="3607" y="46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8218" name="Line 40">
            <a:extLst>
              <a:ext uri="{FF2B5EF4-FFF2-40B4-BE49-F238E27FC236}">
                <a16:creationId xmlns:a16="http://schemas.microsoft.com/office/drawing/2014/main" id="{6B453C7F-8519-4FB3-94AB-736348499313}"/>
              </a:ext>
            </a:extLst>
          </p:cNvPr>
          <p:cNvSpPr>
            <a:spLocks noChangeShapeType="1"/>
          </p:cNvSpPr>
          <p:nvPr/>
        </p:nvSpPr>
        <p:spPr bwMode="auto">
          <a:xfrm>
            <a:off x="2593975" y="2924175"/>
            <a:ext cx="2338388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8219" name="Freeform 42">
            <a:extLst>
              <a:ext uri="{FF2B5EF4-FFF2-40B4-BE49-F238E27FC236}">
                <a16:creationId xmlns:a16="http://schemas.microsoft.com/office/drawing/2014/main" id="{9D4BFBBC-D903-48C2-BD8B-44D0047A0A22}"/>
              </a:ext>
            </a:extLst>
          </p:cNvPr>
          <p:cNvSpPr>
            <a:spLocks/>
          </p:cNvSpPr>
          <p:nvPr/>
        </p:nvSpPr>
        <p:spPr bwMode="auto">
          <a:xfrm>
            <a:off x="2595563" y="2919413"/>
            <a:ext cx="2338387" cy="738187"/>
          </a:xfrm>
          <a:custGeom>
            <a:avLst/>
            <a:gdLst>
              <a:gd name="T0" fmla="*/ 0 w 1473"/>
              <a:gd name="T1" fmla="*/ 0 h 465"/>
              <a:gd name="T2" fmla="*/ 409575 w 1473"/>
              <a:gd name="T3" fmla="*/ 738187 h 465"/>
              <a:gd name="T4" fmla="*/ 1957387 w 1473"/>
              <a:gd name="T5" fmla="*/ 719137 h 465"/>
              <a:gd name="T6" fmla="*/ 2338387 w 1473"/>
              <a:gd name="T7" fmla="*/ 0 h 465"/>
              <a:gd name="T8" fmla="*/ 0 w 1473"/>
              <a:gd name="T9" fmla="*/ 0 h 46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473" h="465">
                <a:moveTo>
                  <a:pt x="0" y="0"/>
                </a:moveTo>
                <a:lnTo>
                  <a:pt x="258" y="465"/>
                </a:lnTo>
                <a:lnTo>
                  <a:pt x="1233" y="453"/>
                </a:lnTo>
                <a:lnTo>
                  <a:pt x="1473" y="0"/>
                </a:lnTo>
                <a:lnTo>
                  <a:pt x="0" y="0"/>
                </a:lnTo>
                <a:close/>
              </a:path>
            </a:pathLst>
          </a:custGeom>
          <a:solidFill>
            <a:srgbClr val="3399FF">
              <a:alpha val="49019"/>
            </a:srgb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8220" name="Freeform 41">
            <a:extLst>
              <a:ext uri="{FF2B5EF4-FFF2-40B4-BE49-F238E27FC236}">
                <a16:creationId xmlns:a16="http://schemas.microsoft.com/office/drawing/2014/main" id="{03C74944-ACEC-48A2-9D5A-DD9B56B81A70}"/>
              </a:ext>
            </a:extLst>
          </p:cNvPr>
          <p:cNvSpPr>
            <a:spLocks/>
          </p:cNvSpPr>
          <p:nvPr/>
        </p:nvSpPr>
        <p:spPr bwMode="auto">
          <a:xfrm>
            <a:off x="3708400" y="2924175"/>
            <a:ext cx="31750" cy="98425"/>
          </a:xfrm>
          <a:custGeom>
            <a:avLst/>
            <a:gdLst>
              <a:gd name="T0" fmla="*/ 26988 w 20"/>
              <a:gd name="T1" fmla="*/ 0 h 62"/>
              <a:gd name="T2" fmla="*/ 0 w 20"/>
              <a:gd name="T3" fmla="*/ 38100 h 62"/>
              <a:gd name="T4" fmla="*/ 31750 w 20"/>
              <a:gd name="T5" fmla="*/ 57150 h 62"/>
              <a:gd name="T6" fmla="*/ 0 w 20"/>
              <a:gd name="T7" fmla="*/ 98425 h 62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0" h="62">
                <a:moveTo>
                  <a:pt x="17" y="0"/>
                </a:moveTo>
                <a:lnTo>
                  <a:pt x="0" y="24"/>
                </a:lnTo>
                <a:lnTo>
                  <a:pt x="20" y="36"/>
                </a:lnTo>
                <a:lnTo>
                  <a:pt x="0" y="62"/>
                </a:ln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  <p:sp>
        <p:nvSpPr>
          <p:cNvPr id="8221" name="Text Box 46">
            <a:extLst>
              <a:ext uri="{FF2B5EF4-FFF2-40B4-BE49-F238E27FC236}">
                <a16:creationId xmlns:a16="http://schemas.microsoft.com/office/drawing/2014/main" id="{2B311D39-4642-45D9-9151-D791185128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4575" y="4165600"/>
            <a:ext cx="1439863" cy="703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Indien HDSR onderhoudsplichtig is, dan ook betreffend droog talud meenemen </a:t>
            </a:r>
            <a:r>
              <a:rPr lang="nl-NL" altLang="nl-NL" sz="800">
                <a:solidFill>
                  <a:schemeClr val="bg2"/>
                </a:solidFill>
                <a:sym typeface="Wingdings" panose="05000000000000000000" pitchFamily="2" charset="2"/>
              </a:rPr>
              <a:t> opnemen in beheerplan </a:t>
            </a:r>
            <a:r>
              <a:rPr lang="nl-NL" altLang="nl-NL" sz="800" b="1" i="1">
                <a:solidFill>
                  <a:schemeClr val="bg2"/>
                </a:solidFill>
                <a:sym typeface="Wingdings" panose="05000000000000000000" pitchFamily="2" charset="2"/>
              </a:rPr>
              <a:t>Nat profiel</a:t>
            </a:r>
            <a:r>
              <a:rPr lang="nl-NL" altLang="nl-NL" sz="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8222" name="Text Box 47">
            <a:extLst>
              <a:ext uri="{FF2B5EF4-FFF2-40B4-BE49-F238E27FC236}">
                <a16:creationId xmlns:a16="http://schemas.microsoft.com/office/drawing/2014/main" id="{BD3A5B7F-5692-4571-AD28-E227B7CA08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32363" y="371475"/>
            <a:ext cx="14398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HDSR onderhoud een natuurvriendelijke oever alleen als HDSR onderhoudsplichtig is of zichzelf een taakstelling heeft opgelegd.</a:t>
            </a:r>
          </a:p>
        </p:txBody>
      </p:sp>
      <p:sp>
        <p:nvSpPr>
          <p:cNvPr id="8223" name="Text Box 48">
            <a:extLst>
              <a:ext uri="{FF2B5EF4-FFF2-40B4-BE49-F238E27FC236}">
                <a16:creationId xmlns:a16="http://schemas.microsoft.com/office/drawing/2014/main" id="{258F97C1-9C71-4612-B502-566D4FE81E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45263" y="4303713"/>
            <a:ext cx="14398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Indien HDSR de naastliggende regionale waterkering onderhoudt, dan ook droog talud meenemen </a:t>
            </a:r>
            <a:r>
              <a:rPr lang="nl-NL" altLang="nl-NL" sz="800">
                <a:solidFill>
                  <a:schemeClr val="bg2"/>
                </a:solidFill>
                <a:sym typeface="Wingdings" panose="05000000000000000000" pitchFamily="2" charset="2"/>
              </a:rPr>
              <a:t> opnemen in </a:t>
            </a:r>
            <a:r>
              <a:rPr lang="nl-NL" altLang="nl-NL" sz="800" b="1" i="1">
                <a:solidFill>
                  <a:schemeClr val="bg2"/>
                </a:solidFill>
                <a:sym typeface="Wingdings" panose="05000000000000000000" pitchFamily="2" charset="2"/>
              </a:rPr>
              <a:t>Handboek waterkeringen</a:t>
            </a:r>
            <a:r>
              <a:rPr lang="nl-NL" altLang="nl-NL" sz="800">
                <a:solidFill>
                  <a:schemeClr val="bg2"/>
                </a:solidFill>
              </a:rPr>
              <a:t> </a:t>
            </a:r>
          </a:p>
        </p:txBody>
      </p:sp>
      <p:sp>
        <p:nvSpPr>
          <p:cNvPr id="8224" name="Text Box 50">
            <a:extLst>
              <a:ext uri="{FF2B5EF4-FFF2-40B4-BE49-F238E27FC236}">
                <a16:creationId xmlns:a16="http://schemas.microsoft.com/office/drawing/2014/main" id="{46D4028E-8DAE-4252-AA2A-9ADAB99979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6688" y="3368675"/>
            <a:ext cx="1439862" cy="88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Indien HDSR onderhoudsplichtig is, dan ook betreffend droog talud meenemen </a:t>
            </a:r>
            <a:r>
              <a:rPr lang="nl-NL" altLang="nl-NL" sz="800">
                <a:solidFill>
                  <a:schemeClr val="bg2"/>
                </a:solidFill>
                <a:sym typeface="Wingdings" panose="05000000000000000000" pitchFamily="2" charset="2"/>
              </a:rPr>
              <a:t> opnemen in beheerplan </a:t>
            </a:r>
            <a:r>
              <a:rPr lang="nl-NL" altLang="nl-NL" sz="800" b="1" i="1">
                <a:solidFill>
                  <a:schemeClr val="bg2"/>
                </a:solidFill>
                <a:sym typeface="Wingdings" panose="05000000000000000000" pitchFamily="2" charset="2"/>
              </a:rPr>
              <a:t>Oevers</a:t>
            </a:r>
            <a:endParaRPr lang="nl-NL" altLang="nl-NL" sz="800">
              <a:solidFill>
                <a:schemeClr val="bg2"/>
              </a:solidFill>
              <a:sym typeface="Wingdings" panose="05000000000000000000" pitchFamily="2" charset="2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nl-NL" altLang="nl-NL" sz="800">
                <a:solidFill>
                  <a:schemeClr val="bg2"/>
                </a:solidFill>
              </a:rPr>
              <a:t>of</a:t>
            </a:r>
          </a:p>
        </p:txBody>
      </p:sp>
      <p:sp>
        <p:nvSpPr>
          <p:cNvPr id="8225" name="Freeform 51">
            <a:extLst>
              <a:ext uri="{FF2B5EF4-FFF2-40B4-BE49-F238E27FC236}">
                <a16:creationId xmlns:a16="http://schemas.microsoft.com/office/drawing/2014/main" id="{0EC65005-D684-4438-84D7-05DA2949B3F1}"/>
              </a:ext>
            </a:extLst>
          </p:cNvPr>
          <p:cNvSpPr>
            <a:spLocks/>
          </p:cNvSpPr>
          <p:nvPr/>
        </p:nvSpPr>
        <p:spPr bwMode="auto">
          <a:xfrm>
            <a:off x="6516688" y="2708275"/>
            <a:ext cx="1511300" cy="649288"/>
          </a:xfrm>
          <a:custGeom>
            <a:avLst/>
            <a:gdLst>
              <a:gd name="T0" fmla="*/ 0 w 952"/>
              <a:gd name="T1" fmla="*/ 0 h 409"/>
              <a:gd name="T2" fmla="*/ 0 w 952"/>
              <a:gd name="T3" fmla="*/ 288925 h 409"/>
              <a:gd name="T4" fmla="*/ 1511300 w 952"/>
              <a:gd name="T5" fmla="*/ 649288 h 40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952" h="409">
                <a:moveTo>
                  <a:pt x="0" y="0"/>
                </a:moveTo>
                <a:lnTo>
                  <a:pt x="0" y="182"/>
                </a:lnTo>
                <a:lnTo>
                  <a:pt x="952" y="409"/>
                </a:lnTo>
              </a:path>
            </a:pathLst>
          </a:custGeom>
          <a:noFill/>
          <a:ln w="9525" cap="flat">
            <a:solidFill>
              <a:srgbClr val="B2B2B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nl-NL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tandaardontwerp">
  <a:themeElements>
    <a:clrScheme name="Standaardontwerp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ardontwerp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tandaardontwer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ardontwerp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ardontwerp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665</Words>
  <Application>Microsoft Office PowerPoint</Application>
  <PresentationFormat>Diavoorstelling (4:3)</PresentationFormat>
  <Paragraphs>83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Standaardontwerp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Company>HDSR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NicoB</dc:creator>
  <cp:lastModifiedBy>Mariska van de Sande</cp:lastModifiedBy>
  <cp:revision>48</cp:revision>
  <dcterms:created xsi:type="dcterms:W3CDTF">2014-09-29T08:12:58Z</dcterms:created>
  <dcterms:modified xsi:type="dcterms:W3CDTF">2022-11-15T06:46:56Z</dcterms:modified>
</cp:coreProperties>
</file>