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75" r:id="rId3"/>
    <p:sldId id="278" r:id="rId4"/>
    <p:sldId id="257" r:id="rId5"/>
    <p:sldId id="258" r:id="rId6"/>
    <p:sldId id="289" r:id="rId7"/>
    <p:sldId id="290" r:id="rId8"/>
    <p:sldId id="262" r:id="rId9"/>
    <p:sldId id="267" r:id="rId10"/>
    <p:sldId id="291" r:id="rId11"/>
    <p:sldId id="283" r:id="rId12"/>
    <p:sldId id="273" r:id="rId13"/>
    <p:sldId id="286" r:id="rId14"/>
    <p:sldId id="284" r:id="rId15"/>
    <p:sldId id="285" r:id="rId16"/>
    <p:sldId id="287" r:id="rId17"/>
    <p:sldId id="281" r:id="rId18"/>
    <p:sldId id="279"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rnout Drenthel" initials="AD [7]" lastIdx="1" clrIdx="6">
    <p:extLst/>
  </p:cmAuthor>
  <p:cmAuthor id="1" name="Arnout Drenthel" initials="AD" lastIdx="1" clrIdx="0">
    <p:extLst/>
  </p:cmAuthor>
  <p:cmAuthor id="8" name="Arnout Drenthel" initials="AD [8]" lastIdx="1" clrIdx="7">
    <p:extLst/>
  </p:cmAuthor>
  <p:cmAuthor id="2" name="Arnout Drenthel" initials="AD [2]" lastIdx="1" clrIdx="1">
    <p:extLst/>
  </p:cmAuthor>
  <p:cmAuthor id="9" name="Arnout Drenthel" initials="AD [9]" lastIdx="1" clrIdx="8">
    <p:extLst/>
  </p:cmAuthor>
  <p:cmAuthor id="3" name="Arnout Drenthel" initials="AD [3]" lastIdx="1" clrIdx="2">
    <p:extLst/>
  </p:cmAuthor>
  <p:cmAuthor id="10" name="Lachman, Janita (PPO)" initials="LJ(" lastIdx="0" clrIdx="9">
    <p:extLst>
      <p:ext uri="{19B8F6BF-5375-455C-9EA6-DF929625EA0E}">
        <p15:presenceInfo xmlns:p15="http://schemas.microsoft.com/office/powerpoint/2012/main" userId="S-1-5-21-1046319769-833967741-3563887046-644639" providerId="AD"/>
      </p:ext>
    </p:extLst>
  </p:cmAuthor>
  <p:cmAuthor id="4" name="Arnout Drenthel" initials="AD [4]" lastIdx="1" clrIdx="3">
    <p:extLst/>
  </p:cmAuthor>
  <p:cmAuthor id="5" name="Arnout Drenthel" initials="AD [5]" lastIdx="1" clrIdx="4">
    <p:extLst/>
  </p:cmAuthor>
  <p:cmAuthor id="6" name="Arnout Drenthel" initials="AD [6]"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273"/>
    <a:srgbClr val="D52B1E"/>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76512" autoAdjust="0"/>
  </p:normalViewPr>
  <p:slideViewPr>
    <p:cSldViewPr snapToGrid="0">
      <p:cViewPr varScale="1">
        <p:scale>
          <a:sx n="66" d="100"/>
          <a:sy n="66" d="100"/>
        </p:scale>
        <p:origin x="1284" y="6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81" d="100"/>
          <a:sy n="81"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t>12-5-2022</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t>12-5-2022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1</a:t>
            </a:fld>
            <a:endParaRPr lang="nl-NL"/>
          </a:p>
        </p:txBody>
      </p:sp>
    </p:spTree>
    <p:extLst>
      <p:ext uri="{BB962C8B-B14F-4D97-AF65-F5344CB8AC3E}">
        <p14:creationId xmlns:p14="http://schemas.microsoft.com/office/powerpoint/2010/main" val="1828570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a:t>
            </a:fld>
            <a:endParaRPr lang="nl-NL"/>
          </a:p>
        </p:txBody>
      </p:sp>
    </p:spTree>
    <p:extLst>
      <p:ext uri="{BB962C8B-B14F-4D97-AF65-F5344CB8AC3E}">
        <p14:creationId xmlns:p14="http://schemas.microsoft.com/office/powerpoint/2010/main" val="572089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3" name="Afbeelding 2">
            <a:extLst>
              <a:ext uri="{FF2B5EF4-FFF2-40B4-BE49-F238E27FC236}">
                <a16:creationId xmlns:a16="http://schemas.microsoft.com/office/drawing/2014/main" id="{8828510C-BC5B-408F-A83E-20041DE7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3"/>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9600"/>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6"/>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630000" y="2350800"/>
            <a:ext cx="109224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4697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38001744"/>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0"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0"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6096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jdelijke aanduiding voor tekst 3"/>
          <p:cNvSpPr>
            <a:spLocks noGrp="1"/>
          </p:cNvSpPr>
          <p:nvPr>
            <p:ph type="body" sz="quarter" idx="10" hasCustomPrompt="1"/>
          </p:nvPr>
        </p:nvSpPr>
        <p:spPr>
          <a:xfrm>
            <a:off x="6552000" y="1052513"/>
            <a:ext cx="5004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630000" y="3039154"/>
            <a:ext cx="500380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306362270"/>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552000" y="2350800"/>
            <a:ext cx="5004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6552000" y="1281950"/>
            <a:ext cx="5004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172983865"/>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992402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0"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0"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0"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281950"/>
            <a:ext cx="109332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349499"/>
            <a:ext cx="109332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11048400" y="6528572"/>
            <a:ext cx="5112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1065690"/>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26" r:id="rId1"/>
    <p:sldLayoutId id="2147483666" r:id="rId2"/>
    <p:sldLayoutId id="2147483725" r:id="rId3"/>
    <p:sldLayoutId id="2147483731" r:id="rId4"/>
    <p:sldLayoutId id="2147483652" r:id="rId5"/>
    <p:sldLayoutId id="2147483728" r:id="rId6"/>
    <p:sldLayoutId id="2147483689" r:id="rId7"/>
    <p:sldLayoutId id="2147483730" r:id="rId8"/>
    <p:sldLayoutId id="2147483729" r:id="rId9"/>
    <p:sldLayoutId id="2147483716" r:id="rId10"/>
    <p:sldLayoutId id="2147483667" r:id="rId11"/>
    <p:sldLayoutId id="2147483722" r:id="rId12"/>
  </p:sldLayoutIdLst>
  <p:hf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a:xfrm>
            <a:off x="6373580" y="3641673"/>
            <a:ext cx="5004000" cy="1828800"/>
          </a:xfrm>
        </p:spPr>
        <p:txBody>
          <a:bodyPr/>
          <a:lstStyle/>
          <a:p>
            <a:r>
              <a:rPr lang="nl-NL" dirty="0"/>
              <a:t>Productinkoop Schadeproces </a:t>
            </a:r>
            <a:r>
              <a:rPr lang="nl-NL" dirty="0" smtClean="0"/>
              <a:t>WNZ 2022-2025</a:t>
            </a:r>
            <a:endParaRPr lang="nl-NL" dirty="0"/>
          </a:p>
        </p:txBody>
      </p:sp>
      <p:sp>
        <p:nvSpPr>
          <p:cNvPr id="3" name="Tijdelijke aanduiding voor tekst 2"/>
          <p:cNvSpPr>
            <a:spLocks noGrp="1"/>
          </p:cNvSpPr>
          <p:nvPr>
            <p:ph type="body" sz="quarter" idx="21"/>
          </p:nvPr>
        </p:nvSpPr>
        <p:spPr/>
        <p:txBody>
          <a:bodyPr/>
          <a:lstStyle/>
          <a:p>
            <a:r>
              <a:rPr lang="nl-NL" dirty="0" smtClean="0"/>
              <a:t>Dennis van Ooyen en </a:t>
            </a:r>
            <a:r>
              <a:rPr lang="nl-NL" dirty="0" smtClean="0"/>
              <a:t>Loran Arends</a:t>
            </a:r>
            <a:endParaRPr lang="nl-NL" dirty="0"/>
          </a:p>
        </p:txBody>
      </p:sp>
      <p:sp>
        <p:nvSpPr>
          <p:cNvPr id="4" name="Titel 3"/>
          <p:cNvSpPr>
            <a:spLocks noGrp="1"/>
          </p:cNvSpPr>
          <p:nvPr>
            <p:ph type="ctrTitle"/>
          </p:nvPr>
        </p:nvSpPr>
        <p:spPr>
          <a:xfrm>
            <a:off x="6373580" y="2041525"/>
            <a:ext cx="5640000" cy="1403350"/>
          </a:xfrm>
        </p:spPr>
        <p:txBody>
          <a:bodyPr/>
          <a:lstStyle/>
          <a:p>
            <a:r>
              <a:rPr lang="nl-NL" dirty="0" smtClean="0"/>
              <a:t>Inlichtingenbijeenkomst Rijkswaterstaat</a:t>
            </a:r>
            <a:endParaRPr lang="nl-NL" dirty="0"/>
          </a:p>
        </p:txBody>
      </p:sp>
      <p:sp>
        <p:nvSpPr>
          <p:cNvPr id="5" name="Tijdelijke aanduiding voor tekst 4"/>
          <p:cNvSpPr>
            <a:spLocks noGrp="1"/>
          </p:cNvSpPr>
          <p:nvPr>
            <p:ph type="body" sz="quarter" idx="25"/>
          </p:nvPr>
        </p:nvSpPr>
        <p:spPr>
          <a:xfrm>
            <a:off x="6552000" y="6274721"/>
            <a:ext cx="5004000" cy="345651"/>
          </a:xfrm>
        </p:spPr>
        <p:txBody>
          <a:bodyPr/>
          <a:lstStyle/>
          <a:p>
            <a:r>
              <a:rPr lang="nl-NL" dirty="0" smtClean="0"/>
              <a:t>16 Mei 2022</a:t>
            </a:r>
            <a:endParaRPr lang="nl-NL" dirty="0"/>
          </a:p>
        </p:txBody>
      </p:sp>
      <p:sp>
        <p:nvSpPr>
          <p:cNvPr id="6" name="Tijdelijke aanduiding voor tekst 5"/>
          <p:cNvSpPr>
            <a:spLocks noGrp="1"/>
          </p:cNvSpPr>
          <p:nvPr>
            <p:ph type="body" sz="quarter" idx="26"/>
          </p:nvPr>
        </p:nvSpPr>
        <p:spPr/>
        <p:txBody>
          <a:bodyPr/>
          <a:lstStyle/>
          <a:p>
            <a:r>
              <a:rPr lang="nl-NL" dirty="0" smtClean="0"/>
              <a:t>RWS bedrijfsinformatie</a:t>
            </a:r>
            <a:endParaRPr lang="nl-NL" dirty="0"/>
          </a:p>
        </p:txBody>
      </p:sp>
      <p:sp>
        <p:nvSpPr>
          <p:cNvPr id="7" name="Tijdelijke aanduiding voor dianummer 6"/>
          <p:cNvSpPr>
            <a:spLocks noGrp="1"/>
          </p:cNvSpPr>
          <p:nvPr>
            <p:ph type="sldNum" sz="quarter" idx="27"/>
          </p:nvPr>
        </p:nvSpPr>
        <p:spPr/>
        <p:txBody>
          <a:bodyPr/>
          <a:lstStyle/>
          <a:p>
            <a:fld id="{6C93B359-CF0D-4389-949E-16A33FCBB3EC}" type="slidenum">
              <a:rPr lang="nl-NL" smtClean="0"/>
              <a:t>1</a:t>
            </a:fld>
            <a:endParaRPr lang="nl-NL" dirty="0"/>
          </a:p>
        </p:txBody>
      </p:sp>
      <p:pic>
        <p:nvPicPr>
          <p:cNvPr id="1028" name="Picture 4" descr="snelweg A4 E19 nabij Schiphol, afslag A5 richting Haarlem, Zaand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359" y="2464721"/>
            <a:ext cx="5715000" cy="381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237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ln>
            <a:solidFill>
              <a:schemeClr val="bg1"/>
            </a:solidFill>
          </a:ln>
        </p:spPr>
        <p:txBody>
          <a:bodyPr/>
          <a:lstStyle/>
          <a:p>
            <a:pPr lvl="1">
              <a:buFont typeface="Arial" panose="020B0604020202020204" pitchFamily="34" charset="0"/>
              <a:buChar char="•"/>
            </a:pPr>
            <a:r>
              <a:rPr lang="nl-NL" dirty="0" smtClean="0"/>
              <a:t>Aftrap </a:t>
            </a:r>
          </a:p>
          <a:p>
            <a:pPr lvl="1">
              <a:buFont typeface="Arial" panose="020B0604020202020204" pitchFamily="34" charset="0"/>
              <a:buChar char="•"/>
            </a:pPr>
            <a:r>
              <a:rPr lang="nl-NL" dirty="0" smtClean="0"/>
              <a:t>Voorstelrondje</a:t>
            </a:r>
          </a:p>
          <a:p>
            <a:pPr lvl="1">
              <a:buFont typeface="Arial" panose="020B0604020202020204" pitchFamily="34" charset="0"/>
              <a:buChar char="•"/>
            </a:pPr>
            <a:r>
              <a:rPr lang="nl-NL" dirty="0" smtClean="0"/>
              <a:t>Proces </a:t>
            </a:r>
          </a:p>
          <a:p>
            <a:pPr lvl="1">
              <a:buFont typeface="Arial" panose="020B0604020202020204" pitchFamily="34" charset="0"/>
              <a:buChar char="•"/>
            </a:pPr>
            <a:r>
              <a:rPr lang="nl-NL" dirty="0" smtClean="0"/>
              <a:t>Algemeen </a:t>
            </a:r>
          </a:p>
          <a:p>
            <a:pPr lvl="1">
              <a:buFont typeface="Arial" panose="020B0604020202020204" pitchFamily="34" charset="0"/>
              <a:buChar char="•"/>
            </a:pPr>
            <a:r>
              <a:rPr lang="nl-NL" dirty="0" smtClean="0"/>
              <a:t>Scope </a:t>
            </a:r>
          </a:p>
          <a:p>
            <a:pPr lvl="1">
              <a:buFont typeface="Arial" panose="020B0604020202020204" pitchFamily="34" charset="0"/>
              <a:buChar char="•"/>
            </a:pPr>
            <a:r>
              <a:rPr lang="nl-NL" dirty="0" smtClean="0"/>
              <a:t>BPKV-criteria en beoordelingsmethodiek </a:t>
            </a:r>
            <a:endParaRPr lang="nl-NL" dirty="0" smtClean="0"/>
          </a:p>
          <a:p>
            <a:pPr lvl="1">
              <a:buFont typeface="Arial" panose="020B0604020202020204" pitchFamily="34" charset="0"/>
              <a:buChar char="•"/>
            </a:pPr>
            <a:r>
              <a:rPr lang="nl-NL" dirty="0" smtClean="0"/>
              <a:t>Voorwaarde inschrijving</a:t>
            </a:r>
            <a:endParaRPr lang="nl-NL" dirty="0" smtClean="0"/>
          </a:p>
          <a:p>
            <a:pPr lvl="1">
              <a:buFont typeface="Arial" panose="020B0604020202020204" pitchFamily="34" charset="0"/>
              <a:buChar char="•"/>
            </a:pPr>
            <a:r>
              <a:rPr lang="nl-NL" dirty="0" smtClean="0"/>
              <a:t>Afsluiting </a:t>
            </a:r>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latin typeface="+mn-lt"/>
              </a:rPr>
              <a:t>Inhoud</a:t>
            </a:r>
            <a:endParaRPr lang="nl-NL" sz="3200" dirty="0">
              <a:latin typeface="+mn-lt"/>
            </a:endParaRPr>
          </a:p>
        </p:txBody>
      </p:sp>
    </p:spTree>
    <p:extLst>
      <p:ext uri="{BB962C8B-B14F-4D97-AF65-F5344CB8AC3E}">
        <p14:creationId xmlns:p14="http://schemas.microsoft.com/office/powerpoint/2010/main" val="2957147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p:cNvGraphicFramePr>
            <a:graphicFrameLocks noGrp="1"/>
          </p:cNvGraphicFramePr>
          <p:nvPr>
            <p:ph sz="quarter" idx="13"/>
            <p:extLst>
              <p:ext uri="{D42A27DB-BD31-4B8C-83A1-F6EECF244321}">
                <p14:modId xmlns:p14="http://schemas.microsoft.com/office/powerpoint/2010/main" val="885022717"/>
              </p:ext>
            </p:extLst>
          </p:nvPr>
        </p:nvGraphicFramePr>
        <p:xfrm>
          <a:off x="630000" y="2351150"/>
          <a:ext cx="10922238" cy="3779520"/>
        </p:xfrm>
        <a:graphic>
          <a:graphicData uri="http://schemas.openxmlformats.org/drawingml/2006/table">
            <a:tbl>
              <a:tblPr firstRow="1" bandRow="1">
                <a:tableStyleId>{5C22544A-7EE6-4342-B048-85BDC9FD1C3A}</a:tableStyleId>
              </a:tblPr>
              <a:tblGrid>
                <a:gridCol w="5461119">
                  <a:extLst>
                    <a:ext uri="{9D8B030D-6E8A-4147-A177-3AD203B41FA5}">
                      <a16:colId xmlns:a16="http://schemas.microsoft.com/office/drawing/2014/main" val="2910283650"/>
                    </a:ext>
                  </a:extLst>
                </a:gridCol>
                <a:gridCol w="5461119">
                  <a:extLst>
                    <a:ext uri="{9D8B030D-6E8A-4147-A177-3AD203B41FA5}">
                      <a16:colId xmlns:a16="http://schemas.microsoft.com/office/drawing/2014/main" val="3131545332"/>
                    </a:ext>
                  </a:extLst>
                </a:gridCol>
              </a:tblGrid>
              <a:tr h="396234">
                <a:tc>
                  <a:txBody>
                    <a:bodyPr/>
                    <a:lstStyle/>
                    <a:p>
                      <a:r>
                        <a:rPr lang="nl-NL" sz="2000" dirty="0" smtClean="0">
                          <a:latin typeface="+mn-lt"/>
                        </a:rPr>
                        <a:t>Vervolgstappen Aanbesteding</a:t>
                      </a:r>
                      <a:endParaRPr lang="nl-NL" sz="2000" dirty="0">
                        <a:latin typeface="+mn-lt"/>
                      </a:endParaRPr>
                    </a:p>
                  </a:txBody>
                  <a:tcPr/>
                </a:tc>
                <a:tc>
                  <a:txBody>
                    <a:bodyPr/>
                    <a:lstStyle/>
                    <a:p>
                      <a:r>
                        <a:rPr lang="nl-NL" sz="2000" dirty="0" smtClean="0">
                          <a:latin typeface="+mn-lt"/>
                        </a:rPr>
                        <a:t>Uiterlijke termijn</a:t>
                      </a:r>
                      <a:endParaRPr lang="nl-NL" sz="2000" dirty="0">
                        <a:latin typeface="+mn-lt"/>
                      </a:endParaRPr>
                    </a:p>
                  </a:txBody>
                  <a:tcPr/>
                </a:tc>
                <a:extLst>
                  <a:ext uri="{0D108BD9-81ED-4DB2-BD59-A6C34878D82A}">
                    <a16:rowId xmlns:a16="http://schemas.microsoft.com/office/drawing/2014/main" val="3707666799"/>
                  </a:ext>
                </a:extLst>
              </a:tr>
              <a:tr h="701029">
                <a:tc>
                  <a:txBody>
                    <a:bodyPr/>
                    <a:lstStyle/>
                    <a:p>
                      <a:r>
                        <a:rPr lang="nl-NL" sz="2000" dirty="0" smtClean="0">
                          <a:latin typeface="+mn-lt"/>
                        </a:rPr>
                        <a:t>Uiterlijke ontvangst van vragen voor inschrijvingen</a:t>
                      </a:r>
                      <a:endParaRPr lang="nl-NL" sz="2000" dirty="0">
                        <a:latin typeface="+mn-lt"/>
                      </a:endParaRPr>
                    </a:p>
                  </a:txBody>
                  <a:tcPr/>
                </a:tc>
                <a:tc>
                  <a:txBody>
                    <a:bodyPr/>
                    <a:lstStyle/>
                    <a:p>
                      <a:r>
                        <a:rPr lang="nl-NL" sz="2000" dirty="0" smtClean="0">
                          <a:latin typeface="+mn-lt"/>
                        </a:rPr>
                        <a:t>27 mei 2022(23:59 </a:t>
                      </a:r>
                      <a:r>
                        <a:rPr lang="nl-NL" sz="2000" dirty="0" smtClean="0">
                          <a:latin typeface="+mn-lt"/>
                        </a:rPr>
                        <a:t>uur)</a:t>
                      </a:r>
                      <a:endParaRPr lang="nl-NL" sz="2000" dirty="0">
                        <a:latin typeface="+mn-lt"/>
                      </a:endParaRPr>
                    </a:p>
                  </a:txBody>
                  <a:tcPr/>
                </a:tc>
                <a:extLst>
                  <a:ext uri="{0D108BD9-81ED-4DB2-BD59-A6C34878D82A}">
                    <a16:rowId xmlns:a16="http://schemas.microsoft.com/office/drawing/2014/main" val="175551664"/>
                  </a:ext>
                </a:extLst>
              </a:tr>
              <a:tr h="701029">
                <a:tc>
                  <a:txBody>
                    <a:bodyPr/>
                    <a:lstStyle/>
                    <a:p>
                      <a:r>
                        <a:rPr lang="nl-NL" sz="2000" dirty="0" smtClean="0">
                          <a:latin typeface="+mn-lt"/>
                        </a:rPr>
                        <a:t>Bekendmaken Nota van Inlichtingen inschrijffase</a:t>
                      </a:r>
                      <a:endParaRPr lang="nl-NL" sz="2000" dirty="0">
                        <a:latin typeface="+mn-lt"/>
                      </a:endParaRPr>
                    </a:p>
                  </a:txBody>
                  <a:tcPr/>
                </a:tc>
                <a:tc>
                  <a:txBody>
                    <a:bodyPr/>
                    <a:lstStyle/>
                    <a:p>
                      <a:r>
                        <a:rPr lang="nl-NL" sz="2000" dirty="0" smtClean="0">
                          <a:latin typeface="+mn-lt"/>
                        </a:rPr>
                        <a:t>09 juni 2022</a:t>
                      </a:r>
                      <a:endParaRPr lang="nl-NL" sz="2000" dirty="0">
                        <a:latin typeface="+mn-lt"/>
                      </a:endParaRPr>
                    </a:p>
                  </a:txBody>
                  <a:tcPr/>
                </a:tc>
                <a:extLst>
                  <a:ext uri="{0D108BD9-81ED-4DB2-BD59-A6C34878D82A}">
                    <a16:rowId xmlns:a16="http://schemas.microsoft.com/office/drawing/2014/main" val="3316486069"/>
                  </a:ext>
                </a:extLst>
              </a:tr>
              <a:tr h="396234">
                <a:tc>
                  <a:txBody>
                    <a:bodyPr/>
                    <a:lstStyle/>
                    <a:p>
                      <a:r>
                        <a:rPr lang="nl-NL" sz="2000" dirty="0" smtClean="0">
                          <a:latin typeface="+mn-lt"/>
                        </a:rPr>
                        <a:t>Uiterlijke ontvangst van inschrijvingen</a:t>
                      </a:r>
                      <a:endParaRPr lang="nl-NL" sz="2000" dirty="0">
                        <a:latin typeface="+mn-lt"/>
                      </a:endParaRPr>
                    </a:p>
                  </a:txBody>
                  <a:tcPr/>
                </a:tc>
                <a:tc>
                  <a:txBody>
                    <a:bodyPr/>
                    <a:lstStyle/>
                    <a:p>
                      <a:r>
                        <a:rPr lang="nl-NL" sz="2000" dirty="0" smtClean="0">
                          <a:latin typeface="+mn-lt"/>
                        </a:rPr>
                        <a:t>01 juli </a:t>
                      </a:r>
                      <a:r>
                        <a:rPr lang="nl-NL" sz="2000" dirty="0" smtClean="0">
                          <a:latin typeface="+mn-lt"/>
                        </a:rPr>
                        <a:t>2022 (15:00 uur)</a:t>
                      </a:r>
                      <a:endParaRPr lang="nl-NL" sz="2000" dirty="0">
                        <a:latin typeface="+mn-lt"/>
                      </a:endParaRPr>
                    </a:p>
                  </a:txBody>
                  <a:tcPr/>
                </a:tc>
                <a:extLst>
                  <a:ext uri="{0D108BD9-81ED-4DB2-BD59-A6C34878D82A}">
                    <a16:rowId xmlns:a16="http://schemas.microsoft.com/office/drawing/2014/main" val="1928905737"/>
                  </a:ext>
                </a:extLst>
              </a:tr>
              <a:tr h="396234">
                <a:tc>
                  <a:txBody>
                    <a:bodyPr/>
                    <a:lstStyle/>
                    <a:p>
                      <a:r>
                        <a:rPr lang="nl-NL" sz="2000" dirty="0" smtClean="0">
                          <a:latin typeface="+mn-lt"/>
                        </a:rPr>
                        <a:t>Opening van de kluis met inschrijvingen</a:t>
                      </a:r>
                      <a:endParaRPr lang="nl-NL" sz="2000" dirty="0">
                        <a:latin typeface="+mn-lt"/>
                      </a:endParaRPr>
                    </a:p>
                  </a:txBody>
                  <a:tcPr/>
                </a:tc>
                <a:tc>
                  <a:txBody>
                    <a:bodyPr/>
                    <a:lstStyle/>
                    <a:p>
                      <a:r>
                        <a:rPr lang="nl-NL" sz="2000" dirty="0" smtClean="0">
                          <a:latin typeface="+mn-lt"/>
                        </a:rPr>
                        <a:t>04 juli </a:t>
                      </a:r>
                      <a:r>
                        <a:rPr lang="nl-NL" sz="2000" dirty="0" smtClean="0">
                          <a:latin typeface="+mn-lt"/>
                        </a:rPr>
                        <a:t>2022 (09:00 uur)</a:t>
                      </a:r>
                      <a:endParaRPr lang="nl-NL" sz="2000" dirty="0">
                        <a:latin typeface="+mn-lt"/>
                      </a:endParaRPr>
                    </a:p>
                  </a:txBody>
                  <a:tcPr/>
                </a:tc>
                <a:extLst>
                  <a:ext uri="{0D108BD9-81ED-4DB2-BD59-A6C34878D82A}">
                    <a16:rowId xmlns:a16="http://schemas.microsoft.com/office/drawing/2014/main" val="4156457225"/>
                  </a:ext>
                </a:extLst>
              </a:tr>
              <a:tr h="396234">
                <a:tc>
                  <a:txBody>
                    <a:bodyPr/>
                    <a:lstStyle/>
                    <a:p>
                      <a:r>
                        <a:rPr lang="nl-NL" sz="2000" dirty="0" smtClean="0">
                          <a:latin typeface="+mn-lt"/>
                        </a:rPr>
                        <a:t>Versturen gunningsbeslissing</a:t>
                      </a:r>
                      <a:endParaRPr lang="nl-NL" sz="2000" dirty="0">
                        <a:latin typeface="+mn-lt"/>
                      </a:endParaRPr>
                    </a:p>
                  </a:txBody>
                  <a:tcPr/>
                </a:tc>
                <a:tc>
                  <a:txBody>
                    <a:bodyPr/>
                    <a:lstStyle/>
                    <a:p>
                      <a:r>
                        <a:rPr lang="nl-NL" sz="2000" dirty="0" smtClean="0">
                          <a:latin typeface="+mn-lt"/>
                        </a:rPr>
                        <a:t>22 augustus 2022 (i.v.m. bouwvak)</a:t>
                      </a:r>
                      <a:endParaRPr lang="nl-NL" sz="2000" dirty="0">
                        <a:latin typeface="+mn-lt"/>
                      </a:endParaRPr>
                    </a:p>
                  </a:txBody>
                  <a:tcPr/>
                </a:tc>
                <a:extLst>
                  <a:ext uri="{0D108BD9-81ED-4DB2-BD59-A6C34878D82A}">
                    <a16:rowId xmlns:a16="http://schemas.microsoft.com/office/drawing/2014/main" val="1955741711"/>
                  </a:ext>
                </a:extLst>
              </a:tr>
              <a:tr h="396234">
                <a:tc>
                  <a:txBody>
                    <a:bodyPr/>
                    <a:lstStyle/>
                    <a:p>
                      <a:r>
                        <a:rPr lang="nl-NL" sz="2000" dirty="0" smtClean="0">
                          <a:latin typeface="+mn-lt"/>
                        </a:rPr>
                        <a:t>Verzenden opdracht</a:t>
                      </a:r>
                      <a:endParaRPr lang="nl-NL" sz="2000" dirty="0">
                        <a:latin typeface="+mn-lt"/>
                      </a:endParaRPr>
                    </a:p>
                  </a:txBody>
                  <a:tcPr/>
                </a:tc>
                <a:tc>
                  <a:txBody>
                    <a:bodyPr/>
                    <a:lstStyle/>
                    <a:p>
                      <a:r>
                        <a:rPr lang="nl-NL" sz="2000" dirty="0" smtClean="0">
                          <a:latin typeface="+mn-lt"/>
                        </a:rPr>
                        <a:t>22 september</a:t>
                      </a:r>
                      <a:r>
                        <a:rPr lang="nl-NL" sz="2000" baseline="0" dirty="0" smtClean="0">
                          <a:latin typeface="+mn-lt"/>
                        </a:rPr>
                        <a:t> 2022</a:t>
                      </a:r>
                      <a:endParaRPr lang="nl-NL" sz="2000" dirty="0">
                        <a:latin typeface="+mn-lt"/>
                      </a:endParaRPr>
                    </a:p>
                  </a:txBody>
                  <a:tcPr/>
                </a:tc>
                <a:extLst>
                  <a:ext uri="{0D108BD9-81ED-4DB2-BD59-A6C34878D82A}">
                    <a16:rowId xmlns:a16="http://schemas.microsoft.com/office/drawing/2014/main" val="3811488475"/>
                  </a:ext>
                </a:extLst>
              </a:tr>
              <a:tr h="396234">
                <a:tc>
                  <a:txBody>
                    <a:bodyPr/>
                    <a:lstStyle/>
                    <a:p>
                      <a:r>
                        <a:rPr lang="nl-NL" sz="2000" dirty="0" smtClean="0">
                          <a:latin typeface="+mn-lt"/>
                        </a:rPr>
                        <a:t>Start opdracht</a:t>
                      </a:r>
                      <a:endParaRPr lang="nl-NL" sz="2000" dirty="0">
                        <a:latin typeface="+mn-lt"/>
                      </a:endParaRPr>
                    </a:p>
                  </a:txBody>
                  <a:tcPr/>
                </a:tc>
                <a:tc>
                  <a:txBody>
                    <a:bodyPr/>
                    <a:lstStyle/>
                    <a:p>
                      <a:r>
                        <a:rPr lang="nl-NL" sz="2000" dirty="0" smtClean="0">
                          <a:latin typeface="+mn-lt"/>
                        </a:rPr>
                        <a:t>26 september 2022</a:t>
                      </a:r>
                      <a:endParaRPr lang="nl-NL" sz="2000" dirty="0">
                        <a:latin typeface="+mn-lt"/>
                      </a:endParaRPr>
                    </a:p>
                  </a:txBody>
                  <a:tcPr/>
                </a:tc>
                <a:extLst>
                  <a:ext uri="{0D108BD9-81ED-4DB2-BD59-A6C34878D82A}">
                    <a16:rowId xmlns:a16="http://schemas.microsoft.com/office/drawing/2014/main" val="1260374673"/>
                  </a:ext>
                </a:extLst>
              </a:tr>
            </a:tbl>
          </a:graphicData>
        </a:graphic>
      </p:graphicFrame>
      <p:sp>
        <p:nvSpPr>
          <p:cNvPr id="3" name="Tijdelijke aanduiding voor dianummer 2"/>
          <p:cNvSpPr>
            <a:spLocks noGrp="1"/>
          </p:cNvSpPr>
          <p:nvPr>
            <p:ph type="sldNum" sz="quarter" idx="14"/>
          </p:nvPr>
        </p:nvSpPr>
        <p:spPr/>
        <p:txBody>
          <a:bodyPr/>
          <a:lstStyle/>
          <a:p>
            <a:fld id="{6C93B359-CF0D-4389-949E-16A33FCBB3EC}" type="slidenum">
              <a:rPr lang="nl-NL" smtClean="0"/>
              <a:t>3</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latin typeface="+mn-lt"/>
              </a:rPr>
              <a:t>Proces</a:t>
            </a:r>
            <a:endParaRPr lang="nl-NL" sz="3200" dirty="0">
              <a:latin typeface="+mn-lt"/>
            </a:endParaRPr>
          </a:p>
        </p:txBody>
      </p:sp>
    </p:spTree>
    <p:extLst>
      <p:ext uri="{BB962C8B-B14F-4D97-AF65-F5344CB8AC3E}">
        <p14:creationId xmlns:p14="http://schemas.microsoft.com/office/powerpoint/2010/main" val="2970099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2350800"/>
            <a:ext cx="10929600" cy="3964060"/>
          </a:xfrm>
        </p:spPr>
        <p:txBody>
          <a:bodyPr>
            <a:normAutofit/>
          </a:bodyPr>
          <a:lstStyle/>
          <a:p>
            <a:pPr marL="0" indent="0">
              <a:buNone/>
            </a:pPr>
            <a:r>
              <a:rPr lang="nl-NL" i="1" dirty="0" smtClean="0"/>
              <a:t>Samenwerken </a:t>
            </a:r>
            <a:r>
              <a:rPr lang="nl-NL" i="1" dirty="0"/>
              <a:t>aan een veilig, leefbaar en </a:t>
            </a:r>
            <a:r>
              <a:rPr lang="nl-NL" i="1" dirty="0" smtClean="0"/>
              <a:t>bereikbaar Nederland </a:t>
            </a:r>
          </a:p>
          <a:p>
            <a:pPr marL="313200" lvl="1" indent="0">
              <a:buNone/>
            </a:pPr>
            <a:r>
              <a:rPr lang="nl-NL" dirty="0" smtClean="0"/>
              <a:t>'Rijkswaterstaat </a:t>
            </a:r>
            <a:r>
              <a:rPr lang="nl-NL" dirty="0"/>
              <a:t>is de uitvoeringsorganisatie van het ministerie van Infrastructuur en Waterstaat. We </a:t>
            </a:r>
            <a:r>
              <a:rPr lang="nl-NL" dirty="0">
                <a:solidFill>
                  <a:srgbClr val="FF0000"/>
                </a:solidFill>
              </a:rPr>
              <a:t>beheren en ontwikkelen </a:t>
            </a:r>
            <a:r>
              <a:rPr lang="nl-NL" dirty="0"/>
              <a:t>de rijkswegen, -vaarwegen en –wateren en zetten in op een duurzame leefomgeving.</a:t>
            </a:r>
            <a:br>
              <a:rPr lang="nl-NL" dirty="0"/>
            </a:br>
            <a:r>
              <a:rPr lang="nl-NL" dirty="0"/>
              <a:t/>
            </a:r>
            <a:br>
              <a:rPr lang="nl-NL" dirty="0"/>
            </a:br>
            <a:r>
              <a:rPr lang="nl-NL" dirty="0"/>
              <a:t>Samen met anderen werken we aan een land dat beschermd is tegen overstromingen. Waar voldoende groen is, en voldoende en </a:t>
            </a:r>
            <a:r>
              <a:rPr lang="nl-NL" dirty="0">
                <a:solidFill>
                  <a:srgbClr val="FF0000"/>
                </a:solidFill>
              </a:rPr>
              <a:t>schoon water</a:t>
            </a:r>
            <a:r>
              <a:rPr lang="nl-NL" dirty="0"/>
              <a:t>. En waar je </a:t>
            </a:r>
            <a:r>
              <a:rPr lang="nl-NL" dirty="0">
                <a:solidFill>
                  <a:srgbClr val="FF0000"/>
                </a:solidFill>
              </a:rPr>
              <a:t>vlot en veilig </a:t>
            </a:r>
            <a:r>
              <a:rPr lang="nl-NL" dirty="0"/>
              <a:t>van A naar B kunt.</a:t>
            </a:r>
            <a:br>
              <a:rPr lang="nl-NL" dirty="0"/>
            </a:br>
            <a:r>
              <a:rPr lang="nl-NL" dirty="0"/>
              <a:t/>
            </a:r>
            <a:br>
              <a:rPr lang="nl-NL" dirty="0"/>
            </a:br>
            <a:r>
              <a:rPr lang="nl-NL" dirty="0">
                <a:solidFill>
                  <a:srgbClr val="FF0000"/>
                </a:solidFill>
              </a:rPr>
              <a:t>Samenwerken</a:t>
            </a:r>
            <a:r>
              <a:rPr lang="nl-NL" dirty="0"/>
              <a:t> aan een veilig, leefbaar en bereikbaar Nederland. Dat is Rijkswaterstaat.'</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4</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latin typeface="+mn-lt"/>
              </a:rPr>
              <a:t>Missie Rijkswaterstaat</a:t>
            </a:r>
            <a:endParaRPr lang="nl-NL" sz="3200" dirty="0">
              <a:latin typeface="+mn-lt"/>
            </a:endParaRPr>
          </a:p>
        </p:txBody>
      </p:sp>
    </p:spTree>
    <p:extLst>
      <p:ext uri="{BB962C8B-B14F-4D97-AF65-F5344CB8AC3E}">
        <p14:creationId xmlns:p14="http://schemas.microsoft.com/office/powerpoint/2010/main" val="1001196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30000" y="2521974"/>
            <a:ext cx="10922400" cy="3792886"/>
          </a:xfrm>
        </p:spPr>
        <p:txBody>
          <a:bodyPr>
            <a:normAutofit/>
          </a:bodyPr>
          <a:lstStyle/>
          <a:p>
            <a:pPr marL="313200" lvl="1" indent="0">
              <a:buNone/>
            </a:pPr>
            <a:r>
              <a:rPr lang="nl-NL" dirty="0" smtClean="0"/>
              <a:t>De continuïteit </a:t>
            </a:r>
            <a:r>
              <a:rPr lang="nl-NL" dirty="0"/>
              <a:t>van </a:t>
            </a:r>
            <a:r>
              <a:rPr lang="nl-NL" dirty="0" smtClean="0"/>
              <a:t>de bijdrage van PPO WNZ aan het </a:t>
            </a:r>
            <a:r>
              <a:rPr lang="nl-NL" dirty="0"/>
              <a:t>schadeproces </a:t>
            </a:r>
            <a:r>
              <a:rPr lang="nl-NL" dirty="0" smtClean="0"/>
              <a:t>borgen</a:t>
            </a:r>
            <a:r>
              <a:rPr lang="nl-NL" dirty="0"/>
              <a:t>. </a:t>
            </a:r>
            <a:endParaRPr lang="nl-NL" dirty="0" smtClean="0"/>
          </a:p>
          <a:p>
            <a:pPr marL="313200" lvl="1" indent="0">
              <a:buNone/>
            </a:pPr>
            <a:endParaRPr lang="nl-NL" dirty="0"/>
          </a:p>
          <a:p>
            <a:pPr marL="0" indent="0">
              <a:buNone/>
            </a:pPr>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5</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latin typeface="+mn-lt"/>
              </a:rPr>
              <a:t>Doel uitbesteding</a:t>
            </a:r>
            <a:endParaRPr lang="nl-NL" sz="3200" dirty="0">
              <a:latin typeface="+mn-lt"/>
            </a:endParaRPr>
          </a:p>
        </p:txBody>
      </p:sp>
    </p:spTree>
    <p:extLst>
      <p:ext uri="{BB962C8B-B14F-4D97-AF65-F5344CB8AC3E}">
        <p14:creationId xmlns:p14="http://schemas.microsoft.com/office/powerpoint/2010/main" val="3508683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p:cNvPicPr>
            <a:picLocks noGrp="1" noChangeAspect="1"/>
          </p:cNvPicPr>
          <p:nvPr>
            <p:ph sz="quarter" idx="13"/>
          </p:nvPr>
        </p:nvPicPr>
        <p:blipFill>
          <a:blip r:embed="rId2"/>
          <a:stretch>
            <a:fillRect/>
          </a:stretch>
        </p:blipFill>
        <p:spPr>
          <a:xfrm>
            <a:off x="7457407" y="1368488"/>
            <a:ext cx="3743993" cy="4540821"/>
          </a:xfrm>
          <a:prstGeom prst="rect">
            <a:avLst/>
          </a:prstGeom>
        </p:spPr>
      </p:pic>
      <p:sp>
        <p:nvSpPr>
          <p:cNvPr id="3" name="Tijdelijke aanduiding voor dianummer 2"/>
          <p:cNvSpPr>
            <a:spLocks noGrp="1"/>
          </p:cNvSpPr>
          <p:nvPr>
            <p:ph type="sldNum" sz="quarter" idx="14"/>
          </p:nvPr>
        </p:nvSpPr>
        <p:spPr/>
        <p:txBody>
          <a:bodyPr/>
          <a:lstStyle/>
          <a:p>
            <a:fld id="{6C93B359-CF0D-4389-949E-16A33FCBB3EC}" type="slidenum">
              <a:rPr lang="nl-NL" smtClean="0"/>
              <a:t>6</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lstStyle/>
          <a:p>
            <a:r>
              <a:rPr lang="nl-NL" dirty="0" smtClean="0"/>
              <a:t>PPO WNZ</a:t>
            </a:r>
            <a:endParaRPr lang="nl-NL" dirty="0"/>
          </a:p>
        </p:txBody>
      </p:sp>
      <p:pic>
        <p:nvPicPr>
          <p:cNvPr id="7" name="Afbeelding 6"/>
          <p:cNvPicPr>
            <a:picLocks noChangeAspect="1"/>
          </p:cNvPicPr>
          <p:nvPr/>
        </p:nvPicPr>
        <p:blipFill>
          <a:blip r:embed="rId3"/>
          <a:stretch>
            <a:fillRect/>
          </a:stretch>
        </p:blipFill>
        <p:spPr>
          <a:xfrm>
            <a:off x="7692390" y="3335152"/>
            <a:ext cx="781062" cy="607491"/>
          </a:xfrm>
          <a:prstGeom prst="rect">
            <a:avLst/>
          </a:prstGeom>
        </p:spPr>
      </p:pic>
      <p:sp>
        <p:nvSpPr>
          <p:cNvPr id="8" name="Tekstvak 7"/>
          <p:cNvSpPr txBox="1"/>
          <p:nvPr/>
        </p:nvSpPr>
        <p:spPr>
          <a:xfrm>
            <a:off x="630000" y="2351150"/>
            <a:ext cx="6136560" cy="2862322"/>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nl-NL" sz="2000" dirty="0" smtClean="0"/>
              <a:t>Schade-afhandeling </a:t>
            </a:r>
            <a:r>
              <a:rPr lang="nl-NL" sz="2000" dirty="0" err="1" smtClean="0"/>
              <a:t>tbv</a:t>
            </a:r>
            <a:r>
              <a:rPr lang="nl-NL" sz="2000" dirty="0" smtClean="0"/>
              <a:t> 2 prestatiecontracten n.l. WNZ-Noord en WNZ-Zuid</a:t>
            </a:r>
          </a:p>
          <a:p>
            <a:pPr marL="285750" indent="-285750">
              <a:spcBef>
                <a:spcPts val="1200"/>
              </a:spcBef>
              <a:buFont typeface="Arial" panose="020B0604020202020204" pitchFamily="34" charset="0"/>
              <a:buChar char="•"/>
            </a:pPr>
            <a:r>
              <a:rPr lang="nl-NL" sz="2000" dirty="0" smtClean="0"/>
              <a:t>Huidige prestatiecontracten eindigen in november 2022. Houdt rekening met wisseling van </a:t>
            </a:r>
            <a:r>
              <a:rPr lang="nl-NL" sz="2000" dirty="0" err="1" smtClean="0"/>
              <a:t>ON’s</a:t>
            </a:r>
            <a:endParaRPr lang="nl-NL" sz="2000" dirty="0" smtClean="0"/>
          </a:p>
          <a:p>
            <a:pPr marL="285750" indent="-285750">
              <a:spcBef>
                <a:spcPts val="1200"/>
              </a:spcBef>
              <a:buFont typeface="Arial" panose="020B0604020202020204" pitchFamily="34" charset="0"/>
              <a:buChar char="•"/>
            </a:pPr>
            <a:r>
              <a:rPr lang="nl-NL" sz="2000" dirty="0" smtClean="0"/>
              <a:t>Indicatief aantal schades en calamiteiten: 3190 stuks per jaar</a:t>
            </a:r>
            <a:endParaRPr lang="nl-NL" sz="2000" dirty="0"/>
          </a:p>
        </p:txBody>
      </p:sp>
    </p:spTree>
    <p:extLst>
      <p:ext uri="{BB962C8B-B14F-4D97-AF65-F5344CB8AC3E}">
        <p14:creationId xmlns:p14="http://schemas.microsoft.com/office/powerpoint/2010/main" val="299299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6"/>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645919" y="703634"/>
            <a:ext cx="8990573" cy="5542861"/>
          </a:xfrm>
        </p:spPr>
      </p:pic>
      <p:sp>
        <p:nvSpPr>
          <p:cNvPr id="3" name="Tijdelijke aanduiding voor dianummer 2"/>
          <p:cNvSpPr>
            <a:spLocks noGrp="1"/>
          </p:cNvSpPr>
          <p:nvPr>
            <p:ph type="sldNum" sz="quarter" idx="14"/>
          </p:nvPr>
        </p:nvSpPr>
        <p:spPr/>
        <p:txBody>
          <a:bodyPr/>
          <a:lstStyle/>
          <a:p>
            <a:fld id="{6C93B359-CF0D-4389-949E-16A33FCBB3EC}" type="slidenum">
              <a:rPr lang="nl-NL" smtClean="0"/>
              <a:t>7</a:t>
            </a:fld>
            <a:endParaRPr lang="nl-NL" dirty="0"/>
          </a:p>
        </p:txBody>
      </p:sp>
      <p:sp>
        <p:nvSpPr>
          <p:cNvPr id="4" name="Tijdelijke aanduiding voor tekst 3"/>
          <p:cNvSpPr>
            <a:spLocks noGrp="1"/>
          </p:cNvSpPr>
          <p:nvPr>
            <p:ph type="body" sz="quarter" idx="26"/>
          </p:nvPr>
        </p:nvSpPr>
        <p:spPr/>
        <p:txBody>
          <a:bodyPr/>
          <a:lstStyle/>
          <a:p>
            <a:endParaRPr lang="nl-NL"/>
          </a:p>
        </p:txBody>
      </p:sp>
      <p:pic>
        <p:nvPicPr>
          <p:cNvPr id="9" name="Afbeelding 8"/>
          <p:cNvPicPr>
            <a:picLocks noChangeAspect="1"/>
          </p:cNvPicPr>
          <p:nvPr/>
        </p:nvPicPr>
        <p:blipFill>
          <a:blip r:embed="rId3"/>
          <a:stretch>
            <a:fillRect/>
          </a:stretch>
        </p:blipFill>
        <p:spPr>
          <a:xfrm rot="5400000">
            <a:off x="7843232" y="3787114"/>
            <a:ext cx="780356" cy="609653"/>
          </a:xfrm>
          <a:prstGeom prst="rect">
            <a:avLst/>
          </a:prstGeom>
        </p:spPr>
      </p:pic>
    </p:spTree>
    <p:extLst>
      <p:ext uri="{BB962C8B-B14F-4D97-AF65-F5344CB8AC3E}">
        <p14:creationId xmlns:p14="http://schemas.microsoft.com/office/powerpoint/2010/main" val="3726681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pPr marL="0" indent="0">
              <a:buNone/>
            </a:pPr>
            <a:r>
              <a:rPr lang="nl-NL" i="1" dirty="0" smtClean="0">
                <a:ea typeface="Times New Roman" panose="02020603050405020304" pitchFamily="18" charset="0"/>
                <a:cs typeface="Times New Roman" panose="02020603050405020304" pitchFamily="18" charset="0"/>
              </a:rPr>
              <a:t>Doelstelling contract</a:t>
            </a:r>
          </a:p>
          <a:p>
            <a:pPr marL="313200" lvl="1" indent="0">
              <a:buNone/>
            </a:pPr>
            <a:r>
              <a:rPr lang="nl-NL" dirty="0" smtClean="0">
                <a:ea typeface="Times New Roman" panose="02020603050405020304" pitchFamily="18" charset="0"/>
                <a:cs typeface="Times New Roman" panose="02020603050405020304" pitchFamily="18" charset="0"/>
              </a:rPr>
              <a:t>PPO draagt zorg voor een tijdige, beheerste en efficiënte afhandeling van schades, calamiteiteninzet en herstel en faciliteert optimaal het proces van aanmelding van een schade tot aan definitief herstel en verhaal. </a:t>
            </a:r>
          </a:p>
          <a:p>
            <a:pPr marL="313200" lvl="1" indent="0">
              <a:buNone/>
            </a:pPr>
            <a:endParaRPr lang="nl-NL" dirty="0"/>
          </a:p>
          <a:p>
            <a:pPr marL="0" lvl="0" indent="0">
              <a:buNone/>
            </a:pPr>
            <a:r>
              <a:rPr lang="nl-NL" i="1" dirty="0" smtClean="0">
                <a:solidFill>
                  <a:srgbClr val="000000"/>
                </a:solidFill>
              </a:rPr>
              <a:t>Bijdrage ON-SVS</a:t>
            </a:r>
            <a:endParaRPr lang="nl-NL" i="1" dirty="0">
              <a:solidFill>
                <a:srgbClr val="000000"/>
              </a:solidFill>
            </a:endParaRPr>
          </a:p>
          <a:p>
            <a:pPr lvl="1">
              <a:buFont typeface="Arial" panose="020B0604020202020204" pitchFamily="34" charset="0"/>
              <a:buChar char="•"/>
            </a:pPr>
            <a:r>
              <a:rPr lang="nl-NL" dirty="0">
                <a:solidFill>
                  <a:srgbClr val="000000"/>
                </a:solidFill>
              </a:rPr>
              <a:t>Coördineren van de administratieve afhandeling van Schades met behulp van het programma Schade Volg Systeem (SVS).</a:t>
            </a:r>
          </a:p>
          <a:p>
            <a:pPr lvl="1">
              <a:buFont typeface="Arial" panose="020B0604020202020204" pitchFamily="34" charset="0"/>
              <a:buChar char="•"/>
            </a:pPr>
            <a:r>
              <a:rPr lang="nl-NL" dirty="0">
                <a:solidFill>
                  <a:srgbClr val="000000"/>
                </a:solidFill>
              </a:rPr>
              <a:t>Invulling geven aan de rol van ‘</a:t>
            </a:r>
            <a:r>
              <a:rPr lang="nl-NL" dirty="0" err="1">
                <a:solidFill>
                  <a:srgbClr val="000000"/>
                </a:solidFill>
              </a:rPr>
              <a:t>Adm</a:t>
            </a:r>
            <a:r>
              <a:rPr lang="nl-NL" dirty="0">
                <a:solidFill>
                  <a:srgbClr val="000000"/>
                </a:solidFill>
              </a:rPr>
              <a:t>’ in SVS. </a:t>
            </a:r>
          </a:p>
          <a:p>
            <a:pPr marL="313200" lvl="1" indent="0">
              <a:buNone/>
            </a:pPr>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8</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a:latin typeface="+mn-lt"/>
              </a:rPr>
              <a:t>Schadeproces (1)</a:t>
            </a:r>
          </a:p>
        </p:txBody>
      </p:sp>
    </p:spTree>
    <p:extLst>
      <p:ext uri="{BB962C8B-B14F-4D97-AF65-F5344CB8AC3E}">
        <p14:creationId xmlns:p14="http://schemas.microsoft.com/office/powerpoint/2010/main" val="2052384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2"/>
          <p:cNvSpPr>
            <a:spLocks noGrp="1"/>
          </p:cNvSpPr>
          <p:nvPr>
            <p:ph sz="quarter" idx="13"/>
          </p:nvPr>
        </p:nvSpPr>
        <p:spPr>
          <a:xfrm>
            <a:off x="550398" y="2351150"/>
            <a:ext cx="10972800" cy="4098400"/>
          </a:xfrm>
          <a:prstGeom prst="rect">
            <a:avLst/>
          </a:prstGeom>
        </p:spPr>
        <p:txBody>
          <a:bodyPr>
            <a:normAutofit fontScale="92500" lnSpcReduction="10000"/>
          </a:bodyPr>
          <a:lstStyle/>
          <a:p>
            <a:pPr marL="0" indent="0">
              <a:buNone/>
            </a:pPr>
            <a:r>
              <a:rPr lang="nl-NL" sz="2000" i="1" dirty="0" smtClean="0"/>
              <a:t>In de praktijk</a:t>
            </a:r>
          </a:p>
          <a:p>
            <a:pPr marL="313200" lvl="1" indent="0">
              <a:buNone/>
            </a:pPr>
            <a:r>
              <a:rPr lang="nl-NL" dirty="0" smtClean="0"/>
              <a:t>Het voorbereiden van beslissingen door CM, uitvragen van offertes, inladen van offertes in het SVS, afstemmen met ketenpartners, voorbereiden van de prestatieverklaring, </a:t>
            </a:r>
            <a:r>
              <a:rPr lang="nl-NL" dirty="0"/>
              <a:t>bewaken van de voortgang van afhandeling en betaling, </a:t>
            </a:r>
            <a:r>
              <a:rPr lang="nl-NL" dirty="0" smtClean="0"/>
              <a:t>helpen om schadeproces te verbeteren. </a:t>
            </a:r>
          </a:p>
          <a:p>
            <a:pPr marL="313200" lvl="1" indent="0">
              <a:buNone/>
            </a:pPr>
            <a:endParaRPr lang="nl-NL" dirty="0"/>
          </a:p>
          <a:p>
            <a:pPr marL="0" lvl="1" indent="0">
              <a:spcBef>
                <a:spcPts val="1200"/>
              </a:spcBef>
              <a:buSzPct val="100000"/>
              <a:buNone/>
            </a:pPr>
            <a:r>
              <a:rPr lang="nl-NL" i="1" dirty="0"/>
              <a:t>Uitgevraagd als 3 </a:t>
            </a:r>
            <a:r>
              <a:rPr lang="nl-NL" i="1" dirty="0" smtClean="0"/>
              <a:t>producten </a:t>
            </a:r>
            <a:r>
              <a:rPr lang="nl-NL" sz="1700" dirty="0" smtClean="0"/>
              <a:t>– totaal ca. 3190 stuks per jaar</a:t>
            </a:r>
            <a:r>
              <a:rPr lang="nl-NL" i="1" dirty="0" smtClean="0"/>
              <a:t> </a:t>
            </a:r>
          </a:p>
          <a:p>
            <a:pPr marL="659700" lvl="2" indent="-342900">
              <a:spcBef>
                <a:spcPts val="1200"/>
              </a:spcBef>
              <a:buSzPct val="100000"/>
            </a:pPr>
            <a:r>
              <a:rPr lang="nl-NL" sz="1900" dirty="0"/>
              <a:t>Planbare schades (HST</a:t>
            </a:r>
            <a:r>
              <a:rPr lang="nl-NL" sz="1900" dirty="0" smtClean="0"/>
              <a:t>) </a:t>
            </a:r>
            <a:r>
              <a:rPr lang="nl-NL" sz="1700" dirty="0" smtClean="0"/>
              <a:t>– ca. 370 stuks per jaar</a:t>
            </a:r>
            <a:endParaRPr lang="nl-NL" sz="1900" dirty="0"/>
          </a:p>
          <a:p>
            <a:pPr marL="659700" lvl="2" indent="-342900">
              <a:spcBef>
                <a:spcPts val="1200"/>
              </a:spcBef>
              <a:buSzPct val="100000"/>
            </a:pPr>
            <a:r>
              <a:rPr lang="nl-NL" sz="1900" dirty="0" smtClean="0"/>
              <a:t>Calamiteiten </a:t>
            </a:r>
            <a:r>
              <a:rPr lang="nl-NL" sz="1900" dirty="0"/>
              <a:t>met herstel van spoedschades (CMT-SRV</a:t>
            </a:r>
            <a:r>
              <a:rPr lang="nl-NL" sz="1900" dirty="0" smtClean="0"/>
              <a:t>) </a:t>
            </a:r>
            <a:r>
              <a:rPr lang="nl-NL" sz="1700" dirty="0" smtClean="0"/>
              <a:t>– ca. 672 stuks per jaar</a:t>
            </a:r>
            <a:endParaRPr lang="nl-NL" sz="1900" dirty="0"/>
          </a:p>
          <a:p>
            <a:pPr marL="659700" lvl="2" indent="-342900">
              <a:spcBef>
                <a:spcPts val="1200"/>
              </a:spcBef>
              <a:buSzPct val="100000"/>
            </a:pPr>
            <a:r>
              <a:rPr lang="nl-NL" sz="1900" dirty="0" smtClean="0"/>
              <a:t>Calamiteiten </a:t>
            </a:r>
            <a:r>
              <a:rPr lang="nl-NL" sz="1900" dirty="0"/>
              <a:t>met enkel inzet van publieke taak (CMT-PT</a:t>
            </a:r>
            <a:r>
              <a:rPr lang="nl-NL" sz="1900" dirty="0" smtClean="0"/>
              <a:t>) </a:t>
            </a:r>
            <a:r>
              <a:rPr lang="nl-NL" sz="1700" dirty="0" smtClean="0"/>
              <a:t>– ca. 2148 stuks per jaar</a:t>
            </a:r>
            <a:endParaRPr lang="nl-NL" sz="1900" dirty="0"/>
          </a:p>
          <a:p>
            <a:pPr marL="0" lvl="1" indent="0">
              <a:spcBef>
                <a:spcPts val="1200"/>
              </a:spcBef>
              <a:buSzPct val="100000"/>
              <a:buNone/>
            </a:pPr>
            <a:endParaRPr lang="nl-NL" i="1" dirty="0"/>
          </a:p>
          <a:p>
            <a:pPr marL="313200" lvl="1" indent="0">
              <a:buNone/>
            </a:pPr>
            <a:r>
              <a:rPr lang="nl-NL" sz="1900" dirty="0"/>
              <a:t>Nader beschreven in bijlage 4 “BESCHRIJVINGEN PER ROL IN HET SVS (DROOG)” bij de Vraagspecificatie.</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9</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latin typeface="+mn-lt"/>
              </a:rPr>
              <a:t>Schadeproces </a:t>
            </a:r>
            <a:r>
              <a:rPr lang="nl-NL" sz="3200" dirty="0">
                <a:latin typeface="+mn-lt"/>
              </a:rPr>
              <a:t>(2)</a:t>
            </a:r>
          </a:p>
        </p:txBody>
      </p:sp>
    </p:spTree>
    <p:extLst>
      <p:ext uri="{BB962C8B-B14F-4D97-AF65-F5344CB8AC3E}">
        <p14:creationId xmlns:p14="http://schemas.microsoft.com/office/powerpoint/2010/main" val="3495949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fontScale="92500" lnSpcReduction="20000"/>
          </a:bodyPr>
          <a:lstStyle/>
          <a:p>
            <a:pPr marL="0" indent="0">
              <a:buNone/>
            </a:pPr>
            <a:r>
              <a:rPr lang="nl-NL" i="1" dirty="0" smtClean="0">
                <a:ea typeface="Times New Roman" panose="02020603050405020304" pitchFamily="18" charset="0"/>
                <a:cs typeface="Times New Roman" panose="02020603050405020304" pitchFamily="18" charset="0"/>
              </a:rPr>
              <a:t>Doelstelling </a:t>
            </a:r>
            <a:endParaRPr lang="nl-NL" i="1" dirty="0">
              <a:ea typeface="Times New Roman" panose="02020603050405020304" pitchFamily="18" charset="0"/>
              <a:cs typeface="Times New Roman" panose="02020603050405020304" pitchFamily="18" charset="0"/>
            </a:endParaRPr>
          </a:p>
          <a:p>
            <a:pPr marL="770400" lvl="1" indent="-457200">
              <a:buAutoNum type="arabicParenR"/>
            </a:pPr>
            <a:r>
              <a:rPr lang="nl-NL" dirty="0" smtClean="0">
                <a:ea typeface="Times New Roman" panose="02020603050405020304" pitchFamily="18" charset="0"/>
                <a:cs typeface="Times New Roman" panose="02020603050405020304" pitchFamily="18" charset="0"/>
              </a:rPr>
              <a:t>de </a:t>
            </a:r>
            <a:r>
              <a:rPr lang="nl-NL" dirty="0">
                <a:ea typeface="Times New Roman" panose="02020603050405020304" pitchFamily="18" charset="0"/>
                <a:cs typeface="Times New Roman" panose="02020603050405020304" pitchFamily="18" charset="0"/>
              </a:rPr>
              <a:t>juiste sturingsinformatie </a:t>
            </a:r>
            <a:r>
              <a:rPr lang="nl-NL" dirty="0" smtClean="0">
                <a:ea typeface="Times New Roman" panose="02020603050405020304" pitchFamily="18" charset="0"/>
                <a:cs typeface="Times New Roman" panose="02020603050405020304" pitchFamily="18" charset="0"/>
              </a:rPr>
              <a:t>leveren </a:t>
            </a:r>
            <a:r>
              <a:rPr lang="nl-NL" dirty="0">
                <a:ea typeface="Times New Roman" panose="02020603050405020304" pitchFamily="18" charset="0"/>
                <a:cs typeface="Times New Roman" panose="02020603050405020304" pitchFamily="18" charset="0"/>
              </a:rPr>
              <a:t>zodat </a:t>
            </a:r>
            <a:r>
              <a:rPr lang="nl-NL" dirty="0" smtClean="0">
                <a:ea typeface="Times New Roman" panose="02020603050405020304" pitchFamily="18" charset="0"/>
                <a:cs typeface="Times New Roman" panose="02020603050405020304" pitchFamily="18" charset="0"/>
              </a:rPr>
              <a:t>OG </a:t>
            </a:r>
            <a:r>
              <a:rPr lang="nl-NL" dirty="0">
                <a:ea typeface="Times New Roman" panose="02020603050405020304" pitchFamily="18" charset="0"/>
                <a:cs typeface="Times New Roman" panose="02020603050405020304" pitchFamily="18" charset="0"/>
              </a:rPr>
              <a:t>een eerlijk beeld heeft van hoe </a:t>
            </a:r>
            <a:r>
              <a:rPr lang="nl-NL" dirty="0" smtClean="0">
                <a:ea typeface="Times New Roman" panose="02020603050405020304" pitchFamily="18" charset="0"/>
                <a:cs typeface="Times New Roman" panose="02020603050405020304" pitchFamily="18" charset="0"/>
              </a:rPr>
              <a:t>het schadeproces </a:t>
            </a:r>
            <a:r>
              <a:rPr lang="nl-NL" dirty="0">
                <a:ea typeface="Times New Roman" panose="02020603050405020304" pitchFamily="18" charset="0"/>
                <a:cs typeface="Times New Roman" panose="02020603050405020304" pitchFamily="18" charset="0"/>
              </a:rPr>
              <a:t>ervoor </a:t>
            </a:r>
            <a:r>
              <a:rPr lang="nl-NL" dirty="0" smtClean="0">
                <a:ea typeface="Times New Roman" panose="02020603050405020304" pitchFamily="18" charset="0"/>
                <a:cs typeface="Times New Roman" panose="02020603050405020304" pitchFamily="18" charset="0"/>
              </a:rPr>
              <a:t>staat</a:t>
            </a:r>
          </a:p>
          <a:p>
            <a:pPr marL="770400" lvl="1" indent="-457200">
              <a:buAutoNum type="arabicParenR"/>
            </a:pPr>
            <a:r>
              <a:rPr lang="nl-NL" dirty="0" smtClean="0">
                <a:ea typeface="Times New Roman" panose="02020603050405020304" pitchFamily="18" charset="0"/>
                <a:cs typeface="Times New Roman" panose="02020603050405020304" pitchFamily="18" charset="0"/>
              </a:rPr>
              <a:t>de </a:t>
            </a:r>
            <a:r>
              <a:rPr lang="nl-NL" dirty="0">
                <a:ea typeface="Times New Roman" panose="02020603050405020304" pitchFamily="18" charset="0"/>
                <a:cs typeface="Times New Roman" panose="02020603050405020304" pitchFamily="18" charset="0"/>
              </a:rPr>
              <a:t>door </a:t>
            </a:r>
            <a:r>
              <a:rPr lang="nl-NL" dirty="0" smtClean="0">
                <a:ea typeface="Times New Roman" panose="02020603050405020304" pitchFamily="18" charset="0"/>
                <a:cs typeface="Times New Roman" panose="02020603050405020304" pitchFamily="18" charset="0"/>
              </a:rPr>
              <a:t>OG </a:t>
            </a:r>
            <a:r>
              <a:rPr lang="nl-NL" dirty="0">
                <a:ea typeface="Times New Roman" panose="02020603050405020304" pitchFamily="18" charset="0"/>
                <a:cs typeface="Times New Roman" panose="02020603050405020304" pitchFamily="18" charset="0"/>
              </a:rPr>
              <a:t>gewenste kwaliteit, efficiëntie, effectiviteit, professionaliteit en samenwerking op het schadeproces te waarborgen en waar mogelijk te </a:t>
            </a:r>
            <a:r>
              <a:rPr lang="nl-NL" dirty="0" smtClean="0">
                <a:ea typeface="Times New Roman" panose="02020603050405020304" pitchFamily="18" charset="0"/>
                <a:cs typeface="Times New Roman" panose="02020603050405020304" pitchFamily="18" charset="0"/>
              </a:rPr>
              <a:t>verbeteren</a:t>
            </a:r>
          </a:p>
          <a:p>
            <a:pPr marL="313200" lvl="1" indent="0">
              <a:buNone/>
            </a:pPr>
            <a:endParaRPr lang="nl-NL" dirty="0">
              <a:ea typeface="Times New Roman" panose="02020603050405020304" pitchFamily="18" charset="0"/>
              <a:cs typeface="Times New Roman" panose="02020603050405020304" pitchFamily="18" charset="0"/>
            </a:endParaRPr>
          </a:p>
          <a:p>
            <a:pPr marL="313200" lvl="1" indent="0">
              <a:buNone/>
            </a:pPr>
            <a:r>
              <a:rPr lang="nl-NL" sz="2400" i="1" dirty="0">
                <a:ea typeface="Times New Roman" panose="02020603050405020304" pitchFamily="18" charset="0"/>
                <a:cs typeface="Times New Roman" panose="02020603050405020304" pitchFamily="18" charset="0"/>
              </a:rPr>
              <a:t>Voortgangsrapportage o.a</a:t>
            </a:r>
            <a:r>
              <a:rPr lang="nl-NL" sz="2400" i="1" dirty="0" smtClean="0">
                <a:ea typeface="Times New Roman" panose="02020603050405020304" pitchFamily="18" charset="0"/>
                <a:cs typeface="Times New Roman" panose="02020603050405020304" pitchFamily="18" charset="0"/>
              </a:rPr>
              <a:t>. </a:t>
            </a:r>
            <a:r>
              <a:rPr lang="nl-NL" sz="1700" i="1" dirty="0" smtClean="0">
                <a:ea typeface="Times New Roman" panose="02020603050405020304" pitchFamily="18" charset="0"/>
                <a:cs typeface="Times New Roman" panose="02020603050405020304" pitchFamily="18" charset="0"/>
              </a:rPr>
              <a:t>(zie raamovereenkomst voor alle eisen)</a:t>
            </a:r>
            <a:endParaRPr lang="nl-NL" sz="2400" i="1" dirty="0">
              <a:ea typeface="Times New Roman" panose="02020603050405020304" pitchFamily="18" charset="0"/>
              <a:cs typeface="Times New Roman" panose="02020603050405020304" pitchFamily="18" charset="0"/>
            </a:endParaRPr>
          </a:p>
          <a:p>
            <a:pPr lvl="2"/>
            <a:r>
              <a:rPr lang="nl-NL" dirty="0" smtClean="0">
                <a:ea typeface="Times New Roman" panose="02020603050405020304" pitchFamily="18" charset="0"/>
                <a:cs typeface="Times New Roman" panose="02020603050405020304" pitchFamily="18" charset="0"/>
              </a:rPr>
              <a:t>Geleverde producten</a:t>
            </a:r>
            <a:endParaRPr lang="nl-NL" dirty="0">
              <a:ea typeface="Times New Roman" panose="02020603050405020304" pitchFamily="18" charset="0"/>
              <a:cs typeface="Times New Roman" panose="02020603050405020304" pitchFamily="18" charset="0"/>
            </a:endParaRPr>
          </a:p>
          <a:p>
            <a:pPr lvl="2"/>
            <a:r>
              <a:rPr lang="nl-NL" dirty="0" smtClean="0">
                <a:ea typeface="Times New Roman" panose="02020603050405020304" pitchFamily="18" charset="0"/>
                <a:cs typeface="Times New Roman" panose="02020603050405020304" pitchFamily="18" charset="0"/>
              </a:rPr>
              <a:t>Afwijkingen</a:t>
            </a:r>
            <a:endParaRPr lang="nl-NL" dirty="0">
              <a:ea typeface="Times New Roman" panose="02020603050405020304" pitchFamily="18" charset="0"/>
              <a:cs typeface="Times New Roman" panose="02020603050405020304" pitchFamily="18" charset="0"/>
            </a:endParaRPr>
          </a:p>
          <a:p>
            <a:pPr lvl="2"/>
            <a:r>
              <a:rPr lang="nl-NL" dirty="0" smtClean="0">
                <a:ea typeface="Times New Roman" panose="02020603050405020304" pitchFamily="18" charset="0"/>
                <a:cs typeface="Times New Roman" panose="02020603050405020304" pitchFamily="18" charset="0"/>
              </a:rPr>
              <a:t>Kansen</a:t>
            </a:r>
            <a:endParaRPr lang="nl-NL" dirty="0">
              <a:ea typeface="Times New Roman" panose="02020603050405020304" pitchFamily="18" charset="0"/>
              <a:cs typeface="Times New Roman" panose="02020603050405020304" pitchFamily="18" charset="0"/>
            </a:endParaRPr>
          </a:p>
          <a:p>
            <a:pPr lvl="2"/>
            <a:r>
              <a:rPr lang="nl-NL" dirty="0" smtClean="0">
                <a:ea typeface="Times New Roman" panose="02020603050405020304" pitchFamily="18" charset="0"/>
                <a:cs typeface="Times New Roman" panose="02020603050405020304" pitchFamily="18" charset="0"/>
              </a:rPr>
              <a:t>Risico’s</a:t>
            </a:r>
            <a:endParaRPr lang="nl-NL" dirty="0">
              <a:ea typeface="Times New Roman" panose="02020603050405020304" pitchFamily="18" charset="0"/>
              <a:cs typeface="Times New Roman" panose="02020603050405020304" pitchFamily="18" charset="0"/>
            </a:endParaRPr>
          </a:p>
          <a:p>
            <a:pPr lvl="2"/>
            <a:r>
              <a:rPr lang="nl-NL" dirty="0" smtClean="0">
                <a:ea typeface="Times New Roman" panose="02020603050405020304" pitchFamily="18" charset="0"/>
                <a:cs typeface="Times New Roman" panose="02020603050405020304" pitchFamily="18" charset="0"/>
              </a:rPr>
              <a:t>Voortgang </a:t>
            </a:r>
            <a:r>
              <a:rPr lang="nl-NL" dirty="0">
                <a:ea typeface="Times New Roman" panose="02020603050405020304" pitchFamily="18" charset="0"/>
                <a:cs typeface="Times New Roman" panose="02020603050405020304" pitchFamily="18" charset="0"/>
              </a:rPr>
              <a:t>EMVI-BPKV maatregelen</a:t>
            </a:r>
          </a:p>
          <a:p>
            <a:pPr lvl="2"/>
            <a:r>
              <a:rPr lang="nl-NL" dirty="0" smtClean="0">
                <a:ea typeface="Times New Roman" panose="02020603050405020304" pitchFamily="18" charset="0"/>
                <a:cs typeface="Times New Roman" panose="02020603050405020304" pitchFamily="18" charset="0"/>
              </a:rPr>
              <a:t>Beheersmaatregelen om gebreken </a:t>
            </a:r>
            <a:r>
              <a:rPr lang="nl-NL" dirty="0">
                <a:ea typeface="Times New Roman" panose="02020603050405020304" pitchFamily="18" charset="0"/>
                <a:cs typeface="Times New Roman" panose="02020603050405020304" pitchFamily="18" charset="0"/>
              </a:rPr>
              <a:t>te herstellen en in de toekomst te voorkomen.</a:t>
            </a:r>
          </a:p>
          <a:p>
            <a:pPr marL="313200" lvl="1" indent="0">
              <a:buNone/>
            </a:pPr>
            <a:endParaRPr lang="nl-NL" dirty="0">
              <a:ea typeface="Times New Roman" panose="02020603050405020304" pitchFamily="18" charset="0"/>
              <a:cs typeface="Times New Roman" panose="02020603050405020304" pitchFamily="18" charset="0"/>
            </a:endParaRP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10</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lstStyle/>
          <a:p>
            <a:r>
              <a:rPr lang="nl-NL" sz="3200" dirty="0"/>
              <a:t>Projectbeheersing en coördinatie overeenkomst </a:t>
            </a:r>
            <a:endParaRPr lang="nl-NL" dirty="0"/>
          </a:p>
        </p:txBody>
      </p:sp>
    </p:spTree>
    <p:extLst>
      <p:ext uri="{BB962C8B-B14F-4D97-AF65-F5344CB8AC3E}">
        <p14:creationId xmlns:p14="http://schemas.microsoft.com/office/powerpoint/2010/main" val="2977103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pPr marL="313200" lvl="1" indent="0">
              <a:buNone/>
            </a:pPr>
            <a:r>
              <a:rPr lang="nl-NL" dirty="0" smtClean="0"/>
              <a:t>Inschrijvingssom minus totale kwaliteitswaarde = </a:t>
            </a:r>
            <a:r>
              <a:rPr lang="nl-NL" b="1" dirty="0" smtClean="0"/>
              <a:t>fictieve inschrijvingssom</a:t>
            </a:r>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11</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latin typeface="+mn-lt"/>
              </a:rPr>
              <a:t>Beoordelingsmethodiek: Gunnen op waarde</a:t>
            </a:r>
            <a:endParaRPr lang="nl-NL" sz="3200" dirty="0">
              <a:latin typeface="+mn-lt"/>
            </a:endParaRPr>
          </a:p>
        </p:txBody>
      </p:sp>
    </p:spTree>
    <p:extLst>
      <p:ext uri="{BB962C8B-B14F-4D97-AF65-F5344CB8AC3E}">
        <p14:creationId xmlns:p14="http://schemas.microsoft.com/office/powerpoint/2010/main" val="3066783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pPr marL="0" indent="0">
              <a:buNone/>
            </a:pPr>
            <a:r>
              <a:rPr lang="nl-NL" i="1" dirty="0" smtClean="0"/>
              <a:t>Proceskwaliteit</a:t>
            </a:r>
          </a:p>
          <a:p>
            <a:pPr marL="313200" lvl="1" indent="0">
              <a:buNone/>
            </a:pPr>
            <a:r>
              <a:rPr lang="nl-NL" u="sng" dirty="0" smtClean="0"/>
              <a:t>S1 Proceskwaliteit</a:t>
            </a:r>
            <a:endParaRPr lang="nl-NL" u="sng" dirty="0" smtClean="0"/>
          </a:p>
          <a:p>
            <a:pPr marL="313200" lvl="1" indent="0">
              <a:buNone/>
            </a:pPr>
            <a:r>
              <a:rPr lang="nl-NL" dirty="0"/>
              <a:t>OG wenst een tijdige, beheerste en efficiënte afhandeling van schades en calamiteiten, waardoor het schadeproces </a:t>
            </a:r>
            <a:r>
              <a:rPr lang="nl-NL" dirty="0" smtClean="0"/>
              <a:t>spoedig </a:t>
            </a:r>
            <a:r>
              <a:rPr lang="nl-NL" dirty="0"/>
              <a:t>en beheerst verloopt</a:t>
            </a:r>
            <a:r>
              <a:rPr lang="nl-NL" dirty="0" smtClean="0"/>
              <a:t>.</a:t>
            </a:r>
          </a:p>
          <a:p>
            <a:pPr marL="313200" lvl="1" indent="0">
              <a:buNone/>
            </a:pPr>
            <a:endParaRPr lang="nl-NL" dirty="0" smtClean="0"/>
          </a:p>
          <a:p>
            <a:pPr marL="313200" lvl="1" indent="0">
              <a:buNone/>
            </a:pPr>
            <a:r>
              <a:rPr lang="nl-NL" u="sng" dirty="0" smtClean="0"/>
              <a:t>S2 Samenwerking</a:t>
            </a:r>
          </a:p>
          <a:p>
            <a:pPr marL="313200" lvl="1" indent="0">
              <a:buNone/>
            </a:pPr>
            <a:r>
              <a:rPr lang="nl-NL" dirty="0"/>
              <a:t>OG wenst dat de communicatie </a:t>
            </a:r>
            <a:r>
              <a:rPr lang="nl-NL" dirty="0" smtClean="0"/>
              <a:t>en samenwerking </a:t>
            </a:r>
            <a:r>
              <a:rPr lang="nl-NL" dirty="0"/>
              <a:t>met interne en externe stakeholders goed en efficiënt </a:t>
            </a:r>
            <a:r>
              <a:rPr lang="nl-NL" dirty="0" smtClean="0"/>
              <a:t>verloopt.</a:t>
            </a:r>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12</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latin typeface="+mn-lt"/>
              </a:rPr>
              <a:t>BPKV-criteria</a:t>
            </a:r>
            <a:endParaRPr lang="nl-NL" sz="3200" dirty="0">
              <a:latin typeface="+mn-lt"/>
            </a:endParaRPr>
          </a:p>
        </p:txBody>
      </p:sp>
    </p:spTree>
    <p:extLst>
      <p:ext uri="{BB962C8B-B14F-4D97-AF65-F5344CB8AC3E}">
        <p14:creationId xmlns:p14="http://schemas.microsoft.com/office/powerpoint/2010/main" val="14903101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pPr lvl="1">
              <a:buFont typeface="Arial" panose="020B0604020202020204" pitchFamily="34" charset="0"/>
              <a:buChar char="•"/>
            </a:pPr>
            <a:r>
              <a:rPr lang="nl-NL" dirty="0" smtClean="0"/>
              <a:t>S1 Proceskwaliteit: € </a:t>
            </a:r>
            <a:r>
              <a:rPr lang="nl-NL" dirty="0"/>
              <a:t>2</a:t>
            </a:r>
            <a:r>
              <a:rPr lang="nl-NL" dirty="0" smtClean="0"/>
              <a:t>00.000</a:t>
            </a:r>
            <a:r>
              <a:rPr lang="nl-NL" dirty="0" smtClean="0"/>
              <a:t>,-</a:t>
            </a:r>
          </a:p>
          <a:p>
            <a:pPr lvl="1">
              <a:buFont typeface="Arial" panose="020B0604020202020204" pitchFamily="34" charset="0"/>
              <a:buChar char="•"/>
            </a:pPr>
            <a:r>
              <a:rPr lang="nl-NL" dirty="0" smtClean="0"/>
              <a:t>S2 Samenwerking: € </a:t>
            </a:r>
            <a:r>
              <a:rPr lang="nl-NL" dirty="0"/>
              <a:t>2</a:t>
            </a:r>
            <a:r>
              <a:rPr lang="nl-NL" dirty="0" smtClean="0"/>
              <a:t>00.000</a:t>
            </a:r>
            <a:r>
              <a:rPr lang="nl-NL" dirty="0" smtClean="0"/>
              <a:t>,-</a:t>
            </a:r>
          </a:p>
          <a:p>
            <a:endParaRPr lang="nl-NL" dirty="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13</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latin typeface="+mn-lt"/>
              </a:rPr>
              <a:t>Maximale kwaliteits-waarde (€)</a:t>
            </a:r>
            <a:endParaRPr lang="nl-NL" sz="3200" dirty="0">
              <a:latin typeface="+mn-lt"/>
            </a:endParaRPr>
          </a:p>
        </p:txBody>
      </p:sp>
    </p:spTree>
    <p:extLst>
      <p:ext uri="{BB962C8B-B14F-4D97-AF65-F5344CB8AC3E}">
        <p14:creationId xmlns:p14="http://schemas.microsoft.com/office/powerpoint/2010/main" val="689394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pPr lvl="1">
              <a:buFont typeface="Arial" panose="020B0604020202020204" pitchFamily="34" charset="0"/>
              <a:buChar char="•"/>
            </a:pPr>
            <a:r>
              <a:rPr lang="nl-NL" dirty="0"/>
              <a:t>De mate waarin de aangeboden maatregelen en resultaten (prestaties) bijdragen aan het bereiken van de doelstelling</a:t>
            </a:r>
            <a:r>
              <a:rPr lang="nl-NL" dirty="0" smtClean="0"/>
              <a:t>;</a:t>
            </a:r>
          </a:p>
          <a:p>
            <a:pPr lvl="1">
              <a:buFont typeface="Arial" panose="020B0604020202020204" pitchFamily="34" charset="0"/>
              <a:buChar char="•"/>
            </a:pPr>
            <a:r>
              <a:rPr lang="nl-NL" dirty="0"/>
              <a:t>De mate waarin het aanbod SMART gemaakt is</a:t>
            </a:r>
            <a:r>
              <a:rPr lang="nl-NL" dirty="0" smtClean="0"/>
              <a:t>.</a:t>
            </a:r>
          </a:p>
          <a:p>
            <a:pPr lvl="1">
              <a:buFont typeface="Arial" panose="020B0604020202020204" pitchFamily="34" charset="0"/>
              <a:buChar char="•"/>
            </a:pPr>
            <a:r>
              <a:rPr lang="nl-NL" dirty="0"/>
              <a:t>De mate waarin de aangeboden maatregelen en </a:t>
            </a:r>
            <a:r>
              <a:rPr lang="nl-NL" dirty="0" smtClean="0"/>
              <a:t>resultaten </a:t>
            </a:r>
            <a:r>
              <a:rPr lang="nl-NL" dirty="0"/>
              <a:t>(prestaties) onderbouwd zijn.</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14</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latin typeface="+mn-lt"/>
              </a:rPr>
              <a:t>Aandachtspunten waarop wordt beoordeeld</a:t>
            </a:r>
            <a:endParaRPr lang="nl-NL" sz="3200" dirty="0">
              <a:latin typeface="+mn-lt"/>
            </a:endParaRPr>
          </a:p>
        </p:txBody>
      </p:sp>
    </p:spTree>
    <p:extLst>
      <p:ext uri="{BB962C8B-B14F-4D97-AF65-F5344CB8AC3E}">
        <p14:creationId xmlns:p14="http://schemas.microsoft.com/office/powerpoint/2010/main" val="844157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ijdelijke aanduiding voor inhoud 5"/>
          <p:cNvGraphicFramePr>
            <a:graphicFrameLocks noGrp="1"/>
          </p:cNvGraphicFramePr>
          <p:nvPr>
            <p:ph sz="quarter" idx="13"/>
            <p:extLst>
              <p:ext uri="{D42A27DB-BD31-4B8C-83A1-F6EECF244321}">
                <p14:modId xmlns:p14="http://schemas.microsoft.com/office/powerpoint/2010/main" val="1093484083"/>
              </p:ext>
            </p:extLst>
          </p:nvPr>
        </p:nvGraphicFramePr>
        <p:xfrm>
          <a:off x="630000" y="1966825"/>
          <a:ext cx="10128476" cy="4561747"/>
        </p:xfrm>
        <a:graphic>
          <a:graphicData uri="http://schemas.openxmlformats.org/drawingml/2006/table">
            <a:tbl>
              <a:tblPr firstRow="1" firstCol="1" bandRow="1">
                <a:tableStyleId>{5C22544A-7EE6-4342-B048-85BDC9FD1C3A}</a:tableStyleId>
              </a:tblPr>
              <a:tblGrid>
                <a:gridCol w="1912418">
                  <a:extLst>
                    <a:ext uri="{9D8B030D-6E8A-4147-A177-3AD203B41FA5}">
                      <a16:colId xmlns:a16="http://schemas.microsoft.com/office/drawing/2014/main" val="3322707532"/>
                    </a:ext>
                  </a:extLst>
                </a:gridCol>
                <a:gridCol w="6338036">
                  <a:extLst>
                    <a:ext uri="{9D8B030D-6E8A-4147-A177-3AD203B41FA5}">
                      <a16:colId xmlns:a16="http://schemas.microsoft.com/office/drawing/2014/main" val="4292935137"/>
                    </a:ext>
                  </a:extLst>
                </a:gridCol>
                <a:gridCol w="1878022">
                  <a:extLst>
                    <a:ext uri="{9D8B030D-6E8A-4147-A177-3AD203B41FA5}">
                      <a16:colId xmlns:a16="http://schemas.microsoft.com/office/drawing/2014/main" val="3382887095"/>
                    </a:ext>
                  </a:extLst>
                </a:gridCol>
              </a:tblGrid>
              <a:tr h="769642">
                <a:tc>
                  <a:txBody>
                    <a:bodyPr/>
                    <a:lstStyle/>
                    <a:p>
                      <a:pPr algn="ctr">
                        <a:lnSpc>
                          <a:spcPts val="1200"/>
                        </a:lnSpc>
                        <a:spcAft>
                          <a:spcPts val="0"/>
                        </a:spcAft>
                      </a:pPr>
                      <a:r>
                        <a:rPr lang="nl-NL" sz="900">
                          <a:effectLst/>
                        </a:rPr>
                        <a:t>Beoordelings-cijfer</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nl-NL" sz="900">
                          <a:effectLst/>
                        </a:rPr>
                        <a:t>Waardering</a:t>
                      </a:r>
                      <a:endParaRPr lang="nl-NL" sz="1200">
                        <a:effectLst/>
                      </a:endParaRPr>
                    </a:p>
                    <a:p>
                      <a:pPr algn="ctr">
                        <a:lnSpc>
                          <a:spcPts val="1200"/>
                        </a:lnSpc>
                        <a:spcAft>
                          <a:spcPts val="0"/>
                        </a:spcAft>
                      </a:pPr>
                      <a:r>
                        <a:rPr lang="nl-NL" sz="900">
                          <a:effectLst/>
                        </a:rPr>
                        <a:t>(mate waarin meerwaarde wordt geleverd)</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nl-NL" sz="900">
                          <a:effectLst/>
                        </a:rPr>
                        <a:t>% van maximale</a:t>
                      </a:r>
                      <a:endParaRPr lang="nl-NL" sz="1200">
                        <a:effectLst/>
                      </a:endParaRPr>
                    </a:p>
                    <a:p>
                      <a:pPr algn="ctr">
                        <a:lnSpc>
                          <a:spcPts val="1200"/>
                        </a:lnSpc>
                        <a:spcAft>
                          <a:spcPts val="0"/>
                        </a:spcAft>
                      </a:pPr>
                      <a:r>
                        <a:rPr lang="nl-NL" sz="900">
                          <a:effectLst/>
                        </a:rPr>
                        <a:t>kwaliteits-waarde</a:t>
                      </a:r>
                      <a:endParaRPr lang="nl-NL"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120932102"/>
                  </a:ext>
                </a:extLst>
              </a:tr>
              <a:tr h="421345">
                <a:tc>
                  <a:txBody>
                    <a:bodyPr/>
                    <a:lstStyle/>
                    <a:p>
                      <a:pPr algn="ctr">
                        <a:lnSpc>
                          <a:spcPts val="1200"/>
                        </a:lnSpc>
                        <a:spcAft>
                          <a:spcPts val="0"/>
                        </a:spcAft>
                      </a:pPr>
                      <a:r>
                        <a:rPr lang="nl-NL" sz="900">
                          <a:effectLst/>
                        </a:rPr>
                        <a:t>10</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200"/>
                        </a:lnSpc>
                        <a:spcAft>
                          <a:spcPts val="0"/>
                        </a:spcAft>
                      </a:pPr>
                      <a:r>
                        <a:rPr lang="nl-NL" sz="900">
                          <a:effectLst/>
                        </a:rPr>
                        <a:t>Uitstekend (heel veel meerwaarde)               </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48590">
                        <a:lnSpc>
                          <a:spcPts val="1200"/>
                        </a:lnSpc>
                        <a:spcAft>
                          <a:spcPts val="0"/>
                        </a:spcAft>
                      </a:pPr>
                      <a:r>
                        <a:rPr lang="nl-NL" sz="900">
                          <a:effectLst/>
                        </a:rPr>
                        <a:t>100</a:t>
                      </a:r>
                      <a:endParaRPr lang="nl-NL"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02027388"/>
                  </a:ext>
                </a:extLst>
              </a:tr>
              <a:tr h="421345">
                <a:tc>
                  <a:txBody>
                    <a:bodyPr/>
                    <a:lstStyle/>
                    <a:p>
                      <a:pPr algn="ctr">
                        <a:lnSpc>
                          <a:spcPts val="1200"/>
                        </a:lnSpc>
                        <a:spcAft>
                          <a:spcPts val="0"/>
                        </a:spcAft>
                      </a:pPr>
                      <a:r>
                        <a:rPr lang="nl-NL" sz="900">
                          <a:effectLst/>
                        </a:rPr>
                        <a:t>9</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200"/>
                        </a:lnSpc>
                        <a:spcAft>
                          <a:spcPts val="0"/>
                        </a:spcAft>
                      </a:pPr>
                      <a:r>
                        <a:rPr lang="nl-NL" sz="900">
                          <a:effectLst/>
                        </a:rPr>
                        <a:t>Zeer goed (veel meerwaarde)</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48590">
                        <a:lnSpc>
                          <a:spcPts val="1200"/>
                        </a:lnSpc>
                        <a:spcAft>
                          <a:spcPts val="0"/>
                        </a:spcAft>
                      </a:pPr>
                      <a:r>
                        <a:rPr lang="nl-NL" sz="900">
                          <a:effectLst/>
                        </a:rPr>
                        <a:t>75</a:t>
                      </a:r>
                      <a:endParaRPr lang="nl-NL"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931040618"/>
                  </a:ext>
                </a:extLst>
              </a:tr>
              <a:tr h="421345">
                <a:tc>
                  <a:txBody>
                    <a:bodyPr/>
                    <a:lstStyle/>
                    <a:p>
                      <a:pPr algn="ctr">
                        <a:lnSpc>
                          <a:spcPts val="1200"/>
                        </a:lnSpc>
                        <a:spcAft>
                          <a:spcPts val="0"/>
                        </a:spcAft>
                      </a:pPr>
                      <a:r>
                        <a:rPr lang="nl-NL" sz="900">
                          <a:effectLst/>
                        </a:rPr>
                        <a:t>8</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200"/>
                        </a:lnSpc>
                        <a:spcAft>
                          <a:spcPts val="0"/>
                        </a:spcAft>
                      </a:pPr>
                      <a:r>
                        <a:rPr lang="nl-NL" sz="900">
                          <a:effectLst/>
                        </a:rPr>
                        <a:t>Goed (ruim voldoende tot aanzienlijke meerwaarde) </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48590">
                        <a:lnSpc>
                          <a:spcPts val="1200"/>
                        </a:lnSpc>
                        <a:spcAft>
                          <a:spcPts val="0"/>
                        </a:spcAft>
                      </a:pPr>
                      <a:r>
                        <a:rPr lang="nl-NL" sz="900">
                          <a:effectLst/>
                        </a:rPr>
                        <a:t>50</a:t>
                      </a:r>
                      <a:endParaRPr lang="nl-NL"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86084873"/>
                  </a:ext>
                </a:extLst>
              </a:tr>
              <a:tr h="421345">
                <a:tc>
                  <a:txBody>
                    <a:bodyPr/>
                    <a:lstStyle/>
                    <a:p>
                      <a:pPr algn="ctr">
                        <a:lnSpc>
                          <a:spcPts val="1200"/>
                        </a:lnSpc>
                        <a:spcAft>
                          <a:spcPts val="0"/>
                        </a:spcAft>
                      </a:pPr>
                      <a:r>
                        <a:rPr lang="nl-NL" sz="900">
                          <a:effectLst/>
                        </a:rPr>
                        <a:t>7</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200"/>
                        </a:lnSpc>
                        <a:spcAft>
                          <a:spcPts val="0"/>
                        </a:spcAft>
                      </a:pPr>
                      <a:r>
                        <a:rPr lang="nl-NL" sz="900">
                          <a:effectLst/>
                        </a:rPr>
                        <a:t>Redelijk (voldoende meerwaarde)</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48590">
                        <a:lnSpc>
                          <a:spcPts val="1200"/>
                        </a:lnSpc>
                        <a:spcAft>
                          <a:spcPts val="0"/>
                        </a:spcAft>
                      </a:pPr>
                      <a:r>
                        <a:rPr lang="nl-NL" sz="900">
                          <a:effectLst/>
                        </a:rPr>
                        <a:t>25</a:t>
                      </a:r>
                      <a:endParaRPr lang="nl-NL"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92955245"/>
                  </a:ext>
                </a:extLst>
              </a:tr>
              <a:tr h="421345">
                <a:tc>
                  <a:txBody>
                    <a:bodyPr/>
                    <a:lstStyle/>
                    <a:p>
                      <a:pPr algn="ctr">
                        <a:lnSpc>
                          <a:spcPts val="1200"/>
                        </a:lnSpc>
                        <a:spcAft>
                          <a:spcPts val="0"/>
                        </a:spcAft>
                      </a:pPr>
                      <a:r>
                        <a:rPr lang="nl-NL" sz="900">
                          <a:effectLst/>
                        </a:rPr>
                        <a:t>6</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200"/>
                        </a:lnSpc>
                        <a:spcAft>
                          <a:spcPts val="0"/>
                        </a:spcAft>
                      </a:pPr>
                      <a:r>
                        <a:rPr lang="nl-NL" sz="900">
                          <a:effectLst/>
                        </a:rPr>
                        <a:t>Neutraal (niet of nauwelijks meerwaarde)</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48590">
                        <a:lnSpc>
                          <a:spcPts val="1200"/>
                        </a:lnSpc>
                        <a:spcAft>
                          <a:spcPts val="0"/>
                        </a:spcAft>
                      </a:pPr>
                      <a:r>
                        <a:rPr lang="nl-NL" sz="900">
                          <a:effectLst/>
                        </a:rPr>
                        <a:t>0</a:t>
                      </a:r>
                      <a:endParaRPr lang="nl-NL"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0063992"/>
                  </a:ext>
                </a:extLst>
              </a:tr>
              <a:tr h="421345">
                <a:tc>
                  <a:txBody>
                    <a:bodyPr/>
                    <a:lstStyle/>
                    <a:p>
                      <a:pPr algn="ctr">
                        <a:lnSpc>
                          <a:spcPts val="1200"/>
                        </a:lnSpc>
                        <a:spcAft>
                          <a:spcPts val="0"/>
                        </a:spcAft>
                      </a:pPr>
                      <a:r>
                        <a:rPr lang="nl-NL" sz="900">
                          <a:effectLst/>
                        </a:rPr>
                        <a:t>5</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200"/>
                        </a:lnSpc>
                        <a:spcAft>
                          <a:spcPts val="0"/>
                        </a:spcAft>
                      </a:pPr>
                      <a:r>
                        <a:rPr lang="nl-NL" sz="900">
                          <a:effectLst/>
                        </a:rPr>
                        <a:t>Onvoldoende (deels ontoereikend/nadelig/gevaarlijk)</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48590">
                        <a:lnSpc>
                          <a:spcPts val="1200"/>
                        </a:lnSpc>
                        <a:spcAft>
                          <a:spcPts val="0"/>
                        </a:spcAft>
                      </a:pPr>
                      <a:r>
                        <a:rPr lang="nl-NL" sz="900">
                          <a:effectLst/>
                        </a:rPr>
                        <a:t>- 25</a:t>
                      </a:r>
                      <a:endParaRPr lang="nl-NL"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56519211"/>
                  </a:ext>
                </a:extLst>
              </a:tr>
              <a:tr h="421345">
                <a:tc>
                  <a:txBody>
                    <a:bodyPr/>
                    <a:lstStyle/>
                    <a:p>
                      <a:pPr algn="ctr">
                        <a:lnSpc>
                          <a:spcPts val="1200"/>
                        </a:lnSpc>
                        <a:spcAft>
                          <a:spcPts val="0"/>
                        </a:spcAft>
                      </a:pPr>
                      <a:r>
                        <a:rPr lang="nl-NL" sz="900">
                          <a:effectLst/>
                        </a:rPr>
                        <a:t>4</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200"/>
                        </a:lnSpc>
                        <a:spcAft>
                          <a:spcPts val="0"/>
                        </a:spcAft>
                      </a:pPr>
                      <a:r>
                        <a:rPr lang="nl-NL" sz="900">
                          <a:effectLst/>
                        </a:rPr>
                        <a:t>Ruim onvoldoende (ruim ontoereikend/nadelig/gevaarlijk)</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48590">
                        <a:lnSpc>
                          <a:spcPts val="1200"/>
                        </a:lnSpc>
                        <a:spcAft>
                          <a:spcPts val="0"/>
                        </a:spcAft>
                      </a:pPr>
                      <a:r>
                        <a:rPr lang="nl-NL" sz="900">
                          <a:effectLst/>
                        </a:rPr>
                        <a:t>- 50</a:t>
                      </a:r>
                      <a:endParaRPr lang="nl-NL"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970050434"/>
                  </a:ext>
                </a:extLst>
              </a:tr>
              <a:tr h="421345">
                <a:tc>
                  <a:txBody>
                    <a:bodyPr/>
                    <a:lstStyle/>
                    <a:p>
                      <a:pPr algn="ctr">
                        <a:lnSpc>
                          <a:spcPts val="1200"/>
                        </a:lnSpc>
                        <a:spcAft>
                          <a:spcPts val="0"/>
                        </a:spcAft>
                      </a:pPr>
                      <a:r>
                        <a:rPr lang="nl-NL" sz="900">
                          <a:effectLst/>
                        </a:rPr>
                        <a:t>3</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200"/>
                        </a:lnSpc>
                        <a:spcAft>
                          <a:spcPts val="0"/>
                        </a:spcAft>
                      </a:pPr>
                      <a:r>
                        <a:rPr lang="nl-NL" sz="900">
                          <a:effectLst/>
                        </a:rPr>
                        <a:t>Slecht (zeer ontoereikend/nadelig/gevaarlijk)</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48590">
                        <a:lnSpc>
                          <a:spcPts val="1200"/>
                        </a:lnSpc>
                        <a:spcAft>
                          <a:spcPts val="0"/>
                        </a:spcAft>
                      </a:pPr>
                      <a:r>
                        <a:rPr lang="nl-NL" sz="900">
                          <a:effectLst/>
                        </a:rPr>
                        <a:t>- 75</a:t>
                      </a:r>
                      <a:endParaRPr lang="nl-NL"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45800682"/>
                  </a:ext>
                </a:extLst>
              </a:tr>
              <a:tr h="421345">
                <a:tc>
                  <a:txBody>
                    <a:bodyPr/>
                    <a:lstStyle/>
                    <a:p>
                      <a:pPr algn="ctr">
                        <a:lnSpc>
                          <a:spcPts val="1200"/>
                        </a:lnSpc>
                        <a:spcAft>
                          <a:spcPts val="0"/>
                        </a:spcAft>
                      </a:pPr>
                      <a:r>
                        <a:rPr lang="nl-NL" sz="900">
                          <a:effectLst/>
                        </a:rPr>
                        <a:t>2</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ts val="1200"/>
                        </a:lnSpc>
                        <a:spcAft>
                          <a:spcPts val="0"/>
                        </a:spcAft>
                      </a:pPr>
                      <a:r>
                        <a:rPr lang="nl-NL" sz="900">
                          <a:effectLst/>
                        </a:rPr>
                        <a:t>Zeer slecht (uiterst ontoereikend/nadelig/gevaarlijk)</a:t>
                      </a:r>
                      <a:endParaRPr lang="nl-NL"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148590">
                        <a:lnSpc>
                          <a:spcPts val="1200"/>
                        </a:lnSpc>
                        <a:spcAft>
                          <a:spcPts val="0"/>
                        </a:spcAft>
                      </a:pPr>
                      <a:r>
                        <a:rPr lang="nl-NL" sz="900" dirty="0">
                          <a:effectLst/>
                        </a:rPr>
                        <a:t>- 100</a:t>
                      </a:r>
                      <a:endParaRPr lang="nl-NL"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09253999"/>
                  </a:ext>
                </a:extLst>
              </a:tr>
            </a:tbl>
          </a:graphicData>
        </a:graphic>
      </p:graphicFrame>
      <p:sp>
        <p:nvSpPr>
          <p:cNvPr id="3" name="Tijdelijke aanduiding voor dianummer 2"/>
          <p:cNvSpPr>
            <a:spLocks noGrp="1"/>
          </p:cNvSpPr>
          <p:nvPr>
            <p:ph type="sldNum" sz="quarter" idx="14"/>
          </p:nvPr>
        </p:nvSpPr>
        <p:spPr/>
        <p:txBody>
          <a:bodyPr/>
          <a:lstStyle/>
          <a:p>
            <a:fld id="{6C93B359-CF0D-4389-949E-16A33FCBB3EC}" type="slidenum">
              <a:rPr lang="nl-NL" smtClean="0"/>
              <a:t>15</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a:xfrm>
            <a:off x="630000" y="1281950"/>
            <a:ext cx="10933200" cy="684875"/>
          </a:xfrm>
        </p:spPr>
        <p:txBody>
          <a:bodyPr>
            <a:normAutofit/>
          </a:bodyPr>
          <a:lstStyle/>
          <a:p>
            <a:r>
              <a:rPr lang="nl-NL" sz="3200" dirty="0" smtClean="0">
                <a:latin typeface="+mn-lt"/>
              </a:rPr>
              <a:t>Maximale score (beoordelingscijfer)</a:t>
            </a:r>
            <a:endParaRPr lang="nl-NL" sz="3200" dirty="0">
              <a:latin typeface="+mn-lt"/>
            </a:endParaRPr>
          </a:p>
        </p:txBody>
      </p:sp>
    </p:spTree>
    <p:extLst>
      <p:ext uri="{BB962C8B-B14F-4D97-AF65-F5344CB8AC3E}">
        <p14:creationId xmlns:p14="http://schemas.microsoft.com/office/powerpoint/2010/main" val="3318183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29999" y="1932039"/>
            <a:ext cx="11315257" cy="5087257"/>
          </a:xfrm>
        </p:spPr>
        <p:txBody>
          <a:bodyPr>
            <a:normAutofit/>
          </a:bodyPr>
          <a:lstStyle/>
          <a:p>
            <a:pPr marL="313200" lvl="1" indent="0">
              <a:lnSpc>
                <a:spcPct val="100000"/>
              </a:lnSpc>
              <a:buNone/>
            </a:pPr>
            <a:r>
              <a:rPr lang="nl-NL" sz="1800" dirty="0"/>
              <a:t>Inschrijver </a:t>
            </a:r>
            <a:r>
              <a:rPr lang="nl-NL" sz="1800" dirty="0"/>
              <a:t>A: inschrijvingssom van € 550.000,- </a:t>
            </a:r>
          </a:p>
          <a:p>
            <a:pPr marL="313200" lvl="1" indent="0">
              <a:buNone/>
            </a:pPr>
            <a:r>
              <a:rPr lang="nl-NL" sz="1600" dirty="0"/>
              <a:t>S1: cijfer 6 (€ 0), S2: cijfer 8 (€ 100.000). Totale kwaliteitswaarde: € 100.000</a:t>
            </a:r>
          </a:p>
          <a:p>
            <a:pPr marL="313200" lvl="1" indent="0">
              <a:buNone/>
            </a:pPr>
            <a:r>
              <a:rPr lang="nl-NL" sz="1600" dirty="0"/>
              <a:t>Inschrijvingssom (€ 550.000) minus totale kwaliteitswaarde (€ 100.000) = </a:t>
            </a:r>
            <a:r>
              <a:rPr lang="nl-NL" sz="1600" b="1" dirty="0"/>
              <a:t>fictieve </a:t>
            </a:r>
          </a:p>
          <a:p>
            <a:pPr marL="313200" lvl="1" indent="0">
              <a:buNone/>
            </a:pPr>
            <a:r>
              <a:rPr lang="nl-NL" sz="1600" b="1" dirty="0"/>
              <a:t>inschrijvingssom (€ 450.000)</a:t>
            </a:r>
            <a:endParaRPr lang="nl-NL" sz="1600" b="1" dirty="0"/>
          </a:p>
          <a:p>
            <a:pPr marL="313200" lvl="1" indent="0">
              <a:buNone/>
            </a:pPr>
            <a:endParaRPr lang="nl-NL" sz="700" b="1" dirty="0" smtClean="0"/>
          </a:p>
          <a:p>
            <a:pPr marL="313200" lvl="1" indent="0">
              <a:buNone/>
            </a:pPr>
            <a:r>
              <a:rPr lang="nl-NL" sz="1800" dirty="0" smtClean="0"/>
              <a:t>Inschrijver </a:t>
            </a:r>
            <a:r>
              <a:rPr lang="nl-NL" sz="1800" dirty="0" smtClean="0"/>
              <a:t>B: inschrijvingssom van € </a:t>
            </a:r>
            <a:r>
              <a:rPr lang="nl-NL" sz="1800" dirty="0" smtClean="0"/>
              <a:t>675.000,-</a:t>
            </a:r>
            <a:endParaRPr lang="nl-NL" sz="1800" dirty="0" smtClean="0"/>
          </a:p>
          <a:p>
            <a:pPr marL="313200" lvl="1" indent="0">
              <a:buNone/>
            </a:pPr>
            <a:r>
              <a:rPr lang="nl-NL" sz="1600" dirty="0" smtClean="0"/>
              <a:t>S1: </a:t>
            </a:r>
            <a:r>
              <a:rPr lang="nl-NL" sz="1600" dirty="0" smtClean="0"/>
              <a:t>cijfer 8 (€ </a:t>
            </a:r>
            <a:r>
              <a:rPr lang="nl-NL" sz="1600" dirty="0" smtClean="0"/>
              <a:t>100.000</a:t>
            </a:r>
            <a:r>
              <a:rPr lang="nl-NL" sz="1600" dirty="0" smtClean="0"/>
              <a:t>), S2</a:t>
            </a:r>
            <a:r>
              <a:rPr lang="nl-NL" sz="1600" dirty="0" smtClean="0"/>
              <a:t>: cijfer </a:t>
            </a:r>
            <a:r>
              <a:rPr lang="nl-NL" sz="1600" dirty="0" smtClean="0"/>
              <a:t>9 </a:t>
            </a:r>
            <a:r>
              <a:rPr lang="nl-NL" sz="1600" dirty="0" smtClean="0"/>
              <a:t>(€ </a:t>
            </a:r>
            <a:r>
              <a:rPr lang="nl-NL" sz="1600" dirty="0" smtClean="0"/>
              <a:t>150</a:t>
            </a:r>
            <a:r>
              <a:rPr lang="nl-NL" sz="1600" dirty="0" smtClean="0"/>
              <a:t>.000). </a:t>
            </a:r>
            <a:r>
              <a:rPr lang="nl-NL" sz="1600" dirty="0" smtClean="0"/>
              <a:t>Totale kwaliteitswaarde</a:t>
            </a:r>
            <a:r>
              <a:rPr lang="nl-NL" sz="1600" dirty="0" smtClean="0"/>
              <a:t>: € </a:t>
            </a:r>
            <a:r>
              <a:rPr lang="nl-NL" sz="1600" dirty="0" smtClean="0"/>
              <a:t>250.000</a:t>
            </a:r>
            <a:endParaRPr lang="nl-NL" sz="1600" dirty="0" smtClean="0"/>
          </a:p>
          <a:p>
            <a:pPr marL="313200" lvl="1" indent="0">
              <a:buNone/>
            </a:pPr>
            <a:r>
              <a:rPr lang="nl-NL" sz="1600" dirty="0" smtClean="0"/>
              <a:t>Inschrijvingssom (€ </a:t>
            </a:r>
            <a:r>
              <a:rPr lang="nl-NL" sz="1600" dirty="0" smtClean="0"/>
              <a:t>675.000</a:t>
            </a:r>
            <a:r>
              <a:rPr lang="nl-NL" sz="1600" dirty="0" smtClean="0"/>
              <a:t>) </a:t>
            </a:r>
            <a:r>
              <a:rPr lang="nl-NL" sz="1600" dirty="0" smtClean="0"/>
              <a:t>minus totale kwaliteitswaarde (€ </a:t>
            </a:r>
            <a:r>
              <a:rPr lang="nl-NL" sz="1600" dirty="0" smtClean="0"/>
              <a:t>250.000</a:t>
            </a:r>
            <a:r>
              <a:rPr lang="nl-NL" sz="1600" dirty="0" smtClean="0"/>
              <a:t>) </a:t>
            </a:r>
            <a:r>
              <a:rPr lang="nl-NL" sz="1600" dirty="0" smtClean="0"/>
              <a:t>= </a:t>
            </a:r>
            <a:r>
              <a:rPr lang="nl-NL" sz="1600" b="1" dirty="0" smtClean="0"/>
              <a:t>fictieve </a:t>
            </a:r>
            <a:endParaRPr lang="nl-NL" sz="1600" b="1" dirty="0" smtClean="0"/>
          </a:p>
          <a:p>
            <a:pPr marL="313200" lvl="1" indent="0">
              <a:buNone/>
            </a:pPr>
            <a:r>
              <a:rPr lang="nl-NL" sz="1600" b="1" dirty="0" smtClean="0"/>
              <a:t>inschrijvingssom </a:t>
            </a:r>
            <a:r>
              <a:rPr lang="nl-NL" sz="1600" b="1" dirty="0" smtClean="0"/>
              <a:t>(€ </a:t>
            </a:r>
            <a:r>
              <a:rPr lang="nl-NL" sz="1600" b="1" dirty="0" smtClean="0"/>
              <a:t>425.000</a:t>
            </a:r>
            <a:r>
              <a:rPr lang="nl-NL" sz="1600" b="1" dirty="0" smtClean="0"/>
              <a:t>)</a:t>
            </a:r>
          </a:p>
          <a:p>
            <a:pPr marL="313200" lvl="1" indent="0">
              <a:buNone/>
            </a:pPr>
            <a:endParaRPr lang="nl-NL" sz="700" b="1" dirty="0"/>
          </a:p>
          <a:p>
            <a:pPr marL="313200" lvl="1" indent="0">
              <a:buNone/>
            </a:pPr>
            <a:r>
              <a:rPr lang="nl-NL" sz="1800" dirty="0"/>
              <a:t>Inschrijver </a:t>
            </a:r>
            <a:r>
              <a:rPr lang="nl-NL" sz="1800" dirty="0" smtClean="0"/>
              <a:t>C: </a:t>
            </a:r>
            <a:r>
              <a:rPr lang="nl-NL" sz="1800" dirty="0"/>
              <a:t>inschrijvingssom van € </a:t>
            </a:r>
            <a:r>
              <a:rPr lang="nl-NL" sz="1800" dirty="0" smtClean="0"/>
              <a:t>400.000</a:t>
            </a:r>
            <a:r>
              <a:rPr lang="nl-NL" sz="1800" dirty="0"/>
              <a:t>,-</a:t>
            </a:r>
          </a:p>
          <a:p>
            <a:pPr marL="313200" lvl="1" indent="0">
              <a:buNone/>
            </a:pPr>
            <a:r>
              <a:rPr lang="nl-NL" sz="1600" dirty="0"/>
              <a:t>S1: cijfer </a:t>
            </a:r>
            <a:r>
              <a:rPr lang="nl-NL" sz="1600" dirty="0" smtClean="0"/>
              <a:t>6 </a:t>
            </a:r>
            <a:r>
              <a:rPr lang="nl-NL" sz="1600" dirty="0"/>
              <a:t>(€ 0</a:t>
            </a:r>
            <a:r>
              <a:rPr lang="nl-NL" sz="1600" dirty="0" smtClean="0"/>
              <a:t>), </a:t>
            </a:r>
            <a:r>
              <a:rPr lang="nl-NL" sz="1600" dirty="0"/>
              <a:t>S2: cijfer </a:t>
            </a:r>
            <a:r>
              <a:rPr lang="nl-NL" sz="1600" dirty="0" smtClean="0"/>
              <a:t>4 </a:t>
            </a:r>
            <a:r>
              <a:rPr lang="nl-NL" sz="1600" dirty="0"/>
              <a:t>(</a:t>
            </a:r>
            <a:r>
              <a:rPr lang="nl-NL" sz="1600" dirty="0" smtClean="0"/>
              <a:t>€ + 100.000</a:t>
            </a:r>
            <a:r>
              <a:rPr lang="nl-NL" sz="1600" dirty="0"/>
              <a:t>). Totale kwaliteitswaarde</a:t>
            </a:r>
            <a:r>
              <a:rPr lang="nl-NL" sz="1600" dirty="0" smtClean="0"/>
              <a:t>: € + 100.000</a:t>
            </a:r>
            <a:endParaRPr lang="nl-NL" sz="1600" dirty="0"/>
          </a:p>
          <a:p>
            <a:pPr marL="313200" lvl="1" indent="0">
              <a:buNone/>
            </a:pPr>
            <a:r>
              <a:rPr lang="nl-NL" sz="1600" dirty="0"/>
              <a:t>Inschrijvingssom (€ </a:t>
            </a:r>
            <a:r>
              <a:rPr lang="nl-NL" sz="1600" dirty="0" smtClean="0"/>
              <a:t>400.000</a:t>
            </a:r>
            <a:r>
              <a:rPr lang="nl-NL" sz="1600" dirty="0"/>
              <a:t>) minus totale kwaliteitswaarde (€ </a:t>
            </a:r>
            <a:r>
              <a:rPr lang="nl-NL" sz="1600" dirty="0" smtClean="0"/>
              <a:t>+ 100.000</a:t>
            </a:r>
            <a:r>
              <a:rPr lang="nl-NL" sz="1600" dirty="0"/>
              <a:t>) = </a:t>
            </a:r>
            <a:r>
              <a:rPr lang="nl-NL" sz="1600" b="1" dirty="0"/>
              <a:t>fictieve </a:t>
            </a:r>
            <a:endParaRPr lang="nl-NL" sz="1600" b="1" dirty="0" smtClean="0"/>
          </a:p>
          <a:p>
            <a:pPr marL="313200" lvl="1" indent="0">
              <a:buNone/>
            </a:pPr>
            <a:r>
              <a:rPr lang="nl-NL" sz="1600" b="1" dirty="0" smtClean="0"/>
              <a:t>inschrijvingssom </a:t>
            </a:r>
            <a:r>
              <a:rPr lang="nl-NL" sz="1600" b="1" dirty="0"/>
              <a:t>(€ </a:t>
            </a:r>
            <a:r>
              <a:rPr lang="nl-NL" sz="1600" b="1" dirty="0" smtClean="0"/>
              <a:t>500.000)</a:t>
            </a:r>
            <a:endParaRPr lang="nl-NL" sz="1600" b="1" dirty="0"/>
          </a:p>
          <a:p>
            <a:pPr marL="313200" lvl="1" indent="0">
              <a:buNone/>
            </a:pPr>
            <a:endParaRPr lang="nl-NL" sz="1800" b="1" dirty="0" smtClean="0"/>
          </a:p>
          <a:p>
            <a:pPr marL="313200" lvl="1" indent="0">
              <a:buNone/>
            </a:pPr>
            <a:endParaRPr lang="nl-NL" b="1" dirty="0" smtClean="0"/>
          </a:p>
          <a:p>
            <a:pPr marL="313200" lvl="1" indent="0">
              <a:buNone/>
            </a:pPr>
            <a:endParaRPr lang="nl-NL" b="1" dirty="0" smtClean="0"/>
          </a:p>
          <a:p>
            <a:endParaRPr lang="nl-NL" dirty="0" smtClean="0"/>
          </a:p>
          <a:p>
            <a:pPr marL="0" indent="0">
              <a:buNone/>
            </a:pPr>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16</a:t>
            </a:fld>
            <a:endParaRPr lang="nl-NL" dirty="0"/>
          </a:p>
        </p:txBody>
      </p:sp>
      <p:sp>
        <p:nvSpPr>
          <p:cNvPr id="5" name="Titel 4"/>
          <p:cNvSpPr>
            <a:spLocks noGrp="1"/>
          </p:cNvSpPr>
          <p:nvPr>
            <p:ph type="title"/>
          </p:nvPr>
        </p:nvSpPr>
        <p:spPr>
          <a:xfrm>
            <a:off x="630000" y="1281950"/>
            <a:ext cx="10933200" cy="650089"/>
          </a:xfrm>
        </p:spPr>
        <p:txBody>
          <a:bodyPr>
            <a:normAutofit/>
          </a:bodyPr>
          <a:lstStyle/>
          <a:p>
            <a:r>
              <a:rPr lang="nl-NL" sz="3200" dirty="0" smtClean="0">
                <a:latin typeface="+mn-lt"/>
              </a:rPr>
              <a:t>Voorbeeld: Fictieve inschrijving</a:t>
            </a:r>
            <a:endParaRPr lang="nl-NL" sz="3200" dirty="0">
              <a:latin typeface="+mn-lt"/>
            </a:endParaRPr>
          </a:p>
        </p:txBody>
      </p:sp>
    </p:spTree>
    <p:extLst>
      <p:ext uri="{BB962C8B-B14F-4D97-AF65-F5344CB8AC3E}">
        <p14:creationId xmlns:p14="http://schemas.microsoft.com/office/powerpoint/2010/main" val="38473814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pPr lvl="1">
              <a:buFont typeface="Arial" panose="020B0604020202020204" pitchFamily="34" charset="0"/>
              <a:buChar char="•"/>
            </a:pPr>
            <a:r>
              <a:rPr lang="nl-NL" dirty="0" smtClean="0"/>
              <a:t>Maximaal </a:t>
            </a:r>
            <a:r>
              <a:rPr lang="nl-NL" dirty="0"/>
              <a:t>4</a:t>
            </a:r>
            <a:r>
              <a:rPr lang="nl-NL" dirty="0" smtClean="0"/>
              <a:t> </a:t>
            </a:r>
            <a:r>
              <a:rPr lang="nl-NL" dirty="0" smtClean="0"/>
              <a:t>pagina’s A4 formaat (inclusief bijlagen maar exclusief voorblad, inleiding, inhoudsopgave en tabbladen). (zie bijlage </a:t>
            </a:r>
            <a:r>
              <a:rPr lang="nl-NL" dirty="0" smtClean="0"/>
              <a:t>G)</a:t>
            </a:r>
            <a:endParaRPr lang="nl-NL" dirty="0" smtClean="0"/>
          </a:p>
          <a:p>
            <a:pPr lvl="1">
              <a:buFont typeface="Arial" panose="020B0604020202020204" pitchFamily="34" charset="0"/>
              <a:buChar char="•"/>
            </a:pPr>
            <a:r>
              <a:rPr lang="nl-NL" dirty="0" smtClean="0"/>
              <a:t>Let op het gebruikte </a:t>
            </a:r>
            <a:r>
              <a:rPr lang="nl-NL" b="1" dirty="0" smtClean="0"/>
              <a:t>lettertype</a:t>
            </a:r>
            <a:r>
              <a:rPr lang="nl-NL" dirty="0" smtClean="0"/>
              <a:t>, </a:t>
            </a:r>
            <a:r>
              <a:rPr lang="nl-NL" b="1" dirty="0" smtClean="0"/>
              <a:t>minimale regelafstand</a:t>
            </a:r>
            <a:r>
              <a:rPr lang="nl-NL" dirty="0" smtClean="0"/>
              <a:t> en de </a:t>
            </a:r>
            <a:r>
              <a:rPr lang="nl-NL" b="1" dirty="0" smtClean="0"/>
              <a:t>minimale marges </a:t>
            </a:r>
            <a:r>
              <a:rPr lang="nl-NL" dirty="0" smtClean="0"/>
              <a:t>(zie bijlage </a:t>
            </a:r>
            <a:r>
              <a:rPr lang="nl-NL" dirty="0" smtClean="0"/>
              <a:t>G)</a:t>
            </a:r>
          </a:p>
          <a:p>
            <a:pPr lvl="1">
              <a:buFont typeface="Arial" panose="020B0604020202020204" pitchFamily="34" charset="0"/>
              <a:buChar char="•"/>
            </a:pPr>
            <a:endParaRPr lang="nl-NL" dirty="0"/>
          </a:p>
          <a:p>
            <a:pPr lvl="1">
              <a:buFont typeface="Arial" panose="020B0604020202020204" pitchFamily="34" charset="0"/>
              <a:buChar char="•"/>
            </a:pPr>
            <a:r>
              <a:rPr lang="nl-NL" b="1" dirty="0" smtClean="0"/>
              <a:t>Let op: De maximale waarde van de Raamovereenkomst (€ 2.500.000) is geen raming!</a:t>
            </a:r>
          </a:p>
          <a:p>
            <a:pPr lvl="1">
              <a:buFont typeface="Arial" panose="020B0604020202020204" pitchFamily="34" charset="0"/>
              <a:buChar char="•"/>
            </a:pPr>
            <a:endParaRPr lang="nl-NL" b="1" dirty="0"/>
          </a:p>
          <a:p>
            <a:pPr lvl="1">
              <a:buFont typeface="Arial" panose="020B0604020202020204" pitchFamily="34" charset="0"/>
              <a:buChar char="•"/>
            </a:pPr>
            <a:endParaRPr lang="nl-NL" b="1" dirty="0" smtClean="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17</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normAutofit/>
          </a:bodyPr>
          <a:lstStyle/>
          <a:p>
            <a:r>
              <a:rPr lang="nl-NL" sz="3200" dirty="0" smtClean="0"/>
              <a:t>Voor</a:t>
            </a:r>
            <a:r>
              <a:rPr lang="nl-NL" sz="3200" dirty="0" smtClean="0">
                <a:latin typeface="+mn-lt"/>
              </a:rPr>
              <a:t>waarde </a:t>
            </a:r>
            <a:r>
              <a:rPr lang="nl-NL" sz="3200" dirty="0" smtClean="0">
                <a:latin typeface="+mn-lt"/>
              </a:rPr>
              <a:t>inschrijving </a:t>
            </a:r>
            <a:endParaRPr lang="nl-NL" sz="3200" dirty="0">
              <a:latin typeface="+mn-lt"/>
            </a:endParaRPr>
          </a:p>
        </p:txBody>
      </p:sp>
    </p:spTree>
    <p:extLst>
      <p:ext uri="{BB962C8B-B14F-4D97-AF65-F5344CB8AC3E}">
        <p14:creationId xmlns:p14="http://schemas.microsoft.com/office/powerpoint/2010/main" val="21146335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630000" y="2964425"/>
            <a:ext cx="10923588" cy="934457"/>
          </a:xfrm>
        </p:spPr>
        <p:txBody>
          <a:bodyPr>
            <a:normAutofit/>
          </a:bodyPr>
          <a:lstStyle/>
          <a:p>
            <a:pPr algn="ctr"/>
            <a:r>
              <a:rPr lang="nl-NL" sz="5400" dirty="0">
                <a:latin typeface="+mn-lt"/>
              </a:rPr>
              <a:t>B</a:t>
            </a:r>
            <a:r>
              <a:rPr lang="nl-NL" sz="5400" dirty="0" smtClean="0">
                <a:latin typeface="+mn-lt"/>
              </a:rPr>
              <a:t>edankt voor uw aandacht!</a:t>
            </a:r>
            <a:endParaRPr lang="nl-NL" sz="5400" dirty="0">
              <a:latin typeface="+mn-lt"/>
            </a:endParaRPr>
          </a:p>
        </p:txBody>
      </p:sp>
      <p:sp>
        <p:nvSpPr>
          <p:cNvPr id="8" name="Tijdelijke aanduiding voor tekst 7"/>
          <p:cNvSpPr>
            <a:spLocks noGrp="1"/>
          </p:cNvSpPr>
          <p:nvPr>
            <p:ph type="body" sz="quarter" idx="26"/>
          </p:nvPr>
        </p:nvSpPr>
        <p:spPr/>
        <p:txBody>
          <a:bodyPr/>
          <a:lstStyle/>
          <a:p>
            <a:endParaRPr lang="nl-NL"/>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18</a:t>
            </a:fld>
            <a:endParaRPr lang="nl-NL" dirty="0"/>
          </a:p>
        </p:txBody>
      </p:sp>
    </p:spTree>
    <p:extLst>
      <p:ext uri="{BB962C8B-B14F-4D97-AF65-F5344CB8AC3E}">
        <p14:creationId xmlns:p14="http://schemas.microsoft.com/office/powerpoint/2010/main" val="3573559285"/>
      </p:ext>
    </p:extLst>
  </p:cSld>
  <p:clrMapOvr>
    <a:masterClrMapping/>
  </p:clrMapOvr>
</p:sld>
</file>

<file path=ppt/theme/theme1.xml><?xml version="1.0" encoding="utf-8"?>
<a:theme xmlns:a="http://schemas.openxmlformats.org/drawingml/2006/main" name="RWS 16: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_Powerpoint_16x9_NL_v7 [Read-Only]" id="{2BCCA983-5322-48DC-BF4C-04F4FB9569A0}" vid="{1C9EABB5-911C-4521-B1B6-2157135CE514}"/>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899</TotalTime>
  <Words>978</Words>
  <Application>Microsoft Office PowerPoint</Application>
  <PresentationFormat>Breedbeeld</PresentationFormat>
  <Paragraphs>163</Paragraphs>
  <Slides>18</Slides>
  <Notes>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18</vt:i4>
      </vt:variant>
    </vt:vector>
  </HeadingPairs>
  <TitlesOfParts>
    <vt:vector size="24" baseType="lpstr">
      <vt:lpstr>Arial</vt:lpstr>
      <vt:lpstr>Calibri</vt:lpstr>
      <vt:lpstr>Times New Roman</vt:lpstr>
      <vt:lpstr>Verdana</vt:lpstr>
      <vt:lpstr>Wingdings</vt:lpstr>
      <vt:lpstr>RWS 16:9 NL</vt:lpstr>
      <vt:lpstr>Inlichtingenbijeenkomst Rijkswaterstaat</vt:lpstr>
      <vt:lpstr>Inhoud</vt:lpstr>
      <vt:lpstr>Proces</vt:lpstr>
      <vt:lpstr>Missie Rijkswaterstaat</vt:lpstr>
      <vt:lpstr>Doel uitbesteding</vt:lpstr>
      <vt:lpstr>PPO WNZ</vt:lpstr>
      <vt:lpstr>PowerPoint-presentatie</vt:lpstr>
      <vt:lpstr>Schadeproces (1)</vt:lpstr>
      <vt:lpstr>Schadeproces (2)</vt:lpstr>
      <vt:lpstr>Projectbeheersing en coördinatie overeenkomst </vt:lpstr>
      <vt:lpstr>Beoordelingsmethodiek: Gunnen op waarde</vt:lpstr>
      <vt:lpstr>BPKV-criteria</vt:lpstr>
      <vt:lpstr>Maximale kwaliteits-waarde (€)</vt:lpstr>
      <vt:lpstr>Aandachtspunten waarop wordt beoordeeld</vt:lpstr>
      <vt:lpstr>Maximale score (beoordelingscijfer)</vt:lpstr>
      <vt:lpstr>Voorbeeld: Fictieve inschrijving</vt:lpstr>
      <vt:lpstr>Voorwaarde inschrijving </vt:lpstr>
      <vt:lpstr>Bedankt voor uw aandacht!</vt:lpstr>
    </vt:vector>
  </TitlesOfParts>
  <Company>Rijkswaterstaat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Vergunningverlening Noord-Nederland</dc:title>
  <dc:creator>Slomp, Harold (NN)</dc:creator>
  <dc:description>Template by Orange Pepper_x000d_
2018</dc:description>
  <cp:lastModifiedBy>Arends, Loran (PPO)</cp:lastModifiedBy>
  <cp:revision>64</cp:revision>
  <dcterms:created xsi:type="dcterms:W3CDTF">2021-06-09T12:27:12Z</dcterms:created>
  <dcterms:modified xsi:type="dcterms:W3CDTF">2022-05-12T09:18:33Z</dcterms:modified>
</cp:coreProperties>
</file>