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4"/>
  </p:notesMasterIdLst>
  <p:sldIdLst>
    <p:sldId id="310" r:id="rId5"/>
    <p:sldId id="321" r:id="rId6"/>
    <p:sldId id="305" r:id="rId7"/>
    <p:sldId id="322" r:id="rId8"/>
    <p:sldId id="311" r:id="rId9"/>
    <p:sldId id="338" r:id="rId10"/>
    <p:sldId id="312" r:id="rId11"/>
    <p:sldId id="313" r:id="rId12"/>
    <p:sldId id="317" r:id="rId13"/>
    <p:sldId id="318" r:id="rId14"/>
    <p:sldId id="319" r:id="rId15"/>
    <p:sldId id="314" r:id="rId16"/>
    <p:sldId id="315" r:id="rId17"/>
    <p:sldId id="316" r:id="rId18"/>
    <p:sldId id="320" r:id="rId19"/>
    <p:sldId id="323" r:id="rId20"/>
    <p:sldId id="324" r:id="rId21"/>
    <p:sldId id="327" r:id="rId22"/>
    <p:sldId id="328" r:id="rId23"/>
    <p:sldId id="329" r:id="rId24"/>
    <p:sldId id="330" r:id="rId25"/>
    <p:sldId id="331" r:id="rId26"/>
    <p:sldId id="340" r:id="rId27"/>
    <p:sldId id="332" r:id="rId28"/>
    <p:sldId id="333" r:id="rId29"/>
    <p:sldId id="334" r:id="rId30"/>
    <p:sldId id="335" r:id="rId31"/>
    <p:sldId id="336" r:id="rId32"/>
    <p:sldId id="337" r:id="rId33"/>
  </p:sldIdLst>
  <p:sldSz cx="12192000" cy="6858000"/>
  <p:notesSz cx="6797675" cy="9928225"/>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heets" id="{A7A7B236-5A22-C545-AAEB-41A4F1FA92D7}">
          <p14:sldIdLst>
            <p14:sldId id="310"/>
            <p14:sldId id="321"/>
            <p14:sldId id="305"/>
            <p14:sldId id="322"/>
            <p14:sldId id="311"/>
            <p14:sldId id="338"/>
            <p14:sldId id="312"/>
            <p14:sldId id="313"/>
            <p14:sldId id="317"/>
            <p14:sldId id="318"/>
            <p14:sldId id="319"/>
            <p14:sldId id="314"/>
            <p14:sldId id="315"/>
            <p14:sldId id="316"/>
            <p14:sldId id="320"/>
            <p14:sldId id="323"/>
            <p14:sldId id="324"/>
            <p14:sldId id="327"/>
            <p14:sldId id="328"/>
            <p14:sldId id="329"/>
            <p14:sldId id="330"/>
            <p14:sldId id="331"/>
            <p14:sldId id="340"/>
            <p14:sldId id="332"/>
            <p14:sldId id="333"/>
            <p14:sldId id="334"/>
            <p14:sldId id="335"/>
            <p14:sldId id="336"/>
            <p14:sldId id="337"/>
          </p14:sldIdLst>
        </p14:section>
        <p14:section name="Style" id="{3C78F4DB-50BB-2045-B25A-1D6285BDAEB2}">
          <p14:sldIdLst/>
        </p14:section>
      </p14:sectionLst>
    </p:ext>
    <p:ext uri="{EFAFB233-063F-42B5-8137-9DF3F51BA10A}">
      <p15:sldGuideLst xmlns:p15="http://schemas.microsoft.com/office/powerpoint/2012/main">
        <p15:guide id="1" orient="horz" pos="3634" userDrawn="1">
          <p15:clr>
            <a:srgbClr val="A4A3A4"/>
          </p15:clr>
        </p15:guide>
        <p15:guide id="5" pos="719" userDrawn="1">
          <p15:clr>
            <a:srgbClr val="A4A3A4"/>
          </p15:clr>
        </p15:guide>
        <p15:guide id="6" orient="horz" pos="3453" userDrawn="1">
          <p15:clr>
            <a:srgbClr val="A4A3A4"/>
          </p15:clr>
        </p15:guide>
        <p15:guide id="7" orient="horz" pos="3067" userDrawn="1">
          <p15:clr>
            <a:srgbClr val="A4A3A4"/>
          </p15:clr>
        </p15:guide>
        <p15:guide id="8" orient="horz" pos="268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urence  Arnold | Mitopics" initials="LA|M" lastIdx="3" clrIdx="0">
    <p:extLst>
      <p:ext uri="{19B8F6BF-5375-455C-9EA6-DF929625EA0E}">
        <p15:presenceInfo xmlns:p15="http://schemas.microsoft.com/office/powerpoint/2012/main" userId="S::l.arnold@mitopics.nl::55755d6b-a0ce-44de-9dcd-e3d9ef4217c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4581"/>
    <a:srgbClr val="1F60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D670BF-EF71-8344-A188-A82F10DF2F53}" v="1" dt="2022-10-03T11:25:18.6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95" autoAdjust="0"/>
    <p:restoredTop sz="94694"/>
  </p:normalViewPr>
  <p:slideViewPr>
    <p:cSldViewPr snapToGrid="0" snapToObjects="1">
      <p:cViewPr varScale="1">
        <p:scale>
          <a:sx n="124" d="100"/>
          <a:sy n="124" d="100"/>
        </p:scale>
        <p:origin x="296" y="168"/>
      </p:cViewPr>
      <p:guideLst>
        <p:guide orient="horz" pos="3634"/>
        <p:guide pos="719"/>
        <p:guide orient="horz" pos="3453"/>
        <p:guide orient="horz" pos="3067"/>
        <p:guide orient="horz" pos="2682"/>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ce  Arnold | Mitopics" userId="55755d6b-a0ce-44de-9dcd-e3d9ef4217c3" providerId="ADAL" clId="{9CD670BF-EF71-8344-A188-A82F10DF2F53}"/>
    <pc:docChg chg="addSld delSld modSld modSection">
      <pc:chgData name="Laurence  Arnold | Mitopics" userId="55755d6b-a0ce-44de-9dcd-e3d9ef4217c3" providerId="ADAL" clId="{9CD670BF-EF71-8344-A188-A82F10DF2F53}" dt="2022-10-03T11:25:52.841" v="10" actId="2696"/>
      <pc:docMkLst>
        <pc:docMk/>
      </pc:docMkLst>
      <pc:sldChg chg="del">
        <pc:chgData name="Laurence  Arnold | Mitopics" userId="55755d6b-a0ce-44de-9dcd-e3d9ef4217c3" providerId="ADAL" clId="{9CD670BF-EF71-8344-A188-A82F10DF2F53}" dt="2022-10-03T11:25:52.841" v="10" actId="2696"/>
        <pc:sldMkLst>
          <pc:docMk/>
          <pc:sldMk cId="1270932285" sldId="339"/>
        </pc:sldMkLst>
      </pc:sldChg>
      <pc:sldChg chg="modSp add mod">
        <pc:chgData name="Laurence  Arnold | Mitopics" userId="55755d6b-a0ce-44de-9dcd-e3d9ef4217c3" providerId="ADAL" clId="{9CD670BF-EF71-8344-A188-A82F10DF2F53}" dt="2022-10-03T11:25:48.873" v="9" actId="1076"/>
        <pc:sldMkLst>
          <pc:docMk/>
          <pc:sldMk cId="2969746074" sldId="340"/>
        </pc:sldMkLst>
        <pc:spChg chg="mod">
          <ac:chgData name="Laurence  Arnold | Mitopics" userId="55755d6b-a0ce-44de-9dcd-e3d9ef4217c3" providerId="ADAL" clId="{9CD670BF-EF71-8344-A188-A82F10DF2F53}" dt="2022-10-03T11:25:48.155" v="8" actId="20577"/>
          <ac:spMkLst>
            <pc:docMk/>
            <pc:sldMk cId="2969746074" sldId="340"/>
            <ac:spMk id="4" creationId="{0A126430-8F37-B348-AD7B-DC5698EE1323}"/>
          </ac:spMkLst>
        </pc:spChg>
        <pc:spChg chg="mod">
          <ac:chgData name="Laurence  Arnold | Mitopics" userId="55755d6b-a0ce-44de-9dcd-e3d9ef4217c3" providerId="ADAL" clId="{9CD670BF-EF71-8344-A188-A82F10DF2F53}" dt="2022-10-03T11:25:32.446" v="3" actId="255"/>
          <ac:spMkLst>
            <pc:docMk/>
            <pc:sldMk cId="2969746074" sldId="340"/>
            <ac:spMk id="5" creationId="{318163CC-E2F9-314C-903F-12E7C09B23C9}"/>
          </ac:spMkLst>
        </pc:spChg>
        <pc:picChg chg="mod">
          <ac:chgData name="Laurence  Arnold | Mitopics" userId="55755d6b-a0ce-44de-9dcd-e3d9ef4217c3" providerId="ADAL" clId="{9CD670BF-EF71-8344-A188-A82F10DF2F53}" dt="2022-10-03T11:25:48.873" v="9" actId="1076"/>
          <ac:picMkLst>
            <pc:docMk/>
            <pc:sldMk cId="2969746074" sldId="340"/>
            <ac:picMk id="3" creationId="{D8AE1372-6B36-464D-9892-07FC268374F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fld id="{74650909-04B6-3740-8B17-71470413C8E0}" type="datetimeFigureOut">
              <a:rPr lang="nl-NL" smtClean="0"/>
              <a:t>03-10-2022</a:t>
            </a:fld>
            <a:endParaRPr lang="nl-NL"/>
          </a:p>
        </p:txBody>
      </p:sp>
      <p:sp>
        <p:nvSpPr>
          <p:cNvPr id="4" name="Tijdelijke aanduiding voor dia-afbeelding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fld id="{CC3D320E-7034-1E42-B3A0-27F8CCEC90E7}" type="slidenum">
              <a:rPr lang="nl-NL" smtClean="0"/>
              <a:t>‹nr.›</a:t>
            </a:fld>
            <a:endParaRPr lang="nl-NL"/>
          </a:p>
        </p:txBody>
      </p:sp>
    </p:spTree>
    <p:extLst>
      <p:ext uri="{BB962C8B-B14F-4D97-AF65-F5344CB8AC3E}">
        <p14:creationId xmlns:p14="http://schemas.microsoft.com/office/powerpoint/2010/main" val="3400985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C3D320E-7034-1E42-B3A0-27F8CCEC90E7}" type="slidenum">
              <a:rPr lang="nl-NL" smtClean="0"/>
              <a:t>1</a:t>
            </a:fld>
            <a:endParaRPr lang="nl-NL"/>
          </a:p>
        </p:txBody>
      </p:sp>
    </p:spTree>
    <p:extLst>
      <p:ext uri="{BB962C8B-B14F-4D97-AF65-F5344CB8AC3E}">
        <p14:creationId xmlns:p14="http://schemas.microsoft.com/office/powerpoint/2010/main" val="11325145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FFA471-7F55-9641-B3BA-98A2A6A261ED}"/>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57390C6C-6C49-194C-BB99-73700189AA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93C3D630-554D-384C-A2D8-8339E6FE5FFE}"/>
              </a:ext>
            </a:extLst>
          </p:cNvPr>
          <p:cNvSpPr>
            <a:spLocks noGrp="1"/>
          </p:cNvSpPr>
          <p:nvPr>
            <p:ph type="dt" sz="half" idx="10"/>
          </p:nvPr>
        </p:nvSpPr>
        <p:spPr/>
        <p:txBody>
          <a:bodyPr/>
          <a:lstStyle/>
          <a:p>
            <a:fld id="{EB2E68CF-E4CB-0C47-9DA3-302B17AC6094}" type="datetimeFigureOut">
              <a:rPr lang="nl-NL" smtClean="0"/>
              <a:t>03-10-2022</a:t>
            </a:fld>
            <a:endParaRPr lang="nl-NL"/>
          </a:p>
        </p:txBody>
      </p:sp>
      <p:sp>
        <p:nvSpPr>
          <p:cNvPr id="5" name="Tijdelijke aanduiding voor voettekst 4">
            <a:extLst>
              <a:ext uri="{FF2B5EF4-FFF2-40B4-BE49-F238E27FC236}">
                <a16:creationId xmlns:a16="http://schemas.microsoft.com/office/drawing/2014/main" id="{8CDCB209-AEC1-C445-8CB9-F9572970F5E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AA9332F-D534-074B-82F1-C6212AC54A62}"/>
              </a:ext>
            </a:extLst>
          </p:cNvPr>
          <p:cNvSpPr>
            <a:spLocks noGrp="1"/>
          </p:cNvSpPr>
          <p:nvPr>
            <p:ph type="sldNum" sz="quarter" idx="12"/>
          </p:nvPr>
        </p:nvSpPr>
        <p:spPr/>
        <p:txBody>
          <a:bodyPr/>
          <a:lstStyle/>
          <a:p>
            <a:fld id="{212FB7B9-6C8A-C842-BD1C-0CF5E0CCD9E3}" type="slidenum">
              <a:rPr lang="nl-NL" smtClean="0"/>
              <a:t>‹nr.›</a:t>
            </a:fld>
            <a:endParaRPr lang="nl-NL"/>
          </a:p>
        </p:txBody>
      </p:sp>
    </p:spTree>
    <p:extLst>
      <p:ext uri="{BB962C8B-B14F-4D97-AF65-F5344CB8AC3E}">
        <p14:creationId xmlns:p14="http://schemas.microsoft.com/office/powerpoint/2010/main" val="748067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0B1146-DFFE-8748-AF3F-7ECC17435027}"/>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EA8B1EB6-678E-DC40-9183-6DCC41936924}"/>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A8F2C1C-6B6E-874A-AFB1-6725363A450D}"/>
              </a:ext>
            </a:extLst>
          </p:cNvPr>
          <p:cNvSpPr>
            <a:spLocks noGrp="1"/>
          </p:cNvSpPr>
          <p:nvPr>
            <p:ph type="dt" sz="half" idx="10"/>
          </p:nvPr>
        </p:nvSpPr>
        <p:spPr/>
        <p:txBody>
          <a:bodyPr/>
          <a:lstStyle/>
          <a:p>
            <a:fld id="{EB2E68CF-E4CB-0C47-9DA3-302B17AC6094}" type="datetimeFigureOut">
              <a:rPr lang="nl-NL" smtClean="0"/>
              <a:t>03-10-2022</a:t>
            </a:fld>
            <a:endParaRPr lang="nl-NL"/>
          </a:p>
        </p:txBody>
      </p:sp>
      <p:sp>
        <p:nvSpPr>
          <p:cNvPr id="5" name="Tijdelijke aanduiding voor voettekst 4">
            <a:extLst>
              <a:ext uri="{FF2B5EF4-FFF2-40B4-BE49-F238E27FC236}">
                <a16:creationId xmlns:a16="http://schemas.microsoft.com/office/drawing/2014/main" id="{9FB317D9-271C-6E43-A40C-EAD6700CC5F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A7F8E68-2604-7A45-B61D-21DEBC4FC58D}"/>
              </a:ext>
            </a:extLst>
          </p:cNvPr>
          <p:cNvSpPr>
            <a:spLocks noGrp="1"/>
          </p:cNvSpPr>
          <p:nvPr>
            <p:ph type="sldNum" sz="quarter" idx="12"/>
          </p:nvPr>
        </p:nvSpPr>
        <p:spPr/>
        <p:txBody>
          <a:bodyPr/>
          <a:lstStyle/>
          <a:p>
            <a:fld id="{212FB7B9-6C8A-C842-BD1C-0CF5E0CCD9E3}" type="slidenum">
              <a:rPr lang="nl-NL" smtClean="0"/>
              <a:t>‹nr.›</a:t>
            </a:fld>
            <a:endParaRPr lang="nl-NL"/>
          </a:p>
        </p:txBody>
      </p:sp>
    </p:spTree>
    <p:extLst>
      <p:ext uri="{BB962C8B-B14F-4D97-AF65-F5344CB8AC3E}">
        <p14:creationId xmlns:p14="http://schemas.microsoft.com/office/powerpoint/2010/main" val="1805109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F6640F03-E461-8649-9701-77C04568968D}"/>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05AB385B-F84B-E14A-85B4-F638B79BEC3B}"/>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071DA95-B203-294C-86E5-6C3E7F223273}"/>
              </a:ext>
            </a:extLst>
          </p:cNvPr>
          <p:cNvSpPr>
            <a:spLocks noGrp="1"/>
          </p:cNvSpPr>
          <p:nvPr>
            <p:ph type="dt" sz="half" idx="10"/>
          </p:nvPr>
        </p:nvSpPr>
        <p:spPr/>
        <p:txBody>
          <a:bodyPr/>
          <a:lstStyle/>
          <a:p>
            <a:fld id="{EB2E68CF-E4CB-0C47-9DA3-302B17AC6094}" type="datetimeFigureOut">
              <a:rPr lang="nl-NL" smtClean="0"/>
              <a:t>03-10-2022</a:t>
            </a:fld>
            <a:endParaRPr lang="nl-NL"/>
          </a:p>
        </p:txBody>
      </p:sp>
      <p:sp>
        <p:nvSpPr>
          <p:cNvPr id="5" name="Tijdelijke aanduiding voor voettekst 4">
            <a:extLst>
              <a:ext uri="{FF2B5EF4-FFF2-40B4-BE49-F238E27FC236}">
                <a16:creationId xmlns:a16="http://schemas.microsoft.com/office/drawing/2014/main" id="{6B2AD2D2-903A-5549-B5CA-BD146A2B501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81F1051-534F-2849-9D45-C66D84FA3824}"/>
              </a:ext>
            </a:extLst>
          </p:cNvPr>
          <p:cNvSpPr>
            <a:spLocks noGrp="1"/>
          </p:cNvSpPr>
          <p:nvPr>
            <p:ph type="sldNum" sz="quarter" idx="12"/>
          </p:nvPr>
        </p:nvSpPr>
        <p:spPr/>
        <p:txBody>
          <a:bodyPr/>
          <a:lstStyle/>
          <a:p>
            <a:fld id="{212FB7B9-6C8A-C842-BD1C-0CF5E0CCD9E3}" type="slidenum">
              <a:rPr lang="nl-NL" smtClean="0"/>
              <a:t>‹nr.›</a:t>
            </a:fld>
            <a:endParaRPr lang="nl-NL"/>
          </a:p>
        </p:txBody>
      </p:sp>
    </p:spTree>
    <p:extLst>
      <p:ext uri="{BB962C8B-B14F-4D97-AF65-F5344CB8AC3E}">
        <p14:creationId xmlns:p14="http://schemas.microsoft.com/office/powerpoint/2010/main" val="2130421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CDBEB5-59F6-3F4F-B44A-7BA127F4B5A2}"/>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FBD8159-680C-D749-AB07-EE91FB414588}"/>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2D483AB-454B-2B46-B1DE-E391D72D772D}"/>
              </a:ext>
            </a:extLst>
          </p:cNvPr>
          <p:cNvSpPr>
            <a:spLocks noGrp="1"/>
          </p:cNvSpPr>
          <p:nvPr>
            <p:ph type="dt" sz="half" idx="10"/>
          </p:nvPr>
        </p:nvSpPr>
        <p:spPr/>
        <p:txBody>
          <a:bodyPr/>
          <a:lstStyle/>
          <a:p>
            <a:fld id="{EB2E68CF-E4CB-0C47-9DA3-302B17AC6094}" type="datetimeFigureOut">
              <a:rPr lang="nl-NL" smtClean="0"/>
              <a:t>03-10-2022</a:t>
            </a:fld>
            <a:endParaRPr lang="nl-NL"/>
          </a:p>
        </p:txBody>
      </p:sp>
      <p:sp>
        <p:nvSpPr>
          <p:cNvPr id="5" name="Tijdelijke aanduiding voor voettekst 4">
            <a:extLst>
              <a:ext uri="{FF2B5EF4-FFF2-40B4-BE49-F238E27FC236}">
                <a16:creationId xmlns:a16="http://schemas.microsoft.com/office/drawing/2014/main" id="{F14DA7F9-94DE-7047-A414-AE554229198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87B9D53-6460-1F43-BD87-1BA3D02367F1}"/>
              </a:ext>
            </a:extLst>
          </p:cNvPr>
          <p:cNvSpPr>
            <a:spLocks noGrp="1"/>
          </p:cNvSpPr>
          <p:nvPr>
            <p:ph type="sldNum" sz="quarter" idx="12"/>
          </p:nvPr>
        </p:nvSpPr>
        <p:spPr/>
        <p:txBody>
          <a:bodyPr/>
          <a:lstStyle/>
          <a:p>
            <a:fld id="{212FB7B9-6C8A-C842-BD1C-0CF5E0CCD9E3}" type="slidenum">
              <a:rPr lang="nl-NL" smtClean="0"/>
              <a:t>‹nr.›</a:t>
            </a:fld>
            <a:endParaRPr lang="nl-NL"/>
          </a:p>
        </p:txBody>
      </p:sp>
    </p:spTree>
    <p:extLst>
      <p:ext uri="{BB962C8B-B14F-4D97-AF65-F5344CB8AC3E}">
        <p14:creationId xmlns:p14="http://schemas.microsoft.com/office/powerpoint/2010/main" val="598059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F89D96-EE34-6B42-90C1-48888426C3CF}"/>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64750190-11E7-FA47-9713-4E253D01995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686D4E42-1382-9A44-8C16-061B505A8BA6}"/>
              </a:ext>
            </a:extLst>
          </p:cNvPr>
          <p:cNvSpPr>
            <a:spLocks noGrp="1"/>
          </p:cNvSpPr>
          <p:nvPr>
            <p:ph type="dt" sz="half" idx="10"/>
          </p:nvPr>
        </p:nvSpPr>
        <p:spPr/>
        <p:txBody>
          <a:bodyPr/>
          <a:lstStyle/>
          <a:p>
            <a:fld id="{EB2E68CF-E4CB-0C47-9DA3-302B17AC6094}" type="datetimeFigureOut">
              <a:rPr lang="nl-NL" smtClean="0"/>
              <a:t>03-10-2022</a:t>
            </a:fld>
            <a:endParaRPr lang="nl-NL"/>
          </a:p>
        </p:txBody>
      </p:sp>
      <p:sp>
        <p:nvSpPr>
          <p:cNvPr id="5" name="Tijdelijke aanduiding voor voettekst 4">
            <a:extLst>
              <a:ext uri="{FF2B5EF4-FFF2-40B4-BE49-F238E27FC236}">
                <a16:creationId xmlns:a16="http://schemas.microsoft.com/office/drawing/2014/main" id="{16D7C981-8110-FD43-916A-BCFDF236BE5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0BE8169-3F0D-A346-831D-780E09B4B9CF}"/>
              </a:ext>
            </a:extLst>
          </p:cNvPr>
          <p:cNvSpPr>
            <a:spLocks noGrp="1"/>
          </p:cNvSpPr>
          <p:nvPr>
            <p:ph type="sldNum" sz="quarter" idx="12"/>
          </p:nvPr>
        </p:nvSpPr>
        <p:spPr/>
        <p:txBody>
          <a:bodyPr/>
          <a:lstStyle/>
          <a:p>
            <a:fld id="{212FB7B9-6C8A-C842-BD1C-0CF5E0CCD9E3}" type="slidenum">
              <a:rPr lang="nl-NL" smtClean="0"/>
              <a:t>‹nr.›</a:t>
            </a:fld>
            <a:endParaRPr lang="nl-NL"/>
          </a:p>
        </p:txBody>
      </p:sp>
    </p:spTree>
    <p:extLst>
      <p:ext uri="{BB962C8B-B14F-4D97-AF65-F5344CB8AC3E}">
        <p14:creationId xmlns:p14="http://schemas.microsoft.com/office/powerpoint/2010/main" val="4178039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81FF16-1D86-FA4A-ACF7-D1B23D7AAD50}"/>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8A2BDE08-A7DE-A947-8CFA-6C33D56E2035}"/>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06C04931-61E3-DB4C-9327-3E341A9DB7F9}"/>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AAE3A972-3DA0-9545-B063-A2CECC31A655}"/>
              </a:ext>
            </a:extLst>
          </p:cNvPr>
          <p:cNvSpPr>
            <a:spLocks noGrp="1"/>
          </p:cNvSpPr>
          <p:nvPr>
            <p:ph type="dt" sz="half" idx="10"/>
          </p:nvPr>
        </p:nvSpPr>
        <p:spPr/>
        <p:txBody>
          <a:bodyPr/>
          <a:lstStyle/>
          <a:p>
            <a:fld id="{EB2E68CF-E4CB-0C47-9DA3-302B17AC6094}" type="datetimeFigureOut">
              <a:rPr lang="nl-NL" smtClean="0"/>
              <a:t>03-10-2022</a:t>
            </a:fld>
            <a:endParaRPr lang="nl-NL"/>
          </a:p>
        </p:txBody>
      </p:sp>
      <p:sp>
        <p:nvSpPr>
          <p:cNvPr id="6" name="Tijdelijke aanduiding voor voettekst 5">
            <a:extLst>
              <a:ext uri="{FF2B5EF4-FFF2-40B4-BE49-F238E27FC236}">
                <a16:creationId xmlns:a16="http://schemas.microsoft.com/office/drawing/2014/main" id="{A8FCE7FF-4775-D843-B658-C1F5A754F1E9}"/>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73E70E79-F2C9-6E43-B6DD-8F08F2F35D6C}"/>
              </a:ext>
            </a:extLst>
          </p:cNvPr>
          <p:cNvSpPr>
            <a:spLocks noGrp="1"/>
          </p:cNvSpPr>
          <p:nvPr>
            <p:ph type="sldNum" sz="quarter" idx="12"/>
          </p:nvPr>
        </p:nvSpPr>
        <p:spPr/>
        <p:txBody>
          <a:bodyPr/>
          <a:lstStyle/>
          <a:p>
            <a:fld id="{212FB7B9-6C8A-C842-BD1C-0CF5E0CCD9E3}" type="slidenum">
              <a:rPr lang="nl-NL" smtClean="0"/>
              <a:t>‹nr.›</a:t>
            </a:fld>
            <a:endParaRPr lang="nl-NL"/>
          </a:p>
        </p:txBody>
      </p:sp>
    </p:spTree>
    <p:extLst>
      <p:ext uri="{BB962C8B-B14F-4D97-AF65-F5344CB8AC3E}">
        <p14:creationId xmlns:p14="http://schemas.microsoft.com/office/powerpoint/2010/main" val="2154280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B44A6A-091F-DB48-97F9-1C38FF7A159A}"/>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A00A3825-670F-084C-B6F7-A1FE2A2F99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D9FDD7B2-96AD-EA4D-AF74-845F0BF615F3}"/>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B75D7ACC-7D04-9F4F-B374-8550D88AC9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8D7971C7-4706-A448-BDCC-0A742D48FC4A}"/>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38BC1B57-2F16-3C46-A5E7-155A514F92A3}"/>
              </a:ext>
            </a:extLst>
          </p:cNvPr>
          <p:cNvSpPr>
            <a:spLocks noGrp="1"/>
          </p:cNvSpPr>
          <p:nvPr>
            <p:ph type="dt" sz="half" idx="10"/>
          </p:nvPr>
        </p:nvSpPr>
        <p:spPr/>
        <p:txBody>
          <a:bodyPr/>
          <a:lstStyle/>
          <a:p>
            <a:fld id="{EB2E68CF-E4CB-0C47-9DA3-302B17AC6094}" type="datetimeFigureOut">
              <a:rPr lang="nl-NL" smtClean="0"/>
              <a:t>03-10-2022</a:t>
            </a:fld>
            <a:endParaRPr lang="nl-NL"/>
          </a:p>
        </p:txBody>
      </p:sp>
      <p:sp>
        <p:nvSpPr>
          <p:cNvPr id="8" name="Tijdelijke aanduiding voor voettekst 7">
            <a:extLst>
              <a:ext uri="{FF2B5EF4-FFF2-40B4-BE49-F238E27FC236}">
                <a16:creationId xmlns:a16="http://schemas.microsoft.com/office/drawing/2014/main" id="{EFE03D2D-44D2-BE47-B3CD-7128CF01969D}"/>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0936E472-9158-4740-A327-8EB9C3525CB6}"/>
              </a:ext>
            </a:extLst>
          </p:cNvPr>
          <p:cNvSpPr>
            <a:spLocks noGrp="1"/>
          </p:cNvSpPr>
          <p:nvPr>
            <p:ph type="sldNum" sz="quarter" idx="12"/>
          </p:nvPr>
        </p:nvSpPr>
        <p:spPr/>
        <p:txBody>
          <a:bodyPr/>
          <a:lstStyle/>
          <a:p>
            <a:fld id="{212FB7B9-6C8A-C842-BD1C-0CF5E0CCD9E3}" type="slidenum">
              <a:rPr lang="nl-NL" smtClean="0"/>
              <a:t>‹nr.›</a:t>
            </a:fld>
            <a:endParaRPr lang="nl-NL"/>
          </a:p>
        </p:txBody>
      </p:sp>
    </p:spTree>
    <p:extLst>
      <p:ext uri="{BB962C8B-B14F-4D97-AF65-F5344CB8AC3E}">
        <p14:creationId xmlns:p14="http://schemas.microsoft.com/office/powerpoint/2010/main" val="4199854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680501-78C6-9C46-AEAD-AC919437EA32}"/>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0A59DB95-B840-974A-B4AA-21D67B27E22D}"/>
              </a:ext>
            </a:extLst>
          </p:cNvPr>
          <p:cNvSpPr>
            <a:spLocks noGrp="1"/>
          </p:cNvSpPr>
          <p:nvPr>
            <p:ph type="dt" sz="half" idx="10"/>
          </p:nvPr>
        </p:nvSpPr>
        <p:spPr/>
        <p:txBody>
          <a:bodyPr/>
          <a:lstStyle/>
          <a:p>
            <a:fld id="{EB2E68CF-E4CB-0C47-9DA3-302B17AC6094}" type="datetimeFigureOut">
              <a:rPr lang="nl-NL" smtClean="0"/>
              <a:t>03-10-2022</a:t>
            </a:fld>
            <a:endParaRPr lang="nl-NL"/>
          </a:p>
        </p:txBody>
      </p:sp>
      <p:sp>
        <p:nvSpPr>
          <p:cNvPr id="4" name="Tijdelijke aanduiding voor voettekst 3">
            <a:extLst>
              <a:ext uri="{FF2B5EF4-FFF2-40B4-BE49-F238E27FC236}">
                <a16:creationId xmlns:a16="http://schemas.microsoft.com/office/drawing/2014/main" id="{B3B8375A-E7E5-594F-A404-BC20E3B1B114}"/>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B326E049-4897-C84B-92A8-12AC468F10DA}"/>
              </a:ext>
            </a:extLst>
          </p:cNvPr>
          <p:cNvSpPr>
            <a:spLocks noGrp="1"/>
          </p:cNvSpPr>
          <p:nvPr>
            <p:ph type="sldNum" sz="quarter" idx="12"/>
          </p:nvPr>
        </p:nvSpPr>
        <p:spPr/>
        <p:txBody>
          <a:bodyPr/>
          <a:lstStyle/>
          <a:p>
            <a:fld id="{212FB7B9-6C8A-C842-BD1C-0CF5E0CCD9E3}" type="slidenum">
              <a:rPr lang="nl-NL" smtClean="0"/>
              <a:t>‹nr.›</a:t>
            </a:fld>
            <a:endParaRPr lang="nl-NL"/>
          </a:p>
        </p:txBody>
      </p:sp>
    </p:spTree>
    <p:extLst>
      <p:ext uri="{BB962C8B-B14F-4D97-AF65-F5344CB8AC3E}">
        <p14:creationId xmlns:p14="http://schemas.microsoft.com/office/powerpoint/2010/main" val="3871776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971D3F32-292A-4743-A794-EB2A92F3E889}"/>
              </a:ext>
            </a:extLst>
          </p:cNvPr>
          <p:cNvSpPr>
            <a:spLocks noGrp="1"/>
          </p:cNvSpPr>
          <p:nvPr>
            <p:ph type="dt" sz="half" idx="10"/>
          </p:nvPr>
        </p:nvSpPr>
        <p:spPr/>
        <p:txBody>
          <a:bodyPr/>
          <a:lstStyle/>
          <a:p>
            <a:fld id="{EB2E68CF-E4CB-0C47-9DA3-302B17AC6094}" type="datetimeFigureOut">
              <a:rPr lang="nl-NL" smtClean="0"/>
              <a:t>03-10-2022</a:t>
            </a:fld>
            <a:endParaRPr lang="nl-NL"/>
          </a:p>
        </p:txBody>
      </p:sp>
      <p:sp>
        <p:nvSpPr>
          <p:cNvPr id="3" name="Tijdelijke aanduiding voor voettekst 2">
            <a:extLst>
              <a:ext uri="{FF2B5EF4-FFF2-40B4-BE49-F238E27FC236}">
                <a16:creationId xmlns:a16="http://schemas.microsoft.com/office/drawing/2014/main" id="{FD84468F-70A7-254C-A273-25CDCC0BBC05}"/>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C7884AF5-3C05-2747-B0C1-3AE192C07FDD}"/>
              </a:ext>
            </a:extLst>
          </p:cNvPr>
          <p:cNvSpPr>
            <a:spLocks noGrp="1"/>
          </p:cNvSpPr>
          <p:nvPr>
            <p:ph type="sldNum" sz="quarter" idx="12"/>
          </p:nvPr>
        </p:nvSpPr>
        <p:spPr/>
        <p:txBody>
          <a:bodyPr/>
          <a:lstStyle/>
          <a:p>
            <a:fld id="{212FB7B9-6C8A-C842-BD1C-0CF5E0CCD9E3}" type="slidenum">
              <a:rPr lang="nl-NL" smtClean="0"/>
              <a:t>‹nr.›</a:t>
            </a:fld>
            <a:endParaRPr lang="nl-NL"/>
          </a:p>
        </p:txBody>
      </p:sp>
    </p:spTree>
    <p:extLst>
      <p:ext uri="{BB962C8B-B14F-4D97-AF65-F5344CB8AC3E}">
        <p14:creationId xmlns:p14="http://schemas.microsoft.com/office/powerpoint/2010/main" val="1930264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BC68CB-FD9B-D742-8400-AC459FBEFB37}"/>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D57CDADB-17BA-A54F-B875-FD23006D12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8A80E11E-B54A-1247-B8AF-8305C8310E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6D92FF44-252D-F847-A421-910C4B3B7759}"/>
              </a:ext>
            </a:extLst>
          </p:cNvPr>
          <p:cNvSpPr>
            <a:spLocks noGrp="1"/>
          </p:cNvSpPr>
          <p:nvPr>
            <p:ph type="dt" sz="half" idx="10"/>
          </p:nvPr>
        </p:nvSpPr>
        <p:spPr/>
        <p:txBody>
          <a:bodyPr/>
          <a:lstStyle/>
          <a:p>
            <a:fld id="{EB2E68CF-E4CB-0C47-9DA3-302B17AC6094}" type="datetimeFigureOut">
              <a:rPr lang="nl-NL" smtClean="0"/>
              <a:t>03-10-2022</a:t>
            </a:fld>
            <a:endParaRPr lang="nl-NL"/>
          </a:p>
        </p:txBody>
      </p:sp>
      <p:sp>
        <p:nvSpPr>
          <p:cNvPr id="6" name="Tijdelijke aanduiding voor voettekst 5">
            <a:extLst>
              <a:ext uri="{FF2B5EF4-FFF2-40B4-BE49-F238E27FC236}">
                <a16:creationId xmlns:a16="http://schemas.microsoft.com/office/drawing/2014/main" id="{6355AD51-95C0-4242-969F-69DE87DB437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D4881A7-024D-F645-B486-459251FE8877}"/>
              </a:ext>
            </a:extLst>
          </p:cNvPr>
          <p:cNvSpPr>
            <a:spLocks noGrp="1"/>
          </p:cNvSpPr>
          <p:nvPr>
            <p:ph type="sldNum" sz="quarter" idx="12"/>
          </p:nvPr>
        </p:nvSpPr>
        <p:spPr/>
        <p:txBody>
          <a:bodyPr/>
          <a:lstStyle/>
          <a:p>
            <a:fld id="{212FB7B9-6C8A-C842-BD1C-0CF5E0CCD9E3}" type="slidenum">
              <a:rPr lang="nl-NL" smtClean="0"/>
              <a:t>‹nr.›</a:t>
            </a:fld>
            <a:endParaRPr lang="nl-NL"/>
          </a:p>
        </p:txBody>
      </p:sp>
    </p:spTree>
    <p:extLst>
      <p:ext uri="{BB962C8B-B14F-4D97-AF65-F5344CB8AC3E}">
        <p14:creationId xmlns:p14="http://schemas.microsoft.com/office/powerpoint/2010/main" val="3227537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B081E9-DC17-A04E-AC2D-9587B8F3A66B}"/>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56EB125D-7C14-5E46-84C3-699BF52206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a:extLst>
              <a:ext uri="{FF2B5EF4-FFF2-40B4-BE49-F238E27FC236}">
                <a16:creationId xmlns:a16="http://schemas.microsoft.com/office/drawing/2014/main" id="{B89C2228-4A19-C946-B969-A43CD07B1C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C47B2D1-B7C9-F043-BBCA-81406549F99F}"/>
              </a:ext>
            </a:extLst>
          </p:cNvPr>
          <p:cNvSpPr>
            <a:spLocks noGrp="1"/>
          </p:cNvSpPr>
          <p:nvPr>
            <p:ph type="dt" sz="half" idx="10"/>
          </p:nvPr>
        </p:nvSpPr>
        <p:spPr/>
        <p:txBody>
          <a:bodyPr/>
          <a:lstStyle/>
          <a:p>
            <a:fld id="{EB2E68CF-E4CB-0C47-9DA3-302B17AC6094}" type="datetimeFigureOut">
              <a:rPr lang="nl-NL" smtClean="0"/>
              <a:t>03-10-2022</a:t>
            </a:fld>
            <a:endParaRPr lang="nl-NL"/>
          </a:p>
        </p:txBody>
      </p:sp>
      <p:sp>
        <p:nvSpPr>
          <p:cNvPr id="6" name="Tijdelijke aanduiding voor voettekst 5">
            <a:extLst>
              <a:ext uri="{FF2B5EF4-FFF2-40B4-BE49-F238E27FC236}">
                <a16:creationId xmlns:a16="http://schemas.microsoft.com/office/drawing/2014/main" id="{6A264221-98A7-914E-A772-35DB96E8C3D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0BFB5212-FCEE-684F-9FD3-CD445B5850E9}"/>
              </a:ext>
            </a:extLst>
          </p:cNvPr>
          <p:cNvSpPr>
            <a:spLocks noGrp="1"/>
          </p:cNvSpPr>
          <p:nvPr>
            <p:ph type="sldNum" sz="quarter" idx="12"/>
          </p:nvPr>
        </p:nvSpPr>
        <p:spPr/>
        <p:txBody>
          <a:bodyPr/>
          <a:lstStyle/>
          <a:p>
            <a:fld id="{212FB7B9-6C8A-C842-BD1C-0CF5E0CCD9E3}" type="slidenum">
              <a:rPr lang="nl-NL" smtClean="0"/>
              <a:t>‹nr.›</a:t>
            </a:fld>
            <a:endParaRPr lang="nl-NL"/>
          </a:p>
        </p:txBody>
      </p:sp>
    </p:spTree>
    <p:extLst>
      <p:ext uri="{BB962C8B-B14F-4D97-AF65-F5344CB8AC3E}">
        <p14:creationId xmlns:p14="http://schemas.microsoft.com/office/powerpoint/2010/main" val="3824494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4846708D-A1A1-BC41-8CA9-B677863DCB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8AF21515-EEAF-6448-BB93-981D547533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C8B822E-DE90-CA48-91B1-81F7E373F9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2E68CF-E4CB-0C47-9DA3-302B17AC6094}" type="datetimeFigureOut">
              <a:rPr lang="nl-NL" smtClean="0"/>
              <a:t>03-10-2022</a:t>
            </a:fld>
            <a:endParaRPr lang="nl-NL"/>
          </a:p>
        </p:txBody>
      </p:sp>
      <p:sp>
        <p:nvSpPr>
          <p:cNvPr id="5" name="Tijdelijke aanduiding voor voettekst 4">
            <a:extLst>
              <a:ext uri="{FF2B5EF4-FFF2-40B4-BE49-F238E27FC236}">
                <a16:creationId xmlns:a16="http://schemas.microsoft.com/office/drawing/2014/main" id="{029DBF26-28D7-E440-8E5C-E9552430D8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65E7648D-AE9E-5C4A-9B02-15CEAAFED3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2FB7B9-6C8A-C842-BD1C-0CF5E0CCD9E3}" type="slidenum">
              <a:rPr lang="nl-NL" smtClean="0"/>
              <a:t>‹nr.›</a:t>
            </a:fld>
            <a:endParaRPr lang="nl-NL"/>
          </a:p>
        </p:txBody>
      </p:sp>
    </p:spTree>
    <p:extLst>
      <p:ext uri="{BB962C8B-B14F-4D97-AF65-F5344CB8AC3E}">
        <p14:creationId xmlns:p14="http://schemas.microsoft.com/office/powerpoint/2010/main" val="3651118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442EB42E-C647-48B8-8525-539E453A375D}"/>
              </a:ext>
            </a:extLst>
          </p:cNvPr>
          <p:cNvPicPr>
            <a:picLocks noChangeAspect="1"/>
          </p:cNvPicPr>
          <p:nvPr/>
        </p:nvPicPr>
        <p:blipFill>
          <a:blip r:embed="rId3"/>
          <a:stretch>
            <a:fillRect/>
          </a:stretch>
        </p:blipFill>
        <p:spPr>
          <a:xfrm>
            <a:off x="1845578" y="0"/>
            <a:ext cx="10346422" cy="4924465"/>
          </a:xfrm>
          <a:prstGeom prst="rect">
            <a:avLst/>
          </a:prstGeom>
        </p:spPr>
      </p:pic>
      <p:pic>
        <p:nvPicPr>
          <p:cNvPr id="7" name="Afbeelding 6">
            <a:extLst>
              <a:ext uri="{FF2B5EF4-FFF2-40B4-BE49-F238E27FC236}">
                <a16:creationId xmlns:a16="http://schemas.microsoft.com/office/drawing/2014/main" id="{453DBC09-EC63-5142-941B-DCE221274672}"/>
              </a:ext>
            </a:extLst>
          </p:cNvPr>
          <p:cNvPicPr>
            <a:picLocks noChangeAspect="1"/>
          </p:cNvPicPr>
          <p:nvPr/>
        </p:nvPicPr>
        <p:blipFill>
          <a:blip r:embed="rId4"/>
          <a:stretch>
            <a:fillRect/>
          </a:stretch>
        </p:blipFill>
        <p:spPr>
          <a:xfrm>
            <a:off x="0" y="0"/>
            <a:ext cx="12192000" cy="6858000"/>
          </a:xfrm>
          <a:prstGeom prst="rect">
            <a:avLst/>
          </a:prstGeom>
        </p:spPr>
      </p:pic>
      <p:sp>
        <p:nvSpPr>
          <p:cNvPr id="8" name="Tekstvak 7">
            <a:extLst>
              <a:ext uri="{FF2B5EF4-FFF2-40B4-BE49-F238E27FC236}">
                <a16:creationId xmlns:a16="http://schemas.microsoft.com/office/drawing/2014/main" id="{1D90C1F9-564C-BC47-90D5-822C10B58239}"/>
              </a:ext>
            </a:extLst>
          </p:cNvPr>
          <p:cNvSpPr txBox="1"/>
          <p:nvPr/>
        </p:nvSpPr>
        <p:spPr>
          <a:xfrm>
            <a:off x="1141413" y="5425850"/>
            <a:ext cx="6695197" cy="400110"/>
          </a:xfrm>
          <a:prstGeom prst="rect">
            <a:avLst/>
          </a:prstGeom>
          <a:noFill/>
        </p:spPr>
        <p:txBody>
          <a:bodyPr wrap="square" rtlCol="0">
            <a:spAutoFit/>
          </a:bodyPr>
          <a:lstStyle/>
          <a:p>
            <a:r>
              <a:rPr lang="nl-NL" sz="2000" dirty="0">
                <a:solidFill>
                  <a:srgbClr val="2B4581"/>
                </a:solidFill>
                <a:latin typeface="Arial" panose="020B0604020202020204" pitchFamily="34" charset="0"/>
                <a:cs typeface="Arial" panose="020B0604020202020204" pitchFamily="34" charset="0"/>
              </a:rPr>
              <a:t>3 oktober 2022</a:t>
            </a:r>
          </a:p>
        </p:txBody>
      </p:sp>
      <p:sp>
        <p:nvSpPr>
          <p:cNvPr id="4" name="Tekstvak 3">
            <a:extLst>
              <a:ext uri="{FF2B5EF4-FFF2-40B4-BE49-F238E27FC236}">
                <a16:creationId xmlns:a16="http://schemas.microsoft.com/office/drawing/2014/main" id="{0A126430-8F37-B348-AD7B-DC5698EE1323}"/>
              </a:ext>
            </a:extLst>
          </p:cNvPr>
          <p:cNvSpPr txBox="1"/>
          <p:nvPr/>
        </p:nvSpPr>
        <p:spPr>
          <a:xfrm>
            <a:off x="1141413" y="4102411"/>
            <a:ext cx="7545387" cy="1323439"/>
          </a:xfrm>
          <a:prstGeom prst="rect">
            <a:avLst/>
          </a:prstGeom>
          <a:noFill/>
        </p:spPr>
        <p:txBody>
          <a:bodyPr wrap="square" rtlCol="0">
            <a:spAutoFit/>
          </a:bodyPr>
          <a:lstStyle/>
          <a:p>
            <a:r>
              <a:rPr lang="nl-NL" sz="4000" b="1" dirty="0">
                <a:solidFill>
                  <a:srgbClr val="1F60BF"/>
                </a:solidFill>
                <a:latin typeface="Arial" panose="020B0604020202020204" pitchFamily="34" charset="0"/>
                <a:cs typeface="Arial" panose="020B0604020202020204" pitchFamily="34" charset="0"/>
              </a:rPr>
              <a:t>Landelijk personeelsplanningssysteem</a:t>
            </a:r>
          </a:p>
        </p:txBody>
      </p:sp>
    </p:spTree>
    <p:extLst>
      <p:ext uri="{BB962C8B-B14F-4D97-AF65-F5344CB8AC3E}">
        <p14:creationId xmlns:p14="http://schemas.microsoft.com/office/powerpoint/2010/main" val="12827330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967507"/>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Doelstelling</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429172"/>
            <a:ext cx="9701687" cy="3798412"/>
          </a:xfrm>
          <a:prstGeom prst="rect">
            <a:avLst/>
          </a:prstGeom>
          <a:noFill/>
        </p:spPr>
        <p:txBody>
          <a:bodyPr wrap="square" rtlCol="0">
            <a:spAutoFit/>
          </a:bodyPr>
          <a:lstStyle/>
          <a:p>
            <a:pPr>
              <a:lnSpc>
                <a:spcPct val="115000"/>
              </a:lnSpc>
            </a:pPr>
            <a:r>
              <a:rPr lang="nl-NL" sz="1400" i="1" dirty="0">
                <a:effectLst/>
                <a:latin typeface="Arial" panose="020B0604020202020204" pitchFamily="34" charset="0"/>
                <a:ea typeface="Calibri" panose="020F0502020204030204" pitchFamily="34" charset="0"/>
                <a:cs typeface="Arial" panose="020B0604020202020204" pitchFamily="34" charset="0"/>
              </a:rPr>
              <a:t>Het project is geslaagd wanneer:</a:t>
            </a:r>
          </a:p>
          <a:p>
            <a:pPr marL="342900" lvl="0" indent="-342900">
              <a:lnSpc>
                <a:spcPct val="150000"/>
              </a:lnSpc>
              <a:buFont typeface="Arial" panose="020B0604020202020204" pitchFamily="34" charset="0"/>
              <a:buChar char="-"/>
              <a:tabLst>
                <a:tab pos="252095" algn="l"/>
              </a:tabLst>
            </a:pPr>
            <a:r>
              <a:rPr lang="nl-NL" sz="1400" dirty="0">
                <a:effectLst/>
                <a:latin typeface="Arial" panose="020B0604020202020204" pitchFamily="34" charset="0"/>
                <a:ea typeface="Times New Roman" panose="02020603050405020304" pitchFamily="18" charset="0"/>
                <a:cs typeface="Arial" panose="020B0604020202020204" pitchFamily="34" charset="0"/>
              </a:rPr>
              <a:t>Het systeem is gebruikersvriendelijk voor zowel personeelsplanners, screeningsmedewerkers als voor overige medewerkers van BVO NL. </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742950" lvl="1" indent="-285750">
              <a:lnSpc>
                <a:spcPct val="150000"/>
              </a:lnSpc>
              <a:buFont typeface="Courier New" panose="02070309020205020404" pitchFamily="49" charset="0"/>
              <a:buChar char="o"/>
              <a:tabLst>
                <a:tab pos="252095" algn="l"/>
              </a:tabLst>
            </a:pPr>
            <a:r>
              <a:rPr lang="nl-NL" sz="1400" dirty="0">
                <a:effectLst/>
                <a:latin typeface="Arial" panose="020B0604020202020204" pitchFamily="34" charset="0"/>
                <a:ea typeface="Times New Roman" panose="02020603050405020304" pitchFamily="18" charset="0"/>
                <a:cs typeface="Arial" panose="020B0604020202020204" pitchFamily="34" charset="0"/>
              </a:rPr>
              <a:t>Onder gebruikersvriendelijk verstaan wij dat het systeem gebruiksvriendelijk, snel en makkelijk toegankelijk is op alle moderne </a:t>
            </a:r>
            <a:r>
              <a:rPr lang="nl-NL" sz="1400" dirty="0" err="1">
                <a:effectLst/>
                <a:latin typeface="Arial" panose="020B0604020202020204" pitchFamily="34" charset="0"/>
                <a:ea typeface="Times New Roman" panose="02020603050405020304" pitchFamily="18" charset="0"/>
                <a:cs typeface="Arial" panose="020B0604020202020204" pitchFamily="34" charset="0"/>
              </a:rPr>
              <a:t>devices</a:t>
            </a:r>
            <a:r>
              <a:rPr lang="nl-NL" sz="1400" dirty="0">
                <a:effectLst/>
                <a:latin typeface="Arial" panose="020B0604020202020204" pitchFamily="34" charset="0"/>
                <a:ea typeface="Times New Roman" panose="02020603050405020304" pitchFamily="18" charset="0"/>
                <a:cs typeface="Arial" panose="020B0604020202020204" pitchFamily="34" charset="0"/>
              </a:rPr>
              <a:t> (b.v. middels een portaal) en het systeem helpt de gebruiker laagdrempelig om het systeem te leren. Daarnaast kan leverancier middels een (geautomatiseerde) helpdesk snel vragen beantwoorden. Voor alle aspecten rondom gebruikersvriendelijkheid m.b.t. tot de gunningscriteria, zie paragraaf 8.2.</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nSpc>
                <a:spcPct val="150000"/>
              </a:lnSpc>
              <a:buFont typeface="Arial" panose="020B0604020202020204" pitchFamily="34" charset="0"/>
              <a:buChar char="-"/>
              <a:tabLst>
                <a:tab pos="252095" algn="l"/>
              </a:tabLst>
            </a:pPr>
            <a:r>
              <a:rPr lang="nl-NL" sz="1400" dirty="0">
                <a:effectLst/>
                <a:latin typeface="Arial" panose="020B0604020202020204" pitchFamily="34" charset="0"/>
                <a:ea typeface="Times New Roman" panose="02020603050405020304" pitchFamily="18" charset="0"/>
                <a:cs typeface="Arial" panose="020B0604020202020204" pitchFamily="34" charset="0"/>
              </a:rPr>
              <a:t>Het systeem faciliteert optioneel de mogelijkheid tot het participeren en/of zelfroosteren door de screeningsmedewerkers waarmee de autonomie en regie van screeningsmedewerkers vergroot wordt.</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nSpc>
                <a:spcPct val="150000"/>
              </a:lnSpc>
              <a:buFont typeface="Arial" panose="020B0604020202020204" pitchFamily="34" charset="0"/>
              <a:buChar char="-"/>
              <a:tabLst>
                <a:tab pos="252095" algn="l"/>
              </a:tabLst>
            </a:pPr>
            <a:r>
              <a:rPr lang="nl-NL" sz="1400" dirty="0">
                <a:effectLst/>
                <a:latin typeface="Arial" panose="020B0604020202020204" pitchFamily="34" charset="0"/>
                <a:ea typeface="Times New Roman" panose="02020603050405020304" pitchFamily="18" charset="0"/>
                <a:cs typeface="Arial" panose="020B0604020202020204" pitchFamily="34" charset="0"/>
              </a:rPr>
              <a:t>Het systeem is gekoppeld aan personeelsinformatiesysteem AFAS en cliëntenplanningsysteem (ScreenIT).</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15000"/>
              </a:lnSpc>
            </a:pPr>
            <a:endParaRPr lang="nl-NL" sz="14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660457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967507"/>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Doelstelling</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429172"/>
            <a:ext cx="9701687" cy="3475247"/>
          </a:xfrm>
          <a:prstGeom prst="rect">
            <a:avLst/>
          </a:prstGeom>
          <a:noFill/>
        </p:spPr>
        <p:txBody>
          <a:bodyPr wrap="square" rtlCol="0">
            <a:spAutoFit/>
          </a:bodyPr>
          <a:lstStyle/>
          <a:p>
            <a:pPr>
              <a:lnSpc>
                <a:spcPct val="115000"/>
              </a:lnSpc>
            </a:pPr>
            <a:r>
              <a:rPr lang="nl-NL" sz="1400" i="1" dirty="0">
                <a:effectLst/>
                <a:latin typeface="Arial" panose="020B0604020202020204" pitchFamily="34" charset="0"/>
                <a:ea typeface="Calibri" panose="020F0502020204030204" pitchFamily="34" charset="0"/>
                <a:cs typeface="Arial" panose="020B0604020202020204" pitchFamily="34" charset="0"/>
              </a:rPr>
              <a:t>Het project is geslaagd wanneer:</a:t>
            </a:r>
          </a:p>
          <a:p>
            <a:pPr marL="342900" lvl="0" indent="-342900">
              <a:lnSpc>
                <a:spcPct val="150000"/>
              </a:lnSpc>
              <a:buFont typeface="Arial" panose="020B0604020202020204" pitchFamily="34" charset="0"/>
              <a:buChar char="-"/>
              <a:tabLst>
                <a:tab pos="252095" algn="l"/>
              </a:tabLst>
            </a:pPr>
            <a:r>
              <a:rPr lang="nl-NL" sz="1400" dirty="0">
                <a:effectLst/>
                <a:latin typeface="Arial" panose="020B0604020202020204" pitchFamily="34" charset="0"/>
                <a:ea typeface="Times New Roman" panose="02020603050405020304" pitchFamily="18" charset="0"/>
                <a:cs typeface="Arial" panose="020B0604020202020204" pitchFamily="34" charset="0"/>
              </a:rPr>
              <a:t>Het systeem faciliteert het samenstellen van overzichtelijke en duidelijke rapportages zowel standaard, als ad-hoc. Het systeem voorziet in uitgebreide standaard rapportages zowel op operationeel als tactisch niveau (zie ook </a:t>
            </a:r>
            <a:r>
              <a:rPr lang="nl-NL" sz="1400" dirty="0" err="1">
                <a:effectLst/>
                <a:latin typeface="Arial" panose="020B0604020202020204" pitchFamily="34" charset="0"/>
                <a:ea typeface="Times New Roman" panose="02020603050405020304" pitchFamily="18" charset="0"/>
                <a:cs typeface="Arial" panose="020B0604020202020204" pitchFamily="34" charset="0"/>
              </a:rPr>
              <a:t>PvE</a:t>
            </a:r>
            <a:r>
              <a:rPr lang="nl-NL" sz="1400" dirty="0">
                <a:effectLst/>
                <a:latin typeface="Arial" panose="020B0604020202020204" pitchFamily="34" charset="0"/>
                <a:ea typeface="Times New Roman" panose="02020603050405020304" pitchFamily="18" charset="0"/>
                <a:cs typeface="Arial" panose="020B0604020202020204" pitchFamily="34" charset="0"/>
              </a:rPr>
              <a:t>).</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nSpc>
                <a:spcPct val="150000"/>
              </a:lnSpc>
              <a:buFont typeface="Arial" panose="020B0604020202020204" pitchFamily="34" charset="0"/>
              <a:buChar char="-"/>
              <a:tabLst>
                <a:tab pos="252095" algn="l"/>
              </a:tabLst>
            </a:pPr>
            <a:r>
              <a:rPr lang="nl-NL" sz="1400" dirty="0">
                <a:effectLst/>
                <a:latin typeface="Arial" panose="020B0604020202020204" pitchFamily="34" charset="0"/>
                <a:ea typeface="Times New Roman" panose="02020603050405020304" pitchFamily="18" charset="0"/>
                <a:cs typeface="Arial" panose="020B0604020202020204" pitchFamily="34" charset="0"/>
              </a:rPr>
              <a:t>De leverancier van het personeelsplanningssysteem borgt dat alle trends en ontwikkelingen in de markt standaard worden ondersteund door het systeem (uiteraard incl. wet- en regelgeving en de CAO-ziekenhuizen).</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nSpc>
                <a:spcPct val="150000"/>
              </a:lnSpc>
              <a:buFont typeface="Arial" panose="020B0604020202020204" pitchFamily="34" charset="0"/>
              <a:buChar char="-"/>
              <a:tabLst>
                <a:tab pos="252095" algn="l"/>
              </a:tabLst>
            </a:pPr>
            <a:r>
              <a:rPr lang="nl-NL" sz="1400" dirty="0">
                <a:effectLst/>
                <a:latin typeface="Arial" panose="020B0604020202020204" pitchFamily="34" charset="0"/>
                <a:ea typeface="Times New Roman" panose="02020603050405020304" pitchFamily="18" charset="0"/>
                <a:cs typeface="Arial" panose="020B0604020202020204" pitchFamily="34" charset="0"/>
              </a:rPr>
              <a:t>Het systeem heeft een goede prijs/kwaliteit verhouding.</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nSpc>
                <a:spcPct val="150000"/>
              </a:lnSpc>
              <a:buFont typeface="Arial" panose="020B0604020202020204" pitchFamily="34" charset="0"/>
              <a:buChar char="-"/>
              <a:tabLst>
                <a:tab pos="252095" algn="l"/>
              </a:tabLst>
            </a:pPr>
            <a:r>
              <a:rPr lang="nl-NL" sz="1400" dirty="0">
                <a:effectLst/>
                <a:latin typeface="Arial" panose="020B0604020202020204" pitchFamily="34" charset="0"/>
                <a:ea typeface="Times New Roman" panose="02020603050405020304" pitchFamily="18" charset="0"/>
                <a:cs typeface="Arial" panose="020B0604020202020204" pitchFamily="34" charset="0"/>
              </a:rPr>
              <a:t>Robuuste implementatie is in maximaal 6 maanden mogelijk: het streven is om uiterlijk </a:t>
            </a:r>
            <a:r>
              <a:rPr lang="nl-NL" sz="1400" b="1" dirty="0">
                <a:effectLst/>
                <a:latin typeface="Arial" panose="020B0604020202020204" pitchFamily="34" charset="0"/>
                <a:ea typeface="Times New Roman" panose="02020603050405020304" pitchFamily="18" charset="0"/>
                <a:cs typeface="Arial" panose="020B0604020202020204" pitchFamily="34" charset="0"/>
              </a:rPr>
              <a:t>voor 1 juli 2023</a:t>
            </a:r>
            <a:r>
              <a:rPr lang="nl-NL" sz="1400" dirty="0">
                <a:effectLst/>
                <a:latin typeface="Arial" panose="020B0604020202020204" pitchFamily="34" charset="0"/>
                <a:ea typeface="Times New Roman" panose="02020603050405020304" pitchFamily="18" charset="0"/>
                <a:cs typeface="Arial" panose="020B0604020202020204" pitchFamily="34" charset="0"/>
              </a:rPr>
              <a:t> met het nieuwe systeem te werken.</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nSpc>
                <a:spcPct val="150000"/>
              </a:lnSpc>
              <a:buFont typeface="Arial" panose="020B0604020202020204" pitchFamily="34" charset="0"/>
              <a:buChar char="-"/>
              <a:tabLst>
                <a:tab pos="252095" algn="l"/>
              </a:tabLst>
            </a:pPr>
            <a:r>
              <a:rPr lang="nl-NL" sz="1400" dirty="0">
                <a:effectLst/>
                <a:latin typeface="Arial" panose="020B0604020202020204" pitchFamily="34" charset="0"/>
                <a:ea typeface="Times New Roman" panose="02020603050405020304" pitchFamily="18" charset="0"/>
                <a:cs typeface="Arial" panose="020B0604020202020204" pitchFamily="34" charset="0"/>
              </a:rPr>
              <a:t>Als onderdeel van de uit te voeren implementatie faciliteert het systeem het overzetten van historische data uit de huidige planningssystemen (Ortec en SP-Expert).</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15000"/>
              </a:lnSpc>
            </a:pPr>
            <a:endParaRPr lang="nl-NL" sz="14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08843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967507"/>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Scope</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429172"/>
            <a:ext cx="9701687" cy="3966279"/>
          </a:xfrm>
          <a:prstGeom prst="rect">
            <a:avLst/>
          </a:prstGeom>
          <a:noFill/>
        </p:spPr>
        <p:txBody>
          <a:bodyPr wrap="square" rtlCol="0">
            <a:spAutoFit/>
          </a:bodyPr>
          <a:lstStyle/>
          <a:p>
            <a:pPr defTabSz="1080000">
              <a:lnSpc>
                <a:spcPct val="150000"/>
              </a:lnSpc>
              <a:spcBef>
                <a:spcPts val="100"/>
              </a:spcBef>
              <a:spcAft>
                <a:spcPts val="320"/>
              </a:spcAft>
            </a:pPr>
            <a:r>
              <a:rPr lang="nl-NL" sz="1400" dirty="0">
                <a:latin typeface="Arial" panose="020B0604020202020204" pitchFamily="34" charset="0"/>
                <a:cs typeface="Arial" panose="020B0604020202020204" pitchFamily="34" charset="0"/>
              </a:rPr>
              <a:t>De scope van de opdracht omvat de levering, implementatie en het onderhoud van een planningsysteem als SaaS oplossing. Binnen het planningsysteem dient te worden voorzien in:</a:t>
            </a:r>
          </a:p>
          <a:p>
            <a:pPr defTabSz="1080000">
              <a:lnSpc>
                <a:spcPct val="150000"/>
              </a:lnSpc>
              <a:spcBef>
                <a:spcPts val="100"/>
              </a:spcBef>
              <a:spcAft>
                <a:spcPts val="320"/>
              </a:spcAft>
            </a:pPr>
            <a:r>
              <a:rPr lang="nl-NL" sz="1400" dirty="0">
                <a:latin typeface="Arial" panose="020B0604020202020204" pitchFamily="34" charset="0"/>
                <a:cs typeface="Arial" panose="020B0604020202020204" pitchFamily="34" charset="0"/>
              </a:rPr>
              <a:t>-	Roosterplanning op basis van locaties, beschikbaarheid, kwalificaties, taken en functies.</a:t>
            </a:r>
          </a:p>
          <a:p>
            <a:pPr defTabSz="1080000">
              <a:lnSpc>
                <a:spcPct val="150000"/>
              </a:lnSpc>
              <a:spcBef>
                <a:spcPts val="100"/>
              </a:spcBef>
              <a:spcAft>
                <a:spcPts val="320"/>
              </a:spcAft>
            </a:pPr>
            <a:r>
              <a:rPr lang="nl-NL" sz="1400" dirty="0">
                <a:latin typeface="Arial" panose="020B0604020202020204" pitchFamily="34" charset="0"/>
                <a:cs typeface="Arial" panose="020B0604020202020204" pitchFamily="34" charset="0"/>
              </a:rPr>
              <a:t>-	Employee </a:t>
            </a:r>
            <a:r>
              <a:rPr lang="nl-NL" sz="1400" dirty="0" err="1">
                <a:latin typeface="Arial" panose="020B0604020202020204" pitchFamily="34" charset="0"/>
                <a:cs typeface="Arial" panose="020B0604020202020204" pitchFamily="34" charset="0"/>
              </a:rPr>
              <a:t>Self</a:t>
            </a:r>
            <a:r>
              <a:rPr lang="nl-NL" sz="1400" dirty="0">
                <a:latin typeface="Arial" panose="020B0604020202020204" pitchFamily="34" charset="0"/>
                <a:cs typeface="Arial" panose="020B0604020202020204" pitchFamily="34" charset="0"/>
              </a:rPr>
              <a:t> Service (ESS) en Managers </a:t>
            </a:r>
            <a:r>
              <a:rPr lang="nl-NL" sz="1400" dirty="0" err="1">
                <a:latin typeface="Arial" panose="020B0604020202020204" pitchFamily="34" charset="0"/>
                <a:cs typeface="Arial" panose="020B0604020202020204" pitchFamily="34" charset="0"/>
              </a:rPr>
              <a:t>Self</a:t>
            </a:r>
            <a:r>
              <a:rPr lang="nl-NL" sz="1400" dirty="0">
                <a:latin typeface="Arial" panose="020B0604020202020204" pitchFamily="34" charset="0"/>
                <a:cs typeface="Arial" panose="020B0604020202020204" pitchFamily="34" charset="0"/>
              </a:rPr>
              <a:t> Service (MSS) functionaliteit</a:t>
            </a:r>
          </a:p>
          <a:p>
            <a:pPr defTabSz="1080000">
              <a:lnSpc>
                <a:spcPct val="150000"/>
              </a:lnSpc>
              <a:spcBef>
                <a:spcPts val="100"/>
              </a:spcBef>
              <a:spcAft>
                <a:spcPts val="320"/>
              </a:spcAft>
            </a:pPr>
            <a:r>
              <a:rPr lang="nl-NL" sz="1400" dirty="0">
                <a:latin typeface="Arial" panose="020B0604020202020204" pitchFamily="34" charset="0"/>
                <a:cs typeface="Arial" panose="020B0604020202020204" pitchFamily="34" charset="0"/>
              </a:rPr>
              <a:t>-	Registratie van uren met de juiste </a:t>
            </a:r>
            <a:r>
              <a:rPr lang="nl-NL" sz="1400" dirty="0" err="1">
                <a:latin typeface="Arial" panose="020B0604020202020204" pitchFamily="34" charset="0"/>
                <a:cs typeface="Arial" panose="020B0604020202020204" pitchFamily="34" charset="0"/>
              </a:rPr>
              <a:t>uurcode</a:t>
            </a:r>
            <a:r>
              <a:rPr lang="nl-NL" sz="1400" dirty="0">
                <a:latin typeface="Arial" panose="020B0604020202020204" pitchFamily="34" charset="0"/>
                <a:cs typeface="Arial" panose="020B0604020202020204" pitchFamily="34" charset="0"/>
              </a:rPr>
              <a:t> (incl. thuiswerkuren, onregelmatigheids-uren)</a:t>
            </a:r>
          </a:p>
          <a:p>
            <a:pPr defTabSz="1080000">
              <a:lnSpc>
                <a:spcPct val="150000"/>
              </a:lnSpc>
              <a:spcBef>
                <a:spcPts val="100"/>
              </a:spcBef>
              <a:spcAft>
                <a:spcPts val="320"/>
              </a:spcAft>
            </a:pPr>
            <a:r>
              <a:rPr lang="nl-NL" sz="1400" dirty="0">
                <a:latin typeface="Arial" panose="020B0604020202020204" pitchFamily="34" charset="0"/>
                <a:cs typeface="Arial" panose="020B0604020202020204" pitchFamily="34" charset="0"/>
              </a:rPr>
              <a:t>-	Verlof-registratie</a:t>
            </a:r>
          </a:p>
          <a:p>
            <a:pPr defTabSz="1080000">
              <a:lnSpc>
                <a:spcPct val="150000"/>
              </a:lnSpc>
              <a:spcBef>
                <a:spcPts val="100"/>
              </a:spcBef>
              <a:spcAft>
                <a:spcPts val="320"/>
              </a:spcAft>
            </a:pPr>
            <a:r>
              <a:rPr lang="nl-NL" sz="1400" dirty="0">
                <a:latin typeface="Arial" panose="020B0604020202020204" pitchFamily="34" charset="0"/>
                <a:cs typeface="Arial" panose="020B0604020202020204" pitchFamily="34" charset="0"/>
              </a:rPr>
              <a:t>-	Kilometerregistratie (afhankelijk van de locatie waar gewerkt is)</a:t>
            </a:r>
          </a:p>
          <a:p>
            <a:pPr defTabSz="1080000">
              <a:lnSpc>
                <a:spcPct val="150000"/>
              </a:lnSpc>
              <a:spcBef>
                <a:spcPts val="100"/>
              </a:spcBef>
              <a:spcAft>
                <a:spcPts val="320"/>
              </a:spcAft>
            </a:pPr>
            <a:r>
              <a:rPr lang="nl-NL" sz="1400" dirty="0">
                <a:latin typeface="Arial" panose="020B0604020202020204" pitchFamily="34" charset="0"/>
                <a:cs typeface="Arial" panose="020B0604020202020204" pitchFamily="34" charset="0"/>
              </a:rPr>
              <a:t>-	Registratie van </a:t>
            </a:r>
            <a:r>
              <a:rPr lang="nl-NL" sz="1400" dirty="0" err="1">
                <a:latin typeface="Arial" panose="020B0604020202020204" pitchFamily="34" charset="0"/>
                <a:cs typeface="Arial" panose="020B0604020202020204" pitchFamily="34" charset="0"/>
              </a:rPr>
              <a:t>wasvergoedingsdagen</a:t>
            </a:r>
            <a:endParaRPr lang="nl-NL" sz="1400" dirty="0">
              <a:latin typeface="Arial" panose="020B0604020202020204" pitchFamily="34" charset="0"/>
              <a:cs typeface="Arial" panose="020B0604020202020204" pitchFamily="34" charset="0"/>
            </a:endParaRPr>
          </a:p>
          <a:p>
            <a:pPr defTabSz="1080000">
              <a:lnSpc>
                <a:spcPct val="150000"/>
              </a:lnSpc>
              <a:spcBef>
                <a:spcPts val="100"/>
              </a:spcBef>
              <a:spcAft>
                <a:spcPts val="320"/>
              </a:spcAft>
            </a:pPr>
            <a:r>
              <a:rPr lang="nl-NL" sz="1400" dirty="0">
                <a:latin typeface="Arial" panose="020B0604020202020204" pitchFamily="34" charset="0"/>
                <a:cs typeface="Arial" panose="020B0604020202020204" pitchFamily="34" charset="0"/>
              </a:rPr>
              <a:t>-	Bevolkingsonderzoek Nederland volgt de CAO-ziekenhuizen. Dit betekent dat het systeem deze CAO en 	het werken met de zogenaamde “</a:t>
            </a:r>
            <a:r>
              <a:rPr lang="nl-NL" sz="1400" dirty="0" err="1">
                <a:latin typeface="Arial" panose="020B0604020202020204" pitchFamily="34" charset="0"/>
                <a:cs typeface="Arial" panose="020B0604020202020204" pitchFamily="34" charset="0"/>
              </a:rPr>
              <a:t>jaarurensystematiek</a:t>
            </a:r>
            <a:r>
              <a:rPr lang="nl-NL" sz="1400" dirty="0">
                <a:latin typeface="Arial" panose="020B0604020202020204" pitchFamily="34" charset="0"/>
                <a:cs typeface="Arial" panose="020B0604020202020204" pitchFamily="34" charset="0"/>
              </a:rPr>
              <a:t>” dient te faciliteren en in kan spelen op CAO 	wijzigingen.</a:t>
            </a:r>
          </a:p>
        </p:txBody>
      </p:sp>
    </p:spTree>
    <p:extLst>
      <p:ext uri="{BB962C8B-B14F-4D97-AF65-F5344CB8AC3E}">
        <p14:creationId xmlns:p14="http://schemas.microsoft.com/office/powerpoint/2010/main" val="23297611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967507"/>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Scope</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429172"/>
            <a:ext cx="9701687" cy="2335576"/>
          </a:xfrm>
          <a:prstGeom prst="rect">
            <a:avLst/>
          </a:prstGeom>
          <a:noFill/>
        </p:spPr>
        <p:txBody>
          <a:bodyPr wrap="square" rtlCol="0">
            <a:spAutoFit/>
          </a:bodyPr>
          <a:lstStyle/>
          <a:p>
            <a:pPr>
              <a:lnSpc>
                <a:spcPts val="1400"/>
              </a:lnSpc>
            </a:pPr>
            <a:endParaRPr lang="nl-NL"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a:lnSpc>
                <a:spcPts val="1400"/>
              </a:lnSpc>
            </a:pPr>
            <a:r>
              <a:rPr lang="nl-NL"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De implementatie omvat naast inrichting van het systeem tevens:</a:t>
            </a:r>
            <a:endParaRPr lang="nl-NL"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Arial" panose="020B0604020202020204" pitchFamily="34" charset="0"/>
              <a:buChar char="-"/>
              <a:tabLst>
                <a:tab pos="252095" algn="l"/>
              </a:tabLst>
            </a:pPr>
            <a:r>
              <a:rPr lang="nl-NL" dirty="0">
                <a:solidFill>
                  <a:srgbClr val="000000"/>
                </a:solidFill>
                <a:effectLst/>
                <a:latin typeface="Arial" panose="020B0604020202020204" pitchFamily="34" charset="0"/>
                <a:ea typeface="Calibri" panose="020F0502020204030204" pitchFamily="34" charset="0"/>
                <a:cs typeface="Arial" panose="020B0604020202020204" pitchFamily="34" charset="0"/>
              </a:rPr>
              <a:t>Conversie van gegevens (waaronder voorkeurslocatie, kwalificaties, verlof uren, PLB (persoonlijk levensfase budget) uren)</a:t>
            </a:r>
            <a:endParaRPr lang="nl-NL"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buFont typeface="Arial" panose="020B0604020202020204" pitchFamily="34" charset="0"/>
              <a:buChar char="-"/>
              <a:tabLst>
                <a:tab pos="252095" algn="l"/>
              </a:tabLst>
            </a:pPr>
            <a:r>
              <a:rPr lang="nl-NL" dirty="0">
                <a:solidFill>
                  <a:srgbClr val="000000"/>
                </a:solidFill>
                <a:effectLst/>
                <a:latin typeface="Arial" panose="020B0604020202020204" pitchFamily="34" charset="0"/>
                <a:ea typeface="Calibri" panose="020F0502020204030204" pitchFamily="34" charset="0"/>
                <a:cs typeface="Arial" panose="020B0604020202020204" pitchFamily="34" charset="0"/>
              </a:rPr>
              <a:t>Opleiding / training van gebruikers</a:t>
            </a:r>
            <a:endParaRPr lang="nl-NL"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buFont typeface="Arial" panose="020B0604020202020204" pitchFamily="34" charset="0"/>
              <a:buChar char="-"/>
              <a:tabLst>
                <a:tab pos="252095" algn="l"/>
              </a:tabLst>
            </a:pPr>
            <a:r>
              <a:rPr lang="nl-NL" dirty="0">
                <a:solidFill>
                  <a:srgbClr val="000000"/>
                </a:solidFill>
                <a:effectLst/>
                <a:latin typeface="Arial" panose="020B0604020202020204" pitchFamily="34" charset="0"/>
                <a:ea typeface="Calibri" panose="020F0502020204030204" pitchFamily="34" charset="0"/>
                <a:cs typeface="Arial" panose="020B0604020202020204" pitchFamily="34" charset="0"/>
              </a:rPr>
              <a:t>Rapportages inrichten en ontwikkelen</a:t>
            </a:r>
            <a:endParaRPr lang="nl-NL"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buFont typeface="Arial" panose="020B0604020202020204" pitchFamily="34" charset="0"/>
              <a:buChar char="-"/>
              <a:tabLst>
                <a:tab pos="252095" algn="l"/>
              </a:tabLst>
            </a:pPr>
            <a:r>
              <a:rPr lang="nl-NL" dirty="0">
                <a:solidFill>
                  <a:srgbClr val="000000"/>
                </a:solidFill>
                <a:effectLst/>
                <a:latin typeface="Arial" panose="020B0604020202020204" pitchFamily="34" charset="0"/>
                <a:ea typeface="Calibri" panose="020F0502020204030204" pitchFamily="34" charset="0"/>
                <a:cs typeface="Arial" panose="020B0604020202020204" pitchFamily="34" charset="0"/>
              </a:rPr>
              <a:t>Realisatie van koppelingen </a:t>
            </a:r>
            <a:endParaRPr lang="nl-NL"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buFont typeface="Arial" panose="020B0604020202020204" pitchFamily="34" charset="0"/>
              <a:buChar char="-"/>
              <a:tabLst>
                <a:tab pos="252095" algn="l"/>
              </a:tabLst>
            </a:pPr>
            <a:r>
              <a:rPr lang="nl-NL" dirty="0">
                <a:solidFill>
                  <a:srgbClr val="000000"/>
                </a:solidFill>
                <a:effectLst/>
                <a:latin typeface="Arial" panose="020B0604020202020204" pitchFamily="34" charset="0"/>
                <a:ea typeface="Calibri" panose="020F0502020204030204" pitchFamily="34" charset="0"/>
                <a:cs typeface="Arial" panose="020B0604020202020204" pitchFamily="34" charset="0"/>
              </a:rPr>
              <a:t>Inrichten doorlopende dienstverlening na implementatie (beheer en onderhoud)</a:t>
            </a:r>
            <a:endParaRPr lang="nl-NL"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532593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967507"/>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Scope</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429172"/>
            <a:ext cx="9701687" cy="2613601"/>
          </a:xfrm>
          <a:prstGeom prst="rect">
            <a:avLst/>
          </a:prstGeom>
          <a:noFill/>
        </p:spPr>
        <p:txBody>
          <a:bodyPr wrap="square" rtlCol="0">
            <a:spAutoFit/>
          </a:bodyPr>
          <a:lstStyle/>
          <a:p>
            <a:pPr>
              <a:lnSpc>
                <a:spcPct val="115000"/>
              </a:lnSpc>
            </a:pPr>
            <a:r>
              <a:rPr lang="nl-NL" b="1" dirty="0">
                <a:effectLst/>
                <a:latin typeface="Arial" panose="020B0604020202020204" pitchFamily="34" charset="0"/>
                <a:ea typeface="Calibri" panose="020F0502020204030204" pitchFamily="34" charset="0"/>
                <a:cs typeface="Arial" panose="020B0604020202020204" pitchFamily="34" charset="0"/>
              </a:rPr>
              <a:t>De koppelingen </a:t>
            </a:r>
            <a:r>
              <a:rPr lang="nl-NL" dirty="0">
                <a:effectLst/>
                <a:latin typeface="Arial" panose="020B0604020202020204" pitchFamily="34" charset="0"/>
                <a:ea typeface="Calibri" panose="020F0502020204030204" pitchFamily="34" charset="0"/>
                <a:cs typeface="Arial" panose="020B0604020202020204" pitchFamily="34" charset="0"/>
              </a:rPr>
              <a:t>bestaan in ieder geval uit:</a:t>
            </a:r>
          </a:p>
          <a:p>
            <a:pPr marL="342900" lvl="0" indent="-34290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Times New Roman" panose="02020603050405020304" pitchFamily="18" charset="0"/>
              </a:rPr>
              <a:t>Koppeling met gegevens </a:t>
            </a:r>
            <a:r>
              <a:rPr lang="nl-NL" b="1" dirty="0">
                <a:effectLst/>
                <a:latin typeface="Arial" panose="020B0604020202020204" pitchFamily="34" charset="0"/>
                <a:ea typeface="Calibri" panose="020F0502020204030204" pitchFamily="34" charset="0"/>
                <a:cs typeface="Times New Roman" panose="02020603050405020304" pitchFamily="18" charset="0"/>
              </a:rPr>
              <a:t>uit</a:t>
            </a:r>
            <a:r>
              <a:rPr lang="nl-NL" dirty="0">
                <a:effectLst/>
                <a:latin typeface="Arial" panose="020B0604020202020204" pitchFamily="34" charset="0"/>
                <a:ea typeface="Calibri" panose="020F0502020204030204" pitchFamily="34" charset="0"/>
                <a:cs typeface="Times New Roman" panose="02020603050405020304" pitchFamily="18" charset="0"/>
              </a:rPr>
              <a:t> ScreenIT:</a:t>
            </a:r>
          </a:p>
          <a:p>
            <a:pPr marL="742950" lvl="1" indent="-285750">
              <a:lnSpc>
                <a:spcPct val="115000"/>
              </a:lnSpc>
              <a:buFont typeface="Courier New" panose="02070309020205020404" pitchFamily="49" charset="0"/>
              <a:buChar char="o"/>
            </a:pPr>
            <a:r>
              <a:rPr lang="nl-NL" dirty="0">
                <a:effectLst/>
                <a:latin typeface="Arial" panose="020B0604020202020204" pitchFamily="34" charset="0"/>
                <a:ea typeface="Calibri" panose="020F0502020204030204" pitchFamily="34" charset="0"/>
                <a:cs typeface="Arial" panose="020B0604020202020204" pitchFamily="34" charset="0"/>
              </a:rPr>
              <a:t>Standplaatsen van de mobiele units</a:t>
            </a:r>
          </a:p>
          <a:p>
            <a:pPr marL="742950" lvl="1" indent="-285750">
              <a:lnSpc>
                <a:spcPct val="115000"/>
              </a:lnSpc>
              <a:buFont typeface="Courier New" panose="02070309020205020404" pitchFamily="49" charset="0"/>
              <a:buChar char="o"/>
            </a:pPr>
            <a:r>
              <a:rPr lang="nl-NL" dirty="0">
                <a:effectLst/>
                <a:latin typeface="Arial" panose="020B0604020202020204" pitchFamily="34" charset="0"/>
                <a:ea typeface="Calibri" panose="020F0502020204030204" pitchFamily="34" charset="0"/>
                <a:cs typeface="Arial" panose="020B0604020202020204" pitchFamily="34" charset="0"/>
              </a:rPr>
              <a:t>Het is wenselijk ook het aantal te screenen cliënten uit ScreenIT te zien </a:t>
            </a:r>
          </a:p>
          <a:p>
            <a:pPr marL="342900" lvl="0" indent="-34290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Times New Roman" panose="02020603050405020304" pitchFamily="18" charset="0"/>
              </a:rPr>
              <a:t>Koppeling met gegevens </a:t>
            </a:r>
            <a:r>
              <a:rPr lang="nl-NL" b="1" dirty="0">
                <a:effectLst/>
                <a:latin typeface="Arial" panose="020B0604020202020204" pitchFamily="34" charset="0"/>
                <a:ea typeface="Calibri" panose="020F0502020204030204" pitchFamily="34" charset="0"/>
                <a:cs typeface="Times New Roman" panose="02020603050405020304" pitchFamily="18" charset="0"/>
              </a:rPr>
              <a:t>uit</a:t>
            </a:r>
            <a:r>
              <a:rPr lang="nl-NL" dirty="0">
                <a:effectLst/>
                <a:latin typeface="Arial" panose="020B0604020202020204" pitchFamily="34" charset="0"/>
                <a:ea typeface="Calibri" panose="020F0502020204030204" pitchFamily="34" charset="0"/>
                <a:cs typeface="Times New Roman" panose="02020603050405020304" pitchFamily="18" charset="0"/>
              </a:rPr>
              <a:t> personeels- en salarissysteem (AFAS):</a:t>
            </a:r>
          </a:p>
          <a:p>
            <a:pPr marL="742950" lvl="1" indent="-285750">
              <a:lnSpc>
                <a:spcPct val="115000"/>
              </a:lnSpc>
              <a:buFont typeface="Courier New" panose="02070309020205020404" pitchFamily="49" charset="0"/>
              <a:buChar char="o"/>
            </a:pPr>
            <a:r>
              <a:rPr lang="nl-NL" dirty="0">
                <a:effectLst/>
                <a:latin typeface="Arial" panose="020B0604020202020204" pitchFamily="34" charset="0"/>
                <a:ea typeface="Calibri" panose="020F0502020204030204" pitchFamily="34" charset="0"/>
                <a:cs typeface="Arial" panose="020B0604020202020204" pitchFamily="34" charset="0"/>
              </a:rPr>
              <a:t>Medewerkersgegevens (NAW)</a:t>
            </a:r>
          </a:p>
          <a:p>
            <a:pPr marL="742950" lvl="1" indent="-285750">
              <a:lnSpc>
                <a:spcPct val="115000"/>
              </a:lnSpc>
              <a:buFont typeface="Courier New" panose="02070309020205020404" pitchFamily="49" charset="0"/>
              <a:buChar char="o"/>
            </a:pPr>
            <a:r>
              <a:rPr lang="nl-NL" dirty="0">
                <a:effectLst/>
                <a:latin typeface="Arial" panose="020B0604020202020204" pitchFamily="34" charset="0"/>
                <a:ea typeface="Calibri" panose="020F0502020204030204" pitchFamily="34" charset="0"/>
                <a:cs typeface="Arial" panose="020B0604020202020204" pitchFamily="34" charset="0"/>
              </a:rPr>
              <a:t>Het aantal te werken uren (contractgegevens)</a:t>
            </a:r>
          </a:p>
          <a:p>
            <a:pPr marL="742950" lvl="1" indent="-285750">
              <a:lnSpc>
                <a:spcPct val="115000"/>
              </a:lnSpc>
              <a:buFont typeface="Courier New" panose="02070309020205020404" pitchFamily="49" charset="0"/>
              <a:buChar char="o"/>
            </a:pPr>
            <a:r>
              <a:rPr lang="nl-NL" dirty="0">
                <a:effectLst/>
                <a:latin typeface="Arial" panose="020B0604020202020204" pitchFamily="34" charset="0"/>
                <a:ea typeface="Calibri" panose="020F0502020204030204" pitchFamily="34" charset="0"/>
                <a:cs typeface="Arial" panose="020B0604020202020204" pitchFamily="34" charset="0"/>
              </a:rPr>
              <a:t>Verzuimregistratie (ter controle van geregistreerd verzuim)</a:t>
            </a:r>
          </a:p>
        </p:txBody>
      </p:sp>
    </p:spTree>
    <p:extLst>
      <p:ext uri="{BB962C8B-B14F-4D97-AF65-F5344CB8AC3E}">
        <p14:creationId xmlns:p14="http://schemas.microsoft.com/office/powerpoint/2010/main" val="40658078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967507"/>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Scope</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429172"/>
            <a:ext cx="9701687" cy="4032386"/>
          </a:xfrm>
          <a:prstGeom prst="rect">
            <a:avLst/>
          </a:prstGeom>
          <a:noFill/>
        </p:spPr>
        <p:txBody>
          <a:bodyPr wrap="square" rtlCol="0">
            <a:spAutoFit/>
          </a:bodyPr>
          <a:lstStyle/>
          <a:p>
            <a:pPr>
              <a:lnSpc>
                <a:spcPct val="115000"/>
              </a:lnSpc>
            </a:pPr>
            <a:r>
              <a:rPr lang="nl-NL" sz="1600" b="1" dirty="0">
                <a:effectLst/>
                <a:latin typeface="Arial" panose="020B0604020202020204" pitchFamily="34" charset="0"/>
                <a:ea typeface="Calibri" panose="020F0502020204030204" pitchFamily="34" charset="0"/>
                <a:cs typeface="Arial" panose="020B0604020202020204" pitchFamily="34" charset="0"/>
              </a:rPr>
              <a:t>De koppelingen </a:t>
            </a:r>
            <a:r>
              <a:rPr lang="nl-NL" sz="1600" dirty="0">
                <a:effectLst/>
                <a:latin typeface="Arial" panose="020B0604020202020204" pitchFamily="34" charset="0"/>
                <a:ea typeface="Calibri" panose="020F0502020204030204" pitchFamily="34" charset="0"/>
                <a:cs typeface="Arial" panose="020B0604020202020204" pitchFamily="34" charset="0"/>
              </a:rPr>
              <a:t>bestaan in ieder geval uit:</a:t>
            </a:r>
          </a:p>
          <a:p>
            <a:pPr marL="342900" marR="0" lvl="0" indent="-34290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Koppeling met gegevens </a:t>
            </a:r>
            <a:r>
              <a:rPr kumimoji="0" lang="nl-NL" sz="16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naar</a:t>
            </a:r>
            <a:r>
              <a:rPr kumimoji="0" lang="nl-NL" sz="1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personeels- en salarissysteem (AFAS):</a:t>
            </a:r>
          </a:p>
          <a:p>
            <a:pPr marL="742950" marR="0" lvl="1" indent="-285750" algn="l" defTabSz="914400" rtl="0" eaLnBrk="1" fontAlgn="auto" latinLnBrk="0" hangingPunct="1">
              <a:lnSpc>
                <a:spcPct val="115000"/>
              </a:lnSpc>
              <a:spcBef>
                <a:spcPts val="0"/>
              </a:spcBef>
              <a:spcAft>
                <a:spcPts val="0"/>
              </a:spcAft>
              <a:buClrTx/>
              <a:buSzTx/>
              <a:buFont typeface="Courier New" panose="02070309020205020404" pitchFamily="49" charset="0"/>
              <a:buChar char="o"/>
              <a:tabLst/>
              <a:defRPr/>
            </a:pPr>
            <a:r>
              <a:rPr kumimoji="0" lang="nl-NL" sz="1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SV dagen</a:t>
            </a:r>
          </a:p>
          <a:p>
            <a:pPr marL="742950" marR="0" lvl="1" indent="-285750" algn="l" defTabSz="914400" rtl="0" eaLnBrk="1" fontAlgn="auto" latinLnBrk="0" hangingPunct="1">
              <a:lnSpc>
                <a:spcPct val="115000"/>
              </a:lnSpc>
              <a:spcBef>
                <a:spcPts val="0"/>
              </a:spcBef>
              <a:spcAft>
                <a:spcPts val="0"/>
              </a:spcAft>
              <a:buClrTx/>
              <a:buSzTx/>
              <a:buFont typeface="Courier New" panose="02070309020205020404" pitchFamily="49" charset="0"/>
              <a:buChar char="o"/>
              <a:tabLst/>
              <a:defRPr/>
            </a:pPr>
            <a:r>
              <a:rPr kumimoji="0" lang="nl-NL" sz="1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Thuiswerkdagen (geldt niet wanneer je een deel van de dag buiten de deur hebt gewerkt)</a:t>
            </a:r>
          </a:p>
          <a:p>
            <a:pPr marL="742950" marR="0" lvl="1" indent="-285750" algn="l" defTabSz="914400" rtl="0" eaLnBrk="1" fontAlgn="auto" latinLnBrk="0" hangingPunct="1">
              <a:lnSpc>
                <a:spcPct val="115000"/>
              </a:lnSpc>
              <a:spcBef>
                <a:spcPts val="0"/>
              </a:spcBef>
              <a:spcAft>
                <a:spcPts val="0"/>
              </a:spcAft>
              <a:buClrTx/>
              <a:buSzTx/>
              <a:buFont typeface="Courier New" panose="02070309020205020404" pitchFamily="49" charset="0"/>
              <a:buChar char="o"/>
              <a:tabLst/>
              <a:defRPr/>
            </a:pPr>
            <a:r>
              <a:rPr kumimoji="0" lang="nl-NL" sz="1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Aantal gereden kilometers woon-werk</a:t>
            </a:r>
          </a:p>
          <a:p>
            <a:pPr marL="742950" marR="0" lvl="1" indent="-285750" algn="l" defTabSz="914400" rtl="0" eaLnBrk="1" fontAlgn="auto" latinLnBrk="0" hangingPunct="1">
              <a:lnSpc>
                <a:spcPct val="115000"/>
              </a:lnSpc>
              <a:spcBef>
                <a:spcPts val="0"/>
              </a:spcBef>
              <a:spcAft>
                <a:spcPts val="0"/>
              </a:spcAft>
              <a:buClrTx/>
              <a:buSzTx/>
              <a:buFont typeface="Courier New" panose="02070309020205020404" pitchFamily="49" charset="0"/>
              <a:buChar char="o"/>
              <a:tabLst/>
              <a:defRPr/>
            </a:pPr>
            <a:r>
              <a:rPr kumimoji="0" lang="nl-NL" sz="1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Aantal gereden kilometers zakelijk</a:t>
            </a:r>
          </a:p>
          <a:p>
            <a:pPr marL="742950" marR="0" lvl="1" indent="-285750" algn="l" defTabSz="914400" rtl="0" eaLnBrk="1" fontAlgn="auto" latinLnBrk="0" hangingPunct="1">
              <a:lnSpc>
                <a:spcPct val="115000"/>
              </a:lnSpc>
              <a:spcBef>
                <a:spcPts val="0"/>
              </a:spcBef>
              <a:spcAft>
                <a:spcPts val="0"/>
              </a:spcAft>
              <a:buClrTx/>
              <a:buSzTx/>
              <a:buFont typeface="Courier New" panose="02070309020205020404" pitchFamily="49" charset="0"/>
              <a:buChar char="o"/>
              <a:tabLst/>
              <a:defRPr/>
            </a:pPr>
            <a:r>
              <a:rPr kumimoji="0" lang="nl-NL" sz="1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Aantal </a:t>
            </a:r>
            <a:r>
              <a:rPr kumimoji="0" lang="nl-NL" sz="1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wasvergoedingsdagen</a:t>
            </a:r>
            <a:endParaRPr kumimoji="0" lang="nl-NL" sz="1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742950" marR="0" lvl="1" indent="-285750" algn="l" defTabSz="914400" rtl="0" eaLnBrk="1" fontAlgn="auto" latinLnBrk="0" hangingPunct="1">
              <a:lnSpc>
                <a:spcPct val="115000"/>
              </a:lnSpc>
              <a:spcBef>
                <a:spcPts val="0"/>
              </a:spcBef>
              <a:spcAft>
                <a:spcPts val="0"/>
              </a:spcAft>
              <a:buClrTx/>
              <a:buSzTx/>
              <a:buFont typeface="Courier New" panose="02070309020205020404" pitchFamily="49" charset="0"/>
              <a:buChar char="o"/>
              <a:tabLst/>
              <a:defRPr/>
            </a:pPr>
            <a:r>
              <a:rPr kumimoji="0" lang="nl-NL" sz="1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Aantal uren onregelmatigheidstoeslag (werken in de avond of op zaterdag)</a:t>
            </a:r>
          </a:p>
          <a:p>
            <a:pPr marL="742950" marR="0" lvl="1" indent="-285750" algn="l" defTabSz="914400" rtl="0" eaLnBrk="1" fontAlgn="auto" latinLnBrk="0" hangingPunct="1">
              <a:lnSpc>
                <a:spcPct val="115000"/>
              </a:lnSpc>
              <a:spcBef>
                <a:spcPts val="0"/>
              </a:spcBef>
              <a:spcAft>
                <a:spcPts val="0"/>
              </a:spcAft>
              <a:buClrTx/>
              <a:buSzTx/>
              <a:buFont typeface="Courier New" panose="02070309020205020404" pitchFamily="49" charset="0"/>
              <a:buChar char="o"/>
              <a:tabLst/>
              <a:defRPr/>
            </a:pPr>
            <a:r>
              <a:rPr kumimoji="0" lang="nl-NL" sz="1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Aantal dagen achterwacht</a:t>
            </a:r>
          </a:p>
          <a:p>
            <a:pPr marL="742950" marR="0" lvl="1" indent="-285750" algn="l" defTabSz="914400" rtl="0" eaLnBrk="1" fontAlgn="auto" latinLnBrk="0" hangingPunct="1">
              <a:lnSpc>
                <a:spcPct val="115000"/>
              </a:lnSpc>
              <a:spcBef>
                <a:spcPts val="0"/>
              </a:spcBef>
              <a:spcAft>
                <a:spcPts val="0"/>
              </a:spcAft>
              <a:buClrTx/>
              <a:buSzTx/>
              <a:buFont typeface="Courier New" panose="02070309020205020404" pitchFamily="49" charset="0"/>
              <a:buChar char="o"/>
              <a:tabLst/>
              <a:defRPr/>
            </a:pPr>
            <a:r>
              <a:rPr kumimoji="0" lang="nl-NL" sz="1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Verlofuren (o.a., gehele lijst staat in </a:t>
            </a:r>
            <a:r>
              <a:rPr kumimoji="0" lang="nl-NL" sz="1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PvE</a:t>
            </a:r>
            <a:r>
              <a:rPr kumimoji="0" lang="nl-NL" sz="1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vernoemd):</a:t>
            </a:r>
          </a:p>
          <a:p>
            <a:pPr marL="1143000" marR="0" lvl="2" indent="-228600"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kumimoji="0" lang="nl-NL" sz="1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Regulier</a:t>
            </a:r>
          </a:p>
          <a:p>
            <a:pPr marL="1143000" marR="0" lvl="2" indent="-228600"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kumimoji="0" lang="nl-NL" sz="1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Bijzonder verlof</a:t>
            </a:r>
          </a:p>
          <a:p>
            <a:pPr marL="1143000" marR="0" lvl="2" indent="-228600"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kumimoji="0" lang="nl-NL" sz="1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PLB uren</a:t>
            </a:r>
          </a:p>
          <a:p>
            <a:pPr>
              <a:lnSpc>
                <a:spcPct val="115000"/>
              </a:lnSpc>
            </a:pPr>
            <a:endParaRPr lang="nl-NL" sz="16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3279944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967507"/>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Verdere procedure</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429172"/>
            <a:ext cx="9701687" cy="2932149"/>
          </a:xfrm>
          <a:prstGeom prst="rect">
            <a:avLst/>
          </a:prstGeom>
          <a:noFill/>
        </p:spPr>
        <p:txBody>
          <a:bodyPr wrap="square" rtlCol="0">
            <a:spAutoFit/>
          </a:bodyPr>
          <a:lstStyle/>
          <a:p>
            <a:pPr marL="285750" indent="-28575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Arial" panose="020B0604020202020204" pitchFamily="34" charset="0"/>
              </a:rPr>
              <a:t>Eisen aan de Inschrijving</a:t>
            </a:r>
          </a:p>
          <a:p>
            <a:pPr marL="628650" lvl="1" indent="-17145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Arial" panose="020B0604020202020204" pitchFamily="34" charset="0"/>
              </a:rPr>
              <a:t>Kerncompetenties</a:t>
            </a:r>
          </a:p>
          <a:p>
            <a:pPr marL="171450" indent="-171450">
              <a:lnSpc>
                <a:spcPct val="115000"/>
              </a:lnSpc>
              <a:buFont typeface="Arial" panose="020B0604020202020204" pitchFamily="34" charset="0"/>
              <a:buChar char="•"/>
            </a:pPr>
            <a:r>
              <a:rPr lang="nl-NL" dirty="0" err="1">
                <a:latin typeface="Arial" panose="020B0604020202020204" pitchFamily="34" charset="0"/>
                <a:ea typeface="Calibri" panose="020F0502020204030204" pitchFamily="34" charset="0"/>
                <a:cs typeface="Arial" panose="020B0604020202020204" pitchFamily="34" charset="0"/>
              </a:rPr>
              <a:t>Subgunningscriteria</a:t>
            </a:r>
            <a:endParaRPr lang="nl-NL" dirty="0">
              <a:latin typeface="Arial" panose="020B0604020202020204" pitchFamily="34" charset="0"/>
              <a:ea typeface="Calibri" panose="020F0502020204030204" pitchFamily="34" charset="0"/>
              <a:cs typeface="Arial" panose="020B0604020202020204" pitchFamily="34" charset="0"/>
            </a:endParaRPr>
          </a:p>
          <a:p>
            <a:pPr marL="628650" lvl="1" indent="-17145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Arial" panose="020B0604020202020204" pitchFamily="34" charset="0"/>
              </a:rPr>
              <a:t>Gunnen op waarde</a:t>
            </a:r>
          </a:p>
          <a:p>
            <a:pPr marL="628650" lvl="1" indent="-17145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Arial" panose="020B0604020202020204" pitchFamily="34" charset="0"/>
              </a:rPr>
              <a:t>Implementatieplan</a:t>
            </a:r>
          </a:p>
          <a:p>
            <a:pPr marL="628650" lvl="1" indent="-1714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Doorlopende diensten</a:t>
            </a:r>
          </a:p>
          <a:p>
            <a:pPr marL="628650" lvl="1" indent="-17145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Arial" panose="020B0604020202020204" pitchFamily="34" charset="0"/>
              </a:rPr>
              <a:t>Demonstratie</a:t>
            </a:r>
          </a:p>
          <a:p>
            <a:pPr marL="628650" lvl="1" indent="-1714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628650" lvl="1" indent="-1714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8411431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967507"/>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Geschiktheidseisen: algemeen</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429172"/>
            <a:ext cx="9701687" cy="3250698"/>
          </a:xfrm>
          <a:prstGeom prst="rect">
            <a:avLst/>
          </a:prstGeom>
          <a:noFill/>
        </p:spPr>
        <p:txBody>
          <a:bodyPr wrap="square" rtlCol="0">
            <a:spAutoFit/>
          </a:bodyPr>
          <a:lstStyle/>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Inschrijving bij Kamer van Koophandel</a:t>
            </a:r>
          </a:p>
          <a:p>
            <a:pPr marL="285750" indent="-285750">
              <a:lnSpc>
                <a:spcPct val="115000"/>
              </a:lnSpc>
              <a:buFont typeface="Arial" panose="020B0604020202020204" pitchFamily="34" charset="0"/>
              <a:buChar char="•"/>
            </a:pPr>
            <a:r>
              <a:rPr lang="nl-NL" dirty="0">
                <a:latin typeface="Arial" panose="020B0604020202020204" pitchFamily="34" charset="0"/>
                <a:cs typeface="Arial" panose="020B0604020202020204" pitchFamily="34" charset="0"/>
              </a:rPr>
              <a:t>Goedkeurende accountantsverklaring zonder continuïteitsparagraaf over het meest recent afgesloten boekjaar</a:t>
            </a:r>
          </a:p>
          <a:p>
            <a:pPr marL="285750" indent="-285750">
              <a:lnSpc>
                <a:spcPct val="115000"/>
              </a:lnSpc>
              <a:buFont typeface="Arial" panose="020B0604020202020204" pitchFamily="34" charset="0"/>
              <a:buChar char="•"/>
            </a:pPr>
            <a:r>
              <a:rPr lang="nl-NL" dirty="0">
                <a:latin typeface="Arial" panose="020B0604020202020204" pitchFamily="34" charset="0"/>
                <a:cs typeface="Arial" panose="020B0604020202020204" pitchFamily="34" charset="0"/>
              </a:rPr>
              <a:t>Passende beroeps- en aansprakelijkheidsverzekering (ten minste 1.250.000 Euro per gebeurtenis)</a:t>
            </a:r>
          </a:p>
          <a:p>
            <a:pPr marL="285750" indent="-28575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Arial" panose="020B0604020202020204" pitchFamily="34" charset="0"/>
              </a:rPr>
              <a:t>Beroeps</a:t>
            </a:r>
            <a:r>
              <a:rPr lang="nl-NL" dirty="0">
                <a:latin typeface="Arial" panose="020B0604020202020204" pitchFamily="34" charset="0"/>
                <a:ea typeface="Calibri" panose="020F0502020204030204" pitchFamily="34" charset="0"/>
                <a:cs typeface="Arial" panose="020B0604020202020204" pitchFamily="34" charset="0"/>
              </a:rPr>
              <a:t>bekwaamheid</a:t>
            </a:r>
          </a:p>
          <a:p>
            <a:pPr marL="742950" lvl="1"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IS 27001 of vergelijkbaar</a:t>
            </a:r>
          </a:p>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Inschrijver dient fysiek gevestigd te zijn in Nederland. Bovendien is de voertaal tijdens deze aanbesteding en uitvoering van de opdracht is ook Nederlands</a:t>
            </a: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554649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967507"/>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Geschiktheidseisen: kerncompetenties</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429172"/>
            <a:ext cx="9701687" cy="3250698"/>
          </a:xfrm>
          <a:prstGeom prst="rect">
            <a:avLst/>
          </a:prstGeom>
          <a:noFill/>
        </p:spPr>
        <p:txBody>
          <a:bodyPr wrap="square" rtlCol="0">
            <a:spAutoFit/>
          </a:bodyPr>
          <a:lstStyle/>
          <a:p>
            <a:pPr marL="342900" indent="-342900">
              <a:lnSpc>
                <a:spcPct val="115000"/>
              </a:lnSpc>
              <a:buFont typeface="+mj-lt"/>
              <a:buAutoNum type="arabicPeriod"/>
            </a:pPr>
            <a:r>
              <a:rPr lang="nl-NL" dirty="0">
                <a:effectLst/>
                <a:latin typeface="Arial" panose="020B0604020202020204" pitchFamily="34" charset="0"/>
                <a:ea typeface="Calibri" panose="020F0502020204030204" pitchFamily="34" charset="0"/>
                <a:cs typeface="Arial" panose="020B0604020202020204" pitchFamily="34" charset="0"/>
              </a:rPr>
              <a:t>Levering personeelsplanningssysteem in de zorg, inclusief het gebruik en beheren van dienstcodes en kwalificaties van personeel voor het inplannen hiervan</a:t>
            </a:r>
          </a:p>
          <a:p>
            <a:pPr marL="342900" indent="-342900">
              <a:lnSpc>
                <a:spcPct val="115000"/>
              </a:lnSpc>
              <a:buFont typeface="+mj-lt"/>
              <a:buAutoNum type="arabicPeriod"/>
            </a:pPr>
            <a:r>
              <a:rPr lang="nl-NL" dirty="0">
                <a:effectLst/>
                <a:latin typeface="Arial" panose="020B0604020202020204" pitchFamily="34" charset="0"/>
                <a:ea typeface="Calibri" panose="020F0502020204030204" pitchFamily="34" charset="0"/>
                <a:cs typeface="Arial" panose="020B0604020202020204" pitchFamily="34" charset="0"/>
              </a:rPr>
              <a:t>Zelfroostering faciliteren, waarbij medewerkers zelf op basis van beschikbare diensten kunnen inschrijven voor een dienst die past bij hun kwalificaties en beschikbare uren.</a:t>
            </a:r>
          </a:p>
          <a:p>
            <a:pPr marL="342900" indent="-342900">
              <a:lnSpc>
                <a:spcPct val="115000"/>
              </a:lnSpc>
              <a:buFont typeface="+mj-lt"/>
              <a:buAutoNum type="arabicPeriod"/>
            </a:pPr>
            <a:r>
              <a:rPr lang="nl-NL" dirty="0">
                <a:effectLst/>
                <a:latin typeface="Arial" panose="020B0604020202020204" pitchFamily="34" charset="0"/>
                <a:ea typeface="Calibri" panose="020F0502020204030204" pitchFamily="34" charset="0"/>
                <a:cs typeface="Arial" panose="020B0604020202020204" pitchFamily="34" charset="0"/>
              </a:rPr>
              <a:t>Koppeling AFAS</a:t>
            </a:r>
          </a:p>
          <a:p>
            <a:pPr marL="342900" indent="-342900">
              <a:lnSpc>
                <a:spcPct val="115000"/>
              </a:lnSpc>
              <a:buFont typeface="+mj-lt"/>
              <a:buAutoNum type="arabicPeriod"/>
            </a:pPr>
            <a:r>
              <a:rPr lang="nl-NL" dirty="0">
                <a:effectLst/>
                <a:latin typeface="Arial" panose="020B0604020202020204" pitchFamily="34" charset="0"/>
                <a:ea typeface="Calibri" panose="020F0502020204030204" pitchFamily="34" charset="0"/>
                <a:cs typeface="Arial" panose="020B0604020202020204" pitchFamily="34" charset="0"/>
              </a:rPr>
              <a:t>Voldoen aan de vigerende CAO-ziekenhuizen en deze in het systeem actueel houden (signalering van schendingen, toeslagen o.b.v. tijdstippen waarop gewerkt, verschoven diensten, jaarsystematiek)</a:t>
            </a: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32670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967507"/>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Gunning: gunnen op waarde</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429172"/>
            <a:ext cx="9701687" cy="702308"/>
          </a:xfrm>
          <a:prstGeom prst="rect">
            <a:avLst/>
          </a:prstGeom>
          <a:noFill/>
        </p:spPr>
        <p:txBody>
          <a:bodyPr wrap="square" rtlCol="0">
            <a:spAutoFit/>
          </a:bodyPr>
          <a:lstStyle/>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p:txBody>
      </p:sp>
      <p:pic>
        <p:nvPicPr>
          <p:cNvPr id="6" name="Afbeelding 5" descr="Afbeelding met tafel&#10;&#10;Automatisch gegenereerde beschrijving">
            <a:extLst>
              <a:ext uri="{FF2B5EF4-FFF2-40B4-BE49-F238E27FC236}">
                <a16:creationId xmlns:a16="http://schemas.microsoft.com/office/drawing/2014/main" id="{14B9D02A-61C9-E040-A7A6-68AAC5641BA4}"/>
              </a:ext>
            </a:extLst>
          </p:cNvPr>
          <p:cNvPicPr>
            <a:picLocks noChangeAspect="1"/>
          </p:cNvPicPr>
          <p:nvPr/>
        </p:nvPicPr>
        <p:blipFill>
          <a:blip r:embed="rId3"/>
          <a:stretch>
            <a:fillRect/>
          </a:stretch>
        </p:blipFill>
        <p:spPr>
          <a:xfrm>
            <a:off x="1052052" y="2429172"/>
            <a:ext cx="10294374" cy="3495299"/>
          </a:xfrm>
          <a:prstGeom prst="rect">
            <a:avLst/>
          </a:prstGeom>
        </p:spPr>
      </p:pic>
    </p:spTree>
    <p:extLst>
      <p:ext uri="{BB962C8B-B14F-4D97-AF65-F5344CB8AC3E}">
        <p14:creationId xmlns:p14="http://schemas.microsoft.com/office/powerpoint/2010/main" val="3881539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0"/>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702036"/>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Agenda</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163701"/>
            <a:ext cx="9701687" cy="4190827"/>
          </a:xfrm>
          <a:prstGeom prst="rect">
            <a:avLst/>
          </a:prstGeom>
          <a:noFill/>
        </p:spPr>
        <p:txBody>
          <a:bodyPr wrap="square" rtlCol="0">
            <a:spAutoFit/>
          </a:bodyPr>
          <a:lstStyle/>
          <a:p>
            <a:pPr marL="285750"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Over BVO NL</a:t>
            </a:r>
          </a:p>
          <a:p>
            <a:pPr marL="285750"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Inhoud aanbesteding</a:t>
            </a:r>
          </a:p>
          <a:p>
            <a:pPr marL="742950" lvl="1"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Aanleiding</a:t>
            </a:r>
          </a:p>
          <a:p>
            <a:pPr marL="742950" lvl="1"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Doelstelling</a:t>
            </a:r>
          </a:p>
          <a:p>
            <a:pPr marL="742950" lvl="1"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Scope</a:t>
            </a:r>
          </a:p>
          <a:p>
            <a:pPr marL="285750"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Verdere procedure</a:t>
            </a:r>
          </a:p>
          <a:p>
            <a:pPr marL="742950" lvl="1"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Gunningscriteria</a:t>
            </a:r>
          </a:p>
          <a:p>
            <a:pPr marL="742950" lvl="1"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Eisen aan de inschrijving</a:t>
            </a:r>
          </a:p>
          <a:p>
            <a:pPr marL="285750"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Vragen van leveranciers</a:t>
            </a:r>
          </a:p>
        </p:txBody>
      </p:sp>
    </p:spTree>
    <p:extLst>
      <p:ext uri="{BB962C8B-B14F-4D97-AF65-F5344CB8AC3E}">
        <p14:creationId xmlns:p14="http://schemas.microsoft.com/office/powerpoint/2010/main" val="4048989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692204"/>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Rekenvoorbeeld</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153869"/>
            <a:ext cx="9701687" cy="5161991"/>
          </a:xfrm>
          <a:prstGeom prst="rect">
            <a:avLst/>
          </a:prstGeom>
          <a:noFill/>
        </p:spPr>
        <p:txBody>
          <a:bodyPr wrap="square" rtlCol="0">
            <a:spAutoFit/>
          </a:bodyPr>
          <a:lstStyle/>
          <a:p>
            <a:pPr marL="285750" indent="-28575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Arial" panose="020B0604020202020204" pitchFamily="34" charset="0"/>
              </a:rPr>
              <a:t>Criterium 1 (Programma van Wensen) scoort 50 punten. </a:t>
            </a:r>
          </a:p>
          <a:p>
            <a:pPr marL="285750" indent="-28575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Arial" panose="020B0604020202020204" pitchFamily="34" charset="0"/>
              </a:rPr>
              <a:t>Criterium 2 (Projectdiensten) wordt beoordeeld en scoort 75%, en daarmee 75 punten. Criterium 3 (Doorlopende diensten) wordt beoordeeld en scoort 100%, en daarmee 100 punten. </a:t>
            </a:r>
          </a:p>
          <a:p>
            <a:pPr marL="285750" indent="-28575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Arial" panose="020B0604020202020204" pitchFamily="34" charset="0"/>
              </a:rPr>
              <a:t>Ten slotte scoort gebruikersgemak bij criterium 4 (demonstratie) 50% en dus 50 punten.</a:t>
            </a:r>
          </a:p>
          <a:p>
            <a:pPr marL="285750" indent="-28575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Arial" panose="020B0604020202020204" pitchFamily="34" charset="0"/>
              </a:rPr>
              <a:t>Criterium 1: 75.000 * (50 / 90) = €41.666</a:t>
            </a:r>
          </a:p>
          <a:p>
            <a:pPr marL="285750" indent="-28575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Arial" panose="020B0604020202020204" pitchFamily="34" charset="0"/>
              </a:rPr>
              <a:t>Criterium 2: 125.000 * (75 / 100) = € 93.750</a:t>
            </a:r>
          </a:p>
          <a:p>
            <a:pPr marL="285750" indent="-28575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Arial" panose="020B0604020202020204" pitchFamily="34" charset="0"/>
              </a:rPr>
              <a:t>Criterium 3: 150.000 * (100 / 100) = € 150.000</a:t>
            </a:r>
          </a:p>
          <a:p>
            <a:pPr marL="285750" indent="-28575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Arial" panose="020B0604020202020204" pitchFamily="34" charset="0"/>
              </a:rPr>
              <a:t>Criterium 4: 50.000 * (50 / 100) = € 25.000</a:t>
            </a: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Inschrijfprijs = €600.000</a:t>
            </a:r>
          </a:p>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Eindscore:  € 600.000 - €41.666 - € 93.750 - € 150.000 - € 25.000 = € 289.584</a:t>
            </a: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342900" indent="-34290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1052021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692204"/>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Procedure</a:t>
            </a:r>
          </a:p>
        </p:txBody>
      </p:sp>
      <p:pic>
        <p:nvPicPr>
          <p:cNvPr id="6" name="Afbeelding 5" descr="Afbeelding met tafel&#10;&#10;Automatisch gegenereerde beschrijving">
            <a:extLst>
              <a:ext uri="{FF2B5EF4-FFF2-40B4-BE49-F238E27FC236}">
                <a16:creationId xmlns:a16="http://schemas.microsoft.com/office/drawing/2014/main" id="{80E2FB1D-C846-3B4E-813A-141706B87EEC}"/>
              </a:ext>
            </a:extLst>
          </p:cNvPr>
          <p:cNvPicPr>
            <a:picLocks noChangeAspect="1"/>
          </p:cNvPicPr>
          <p:nvPr/>
        </p:nvPicPr>
        <p:blipFill>
          <a:blip r:embed="rId3"/>
          <a:stretch>
            <a:fillRect/>
          </a:stretch>
        </p:blipFill>
        <p:spPr>
          <a:xfrm>
            <a:off x="4125915" y="135981"/>
            <a:ext cx="6072216" cy="6211407"/>
          </a:xfrm>
          <a:prstGeom prst="rect">
            <a:avLst/>
          </a:prstGeom>
        </p:spPr>
      </p:pic>
    </p:spTree>
    <p:extLst>
      <p:ext uri="{BB962C8B-B14F-4D97-AF65-F5344CB8AC3E}">
        <p14:creationId xmlns:p14="http://schemas.microsoft.com/office/powerpoint/2010/main" val="13083766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4" y="1692204"/>
            <a:ext cx="9453189" cy="461665"/>
          </a:xfrm>
          <a:prstGeom prst="rect">
            <a:avLst/>
          </a:prstGeom>
          <a:noFill/>
        </p:spPr>
        <p:txBody>
          <a:bodyPr wrap="square" rtlCol="0">
            <a:spAutoFit/>
          </a:bodyPr>
          <a:lstStyle/>
          <a:p>
            <a:r>
              <a:rPr lang="nl-NL" sz="2400" b="1" dirty="0" err="1">
                <a:solidFill>
                  <a:srgbClr val="1F60BF"/>
                </a:solidFill>
                <a:latin typeface="Arial" panose="020B0604020202020204" pitchFamily="34" charset="0"/>
                <a:cs typeface="Arial" panose="020B0604020202020204" pitchFamily="34" charset="0"/>
              </a:rPr>
              <a:t>Subgunningscriterium</a:t>
            </a:r>
            <a:r>
              <a:rPr lang="nl-NL" sz="2400" b="1" dirty="0">
                <a:solidFill>
                  <a:srgbClr val="1F60BF"/>
                </a:solidFill>
                <a:latin typeface="Arial" panose="020B0604020202020204" pitchFamily="34" charset="0"/>
                <a:cs typeface="Arial" panose="020B0604020202020204" pitchFamily="34" charset="0"/>
              </a:rPr>
              <a:t> 1: Programma van Eisen en Wensen</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153869"/>
            <a:ext cx="9701687" cy="2613601"/>
          </a:xfrm>
          <a:prstGeom prst="rect">
            <a:avLst/>
          </a:prstGeom>
          <a:noFill/>
        </p:spPr>
        <p:txBody>
          <a:bodyPr wrap="square" rtlCol="0">
            <a:spAutoFit/>
          </a:bodyPr>
          <a:lstStyle/>
          <a:p>
            <a:pPr marL="285750" indent="-28575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Arial" panose="020B0604020202020204" pitchFamily="34" charset="0"/>
              </a:rPr>
              <a:t>Zie Annex 7</a:t>
            </a:r>
          </a:p>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Voldoen aan alle minimum eisen</a:t>
            </a:r>
          </a:p>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Overige wensen: 3 punten per wens</a:t>
            </a:r>
          </a:p>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Totaal aantal punten: 90</a:t>
            </a: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342900" indent="-34290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31204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300367"/>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4" y="1692204"/>
            <a:ext cx="9453189"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SMART</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153869"/>
            <a:ext cx="9701687" cy="4894160"/>
          </a:xfrm>
          <a:prstGeom prst="rect">
            <a:avLst/>
          </a:prstGeom>
          <a:noFill/>
        </p:spPr>
        <p:txBody>
          <a:bodyPr wrap="square" rtlCol="0">
            <a:spAutoFit/>
          </a:bodyPr>
          <a:lstStyle/>
          <a:p>
            <a:pPr marL="0" indent="0" algn="l">
              <a:buNone/>
            </a:pPr>
            <a:r>
              <a:rPr lang="nl-NL" sz="1600" b="0" i="0" u="none" strike="noStrike" baseline="0" dirty="0">
                <a:latin typeface="Arial" panose="020B0604020202020204" pitchFamily="34" charset="0"/>
                <a:cs typeface="Arial" panose="020B0604020202020204" pitchFamily="34" charset="0"/>
              </a:rPr>
              <a:t>Bij de uitwerking van de gunningcriteria wordt het positief beoordeeld wanneer deze allen concreet zo zoveel als mogelijk worden uitgewerkt. Bijvoorbeeld een toezegging “kwaliteit zit in onze genen”, zal niet positief worden beoordeeld. Concreet houdt in dat uw uitwerking zoveel als mogelijk SMART is beschreven gegeven de beoogde doelstellingen. Smart staat voor:</a:t>
            </a:r>
          </a:p>
          <a:p>
            <a:pPr marL="0" indent="0" algn="l">
              <a:buNone/>
            </a:pPr>
            <a:r>
              <a:rPr lang="nl-NL" sz="1600" b="0" i="0" u="none" strike="noStrike" baseline="0" dirty="0">
                <a:latin typeface="Arial" panose="020B0604020202020204" pitchFamily="34" charset="0"/>
                <a:cs typeface="Arial" panose="020B0604020202020204" pitchFamily="34" charset="0"/>
              </a:rPr>
              <a:t>• S: Specifiek: dat wil zeggen concrete garanties en toezeggingen bv. wij garanderen u dat de koppelingen actief onderhouden blijft en bij nieuwe versies er geen storingen optreden;</a:t>
            </a:r>
          </a:p>
          <a:p>
            <a:pPr marL="0" indent="0" algn="l">
              <a:buNone/>
            </a:pPr>
            <a:r>
              <a:rPr lang="nl-NL" sz="1600" b="0" i="0" u="none" strike="noStrike" baseline="0" dirty="0">
                <a:latin typeface="Arial" panose="020B0604020202020204" pitchFamily="34" charset="0"/>
                <a:cs typeface="Arial" panose="020B0604020202020204" pitchFamily="34" charset="0"/>
              </a:rPr>
              <a:t>• M: Meetbaar: wil zeggen dat een belofte die u doet ook meetbaar is bv binnen 5 werkdagen na het optreden van een incident komen wij met een verbeterplan. Voor het uitvoeren van dit verbeterplan berekenen wij geen kosten. Mocht dit niet lukken dan hanteren wij extra een korting van x% op de volgende factuur.</a:t>
            </a:r>
          </a:p>
          <a:p>
            <a:pPr marL="0" indent="0" algn="l">
              <a:buNone/>
            </a:pPr>
            <a:r>
              <a:rPr lang="nl-NL" sz="1600" b="0" i="0" u="none" strike="noStrike" baseline="0" dirty="0">
                <a:latin typeface="Arial" panose="020B0604020202020204" pitchFamily="34" charset="0"/>
                <a:cs typeface="Arial" panose="020B0604020202020204" pitchFamily="34" charset="0"/>
              </a:rPr>
              <a:t>• A: Acceptabel: u onderbouwt waar mogelijk, waarom u in staat bent de doelstellingen te halen en de garanties, toezeggingen en beloften zijn significant,</a:t>
            </a:r>
          </a:p>
          <a:p>
            <a:pPr marL="0" indent="0" algn="l">
              <a:buNone/>
            </a:pPr>
            <a:r>
              <a:rPr lang="nl-NL" sz="1600" b="0" i="0" u="none" strike="noStrike" baseline="0" dirty="0">
                <a:latin typeface="Arial" panose="020B0604020202020204" pitchFamily="34" charset="0"/>
                <a:cs typeface="Arial" panose="020B0604020202020204" pitchFamily="34" charset="0"/>
              </a:rPr>
              <a:t>• R: Realistisch: de onderbouwing is realistisch ook de randvoorwaarden die u aan BVO NL zijn haalbaar</a:t>
            </a:r>
          </a:p>
          <a:p>
            <a:pPr marL="0" indent="0" algn="l">
              <a:buNone/>
            </a:pPr>
            <a:r>
              <a:rPr lang="nl-NL" sz="1600" b="0" i="0" u="none" strike="noStrike" baseline="0" dirty="0">
                <a:latin typeface="Arial" panose="020B0604020202020204" pitchFamily="34" charset="0"/>
                <a:cs typeface="Arial" panose="020B0604020202020204" pitchFamily="34" charset="0"/>
              </a:rPr>
              <a:t>• T: Tijdgebonden: u garandeert waar mogelijk harde tijdslijnen zonder (veel) beperkende randvoorwaarden.</a:t>
            </a:r>
            <a:endParaRPr lang="nl-NL" sz="1600" dirty="0">
              <a:latin typeface="Arial" panose="020B060402020202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sz="1600" dirty="0">
              <a:effectLst/>
              <a:latin typeface="Arial" panose="020B0604020202020204" pitchFamily="34" charset="0"/>
              <a:ea typeface="Calibri" panose="020F0502020204030204" pitchFamily="34" charset="0"/>
              <a:cs typeface="Arial" panose="020B0604020202020204" pitchFamily="34" charset="0"/>
            </a:endParaRPr>
          </a:p>
          <a:p>
            <a:pPr marL="342900" indent="-342900">
              <a:lnSpc>
                <a:spcPct val="115000"/>
              </a:lnSpc>
              <a:buFont typeface="Arial" panose="020B0604020202020204" pitchFamily="34" charset="0"/>
              <a:buChar char="•"/>
            </a:pPr>
            <a:endParaRPr lang="nl-NL" sz="1600"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sz="1600"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sz="16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697460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692204"/>
            <a:ext cx="4202764" cy="830997"/>
          </a:xfrm>
          <a:prstGeom prst="rect">
            <a:avLst/>
          </a:prstGeom>
          <a:noFill/>
        </p:spPr>
        <p:txBody>
          <a:bodyPr wrap="square" rtlCol="0">
            <a:spAutoFit/>
          </a:bodyPr>
          <a:lstStyle/>
          <a:p>
            <a:r>
              <a:rPr lang="nl-NL" sz="2400" b="1" dirty="0" err="1">
                <a:solidFill>
                  <a:srgbClr val="1F60BF"/>
                </a:solidFill>
                <a:latin typeface="Arial" panose="020B0604020202020204" pitchFamily="34" charset="0"/>
                <a:cs typeface="Arial" panose="020B0604020202020204" pitchFamily="34" charset="0"/>
              </a:rPr>
              <a:t>Subgunningscriterium</a:t>
            </a:r>
            <a:r>
              <a:rPr lang="nl-NL" sz="2400" b="1" dirty="0">
                <a:solidFill>
                  <a:srgbClr val="1F60BF"/>
                </a:solidFill>
                <a:latin typeface="Arial" panose="020B0604020202020204" pitchFamily="34" charset="0"/>
                <a:cs typeface="Arial" panose="020B0604020202020204" pitchFamily="34" charset="0"/>
              </a:rPr>
              <a:t> 2: Projectdiensten</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515675"/>
            <a:ext cx="4782867" cy="5161991"/>
          </a:xfrm>
          <a:prstGeom prst="rect">
            <a:avLst/>
          </a:prstGeom>
          <a:noFill/>
        </p:spPr>
        <p:txBody>
          <a:bodyPr wrap="square" rtlCol="0">
            <a:spAutoFit/>
          </a:bodyPr>
          <a:lstStyle/>
          <a:p>
            <a:pPr marL="285750" indent="-28575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Arial" panose="020B0604020202020204" pitchFamily="34" charset="0"/>
              </a:rPr>
              <a:t>Proces installeren, inrichten, implementeren en adoptie, incl. tijdlijn (1 juli 2023 uiterlijk realisatie oplossing)</a:t>
            </a:r>
          </a:p>
          <a:p>
            <a:pPr marL="285750" indent="-28575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Arial" panose="020B0604020202020204" pitchFamily="34" charset="0"/>
              </a:rPr>
              <a:t>Verantwoordelijkheid d.m.v. RASCI-matrix</a:t>
            </a:r>
          </a:p>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Benodigde inzet van Opdrachtgever en -nemer</a:t>
            </a: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Arial" panose="020B0604020202020204" pitchFamily="34" charset="0"/>
              </a:rPr>
              <a:t>Risico’s en mitigatie hiervan</a:t>
            </a:r>
          </a:p>
          <a:p>
            <a:pPr marL="285750" indent="-28575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Arial" panose="020B0604020202020204" pitchFamily="34" charset="0"/>
              </a:rPr>
              <a:t>Overdracht naar beheerfase</a:t>
            </a:r>
          </a:p>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Train </a:t>
            </a:r>
            <a:r>
              <a:rPr lang="nl-NL" dirty="0" err="1">
                <a:latin typeface="Arial" panose="020B0604020202020204" pitchFamily="34" charset="0"/>
                <a:ea typeface="Calibri" panose="020F0502020204030204" pitchFamily="34" charset="0"/>
                <a:cs typeface="Arial" panose="020B0604020202020204" pitchFamily="34" charset="0"/>
              </a:rPr>
              <a:t>the</a:t>
            </a:r>
            <a:r>
              <a:rPr lang="nl-NL" dirty="0">
                <a:latin typeface="Arial" panose="020B0604020202020204" pitchFamily="34" charset="0"/>
                <a:ea typeface="Calibri" panose="020F0502020204030204" pitchFamily="34" charset="0"/>
                <a:cs typeface="Arial" panose="020B0604020202020204" pitchFamily="34" charset="0"/>
              </a:rPr>
              <a:t> trainer principe</a:t>
            </a: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Arial" panose="020B0604020202020204" pitchFamily="34" charset="0"/>
              </a:rPr>
              <a:t>Rapportage voortgang</a:t>
            </a:r>
          </a:p>
          <a:p>
            <a:pPr marL="285750" indent="-28575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Arial" panose="020B0604020202020204" pitchFamily="34" charset="0"/>
              </a:rPr>
              <a:t>Samenstelling projectteam</a:t>
            </a: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342900" indent="-34290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p:txBody>
      </p:sp>
      <p:pic>
        <p:nvPicPr>
          <p:cNvPr id="6" name="Afbeelding 5" descr="Afbeelding met tafel&#10;&#10;Automatisch gegenereerde beschrijving">
            <a:extLst>
              <a:ext uri="{FF2B5EF4-FFF2-40B4-BE49-F238E27FC236}">
                <a16:creationId xmlns:a16="http://schemas.microsoft.com/office/drawing/2014/main" id="{AF11C1B7-01A6-C741-8E8C-71623D28F8FC}"/>
              </a:ext>
            </a:extLst>
          </p:cNvPr>
          <p:cNvPicPr>
            <a:picLocks noChangeAspect="1"/>
          </p:cNvPicPr>
          <p:nvPr/>
        </p:nvPicPr>
        <p:blipFill>
          <a:blip r:embed="rId3"/>
          <a:stretch>
            <a:fillRect/>
          </a:stretch>
        </p:blipFill>
        <p:spPr>
          <a:xfrm>
            <a:off x="7039103" y="229196"/>
            <a:ext cx="4965534" cy="6142107"/>
          </a:xfrm>
          <a:prstGeom prst="rect">
            <a:avLst/>
          </a:prstGeom>
        </p:spPr>
      </p:pic>
    </p:spTree>
    <p:extLst>
      <p:ext uri="{BB962C8B-B14F-4D97-AF65-F5344CB8AC3E}">
        <p14:creationId xmlns:p14="http://schemas.microsoft.com/office/powerpoint/2010/main" val="34206586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692204"/>
            <a:ext cx="4202764" cy="830997"/>
          </a:xfrm>
          <a:prstGeom prst="rect">
            <a:avLst/>
          </a:prstGeom>
          <a:noFill/>
        </p:spPr>
        <p:txBody>
          <a:bodyPr wrap="square" rtlCol="0">
            <a:spAutoFit/>
          </a:bodyPr>
          <a:lstStyle/>
          <a:p>
            <a:r>
              <a:rPr lang="nl-NL" sz="2400" b="1" dirty="0" err="1">
                <a:solidFill>
                  <a:srgbClr val="1F60BF"/>
                </a:solidFill>
                <a:latin typeface="Arial" panose="020B0604020202020204" pitchFamily="34" charset="0"/>
                <a:cs typeface="Arial" panose="020B0604020202020204" pitchFamily="34" charset="0"/>
              </a:rPr>
              <a:t>Subgunningscriterium</a:t>
            </a:r>
            <a:r>
              <a:rPr lang="nl-NL" sz="2400" b="1" dirty="0">
                <a:solidFill>
                  <a:srgbClr val="1F60BF"/>
                </a:solidFill>
                <a:latin typeface="Arial" panose="020B0604020202020204" pitchFamily="34" charset="0"/>
                <a:cs typeface="Arial" panose="020B0604020202020204" pitchFamily="34" charset="0"/>
              </a:rPr>
              <a:t> 3: Doorlopende diensten</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515675"/>
            <a:ext cx="4782867" cy="4206344"/>
          </a:xfrm>
          <a:prstGeom prst="rect">
            <a:avLst/>
          </a:prstGeom>
          <a:noFill/>
        </p:spPr>
        <p:txBody>
          <a:bodyPr wrap="square" rtlCol="0">
            <a:spAutoFit/>
          </a:bodyPr>
          <a:lstStyle/>
          <a:p>
            <a:pPr marL="285750" indent="-28575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Arial" panose="020B0604020202020204" pitchFamily="34" charset="0"/>
              </a:rPr>
              <a:t>Servicemanagement</a:t>
            </a:r>
          </a:p>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Helpdesk (2delijns)</a:t>
            </a:r>
          </a:p>
          <a:p>
            <a:pPr marL="285750" indent="-28575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Arial" panose="020B0604020202020204" pitchFamily="34" charset="0"/>
              </a:rPr>
              <a:t>Incidentenbeheer (incl. reactie- en hersteltijden)</a:t>
            </a:r>
          </a:p>
          <a:p>
            <a:pPr marL="285750" indent="-285750">
              <a:lnSpc>
                <a:spcPct val="115000"/>
              </a:lnSpc>
              <a:buFont typeface="Arial" panose="020B0604020202020204" pitchFamily="34" charset="0"/>
              <a:buChar char="•"/>
            </a:pPr>
            <a:r>
              <a:rPr lang="nl-NL" dirty="0" err="1">
                <a:latin typeface="Arial" panose="020B0604020202020204" pitchFamily="34" charset="0"/>
                <a:ea typeface="Calibri" panose="020F0502020204030204" pitchFamily="34" charset="0"/>
                <a:cs typeface="Arial" panose="020B0604020202020204" pitchFamily="34" charset="0"/>
              </a:rPr>
              <a:t>Back-ups</a:t>
            </a:r>
            <a:endParaRPr lang="nl-NL" dirty="0">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Arial" panose="020B0604020202020204" pitchFamily="34" charset="0"/>
              </a:rPr>
              <a:t>Doorvoeren wijzigingsverzoeken</a:t>
            </a:r>
          </a:p>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Meten gebruikerstevredenheid</a:t>
            </a:r>
          </a:p>
          <a:p>
            <a:pPr marL="285750" indent="-28575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Arial" panose="020B0604020202020204" pitchFamily="34" charset="0"/>
              </a:rPr>
              <a:t>Indicatie samenstelling beheerorganisatie</a:t>
            </a:r>
          </a:p>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Plan m.b.t. accountmanagement</a:t>
            </a: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342900" indent="-34290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p:txBody>
      </p:sp>
      <p:pic>
        <p:nvPicPr>
          <p:cNvPr id="7" name="Afbeelding 6" descr="Afbeelding met tafel&#10;&#10;Automatisch gegenereerde beschrijving">
            <a:extLst>
              <a:ext uri="{FF2B5EF4-FFF2-40B4-BE49-F238E27FC236}">
                <a16:creationId xmlns:a16="http://schemas.microsoft.com/office/drawing/2014/main" id="{384388CD-37F2-9C48-9E1A-6E696102F02D}"/>
              </a:ext>
            </a:extLst>
          </p:cNvPr>
          <p:cNvPicPr>
            <a:picLocks noChangeAspect="1"/>
          </p:cNvPicPr>
          <p:nvPr/>
        </p:nvPicPr>
        <p:blipFill>
          <a:blip r:embed="rId3"/>
          <a:stretch>
            <a:fillRect/>
          </a:stretch>
        </p:blipFill>
        <p:spPr>
          <a:xfrm>
            <a:off x="7074837" y="135981"/>
            <a:ext cx="5005119" cy="6242871"/>
          </a:xfrm>
          <a:prstGeom prst="rect">
            <a:avLst/>
          </a:prstGeom>
        </p:spPr>
      </p:pic>
    </p:spTree>
    <p:extLst>
      <p:ext uri="{BB962C8B-B14F-4D97-AF65-F5344CB8AC3E}">
        <p14:creationId xmlns:p14="http://schemas.microsoft.com/office/powerpoint/2010/main" val="24134852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692204"/>
            <a:ext cx="4202764" cy="830997"/>
          </a:xfrm>
          <a:prstGeom prst="rect">
            <a:avLst/>
          </a:prstGeom>
          <a:noFill/>
        </p:spPr>
        <p:txBody>
          <a:bodyPr wrap="square" rtlCol="0">
            <a:spAutoFit/>
          </a:bodyPr>
          <a:lstStyle/>
          <a:p>
            <a:r>
              <a:rPr lang="nl-NL" sz="2400" b="1" dirty="0" err="1">
                <a:solidFill>
                  <a:srgbClr val="1F60BF"/>
                </a:solidFill>
                <a:latin typeface="Arial" panose="020B0604020202020204" pitchFamily="34" charset="0"/>
                <a:cs typeface="Arial" panose="020B0604020202020204" pitchFamily="34" charset="0"/>
              </a:rPr>
              <a:t>Subgunningscriterium</a:t>
            </a:r>
            <a:r>
              <a:rPr lang="nl-NL" sz="2400" b="1" dirty="0">
                <a:solidFill>
                  <a:srgbClr val="1F60BF"/>
                </a:solidFill>
                <a:latin typeface="Arial" panose="020B0604020202020204" pitchFamily="34" charset="0"/>
                <a:cs typeface="Arial" panose="020B0604020202020204" pitchFamily="34" charset="0"/>
              </a:rPr>
              <a:t> 4: Demonstratie</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28118" y="2523201"/>
            <a:ext cx="4782867" cy="4524893"/>
          </a:xfrm>
          <a:prstGeom prst="rect">
            <a:avLst/>
          </a:prstGeom>
          <a:noFill/>
        </p:spPr>
        <p:txBody>
          <a:bodyPr wrap="square" rtlCol="0">
            <a:spAutoFit/>
          </a:bodyPr>
          <a:lstStyle/>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Geboden oplossing is gebruikersvriendelijk</a:t>
            </a:r>
          </a:p>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Gevraagde activiteiten om te tonen tijdens demonstratie: zie leidraad</a:t>
            </a:r>
          </a:p>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Beoordeling op gebruikersgemak: zie Annex 12</a:t>
            </a:r>
          </a:p>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Alleen van toepassing indien nog in aanmerking voor gunning</a:t>
            </a: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342900" indent="-34290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p:txBody>
      </p:sp>
      <p:pic>
        <p:nvPicPr>
          <p:cNvPr id="6" name="Afbeelding 5" descr="Afbeelding met tafel&#10;&#10;Automatisch gegenereerde beschrijving">
            <a:extLst>
              <a:ext uri="{FF2B5EF4-FFF2-40B4-BE49-F238E27FC236}">
                <a16:creationId xmlns:a16="http://schemas.microsoft.com/office/drawing/2014/main" id="{AF11C1B7-01A6-C741-8E8C-71623D28F8FC}"/>
              </a:ext>
            </a:extLst>
          </p:cNvPr>
          <p:cNvPicPr>
            <a:picLocks noChangeAspect="1"/>
          </p:cNvPicPr>
          <p:nvPr/>
        </p:nvPicPr>
        <p:blipFill>
          <a:blip r:embed="rId3"/>
          <a:stretch>
            <a:fillRect/>
          </a:stretch>
        </p:blipFill>
        <p:spPr>
          <a:xfrm>
            <a:off x="7039103" y="229196"/>
            <a:ext cx="4965534" cy="6142107"/>
          </a:xfrm>
          <a:prstGeom prst="rect">
            <a:avLst/>
          </a:prstGeom>
        </p:spPr>
      </p:pic>
    </p:spTree>
    <p:extLst>
      <p:ext uri="{BB962C8B-B14F-4D97-AF65-F5344CB8AC3E}">
        <p14:creationId xmlns:p14="http://schemas.microsoft.com/office/powerpoint/2010/main" val="8206642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692204"/>
            <a:ext cx="4202764"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Beoordeling</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28118" y="2523201"/>
            <a:ext cx="10375624" cy="3915495"/>
          </a:xfrm>
          <a:prstGeom prst="rect">
            <a:avLst/>
          </a:prstGeom>
          <a:noFill/>
        </p:spPr>
        <p:txBody>
          <a:bodyPr wrap="square" rtlCol="0">
            <a:spAutoFit/>
          </a:bodyPr>
          <a:lstStyle/>
          <a:p>
            <a:r>
              <a:rPr lang="nl-NL" dirty="0">
                <a:latin typeface="Arial" panose="020B0604020202020204" pitchFamily="34" charset="0"/>
                <a:cs typeface="Arial" panose="020B0604020202020204" pitchFamily="34" charset="0"/>
              </a:rPr>
              <a:t>Beoordelingscommissie:</a:t>
            </a:r>
          </a:p>
          <a:p>
            <a:pPr marL="285750" indent="-285750">
              <a:buFontTx/>
              <a:buChar char="-"/>
            </a:pPr>
            <a:r>
              <a:rPr lang="nl-NL" dirty="0">
                <a:latin typeface="Arial" panose="020B0604020202020204" pitchFamily="34" charset="0"/>
                <a:cs typeface="Arial" panose="020B0604020202020204" pitchFamily="34" charset="0"/>
              </a:rPr>
              <a:t>Beoordeelt aangewezen onderdelen (min 3 per onderdeel) zonder de prijs te kennen</a:t>
            </a:r>
          </a:p>
          <a:p>
            <a:pPr marL="285750" indent="-285750">
              <a:buFontTx/>
              <a:buChar char="-"/>
            </a:pPr>
            <a:r>
              <a:rPr lang="nl-NL" dirty="0">
                <a:latin typeface="Arial" panose="020B0604020202020204" pitchFamily="34" charset="0"/>
                <a:cs typeface="Arial" panose="020B0604020202020204" pitchFamily="34" charset="0"/>
              </a:rPr>
              <a:t>Beoordeling op eigen </a:t>
            </a:r>
            <a:r>
              <a:rPr lang="nl-NL" dirty="0" err="1">
                <a:latin typeface="Arial" panose="020B0604020202020204" pitchFamily="34" charset="0"/>
                <a:cs typeface="Arial" panose="020B0604020202020204" pitchFamily="34" charset="0"/>
              </a:rPr>
              <a:t>meritus</a:t>
            </a:r>
            <a:endParaRPr lang="nl-NL" dirty="0">
              <a:latin typeface="Arial" panose="020B0604020202020204" pitchFamily="34" charset="0"/>
              <a:cs typeface="Arial" panose="020B0604020202020204" pitchFamily="34" charset="0"/>
            </a:endParaRPr>
          </a:p>
          <a:p>
            <a:pPr marL="285750" indent="-285750">
              <a:buFontTx/>
              <a:buChar char="-"/>
            </a:pPr>
            <a:r>
              <a:rPr lang="nl-NL" dirty="0">
                <a:latin typeface="Arial" panose="020B0604020202020204" pitchFamily="34" charset="0"/>
                <a:cs typeface="Arial" panose="020B0604020202020204" pitchFamily="34" charset="0"/>
              </a:rPr>
              <a:t>Na eigen beoordeling in consensus één beoordeling (geen gemiddelde)</a:t>
            </a:r>
          </a:p>
          <a:p>
            <a:pPr marL="285750" indent="-285750">
              <a:buFontTx/>
              <a:buChar char="-"/>
            </a:pPr>
            <a:r>
              <a:rPr lang="nl-NL" dirty="0">
                <a:latin typeface="Arial" panose="020B0604020202020204" pitchFamily="34" charset="0"/>
                <a:cs typeface="Arial" panose="020B0604020202020204" pitchFamily="34" charset="0"/>
              </a:rPr>
              <a:t>Eerst vormvereisten, uitsluitingsgronden en selectiecriteria</a:t>
            </a:r>
          </a:p>
          <a:p>
            <a:pPr marL="285750" indent="-285750">
              <a:buFontTx/>
              <a:buChar char="-"/>
            </a:pPr>
            <a:r>
              <a:rPr lang="nl-NL" dirty="0">
                <a:latin typeface="Arial" panose="020B0604020202020204" pitchFamily="34" charset="0"/>
                <a:cs typeface="Arial" panose="020B0604020202020204" pitchFamily="34" charset="0"/>
              </a:rPr>
              <a:t>Dan gunningscriteria</a:t>
            </a:r>
          </a:p>
          <a:p>
            <a:pPr marL="285750" indent="-285750">
              <a:buFontTx/>
              <a:buChar char="-"/>
            </a:pPr>
            <a:r>
              <a:rPr lang="nl-NL" dirty="0">
                <a:latin typeface="Arial" panose="020B0604020202020204" pitchFamily="34" charset="0"/>
                <a:cs typeface="Arial" panose="020B0604020202020204" pitchFamily="34" charset="0"/>
              </a:rPr>
              <a:t>Dan demo voor degenen die nog een kans maken op gunning</a:t>
            </a: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342900" indent="-34290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479123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692204"/>
            <a:ext cx="4202764"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Afsluitend</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28118" y="2523201"/>
            <a:ext cx="10375624" cy="2807500"/>
          </a:xfrm>
          <a:prstGeom prst="rect">
            <a:avLst/>
          </a:prstGeom>
          <a:noFill/>
        </p:spPr>
        <p:txBody>
          <a:bodyPr wrap="square" rtlCol="0">
            <a:spAutoFit/>
          </a:bodyPr>
          <a:lstStyle/>
          <a:p>
            <a:pPr marL="285750" indent="-285750">
              <a:buFont typeface="Arial" panose="020B0604020202020204" pitchFamily="34" charset="0"/>
              <a:buChar char="•"/>
            </a:pPr>
            <a:r>
              <a:rPr lang="nl-NL" dirty="0">
                <a:latin typeface="Arial" panose="020B0604020202020204" pitchFamily="34" charset="0"/>
                <a:cs typeface="Arial" panose="020B0604020202020204" pitchFamily="34" charset="0"/>
              </a:rPr>
              <a:t>Vragen via </a:t>
            </a:r>
            <a:r>
              <a:rPr lang="nl-NL" dirty="0" err="1">
                <a:latin typeface="Arial" panose="020B0604020202020204" pitchFamily="34" charset="0"/>
                <a:cs typeface="Arial" panose="020B0604020202020204" pitchFamily="34" charset="0"/>
              </a:rPr>
              <a:t>Tenderned</a:t>
            </a:r>
            <a:endParaRPr lang="nl-NL"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nl-NL" dirty="0"/>
              <a:t>Dank voor uw interesse en succes bij het doen van een inschrijving!</a:t>
            </a:r>
          </a:p>
          <a:p>
            <a:endParaRPr lang="nl-NL" dirty="0">
              <a:latin typeface="Arial" panose="020B060402020202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342900" indent="-34290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266916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692204"/>
            <a:ext cx="4202764"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Vragen?</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28118" y="2523201"/>
            <a:ext cx="10375624" cy="2253502"/>
          </a:xfrm>
          <a:prstGeom prst="rect">
            <a:avLst/>
          </a:prstGeom>
          <a:noFill/>
        </p:spPr>
        <p:txBody>
          <a:bodyPr wrap="square" rtlCol="0">
            <a:spAutoFit/>
          </a:bodyPr>
          <a:lstStyle/>
          <a:p>
            <a:endParaRPr lang="nl-NL" dirty="0">
              <a:latin typeface="Arial" panose="020B060402020202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342900" indent="-34290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18608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7252"/>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967507"/>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Spelregels</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794755"/>
            <a:ext cx="9701687" cy="3214341"/>
          </a:xfrm>
          <a:prstGeom prst="rect">
            <a:avLst/>
          </a:prstGeom>
          <a:noFill/>
        </p:spPr>
        <p:txBody>
          <a:bodyPr wrap="square" rtlCol="0">
            <a:spAutoFit/>
          </a:bodyPr>
          <a:lstStyle/>
          <a:p>
            <a:pPr marL="285750"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Er wordt geen schriftelijk verslag gemaakt van deze bijeenkomst</a:t>
            </a:r>
          </a:p>
          <a:p>
            <a:pPr marL="285750"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Aan mondeling gegeven informatie kunnen geen rechten worden ontleend</a:t>
            </a:r>
          </a:p>
          <a:p>
            <a:pPr marL="285750"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Indien u wezenlijke informatie hoort die niet in de aanbestedingsstukken staat stelt u dan een schriftelijke vraag daarover ter bevestiging van deze informatie</a:t>
            </a:r>
          </a:p>
          <a:p>
            <a:pPr marL="285750"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Deze presentatie zelf wordt gedeeld na afloop van deze bijeenkomst</a:t>
            </a:r>
          </a:p>
          <a:p>
            <a:pPr marL="285750" indent="-285750" defTabSz="1080000">
              <a:lnSpc>
                <a:spcPct val="150000"/>
              </a:lnSpc>
              <a:spcBef>
                <a:spcPts val="100"/>
              </a:spcBef>
              <a:spcAft>
                <a:spcPts val="320"/>
              </a:spcAft>
              <a:buFont typeface="Arial" panose="020B0604020202020204" pitchFamily="34" charset="0"/>
              <a:buChar char="•"/>
            </a:pPr>
            <a:endParaRPr lang="nl-NL" b="1" dirty="0"/>
          </a:p>
          <a:p>
            <a:pPr marL="285750" indent="-285750" defTabSz="1080000">
              <a:lnSpc>
                <a:spcPct val="150000"/>
              </a:lnSpc>
              <a:spcBef>
                <a:spcPts val="100"/>
              </a:spcBef>
              <a:spcAft>
                <a:spcPts val="320"/>
              </a:spcAft>
              <a:buFont typeface="Arial" panose="020B0604020202020204" pitchFamily="34" charset="0"/>
              <a:buChar char="•"/>
            </a:pPr>
            <a:endParaRPr lang="nl-NL" b="1" dirty="0"/>
          </a:p>
        </p:txBody>
      </p:sp>
    </p:spTree>
    <p:extLst>
      <p:ext uri="{BB962C8B-B14F-4D97-AF65-F5344CB8AC3E}">
        <p14:creationId xmlns:p14="http://schemas.microsoft.com/office/powerpoint/2010/main" val="4179028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0"/>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967507"/>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Bevolkingsonderzoek Nederland</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794755"/>
            <a:ext cx="9701687" cy="3058658"/>
          </a:xfrm>
          <a:prstGeom prst="rect">
            <a:avLst/>
          </a:prstGeom>
          <a:noFill/>
        </p:spPr>
        <p:txBody>
          <a:bodyPr wrap="square" rtlCol="0">
            <a:spAutoFit/>
          </a:bodyPr>
          <a:lstStyle/>
          <a:p>
            <a:pPr defTabSz="1080000">
              <a:lnSpc>
                <a:spcPct val="150000"/>
              </a:lnSpc>
              <a:spcBef>
                <a:spcPts val="100"/>
              </a:spcBef>
              <a:spcAft>
                <a:spcPts val="320"/>
              </a:spcAft>
            </a:pPr>
            <a:r>
              <a:rPr lang="nl-NL" dirty="0">
                <a:latin typeface="Arial" panose="020B0604020202020204" pitchFamily="34" charset="0"/>
                <a:cs typeface="Arial" panose="020B0604020202020204" pitchFamily="34" charset="0"/>
              </a:rPr>
              <a:t>In 2021 werden drie bevolkingsonderzoeken nog vanuit een regionale screeningsorganisatie uitgevoerd. De regionale screeningsorganisaties hebben inmiddels een fusietraject doorlopen naar de oprichting van één landelijke screeningsorganisatie waarbinnen de drie bevolkingsonderzoeken aangestuurd worden. </a:t>
            </a:r>
          </a:p>
          <a:p>
            <a:pPr defTabSz="1080000">
              <a:lnSpc>
                <a:spcPct val="150000"/>
              </a:lnSpc>
              <a:spcBef>
                <a:spcPts val="100"/>
              </a:spcBef>
              <a:spcAft>
                <a:spcPts val="320"/>
              </a:spcAft>
            </a:pPr>
            <a:endParaRPr lang="nl-NL" dirty="0">
              <a:latin typeface="Arial" panose="020B0604020202020204" pitchFamily="34" charset="0"/>
              <a:cs typeface="Arial" panose="020B0604020202020204" pitchFamily="34" charset="0"/>
            </a:endParaRPr>
          </a:p>
          <a:p>
            <a:pPr defTabSz="1080000">
              <a:lnSpc>
                <a:spcPct val="150000"/>
              </a:lnSpc>
              <a:spcBef>
                <a:spcPts val="100"/>
              </a:spcBef>
              <a:spcAft>
                <a:spcPts val="320"/>
              </a:spcAft>
            </a:pPr>
            <a:r>
              <a:rPr lang="nl-NL" dirty="0">
                <a:latin typeface="Arial" panose="020B0604020202020204" pitchFamily="34" charset="0"/>
                <a:cs typeface="Arial" panose="020B0604020202020204" pitchFamily="34" charset="0"/>
              </a:rPr>
              <a:t>Vanaf 2 januari 2022 is deze juridische fusie een feit en zijn de zeven organisaties overgegaan in de stichting Bevolkingsonderzoek Nederland. Bestaande uit 950 medewerkers.</a:t>
            </a:r>
            <a:endParaRPr lang="nl-NL" b="1" dirty="0"/>
          </a:p>
        </p:txBody>
      </p:sp>
    </p:spTree>
    <p:extLst>
      <p:ext uri="{BB962C8B-B14F-4D97-AF65-F5344CB8AC3E}">
        <p14:creationId xmlns:p14="http://schemas.microsoft.com/office/powerpoint/2010/main" val="3589225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0"/>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967507"/>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Aanleiding</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480801"/>
            <a:ext cx="9701687" cy="3831755"/>
          </a:xfrm>
          <a:prstGeom prst="rect">
            <a:avLst/>
          </a:prstGeom>
          <a:noFill/>
        </p:spPr>
        <p:txBody>
          <a:bodyPr wrap="square" rtlCol="0">
            <a:spAutoFit/>
          </a:bodyPr>
          <a:lstStyle/>
          <a:p>
            <a:pPr defTabSz="1080000">
              <a:lnSpc>
                <a:spcPct val="150000"/>
              </a:lnSpc>
              <a:spcBef>
                <a:spcPts val="100"/>
              </a:spcBef>
              <a:spcAft>
                <a:spcPts val="320"/>
              </a:spcAft>
            </a:pPr>
            <a:r>
              <a:rPr lang="nl-NL" dirty="0">
                <a:latin typeface="Arial" panose="020B0604020202020204" pitchFamily="34" charset="0"/>
                <a:cs typeface="Arial" panose="020B0604020202020204" pitchFamily="34" charset="0"/>
              </a:rPr>
              <a:t>Momenteel hebben de vijf screeningsregio’s vijf verschillende personeelsplanning systemen binnen twee leveranciers (SP-expert en </a:t>
            </a:r>
            <a:r>
              <a:rPr lang="nl-NL" dirty="0" err="1">
                <a:latin typeface="Arial" panose="020B0604020202020204" pitchFamily="34" charset="0"/>
                <a:cs typeface="Arial" panose="020B0604020202020204" pitchFamily="34" charset="0"/>
              </a:rPr>
              <a:t>Ortec</a:t>
            </a:r>
            <a:r>
              <a:rPr lang="nl-NL" dirty="0">
                <a:latin typeface="Arial" panose="020B0604020202020204" pitchFamily="34" charset="0"/>
                <a:cs typeface="Arial" panose="020B0604020202020204" pitchFamily="34" charset="0"/>
              </a:rPr>
              <a:t>). Vooruitlopend op de fusie is de afdeling Planning landelijk opgezet. Echter door de verschillende systemen kan er nog niet optimaal landelijk gewerkt worden. </a:t>
            </a:r>
          </a:p>
          <a:p>
            <a:pPr defTabSz="1080000">
              <a:lnSpc>
                <a:spcPct val="150000"/>
              </a:lnSpc>
              <a:spcBef>
                <a:spcPts val="100"/>
              </a:spcBef>
              <a:spcAft>
                <a:spcPts val="320"/>
              </a:spcAft>
            </a:pPr>
            <a:r>
              <a:rPr lang="nl-NL" dirty="0">
                <a:latin typeface="Arial" panose="020B0604020202020204" pitchFamily="34" charset="0"/>
                <a:cs typeface="Arial" panose="020B0604020202020204" pitchFamily="34" charset="0"/>
              </a:rPr>
              <a:t>Het efficiënt en landelijk inzetten van personeel en uniforme rapportages omtrent inzet personeel zijn nu niet optimaal mogelijk. Bevolkingsonderzoek Nederland streeft ernaar om uiterlijk voor 1 juli 2023 over één landelijk personeelsplanningssysteem te beschikken waarmee de personeelsplanning van alle screeningsmedewerkers en overige medewerkers van BVO NL uitgevoerd kan worden.</a:t>
            </a:r>
          </a:p>
        </p:txBody>
      </p:sp>
    </p:spTree>
    <p:extLst>
      <p:ext uri="{BB962C8B-B14F-4D97-AF65-F5344CB8AC3E}">
        <p14:creationId xmlns:p14="http://schemas.microsoft.com/office/powerpoint/2010/main" val="3479889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0"/>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967507"/>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Landelijke afdeling planning</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480801"/>
            <a:ext cx="9701687" cy="3257302"/>
          </a:xfrm>
          <a:prstGeom prst="rect">
            <a:avLst/>
          </a:prstGeom>
          <a:noFill/>
        </p:spPr>
        <p:txBody>
          <a:bodyPr wrap="square" rtlCol="0">
            <a:spAutoFit/>
          </a:bodyPr>
          <a:lstStyle/>
          <a:p>
            <a:pPr defTabSz="1080000">
              <a:lnSpc>
                <a:spcPct val="150000"/>
              </a:lnSpc>
              <a:spcBef>
                <a:spcPts val="100"/>
              </a:spcBef>
              <a:spcAft>
                <a:spcPts val="320"/>
              </a:spcAft>
            </a:pPr>
            <a:r>
              <a:rPr lang="nl-NL" dirty="0">
                <a:latin typeface="Arial" panose="020B0604020202020204" pitchFamily="34" charset="0"/>
                <a:cs typeface="Arial" panose="020B0604020202020204" pitchFamily="34" charset="0"/>
              </a:rPr>
              <a:t>-Opzet afdeling</a:t>
            </a:r>
          </a:p>
          <a:p>
            <a:pPr defTabSz="1080000">
              <a:lnSpc>
                <a:spcPct val="150000"/>
              </a:lnSpc>
              <a:spcBef>
                <a:spcPts val="100"/>
              </a:spcBef>
              <a:spcAft>
                <a:spcPts val="320"/>
              </a:spcAft>
            </a:pPr>
            <a:r>
              <a:rPr lang="nl-NL" dirty="0">
                <a:latin typeface="Arial" panose="020B0604020202020204" pitchFamily="34" charset="0"/>
                <a:cs typeface="Arial" panose="020B0604020202020204" pitchFamily="34" charset="0"/>
              </a:rPr>
              <a:t>-Cliënten en personele planning</a:t>
            </a:r>
          </a:p>
          <a:p>
            <a:pPr defTabSz="1080000">
              <a:lnSpc>
                <a:spcPct val="150000"/>
              </a:lnSpc>
              <a:spcBef>
                <a:spcPts val="100"/>
              </a:spcBef>
              <a:spcAft>
                <a:spcPts val="320"/>
              </a:spcAft>
            </a:pPr>
            <a:r>
              <a:rPr lang="nl-NL" dirty="0">
                <a:latin typeface="Arial" panose="020B0604020202020204" pitchFamily="34" charset="0"/>
                <a:cs typeface="Arial" panose="020B0604020202020204" pitchFamily="34" charset="0"/>
              </a:rPr>
              <a:t>-Mobiele en vaste units (reistijd)</a:t>
            </a:r>
          </a:p>
          <a:p>
            <a:pPr defTabSz="1080000">
              <a:lnSpc>
                <a:spcPct val="150000"/>
              </a:lnSpc>
              <a:spcBef>
                <a:spcPts val="100"/>
              </a:spcBef>
              <a:spcAft>
                <a:spcPts val="320"/>
              </a:spcAft>
            </a:pPr>
            <a:r>
              <a:rPr lang="nl-NL" dirty="0">
                <a:latin typeface="Arial" panose="020B0604020202020204" pitchFamily="34" charset="0"/>
                <a:cs typeface="Arial" panose="020B0604020202020204" pitchFamily="34" charset="0"/>
              </a:rPr>
              <a:t>-Inzet medewerkers en kwalificaties</a:t>
            </a:r>
          </a:p>
          <a:p>
            <a:pPr defTabSz="1080000">
              <a:lnSpc>
                <a:spcPct val="150000"/>
              </a:lnSpc>
              <a:spcBef>
                <a:spcPts val="100"/>
              </a:spcBef>
              <a:spcAft>
                <a:spcPts val="320"/>
              </a:spcAft>
            </a:pPr>
            <a:r>
              <a:rPr lang="nl-NL" dirty="0">
                <a:latin typeface="Arial" panose="020B0604020202020204" pitchFamily="34" charset="0"/>
                <a:cs typeface="Arial" panose="020B0604020202020204" pitchFamily="34" charset="0"/>
              </a:rPr>
              <a:t>-Planningshorizon</a:t>
            </a:r>
          </a:p>
          <a:p>
            <a:pPr defTabSz="1080000">
              <a:lnSpc>
                <a:spcPct val="150000"/>
              </a:lnSpc>
              <a:spcBef>
                <a:spcPts val="100"/>
              </a:spcBef>
              <a:spcAft>
                <a:spcPts val="320"/>
              </a:spcAft>
            </a:pPr>
            <a:r>
              <a:rPr lang="nl-NL" dirty="0">
                <a:latin typeface="Arial" panose="020B0604020202020204" pitchFamily="34" charset="0"/>
                <a:cs typeface="Arial" panose="020B0604020202020204" pitchFamily="34" charset="0"/>
              </a:rPr>
              <a:t>-Bezettingseis</a:t>
            </a:r>
          </a:p>
          <a:p>
            <a:pPr defTabSz="1080000">
              <a:lnSpc>
                <a:spcPct val="150000"/>
              </a:lnSpc>
              <a:spcBef>
                <a:spcPts val="100"/>
              </a:spcBef>
              <a:spcAft>
                <a:spcPts val="320"/>
              </a:spcAft>
            </a:pPr>
            <a:r>
              <a:rPr lang="nl-NL" dirty="0">
                <a:latin typeface="Arial" panose="020B0604020202020204" pitchFamily="34" charset="0"/>
                <a:cs typeface="Arial" panose="020B0604020202020204" pitchFamily="34" charset="0"/>
              </a:rPr>
              <a:t>-Oproep/</a:t>
            </a:r>
            <a:r>
              <a:rPr lang="nl-NL" dirty="0" err="1">
                <a:latin typeface="Arial" panose="020B0604020202020204" pitchFamily="34" charset="0"/>
                <a:cs typeface="Arial" panose="020B0604020202020204" pitchFamily="34" charset="0"/>
              </a:rPr>
              <a:t>flexpool</a:t>
            </a:r>
            <a:endParaRPr lang="nl-N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5057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0"/>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967507"/>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Doelstelling</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794755"/>
            <a:ext cx="9701687" cy="1762662"/>
          </a:xfrm>
          <a:prstGeom prst="rect">
            <a:avLst/>
          </a:prstGeom>
          <a:noFill/>
        </p:spPr>
        <p:txBody>
          <a:bodyPr wrap="square" rtlCol="0">
            <a:spAutoFit/>
          </a:bodyPr>
          <a:lstStyle/>
          <a:p>
            <a:pPr defTabSz="1080000">
              <a:lnSpc>
                <a:spcPct val="150000"/>
              </a:lnSpc>
              <a:spcBef>
                <a:spcPts val="100"/>
              </a:spcBef>
              <a:spcAft>
                <a:spcPts val="320"/>
              </a:spcAft>
            </a:pPr>
            <a:r>
              <a:rPr lang="nl-NL" dirty="0">
                <a:latin typeface="Arial" panose="020B0604020202020204" pitchFamily="34" charset="0"/>
                <a:cs typeface="Arial" panose="020B0604020202020204" pitchFamily="34" charset="0"/>
              </a:rPr>
              <a:t>Het doel van de aanbesteding is het zo spoedig mogelijk contracteren (per 1 januari 2023) van één leverancier die in staat is roosterplanningsfunctionaliteit te leveren, implementeren en onderhouden. Het te leveren systeem dient een SaaS-oplossing te zijn. </a:t>
            </a:r>
          </a:p>
          <a:p>
            <a:pPr defTabSz="1080000">
              <a:lnSpc>
                <a:spcPct val="150000"/>
              </a:lnSpc>
              <a:spcBef>
                <a:spcPts val="100"/>
              </a:spcBef>
              <a:spcAft>
                <a:spcPts val="320"/>
              </a:spcAft>
            </a:pPr>
            <a:endParaRPr lang="nl-NL" b="1" dirty="0"/>
          </a:p>
        </p:txBody>
      </p:sp>
    </p:spTree>
    <p:extLst>
      <p:ext uri="{BB962C8B-B14F-4D97-AF65-F5344CB8AC3E}">
        <p14:creationId xmlns:p14="http://schemas.microsoft.com/office/powerpoint/2010/main" val="828117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627904"/>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Doelstelling</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1967055"/>
            <a:ext cx="9701687" cy="4606326"/>
          </a:xfrm>
          <a:prstGeom prst="rect">
            <a:avLst/>
          </a:prstGeom>
          <a:noFill/>
        </p:spPr>
        <p:txBody>
          <a:bodyPr wrap="square" rtlCol="0">
            <a:spAutoFit/>
          </a:bodyPr>
          <a:lstStyle/>
          <a:p>
            <a:pPr defTabSz="1080000">
              <a:lnSpc>
                <a:spcPct val="150000"/>
              </a:lnSpc>
              <a:spcBef>
                <a:spcPts val="100"/>
              </a:spcBef>
              <a:spcAft>
                <a:spcPts val="320"/>
              </a:spcAft>
            </a:pPr>
            <a:r>
              <a:rPr lang="nl-NL" b="1" dirty="0">
                <a:latin typeface="Arial" panose="020B0604020202020204" pitchFamily="34" charset="0"/>
                <a:cs typeface="Arial" panose="020B0604020202020204" pitchFamily="34" charset="0"/>
              </a:rPr>
              <a:t>Doelstellingen van het personeelsplanningssysteem zijn:</a:t>
            </a:r>
          </a:p>
          <a:p>
            <a:pPr defTabSz="1080000">
              <a:lnSpc>
                <a:spcPct val="150000"/>
              </a:lnSpc>
              <a:spcBef>
                <a:spcPts val="100"/>
              </a:spcBef>
              <a:spcAft>
                <a:spcPts val="320"/>
              </a:spcAft>
            </a:pPr>
            <a:r>
              <a:rPr lang="nl-NL" dirty="0">
                <a:latin typeface="Arial" panose="020B0604020202020204" pitchFamily="34" charset="0"/>
                <a:cs typeface="Arial" panose="020B0604020202020204" pitchFamily="34" charset="0"/>
              </a:rPr>
              <a:t>-	Efficiënt en effectief kunnen plannen, inclusief mogelijkheid tot zelfroostering</a:t>
            </a:r>
          </a:p>
          <a:p>
            <a:pPr defTabSz="1080000">
              <a:lnSpc>
                <a:spcPct val="150000"/>
              </a:lnSpc>
              <a:spcBef>
                <a:spcPts val="100"/>
              </a:spcBef>
              <a:spcAft>
                <a:spcPts val="320"/>
              </a:spcAft>
            </a:pPr>
            <a:r>
              <a:rPr lang="nl-NL" dirty="0">
                <a:latin typeface="Arial" panose="020B0604020202020204" pitchFamily="34" charset="0"/>
                <a:cs typeface="Arial" panose="020B0604020202020204" pitchFamily="34" charset="0"/>
              </a:rPr>
              <a:t>-	Voorzien in correcte inzet (o.b.v. kwalificaties, taken en functies)</a:t>
            </a:r>
          </a:p>
          <a:p>
            <a:pPr defTabSz="1080000">
              <a:lnSpc>
                <a:spcPct val="150000"/>
              </a:lnSpc>
              <a:spcBef>
                <a:spcPts val="100"/>
              </a:spcBef>
              <a:spcAft>
                <a:spcPts val="320"/>
              </a:spcAft>
            </a:pPr>
            <a:r>
              <a:rPr lang="nl-NL" dirty="0">
                <a:latin typeface="Arial" panose="020B0604020202020204" pitchFamily="34" charset="0"/>
                <a:cs typeface="Arial" panose="020B0604020202020204" pitchFamily="34" charset="0"/>
              </a:rPr>
              <a:t>-	Uitgebreide standaard rapportages</a:t>
            </a:r>
          </a:p>
          <a:p>
            <a:pPr defTabSz="1080000">
              <a:lnSpc>
                <a:spcPct val="150000"/>
              </a:lnSpc>
              <a:spcBef>
                <a:spcPts val="100"/>
              </a:spcBef>
              <a:spcAft>
                <a:spcPts val="320"/>
              </a:spcAft>
            </a:pPr>
            <a:r>
              <a:rPr lang="nl-NL" dirty="0">
                <a:latin typeface="Arial" panose="020B0604020202020204" pitchFamily="34" charset="0"/>
                <a:cs typeface="Arial" panose="020B0604020202020204" pitchFamily="34" charset="0"/>
              </a:rPr>
              <a:t>-	Flexibel aanpasbaar door eigen functioneel beheer</a:t>
            </a:r>
          </a:p>
          <a:p>
            <a:pPr defTabSz="1080000">
              <a:lnSpc>
                <a:spcPct val="150000"/>
              </a:lnSpc>
              <a:spcBef>
                <a:spcPts val="100"/>
              </a:spcBef>
              <a:spcAft>
                <a:spcPts val="320"/>
              </a:spcAft>
            </a:pPr>
            <a:r>
              <a:rPr lang="nl-NL" dirty="0">
                <a:latin typeface="Arial" panose="020B0604020202020204" pitchFamily="34" charset="0"/>
                <a:cs typeface="Arial" panose="020B0604020202020204" pitchFamily="34" charset="0"/>
              </a:rPr>
              <a:t>-	Stabiel systeem</a:t>
            </a:r>
          </a:p>
          <a:p>
            <a:pPr defTabSz="1080000">
              <a:lnSpc>
                <a:spcPct val="150000"/>
              </a:lnSpc>
              <a:spcBef>
                <a:spcPts val="100"/>
              </a:spcBef>
              <a:spcAft>
                <a:spcPts val="320"/>
              </a:spcAft>
            </a:pPr>
            <a:r>
              <a:rPr lang="nl-NL" dirty="0">
                <a:latin typeface="Arial" panose="020B0604020202020204" pitchFamily="34" charset="0"/>
                <a:cs typeface="Arial" panose="020B0604020202020204" pitchFamily="34" charset="0"/>
              </a:rPr>
              <a:t>-	Gebruikersvriendelijk (incl. geschiktheid voor mobile </a:t>
            </a:r>
            <a:r>
              <a:rPr lang="nl-NL" dirty="0" err="1">
                <a:latin typeface="Arial" panose="020B0604020202020204" pitchFamily="34" charset="0"/>
                <a:cs typeface="Arial" panose="020B0604020202020204" pitchFamily="34" charset="0"/>
              </a:rPr>
              <a:t>devices</a:t>
            </a:r>
            <a:r>
              <a:rPr lang="nl-NL" dirty="0">
                <a:latin typeface="Arial" panose="020B0604020202020204" pitchFamily="34" charset="0"/>
                <a:cs typeface="Arial" panose="020B0604020202020204" pitchFamily="34" charset="0"/>
              </a:rPr>
              <a:t>)</a:t>
            </a:r>
          </a:p>
          <a:p>
            <a:pPr defTabSz="1080000">
              <a:lnSpc>
                <a:spcPct val="150000"/>
              </a:lnSpc>
              <a:spcBef>
                <a:spcPts val="100"/>
              </a:spcBef>
              <a:spcAft>
                <a:spcPts val="320"/>
              </a:spcAft>
            </a:pPr>
            <a:r>
              <a:rPr lang="nl-NL" dirty="0">
                <a:latin typeface="Arial" panose="020B0604020202020204" pitchFamily="34" charset="0"/>
                <a:cs typeface="Arial" panose="020B0604020202020204" pitchFamily="34" charset="0"/>
              </a:rPr>
              <a:t>-	Blijvend voldoen aan vigerende wetgeving (o.a. AVG, CAO-ziekenhuizen, NEN7510)</a:t>
            </a:r>
          </a:p>
          <a:p>
            <a:pPr defTabSz="1080000">
              <a:lnSpc>
                <a:spcPct val="150000"/>
              </a:lnSpc>
              <a:spcBef>
                <a:spcPts val="100"/>
              </a:spcBef>
              <a:spcAft>
                <a:spcPts val="320"/>
              </a:spcAft>
            </a:pPr>
            <a:r>
              <a:rPr lang="nl-NL" dirty="0">
                <a:latin typeface="Arial" panose="020B0604020202020204" pitchFamily="34" charset="0"/>
                <a:cs typeface="Arial" panose="020B0604020202020204" pitchFamily="34" charset="0"/>
              </a:rPr>
              <a:t>-	Ondersteuning van verzuim en verlof registratie en kilometer registratie</a:t>
            </a:r>
          </a:p>
        </p:txBody>
      </p:sp>
    </p:spTree>
    <p:extLst>
      <p:ext uri="{BB962C8B-B14F-4D97-AF65-F5344CB8AC3E}">
        <p14:creationId xmlns:p14="http://schemas.microsoft.com/office/powerpoint/2010/main" val="35011185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702036"/>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Doelstelling</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163701"/>
            <a:ext cx="9701687" cy="3854966"/>
          </a:xfrm>
          <a:prstGeom prst="rect">
            <a:avLst/>
          </a:prstGeom>
          <a:noFill/>
        </p:spPr>
        <p:txBody>
          <a:bodyPr wrap="square" rtlCol="0">
            <a:spAutoFit/>
          </a:bodyPr>
          <a:lstStyle/>
          <a:p>
            <a:pPr>
              <a:lnSpc>
                <a:spcPct val="115000"/>
              </a:lnSpc>
            </a:pPr>
            <a:r>
              <a:rPr lang="nl-NL" sz="1400" i="1" dirty="0">
                <a:effectLst/>
                <a:latin typeface="Arial" panose="020B0604020202020204" pitchFamily="34" charset="0"/>
                <a:ea typeface="Calibri" panose="020F0502020204030204" pitchFamily="34" charset="0"/>
                <a:cs typeface="Arial" panose="020B0604020202020204" pitchFamily="34" charset="0"/>
              </a:rPr>
              <a:t>Het project is geslaagd wanneer:</a:t>
            </a:r>
            <a:endParaRPr lang="nl-NL"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50000"/>
              </a:lnSpc>
              <a:buFont typeface="Arial" panose="020B0604020202020204" pitchFamily="34" charset="0"/>
              <a:buChar char="-"/>
              <a:tabLst>
                <a:tab pos="252095" algn="l"/>
              </a:tabLst>
            </a:pPr>
            <a:r>
              <a:rPr lang="nl-NL" sz="1400" dirty="0">
                <a:effectLst/>
                <a:latin typeface="Arial" panose="020B0604020202020204" pitchFamily="34" charset="0"/>
                <a:ea typeface="Times New Roman" panose="02020603050405020304" pitchFamily="18" charset="0"/>
                <a:cs typeface="Arial" panose="020B0604020202020204" pitchFamily="34" charset="0"/>
              </a:rPr>
              <a:t>Het op een efficiënte en effectieve manier kunnen maken van een roosterplanning voor circa 550 screenings- en klantenservice (CSA = client service administratie) medewerkers (en registratie van uren en kilometers van 400 overige medewerkers) in een landelijk opererende organisatie met locaties en standplaatsen in het land.</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nSpc>
                <a:spcPct val="150000"/>
              </a:lnSpc>
              <a:buFont typeface="Arial" panose="020B0604020202020204" pitchFamily="34" charset="0"/>
              <a:buChar char="-"/>
              <a:tabLst>
                <a:tab pos="252095" algn="l"/>
              </a:tabLst>
            </a:pPr>
            <a:r>
              <a:rPr lang="nl-NL" sz="1400" dirty="0">
                <a:effectLst/>
                <a:latin typeface="Arial" panose="020B0604020202020204" pitchFamily="34" charset="0"/>
                <a:ea typeface="Times New Roman" panose="02020603050405020304" pitchFamily="18" charset="0"/>
                <a:cs typeface="Arial" panose="020B0604020202020204" pitchFamily="34" charset="0"/>
              </a:rPr>
              <a:t>Het systeem voorziet een correcte inzet van medewerkers op basis van o.a. locaties, standplaatsen, kwalificaties, taken en functies.</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nSpc>
                <a:spcPct val="150000"/>
              </a:lnSpc>
              <a:buFont typeface="Arial" panose="020B0604020202020204" pitchFamily="34" charset="0"/>
              <a:buChar char="-"/>
              <a:tabLst>
                <a:tab pos="252095" algn="l"/>
              </a:tabLst>
            </a:pPr>
            <a:r>
              <a:rPr lang="nl-NL" sz="1400" dirty="0">
                <a:effectLst/>
                <a:latin typeface="Arial" panose="020B0604020202020204" pitchFamily="34" charset="0"/>
                <a:ea typeface="Times New Roman" panose="02020603050405020304" pitchFamily="18" charset="0"/>
                <a:cs typeface="Arial" panose="020B0604020202020204" pitchFamily="34" charset="0"/>
              </a:rPr>
              <a:t>Het systeem is toekomstbestendig d.w.z. in staat om op een gebruiksvriendelijke manier zowel individuele wijzigingen als organisatieaanpassingen te accommoderen ook zonder de inzet van externe consultants. </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nSpc>
                <a:spcPct val="150000"/>
              </a:lnSpc>
              <a:buFont typeface="Arial" panose="020B0604020202020204" pitchFamily="34" charset="0"/>
              <a:buChar char="-"/>
              <a:tabLst>
                <a:tab pos="252095" algn="l"/>
              </a:tabLst>
            </a:pPr>
            <a:r>
              <a:rPr lang="nl-NL" sz="1400" dirty="0">
                <a:effectLst/>
                <a:latin typeface="Arial" panose="020B0604020202020204" pitchFamily="34" charset="0"/>
                <a:ea typeface="Times New Roman" panose="02020603050405020304" pitchFamily="18" charset="0"/>
                <a:cs typeface="Arial" panose="020B0604020202020204" pitchFamily="34" charset="0"/>
              </a:rPr>
              <a:t>Functioneel applicatiebeheer van het systeem kan intern belegd worden. </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nSpc>
                <a:spcPct val="150000"/>
              </a:lnSpc>
              <a:buFont typeface="Arial" panose="020B0604020202020204" pitchFamily="34" charset="0"/>
              <a:buChar char="-"/>
              <a:tabLst>
                <a:tab pos="252095" algn="l"/>
              </a:tabLst>
            </a:pPr>
            <a:r>
              <a:rPr lang="nl-NL" sz="1400" dirty="0">
                <a:effectLst/>
                <a:latin typeface="Arial" panose="020B0604020202020204" pitchFamily="34" charset="0"/>
                <a:ea typeface="Times New Roman" panose="02020603050405020304" pitchFamily="18" charset="0"/>
                <a:cs typeface="Arial" panose="020B0604020202020204" pitchFamily="34" charset="0"/>
              </a:rPr>
              <a:t>Het systeem is stabiel in termen van o.a. beschikbaarheid, performance en integriteit.</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nSpc>
                <a:spcPct val="150000"/>
              </a:lnSpc>
              <a:buFont typeface="Arial" panose="020B0604020202020204" pitchFamily="34" charset="0"/>
              <a:buChar char="-"/>
              <a:tabLst>
                <a:tab pos="252095" algn="l"/>
              </a:tabLst>
            </a:pPr>
            <a:r>
              <a:rPr lang="nl-NL" sz="1400" dirty="0">
                <a:effectLst/>
                <a:latin typeface="Arial" panose="020B0604020202020204" pitchFamily="34" charset="0"/>
                <a:ea typeface="Times New Roman" panose="02020603050405020304" pitchFamily="18" charset="0"/>
                <a:cs typeface="Arial" panose="020B0604020202020204" pitchFamily="34" charset="0"/>
              </a:rPr>
              <a:t>Het systeem is schaalbaar en is dus voorbereid op groei in functionaliteit en volume. De vereiste tot het mogelijk toevoegen van alle medewerkers (circa 950) van Bevolkingsonderzoek Nederland.</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8697191"/>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D331C41C-BD21-B749-906B-F90FBBADA712}" vid="{EDB18B4C-0D46-884F-93F7-E7A93B5576BD}"/>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D84B88DD4D135428BA7E1AB5C9828B9" ma:contentTypeVersion="2" ma:contentTypeDescription="Een nieuw document maken." ma:contentTypeScope="" ma:versionID="13e82711d39820128b9fe5f11f1440de">
  <xsd:schema xmlns:xsd="http://www.w3.org/2001/XMLSchema" xmlns:xs="http://www.w3.org/2001/XMLSchema" xmlns:p="http://schemas.microsoft.com/office/2006/metadata/properties" xmlns:ns2="969de3ac-d45d-42ac-8b76-b220f5ae0ecf" targetNamespace="http://schemas.microsoft.com/office/2006/metadata/properties" ma:root="true" ma:fieldsID="2328f0ae8cad70ed587d3ebefe9beba6" ns2:_="">
    <xsd:import namespace="969de3ac-d45d-42ac-8b76-b220f5ae0ecf"/>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9de3ac-d45d-42ac-8b76-b220f5ae0e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D9981D1-FDE2-4270-B41E-CB11FCFC08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69de3ac-d45d-42ac-8b76-b220f5ae0ec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288D5AF-CE3C-4B5D-BA55-7250D71525E8}">
  <ds:schemaRefs>
    <ds:schemaRef ds:uri="http://schemas.microsoft.com/sharepoint/v3/contenttype/forms"/>
  </ds:schemaRefs>
</ds:datastoreItem>
</file>

<file path=customXml/itemProps3.xml><?xml version="1.0" encoding="utf-8"?>
<ds:datastoreItem xmlns:ds="http://schemas.openxmlformats.org/officeDocument/2006/customXml" ds:itemID="{F887CB0D-817F-4859-BEC6-1195E979DB3D}">
  <ds:schemaRefs>
    <ds:schemaRef ds:uri="http://schemas.openxmlformats.org/package/2006/metadata/core-properties"/>
    <ds:schemaRef ds:uri="http://schemas.microsoft.com/office/2006/documentManagement/types"/>
    <ds:schemaRef ds:uri="http://schemas.microsoft.com/office/2006/metadata/properties"/>
    <ds:schemaRef ds:uri="969de3ac-d45d-42ac-8b76-b220f5ae0ecf"/>
    <ds:schemaRef ds:uri="http://www.w3.org/XML/1998/namespace"/>
    <ds:schemaRef ds:uri="http://purl.org/dc/elements/1.1/"/>
    <ds:schemaRef ds:uri="http://purl.org/dc/terms/"/>
    <ds:schemaRef ds:uri="http://schemas.microsoft.com/office/infopath/2007/PartnerControl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H_Bevolkingsonderzoek Nederland_format 2020</Template>
  <TotalTime>618</TotalTime>
  <Words>1915</Words>
  <Application>Microsoft Macintosh PowerPoint</Application>
  <PresentationFormat>Breedbeeld</PresentationFormat>
  <Paragraphs>215</Paragraphs>
  <Slides>29</Slides>
  <Notes>1</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29</vt:i4>
      </vt:variant>
    </vt:vector>
  </HeadingPairs>
  <TitlesOfParts>
    <vt:vector size="35" baseType="lpstr">
      <vt:lpstr>Arial</vt:lpstr>
      <vt:lpstr>Calibri</vt:lpstr>
      <vt:lpstr>Calibri Light</vt:lpstr>
      <vt:lpstr>Courier New</vt:lpstr>
      <vt:lpstr>Wingdings</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Lotte Stigter</dc:creator>
  <cp:lastModifiedBy>Laurence  Arnold | Mitopics</cp:lastModifiedBy>
  <cp:revision>7</cp:revision>
  <cp:lastPrinted>2020-04-01T13:31:20Z</cp:lastPrinted>
  <dcterms:created xsi:type="dcterms:W3CDTF">2021-10-27T13:49:39Z</dcterms:created>
  <dcterms:modified xsi:type="dcterms:W3CDTF">2022-10-03T12:00:53Z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0x0101004D84B88DD4D135428BA7E1AB5C9828B9</vt:lpwstr>
  </property>
  <property fmtid="{D5CDD505-2E9C-101B-9397-08002B2CF9AE}" pid="3" name="Periodiek">
    <vt:lpwstr>128;#April 2020|cc8a5d43-282f-4f43-af6a-8c583baab657</vt:lpwstr>
  </property>
  <property fmtid="{D5CDD505-2E9C-101B-9397-08002B2CF9AE}" pid="4" name="Team_label_Communicatie">
    <vt:lpwstr>350;#Landelijk|929b1d38-341e-4e0d-a4b3-5f802ce364a2;#349;#Huisstijl|ff316b8e-10a7-4ce4-9e7e-bdf40e890ea5</vt:lpwstr>
  </property>
</Properties>
</file>