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0"/>
  </p:notesMasterIdLst>
  <p:sldIdLst>
    <p:sldId id="286" r:id="rId6"/>
    <p:sldId id="289" r:id="rId7"/>
    <p:sldId id="290" r:id="rId8"/>
    <p:sldId id="291" r:id="rId9"/>
    <p:sldId id="292" r:id="rId10"/>
    <p:sldId id="256" r:id="rId11"/>
    <p:sldId id="257" r:id="rId12"/>
    <p:sldId id="261" r:id="rId13"/>
    <p:sldId id="260" r:id="rId14"/>
    <p:sldId id="262" r:id="rId15"/>
    <p:sldId id="265" r:id="rId16"/>
    <p:sldId id="264" r:id="rId17"/>
    <p:sldId id="267" r:id="rId18"/>
    <p:sldId id="266" r:id="rId19"/>
    <p:sldId id="268" r:id="rId20"/>
    <p:sldId id="269" r:id="rId21"/>
    <p:sldId id="270" r:id="rId22"/>
    <p:sldId id="271" r:id="rId23"/>
    <p:sldId id="272" r:id="rId24"/>
    <p:sldId id="274" r:id="rId25"/>
    <p:sldId id="273" r:id="rId26"/>
    <p:sldId id="275" r:id="rId27"/>
    <p:sldId id="276" r:id="rId28"/>
    <p:sldId id="277" r:id="rId29"/>
    <p:sldId id="278" r:id="rId30"/>
    <p:sldId id="279" r:id="rId31"/>
    <p:sldId id="284" r:id="rId32"/>
    <p:sldId id="285" r:id="rId33"/>
    <p:sldId id="280" r:id="rId34"/>
    <p:sldId id="281" r:id="rId35"/>
    <p:sldId id="282" r:id="rId36"/>
    <p:sldId id="283" r:id="rId37"/>
    <p:sldId id="287" r:id="rId38"/>
    <p:sldId id="288" r:id="rId3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B940E2-68F6-492E-BAA7-37B7694DABD2}" v="1079" dt="2022-02-24T10:29:00.290"/>
    <p1510:client id="{BC21B4F7-0102-FAC1-B9E0-DC4B3E9FEB67}" v="22" dt="2022-03-14T07:15:41.200"/>
    <p1510:client id="{F37795D9-F96D-4692-A6E1-8DFEA85ECEE5}" vWet="4" dt="2022-02-24T10:08:59.0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" Target="slides/slide21.xml" Id="rId26" /><Relationship Type="http://schemas.openxmlformats.org/officeDocument/2006/relationships/slide" Target="slides/slide34.xml" Id="rId39" /><Relationship Type="http://schemas.openxmlformats.org/officeDocument/2006/relationships/slide" Target="slides/slide16.xml" Id="rId21" /><Relationship Type="http://schemas.openxmlformats.org/officeDocument/2006/relationships/slide" Target="slides/slide29.xml" Id="rId34" /><Relationship Type="http://schemas.openxmlformats.org/officeDocument/2006/relationships/viewProps" Target="viewProps.xml" Id="rId42" /><Relationship Type="http://schemas.openxmlformats.org/officeDocument/2006/relationships/slide" Target="slides/slide2.xml" Id="rId7" /><Relationship Type="http://schemas.openxmlformats.org/officeDocument/2006/relationships/customXml" Target="../customXml/item2.xml" Id="rId2" /><Relationship Type="http://schemas.openxmlformats.org/officeDocument/2006/relationships/slide" Target="slides/slide11.xml" Id="rId16" /><Relationship Type="http://schemas.openxmlformats.org/officeDocument/2006/relationships/slide" Target="slides/slide24.xml" Id="rId29" /><Relationship Type="http://schemas.openxmlformats.org/officeDocument/2006/relationships/customXml" Target="../customXml/item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openxmlformats.org/officeDocument/2006/relationships/slide" Target="slides/slide27.xml" Id="rId32" /><Relationship Type="http://schemas.openxmlformats.org/officeDocument/2006/relationships/slide" Target="slides/slide32.xml" Id="rId37" /><Relationship Type="http://schemas.openxmlformats.org/officeDocument/2006/relationships/notesMaster" Target="notesMasters/notesMaster1.xml" Id="rId40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slide" Target="slides/slide23.xml" Id="rId28" /><Relationship Type="http://schemas.openxmlformats.org/officeDocument/2006/relationships/slide" Target="slides/slide31.xml" Id="rId36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" Target="slides/slide26.xml" Id="rId31" /><Relationship Type="http://schemas.openxmlformats.org/officeDocument/2006/relationships/tableStyles" Target="tableStyles.xml" Id="rId44" /><Relationship Type="http://schemas.openxmlformats.org/officeDocument/2006/relationships/customXml" Target="../customXml/item4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slide" Target="slides/slide22.xml" Id="rId27" /><Relationship Type="http://schemas.openxmlformats.org/officeDocument/2006/relationships/slide" Target="slides/slide25.xml" Id="rId30" /><Relationship Type="http://schemas.openxmlformats.org/officeDocument/2006/relationships/slide" Target="slides/slide30.xml" Id="rId35" /><Relationship Type="http://schemas.openxmlformats.org/officeDocument/2006/relationships/theme" Target="theme/theme1.xml" Id="rId43" /><Relationship Type="http://schemas.openxmlformats.org/officeDocument/2006/relationships/slide" Target="slides/slide3.xml" Id="rId8" /><Relationship Type="http://schemas.openxmlformats.org/officeDocument/2006/relationships/customXml" Target="../customXml/item3.xml" Id="rId3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openxmlformats.org/officeDocument/2006/relationships/slide" Target="slides/slide28.xml" Id="rId33" /><Relationship Type="http://schemas.openxmlformats.org/officeDocument/2006/relationships/slide" Target="slides/slide33.xml" Id="rId38" /><Relationship Type="http://schemas.microsoft.com/office/2015/10/relationships/revisionInfo" Target="revisionInfo.xml" Id="rId46" /><Relationship Type="http://schemas.openxmlformats.org/officeDocument/2006/relationships/slide" Target="slides/slide15.xml" Id="rId20" /><Relationship Type="http://schemas.openxmlformats.org/officeDocument/2006/relationships/presProps" Target="presProps.xml" Id="rId41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aterschaphd.sharepoint.com/teams/project-0004/Gedeelde%20documenten/General/Projectgroep%20ICT/Rapporten%20Cognos%20over%20Decad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aterschaphd.sharepoint.com/teams/project-0004/Gedeelde%20documenten/General/Projectgroep%20ICT/Rapporten%20Cognos%20over%20Deca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[Rapporten Cognos over Decade.xlsx]Samenvatting!Draaitabel2</c:name>
    <c:fmtId val="2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Live of via datawarehouse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l-NL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2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Samenvatting!$B$3</c:f>
              <c:strCache>
                <c:ptCount val="1"/>
                <c:pt idx="0">
                  <c:v>Totaal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CA-46B3-B79B-61E01C5582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CA-46B3-B79B-61E01C5582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Samenvatting!$A$4:$A$6</c:f>
              <c:strCache>
                <c:ptCount val="2"/>
                <c:pt idx="0">
                  <c:v>Decade-DWH</c:v>
                </c:pt>
                <c:pt idx="1">
                  <c:v>Decade-live</c:v>
                </c:pt>
              </c:strCache>
            </c:strRef>
          </c:cat>
          <c:val>
            <c:numRef>
              <c:f>Samenvatting!$B$4:$B$6</c:f>
              <c:numCache>
                <c:formatCode>General</c:formatCode>
                <c:ptCount val="2"/>
                <c:pt idx="0">
                  <c:v>105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CA-46B3-B79B-61E01C558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l-NL"/>
              <a:t>Hoe snel zijn rapportages nodig na implementatie</a:t>
            </a:r>
            <a:r>
              <a:rPr lang="nl-NL" baseline="0"/>
              <a:t> (in FN-systeem of Cognos)</a:t>
            </a:r>
            <a:endParaRPr lang="nl-N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Samenvatting!$A$40</c:f>
              <c:strCache>
                <c:ptCount val="1"/>
                <c:pt idx="0">
                  <c:v>FN-systeem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Samenvatting!$B$39:$G$39</c:f>
              <c:strCache>
                <c:ptCount val="6"/>
                <c:pt idx="0">
                  <c:v>Direct</c:v>
                </c:pt>
                <c:pt idx="1">
                  <c:v>Binnen 1 maand</c:v>
                </c:pt>
                <c:pt idx="2">
                  <c:v>Binnen 3 maanden</c:v>
                </c:pt>
                <c:pt idx="3">
                  <c:v>Binnen 6 maanden</c:v>
                </c:pt>
                <c:pt idx="4">
                  <c:v>Binnen 1 jaar</c:v>
                </c:pt>
                <c:pt idx="5">
                  <c:v>Niet</c:v>
                </c:pt>
              </c:strCache>
            </c:strRef>
          </c:cat>
          <c:val>
            <c:numRef>
              <c:f>Samenvatting!$B$40:$G$40</c:f>
              <c:numCache>
                <c:formatCode>General</c:formatCode>
                <c:ptCount val="6"/>
                <c:pt idx="0">
                  <c:v>44</c:v>
                </c:pt>
                <c:pt idx="1">
                  <c:v>10</c:v>
                </c:pt>
                <c:pt idx="2">
                  <c:v>10</c:v>
                </c:pt>
                <c:pt idx="3">
                  <c:v>15</c:v>
                </c:pt>
                <c:pt idx="4">
                  <c:v>11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C-40E0-BE97-3FE232761D64}"/>
            </c:ext>
          </c:extLst>
        </c:ser>
        <c:ser>
          <c:idx val="1"/>
          <c:order val="1"/>
          <c:tx>
            <c:strRef>
              <c:f>Samenvatting!$A$41</c:f>
              <c:strCache>
                <c:ptCount val="1"/>
                <c:pt idx="0">
                  <c:v>FN-systeem / Cognos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Samenvatting!$B$39:$G$39</c:f>
              <c:strCache>
                <c:ptCount val="6"/>
                <c:pt idx="0">
                  <c:v>Direct</c:v>
                </c:pt>
                <c:pt idx="1">
                  <c:v>Binnen 1 maand</c:v>
                </c:pt>
                <c:pt idx="2">
                  <c:v>Binnen 3 maanden</c:v>
                </c:pt>
                <c:pt idx="3">
                  <c:v>Binnen 6 maanden</c:v>
                </c:pt>
                <c:pt idx="4">
                  <c:v>Binnen 1 jaar</c:v>
                </c:pt>
                <c:pt idx="5">
                  <c:v>Niet</c:v>
                </c:pt>
              </c:strCache>
            </c:strRef>
          </c:cat>
          <c:val>
            <c:numRef>
              <c:f>Samenvatting!$B$41:$G$41</c:f>
              <c:numCache>
                <c:formatCode>General</c:formatCode>
                <c:ptCount val="6"/>
                <c:pt idx="0">
                  <c:v>4</c:v>
                </c:pt>
                <c:pt idx="1">
                  <c:v>3</c:v>
                </c:pt>
                <c:pt idx="2">
                  <c:v>10</c:v>
                </c:pt>
                <c:pt idx="3">
                  <c:v>6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C-40E0-BE97-3FE232761D64}"/>
            </c:ext>
          </c:extLst>
        </c:ser>
        <c:ser>
          <c:idx val="2"/>
          <c:order val="2"/>
          <c:tx>
            <c:strRef>
              <c:f>Samenvatting!$A$42</c:f>
              <c:strCache>
                <c:ptCount val="1"/>
                <c:pt idx="0">
                  <c:v>Cognos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Samenvatting!$B$39:$G$39</c:f>
              <c:strCache>
                <c:ptCount val="6"/>
                <c:pt idx="0">
                  <c:v>Direct</c:v>
                </c:pt>
                <c:pt idx="1">
                  <c:v>Binnen 1 maand</c:v>
                </c:pt>
                <c:pt idx="2">
                  <c:v>Binnen 3 maanden</c:v>
                </c:pt>
                <c:pt idx="3">
                  <c:v>Binnen 6 maanden</c:v>
                </c:pt>
                <c:pt idx="4">
                  <c:v>Binnen 1 jaar</c:v>
                </c:pt>
                <c:pt idx="5">
                  <c:v>Niet</c:v>
                </c:pt>
              </c:strCache>
            </c:strRef>
          </c:cat>
          <c:val>
            <c:numRef>
              <c:f>Samenvatting!$B$42:$G$42</c:f>
              <c:numCache>
                <c:formatCode>General</c:formatCode>
                <c:ptCount val="6"/>
                <c:pt idx="0">
                  <c:v>9</c:v>
                </c:pt>
                <c:pt idx="1">
                  <c:v>21</c:v>
                </c:pt>
                <c:pt idx="2">
                  <c:v>11</c:v>
                </c:pt>
                <c:pt idx="3">
                  <c:v>11</c:v>
                </c:pt>
                <c:pt idx="4">
                  <c:v>6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6C-40E0-BE97-3FE232761D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81915160"/>
        <c:axId val="781920080"/>
        <c:axId val="0"/>
      </c:bar3DChart>
      <c:catAx>
        <c:axId val="78191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81920080"/>
        <c:crosses val="autoZero"/>
        <c:auto val="1"/>
        <c:lblAlgn val="ctr"/>
        <c:lblOffset val="100"/>
        <c:noMultiLvlLbl val="0"/>
      </c:catAx>
      <c:valAx>
        <c:axId val="78192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781915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3E85-A0DC-4BCC-A131-CBED2D719E9D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86196-063F-4FAF-AA01-CB39D33B29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0565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9A32B-1788-42D6-900F-D57327DB23C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33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88B5A-EB16-4398-8539-7AC4D6E04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F4D353-FB49-4B82-BFD2-ADE864021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7FF72C-EBA3-4636-A5D5-20B0838FC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FDBE92-57F7-4900-BFB0-54A63624C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15FE3F-CC4D-49E2-8725-000648C1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25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C6A4A-6964-4E00-BA24-B9A31E3EA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40BF1D6-B7A4-4D1C-B2D1-D1AD5CF616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6379AD-0123-436E-B980-5A87CEBAF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F8FDFE-C21C-4678-BDEB-DABF817BF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D29C9A-CB92-4A37-9E82-1DAE06BB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65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9ADD581-3269-43C3-9B61-A4258E83E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DC2263F-631B-4DB6-81CF-5C7A0B0BA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17D677-87C7-414D-86F9-610C3EC67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C607B6-69EA-455A-974B-244C8853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232ED7-1158-4E7D-A715-7C67DFDAD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42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259A23-8ADA-4891-88EB-FC548DEA5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99E027-74E7-4A2F-9068-CA8E22E83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89194C-7171-4415-ABE9-D1B2BBF9B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5A62CAC-D070-4F28-B702-8C85AAA7C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33F6AD-2B4C-4705-9B9D-9865D0790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292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23690-DF6C-422B-B181-B6FCE3C8C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399CB81-0D81-4A0C-8892-F5A87D9A5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9C3B6C-0754-4D4B-A1F1-74F24784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78637C-5EF5-45B6-93C9-107F27424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1173276-83DF-4801-818C-8EEA7368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46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EDBE24-5BCE-4CA6-B3F4-3FDD3AB2C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D17170-2371-4054-9A0A-76A2DA6858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DC4A9E6-818B-4B50-B8B7-AEC9CC2B6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B31AAC-DD9C-4425-A933-5CF47E45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22C3108-8D9F-4621-885E-2BDB52AD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0E395D-F003-4552-B564-362075BC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592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0DF4F-F8B2-445B-AD87-BEB162C2C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10310-783C-473A-AA3D-052CB8CB3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A5B4DCD-93C4-4C32-8A85-36BD07306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8CC582-D854-4431-A821-7354D83F1A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FE815FA-A81D-426A-A8BD-F8C286504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124E4D6-F9EE-4B03-99CD-0DF2A978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CB74647-ACCC-4FA6-9BE2-ED550B2F3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9214EB3-F86B-4F65-80CB-50BA7BD2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43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33A4F7-A835-4F82-A1E1-EA1933E31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F63A47C-62D0-4414-8461-25B81BD05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C01D6DE-0ECE-4663-A4F3-D1F58BA42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784EE63-B5FE-4D75-AD53-6E31B5172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090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D567007-1EC0-4B79-A37A-DC3B8524F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BCDD0B8-C0AF-4CFB-BE2B-7BE3D97B2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2A996E5-AB55-4021-91B7-E658A5D8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93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850874-8C93-49FD-AF2E-043FA473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2FB4BE-EFBC-4F94-893F-90F3E9B6A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55E79EB-1661-4F64-8134-3D8A66D4C5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F20912-CA59-4CEC-A108-ABB8A191F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DA63BC-E68C-46D1-A07F-4A012DE1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67542D-F53B-4C65-8664-517CFCF5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3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9E18B1-0254-4B9E-836A-6509C9AE4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10B8A13-023E-4F8D-9536-769BA358F9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6228E88-412D-4922-A088-05CF2BD78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460305D-605A-48F7-B6EE-3650BD21B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E8384B5-F91F-46BE-93D6-5C504ABD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4BD0F09-D462-4C72-B2AD-04F9B4B0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76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843BEB8-FD18-459F-9238-B0572B75C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57303C-6896-4896-A92A-438359F4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F1022-FDE7-4621-8606-E777D097BD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B1E38-C554-4985-8EF8-9E8F1A2A6DBA}" type="datetimeFigureOut">
              <a:rPr lang="nl-NL" smtClean="0"/>
              <a:t>14-3-2022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4624A7-99C7-4FB7-A419-BAE6BC51A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148224A-FB2A-49ED-9166-BD10E940F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10CBD-8211-44EB-A2CA-F90E01CFE0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979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98A84C-94F0-4F63-B997-D17AEBA7E225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altLang="zh-HK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Financiële rapportages WSHD </a:t>
            </a:r>
            <a:endParaRPr lang="zh-HK" altLang="en-US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8730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Trendanalyses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5" y="1130437"/>
            <a:ext cx="26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Doel: analyse doeleinden 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72F2DE8-3CFE-4553-A528-1408F4698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61" y="1033102"/>
            <a:ext cx="2200000" cy="93333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9AB6CF66-4319-4697-8B67-546EAC71C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19" y="2586388"/>
            <a:ext cx="10838095" cy="25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3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Diversen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2612447" y="868147"/>
            <a:ext cx="92084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</a:t>
            </a:r>
          </a:p>
          <a:p>
            <a:pPr marL="285750" indent="-285750">
              <a:buFontTx/>
              <a:buChar char="-"/>
            </a:pPr>
            <a:r>
              <a:rPr lang="nl-NL"/>
              <a:t>Activa per kostensoort		: inzicht in boekwaarde en afschrijvingen van de activa</a:t>
            </a:r>
          </a:p>
          <a:p>
            <a:pPr marL="285750" indent="-285750">
              <a:buFontTx/>
              <a:buChar char="-"/>
            </a:pPr>
            <a:r>
              <a:rPr lang="nl-NL"/>
              <a:t>Controle aanslagen		: inzicht van de opgelegde (gemeentelijke) aanslagen</a:t>
            </a:r>
          </a:p>
          <a:p>
            <a:pPr marL="285750" indent="-285750">
              <a:buFontTx/>
              <a:buChar char="-"/>
            </a:pPr>
            <a:r>
              <a:rPr lang="nl-NL"/>
              <a:t>Openstaande posten debiteuren	: inzicht in betalingen van de debiteuren</a:t>
            </a:r>
          </a:p>
          <a:p>
            <a:pPr marL="285750" indent="-285750">
              <a:buFontTx/>
              <a:buChar char="-"/>
            </a:pPr>
            <a:r>
              <a:rPr lang="nl-NL"/>
              <a:t>Subsidies			: registreren van ontvangen subsidies</a:t>
            </a:r>
          </a:p>
          <a:p>
            <a:pPr marL="285750" indent="-285750">
              <a:buFontTx/>
              <a:buChar char="-"/>
            </a:pPr>
            <a:r>
              <a:rPr lang="nl-NL"/>
              <a:t>Verzekeringsobjecten 		: registreren van verzekerde objecten</a:t>
            </a:r>
          </a:p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1FD3F1-9525-4983-999F-68F66A9E2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62" y="968053"/>
            <a:ext cx="1514286" cy="108571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97B4539-E859-48B7-A2A7-46BC6A197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829" y="2772909"/>
            <a:ext cx="8811945" cy="2031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BDE0D37-AADE-4386-A5E1-246AADAC1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536" y="3616660"/>
            <a:ext cx="10624457" cy="15771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B83621-DCA1-46C3-B112-62B738D8E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829" y="5020075"/>
            <a:ext cx="9448800" cy="15912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B93BC293-6379-49A8-B8FB-EBA0F687C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3305" y="5350618"/>
            <a:ext cx="4748648" cy="145206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7775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Rekeningschema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6" y="1130437"/>
            <a:ext cx="6581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structuur van de rekeningschema. Tevens raadpleegfunctie voor de organisatie van de beschikbare kostenplaatsen, boekingsnummers en kostensoorten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A752D69-353D-4A2A-AB0D-733647BF9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1249987"/>
            <a:ext cx="2314286" cy="95238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962BBF8-D0DC-4ED2-A8B1-9F96AB391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" y="2899472"/>
            <a:ext cx="11075176" cy="21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30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Kwartaalrapportages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6" y="1130437"/>
            <a:ext cx="6581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analyses door de organisatie omtrent hun budgetten en uren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DF336D7-170C-4223-9351-A064A8033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1024387"/>
            <a:ext cx="2923809" cy="150476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792418D-876F-4C40-98AE-45D484C2C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" y="3162285"/>
            <a:ext cx="10377714" cy="256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24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Begrotingswijzigingen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6" y="1130437"/>
            <a:ext cx="6581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voorstellen tot begrotingsmutaties t.b.v. de P&amp;C product begrotingswijzigingen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65FDE43-F395-4CE0-86CC-8F7712836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1051039"/>
            <a:ext cx="2942857" cy="159047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A2921C9-22C1-443F-975D-96F68B717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290" y="2114123"/>
            <a:ext cx="6581614" cy="466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8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Begroting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5120640" y="1130437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voorstellen tot begrotingsmutaties (activiteiten en geld) t.b.v. de P&amp;C product begroting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3FDC2EE-D3DB-4EF6-BCDE-0E28E87DE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22" y="1130437"/>
            <a:ext cx="4457143" cy="310476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4C9A3A-EF0F-4890-A5C7-8BEC88E0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308" y="2114123"/>
            <a:ext cx="7207180" cy="454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71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Kadernota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5022166" y="1130437"/>
            <a:ext cx="6189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voorstellen tot begrotingsmutaties t.b.v. de P&amp;C product kadernota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02FAB5D-80EB-4BCE-BD0D-625E3F565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62219"/>
            <a:ext cx="4457143" cy="31047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166DF8C-A537-4878-BBB6-4E7F661C3F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166" y="2847193"/>
            <a:ext cx="5819048" cy="31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61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err="1"/>
              <a:t>Burap</a:t>
            </a:r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5120640" y="1130437"/>
            <a:ext cx="6090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voorstellen tot begrotingsmutaties t.b.v. de P&amp;C product </a:t>
            </a:r>
            <a:r>
              <a:rPr lang="nl-NL" err="1"/>
              <a:t>burap</a:t>
            </a:r>
            <a:r>
              <a:rPr lang="nl-NL"/>
              <a:t> en verantwoording van de voortgang van activiteiten en verplichte paragrafen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27E7CB2-C6B2-450A-817D-1387EC435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95" y="1000879"/>
            <a:ext cx="4675626" cy="222648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B4476B9-951D-475E-B16B-2EEAD632C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6944" y="2316412"/>
            <a:ext cx="6597727" cy="411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9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Jaarrekening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3297DC-5AD5-4C49-B628-BFF30BED6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89081"/>
            <a:ext cx="6371429" cy="2657143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5050302" y="1602768"/>
            <a:ext cx="6090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verzamelen van verantwoording van de realisatie t.o.v. de budgetten t.b.v. de P&amp;C product jaarrekening en verantwoording van de gerealiseerde van activiteiten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27676FE-C645-4C64-8654-D6FD4BFE6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1852" y="3192541"/>
            <a:ext cx="4845620" cy="324170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7454DA9-74C3-4667-838F-8349B9B7E9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3634902"/>
            <a:ext cx="3521002" cy="29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0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5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30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62C60-39A8-4EC2-B3C0-229EB595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Rapporten met gegevens uit Decade</a:t>
            </a:r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E0FC5A1A-D6AB-4291-9767-420BBE9F81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938193"/>
              </p:ext>
            </p:extLst>
          </p:nvPr>
        </p:nvGraphicFramePr>
        <p:xfrm>
          <a:off x="838199" y="1825625"/>
          <a:ext cx="4090850" cy="40749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425">
                  <a:extLst>
                    <a:ext uri="{9D8B030D-6E8A-4147-A177-3AD203B41FA5}">
                      <a16:colId xmlns:a16="http://schemas.microsoft.com/office/drawing/2014/main" val="3679185538"/>
                    </a:ext>
                  </a:extLst>
                </a:gridCol>
                <a:gridCol w="2045425">
                  <a:extLst>
                    <a:ext uri="{9D8B030D-6E8A-4147-A177-3AD203B41FA5}">
                      <a16:colId xmlns:a16="http://schemas.microsoft.com/office/drawing/2014/main" val="83196679"/>
                    </a:ext>
                  </a:extLst>
                </a:gridCol>
              </a:tblGrid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Cognos-pagina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Aantal rapporten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422053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Onderhoud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084477"/>
                  </a:ext>
                </a:extLst>
              </a:tr>
              <a:tr h="417313">
                <a:tc>
                  <a:txBody>
                    <a:bodyPr/>
                    <a:lstStyle/>
                    <a:p>
                      <a:r>
                        <a:rPr lang="nl-NL"/>
                        <a:t>Dashboard bestuur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464463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Financiën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127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259684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Inkoop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205540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 err="1"/>
                        <a:t>MensWerkGeld</a:t>
                      </a:r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4549481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Personeel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781531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Projecten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408214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Tijdschrijven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029283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/>
                        <a:t>Overige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221247"/>
                  </a:ext>
                </a:extLst>
              </a:tr>
              <a:tr h="238465">
                <a:tc>
                  <a:txBody>
                    <a:bodyPr/>
                    <a:lstStyle/>
                    <a:p>
                      <a:r>
                        <a:rPr lang="nl-NL" b="1"/>
                        <a:t>Totaal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="1"/>
                        <a:t>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389813"/>
                  </a:ext>
                </a:extLst>
              </a:tr>
            </a:tbl>
          </a:graphicData>
        </a:graphic>
      </p:graphicFrame>
      <p:graphicFrame>
        <p:nvGraphicFramePr>
          <p:cNvPr id="9" name="Grafiek 8">
            <a:extLst>
              <a:ext uri="{FF2B5EF4-FFF2-40B4-BE49-F238E27FC236}">
                <a16:creationId xmlns:a16="http://schemas.microsoft.com/office/drawing/2014/main" id="{A53F0357-EA8C-4524-A6F5-0AE6374525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006981"/>
              </p:ext>
            </p:extLst>
          </p:nvPr>
        </p:nvGraphicFramePr>
        <p:xfrm>
          <a:off x="6486820" y="1466850"/>
          <a:ext cx="2819400" cy="1962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afiek 9">
            <a:extLst>
              <a:ext uri="{FF2B5EF4-FFF2-40B4-BE49-F238E27FC236}">
                <a16:creationId xmlns:a16="http://schemas.microsoft.com/office/drawing/2014/main" id="{FC6960D1-ED43-40B2-961D-259E2ACA8A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8511878"/>
              </p:ext>
            </p:extLst>
          </p:nvPr>
        </p:nvGraphicFramePr>
        <p:xfrm>
          <a:off x="5997019" y="337829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1976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err="1"/>
              <a:t>Cognos</a:t>
            </a:r>
            <a:r>
              <a:rPr lang="nl-NL"/>
              <a:t> Financiën FN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46E0D13-3B34-46BF-8A6E-304E8F989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36" y="906751"/>
            <a:ext cx="6580952" cy="422857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0976B90-84C0-4AFC-AFF7-3693D5548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882" y="3429000"/>
            <a:ext cx="5537982" cy="297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47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Facturen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ontvangen inkoopfacturen,  in de administratie geregistreerde crediteuren en debiteuren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44D7E9F-C9DC-49EE-BCC1-93863412D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65" y="1098006"/>
            <a:ext cx="1552381" cy="50476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E002CD5-1101-4B9B-B6BD-CE068618D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65" y="1907692"/>
            <a:ext cx="11089718" cy="28178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61D8B4F-ABAE-45B7-A9B8-1B9BBBFE0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6946" y="4386589"/>
            <a:ext cx="9209524" cy="17142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69403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Crediteuren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ontvangen inkoopfacturen, betalingen en opstaande saldo van de crediteuren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6C508E9-9695-4A65-AD6A-A4991AD75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69597"/>
            <a:ext cx="2504762" cy="187619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6374BA1-E199-4AB2-A3D6-25D3364C4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42" y="3167700"/>
            <a:ext cx="8800000" cy="2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52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Crediteuren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ontvangen inkoopfacturen, betalingen en opstaande saldo van de crediteuren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6C508E9-9695-4A65-AD6A-A4991AD75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69597"/>
            <a:ext cx="2504762" cy="187619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6374BA1-E199-4AB2-A3D6-25D3364C4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42" y="3167700"/>
            <a:ext cx="8800000" cy="2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37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Debiteuren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verzonden verkoopfacturen, betalingen en opstaande saldo van de debiteuren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B3E38B8-8F6B-4D66-B95A-FAA3D3A6A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78350"/>
            <a:ext cx="1885714" cy="123809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CA3C862-8C96-410C-9583-B26223B2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46" y="2401713"/>
            <a:ext cx="9695238" cy="34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922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Saldo budgetbewaking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realisatie ten opzichte van het budget (exploitatie, balans en investeringen)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135E73-2B53-43C6-873A-CE63B3C5D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70" y="1068790"/>
            <a:ext cx="1380952" cy="35238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348270A-A915-4D03-970E-A131F9C8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146" y="2364444"/>
            <a:ext cx="8285714" cy="30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085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Boekingen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boekingen (exploitatie, balans en investeringen)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C12ACCA-4ADE-45E2-8972-9B4E83409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81" y="1098006"/>
            <a:ext cx="1895238" cy="82857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7608FB5-DC0E-4B9F-838D-41795E376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90" y="2438475"/>
            <a:ext cx="11615619" cy="275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4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Overig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1604065" y="3017930"/>
            <a:ext cx="9169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Afletteren grootboek		: inzicht in de af te letteren posten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Balans per grootboekrekeng	: inzicht in de saldo per balanspost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Grootboekkaart		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Kolommenbalans		: inzicht in de saldo per balansdatum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Onderhoudsuren per installatie	: t.b.v. declaratie aandeel gemeente van de transportstelsel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Periodesaldo projecten	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Reserve en voorzieningen	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Te boeken aanslagen		: t.b.v. verdelen van facturen gemeente/SVHW over de boekingscombinaties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/>
              <a:t>Te boeken nutsfacturen	: t.b.v. verdelen van facturen nutsvoorzieningen over de boekingscombinaties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400" err="1"/>
              <a:t>Uitnutting</a:t>
            </a:r>
            <a:r>
              <a:rPr lang="nl-NL" sz="1400"/>
              <a:t> vrije </a:t>
            </a:r>
            <a:r>
              <a:rPr lang="nl-NL" sz="1400" err="1"/>
              <a:t>uimte</a:t>
            </a:r>
            <a:r>
              <a:rPr lang="nl-NL" sz="1400"/>
              <a:t> werkkostenregeling	:	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71B79B8-BDC4-46C4-A186-512642BC2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793082"/>
            <a:ext cx="2095238" cy="2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630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Overig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54ADC9F-0188-4ADD-8EDC-3C3CAD6D3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981163"/>
            <a:ext cx="5368286" cy="13099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E0BAE8A-E0C6-4A38-9546-A0EB0E3E6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" y="2505689"/>
            <a:ext cx="6131339" cy="2598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7958ADD-382E-44A1-AC43-27B7CF87C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669" y="1196848"/>
            <a:ext cx="6964144" cy="228398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0BBFB06-153B-4FBD-98A5-15DDCA110F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309" y="4870870"/>
            <a:ext cx="5672658" cy="1563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38F521B-BFC4-497D-B183-28AEC2FF7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347" y="4323875"/>
            <a:ext cx="6757363" cy="12412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38599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Activa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activa en afschrijvingen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423B4AE-704C-4C42-B601-98F46BCA8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1098006"/>
            <a:ext cx="1961905" cy="1600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10022F3-D370-43B6-8238-EC9D1560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" y="3002930"/>
            <a:ext cx="8811945" cy="20313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6C47159-4C8A-4081-8967-737BCC5C4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370" y="4450051"/>
            <a:ext cx="9563100" cy="17025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9998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25370-A91B-4AD9-B44C-88D770449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moet er met de rapportages gebeuren?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816240-2358-4727-8477-32B01BE71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nl-NL" dirty="0"/>
              <a:t>Rapporten over Decade blijven na 2022 beschikbaar voor het raadplegen van historie t/m boekjaar 2022</a:t>
            </a:r>
          </a:p>
          <a:p>
            <a:r>
              <a:rPr lang="nl-NL" dirty="0"/>
              <a:t>Veel rapporten worden verwacht in nieuwe FN-systeem</a:t>
            </a:r>
            <a:endParaRPr lang="nl-NL" dirty="0">
              <a:cs typeface="Calibri"/>
            </a:endParaRPr>
          </a:p>
          <a:p>
            <a:pPr lvl="1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geen actie vereist in </a:t>
            </a:r>
            <a:r>
              <a:rPr lang="nl-NL" dirty="0" err="1"/>
              <a:t>Cognos</a:t>
            </a:r>
            <a:endParaRPr lang="nl-NL" dirty="0" err="1">
              <a:cs typeface="Calibri"/>
            </a:endParaRPr>
          </a:p>
          <a:p>
            <a:r>
              <a:rPr lang="nl-NL" dirty="0"/>
              <a:t>Live rapporten die (ook) in </a:t>
            </a:r>
            <a:r>
              <a:rPr lang="nl-NL" dirty="0" err="1"/>
              <a:t>Cognos</a:t>
            </a:r>
            <a:r>
              <a:rPr lang="nl-NL" dirty="0"/>
              <a:t> moeten blijven</a:t>
            </a:r>
            <a:endParaRPr lang="nl-NL" dirty="0">
              <a:cs typeface="Calibri"/>
            </a:endParaRPr>
          </a:p>
          <a:p>
            <a:pPr lvl="1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per rapport ombouwen naar datawarehouse, datawarehouse zo nodig uitbreiden</a:t>
            </a:r>
            <a:endParaRPr lang="nl-NL" dirty="0">
              <a:cs typeface="Calibri"/>
            </a:endParaRPr>
          </a:p>
          <a:p>
            <a:r>
              <a:rPr lang="nl-NL" dirty="0"/>
              <a:t>Datawarehouse aansluiten op nieuwe FN-systeem</a:t>
            </a:r>
            <a:endParaRPr lang="nl-NL" dirty="0">
              <a:cs typeface="Calibri"/>
            </a:endParaRPr>
          </a:p>
          <a:p>
            <a:pPr lvl="1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per DWH-tabel laadproces en zo nodig tabel aanpassen</a:t>
            </a:r>
            <a:endParaRPr lang="nl-NL" dirty="0">
              <a:cs typeface="Calibri"/>
            </a:endParaRPr>
          </a:p>
          <a:p>
            <a:r>
              <a:rPr lang="nl-NL" dirty="0"/>
              <a:t>Diverse Apex-schermen verwacht te migreren naar nieuwe FN-systeem</a:t>
            </a:r>
          </a:p>
          <a:p>
            <a:pPr lvl="1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nl-NL" dirty="0"/>
              <a:t>per Apex-scherm afzonderlijk de impact bepalen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5827937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Invoerverslagen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3857607" y="1098006"/>
            <a:ext cx="60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controle verslagen van de ingevoerde / verwerkte mutaties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40D8201-C020-4C4C-B69A-EA1BD54CC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94" y="1138200"/>
            <a:ext cx="1990476" cy="120952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57F8766-3833-4C80-BC1B-EF56D4876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498" y="2692842"/>
            <a:ext cx="7923809" cy="23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495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Rekeningschema en rapportagestructuren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AC6294-DA52-4BA4-B7FC-0ABBA02C2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1151923"/>
            <a:ext cx="3190476" cy="213333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2F1D0217-1C5E-40E0-A50E-B0CC08952E49}"/>
              </a:ext>
            </a:extLst>
          </p:cNvPr>
          <p:cNvSpPr txBox="1"/>
          <p:nvPr/>
        </p:nvSpPr>
        <p:spPr>
          <a:xfrm>
            <a:off x="4828009" y="1991595"/>
            <a:ext cx="6581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de structuur van de rekeningschema. Tevens raadpleegfunctie voor de organisatie van de beschikbare kostenplaatsen, boekingsnummers en kostensoorten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B00782D-F8B9-4611-BA80-8B47D3BE6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44" y="3760630"/>
            <a:ext cx="11075176" cy="2151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849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Autorisatie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F1D0217-1C5E-40E0-A50E-B0CC08952E49}"/>
              </a:ext>
            </a:extLst>
          </p:cNvPr>
          <p:cNvSpPr txBox="1"/>
          <p:nvPr/>
        </p:nvSpPr>
        <p:spPr>
          <a:xfrm>
            <a:off x="4618459" y="1097100"/>
            <a:ext cx="6581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Doel: inzicht in toegekende rechten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0D6DB0E-F5F0-43C4-8E99-5ED05BBB5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88" y="1097100"/>
            <a:ext cx="1523810" cy="59047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04B8901-FB34-47D5-BEBC-9ECAD1957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88" y="2324448"/>
            <a:ext cx="9963150" cy="257399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EA840EE-7FBF-42D8-B1B3-D02AF7111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3076989"/>
            <a:ext cx="5314950" cy="335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22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7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2550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E2C04D-A75F-1048-AA2D-73EA00CA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altLang="zh-HK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Doorlooptijd betalingen</a:t>
            </a:r>
            <a:endParaRPr lang="zh-HK" altLang="en-US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81C8DD-AAAB-194A-B222-6151898F1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altLang="zh-HK" dirty="0">
                <a:ea typeface="新細明體"/>
              </a:rPr>
              <a:t>Op basis van betaaldatum (datum verzenden betaalbatch) uit Decade en invoerdatum factuur uit </a:t>
            </a:r>
            <a:r>
              <a:rPr lang="nl-NL" altLang="zh-HK" dirty="0" err="1">
                <a:ea typeface="新細明體"/>
              </a:rPr>
              <a:t>Proquro</a:t>
            </a:r>
            <a:r>
              <a:rPr lang="nl-NL" altLang="zh-HK" dirty="0">
                <a:ea typeface="新細明體"/>
              </a:rPr>
              <a:t> berekent </a:t>
            </a:r>
            <a:r>
              <a:rPr lang="nl-NL" altLang="zh-HK" dirty="0" err="1">
                <a:ea typeface="新細明體"/>
              </a:rPr>
              <a:t>Cognos</a:t>
            </a:r>
            <a:r>
              <a:rPr lang="nl-NL" altLang="zh-HK" dirty="0">
                <a:ea typeface="新細明體"/>
              </a:rPr>
              <a:t> de doorlooptijd.</a:t>
            </a:r>
          </a:p>
          <a:p>
            <a:endParaRPr lang="nl-NL" altLang="zh-HK"/>
          </a:p>
          <a:p>
            <a:endParaRPr lang="zh-HK" alt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DB7E55A-2AEB-430A-8C0B-D7BEF66F2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971" y="2948913"/>
            <a:ext cx="6314286" cy="2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06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25370-A91B-4AD9-B44C-88D770449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1"/>
            <a:ext cx="10515600" cy="1325563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nl-NL"/>
              <a:t>Indeling financiële rapportages: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816240-2358-4727-8477-32B01BE71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964"/>
            <a:ext cx="10700657" cy="52276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Algemene financiële rapportages</a:t>
            </a:r>
          </a:p>
          <a:p>
            <a:r>
              <a:rPr lang="nl-NL" dirty="0"/>
              <a:t>Rapportages ten aanzien van begrotingswijzigingen</a:t>
            </a:r>
            <a:endParaRPr lang="nl-NL" dirty="0">
              <a:cs typeface="Calibri"/>
            </a:endParaRPr>
          </a:p>
          <a:p>
            <a:r>
              <a:rPr lang="nl-NL" dirty="0"/>
              <a:t>Rapportages ten aanzien van begroting/kadernota</a:t>
            </a:r>
            <a:endParaRPr lang="nl-NL" dirty="0">
              <a:cs typeface="Calibri"/>
            </a:endParaRPr>
          </a:p>
          <a:p>
            <a:r>
              <a:rPr lang="nl-NL" dirty="0"/>
              <a:t>Rapportages ten aanzien van Bestuurlijke voor en najaar rapportages (</a:t>
            </a:r>
            <a:r>
              <a:rPr lang="nl-NL" dirty="0" err="1"/>
              <a:t>Burap</a:t>
            </a:r>
            <a:r>
              <a:rPr lang="nl-NL" dirty="0"/>
              <a:t>)</a:t>
            </a:r>
            <a:endParaRPr lang="nl-NL" dirty="0">
              <a:cs typeface="Calibri"/>
            </a:endParaRPr>
          </a:p>
          <a:p>
            <a:r>
              <a:rPr lang="nl-NL" dirty="0"/>
              <a:t>Rapportages ten aanzien van Jaarrekening</a:t>
            </a:r>
            <a:endParaRPr lang="nl-NL" dirty="0">
              <a:cs typeface="Calibri"/>
            </a:endParaRPr>
          </a:p>
          <a:p>
            <a:pPr marL="0" indent="0">
              <a:buNone/>
            </a:pPr>
            <a:endParaRPr lang="nl-NL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0449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Papier 670">
            <a:extLst>
              <a:ext uri="{FF2B5EF4-FFF2-40B4-BE49-F238E27FC236}">
                <a16:creationId xmlns:a16="http://schemas.microsoft.com/office/drawing/2014/main" id="{41527CB3-BE07-48E8-9E2F-EC598F142E7B}"/>
              </a:ext>
            </a:extLst>
          </p:cNvPr>
          <p:cNvGrpSpPr/>
          <p:nvPr/>
        </p:nvGrpSpPr>
        <p:grpSpPr>
          <a:xfrm>
            <a:off x="895401" y="1614791"/>
            <a:ext cx="8423900" cy="5243209"/>
            <a:chOff x="-20594" y="0"/>
            <a:chExt cx="5859419" cy="4305300"/>
          </a:xfrm>
        </p:grpSpPr>
        <p:sp>
          <p:nvSpPr>
            <p:cNvPr id="44" name="AutoShape 692">
              <a:extLst>
                <a:ext uri="{FF2B5EF4-FFF2-40B4-BE49-F238E27FC236}">
                  <a16:creationId xmlns:a16="http://schemas.microsoft.com/office/drawing/2014/main" id="{AF98E0C0-DFA6-49AF-B06D-C2C976CA9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236" y="3390766"/>
              <a:ext cx="752434" cy="416895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rgbClr val="333333"/>
              </a:solidFill>
              <a:prstDash val="dash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Overige systemen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91400426-DF76-463C-90D0-9901AA56E5AC}"/>
                </a:ext>
              </a:extLst>
            </p:cNvPr>
            <p:cNvSpPr/>
            <p:nvPr/>
          </p:nvSpPr>
          <p:spPr>
            <a:xfrm>
              <a:off x="0" y="0"/>
              <a:ext cx="5838825" cy="4305300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6" name="Rectangle 675">
              <a:extLst>
                <a:ext uri="{FF2B5EF4-FFF2-40B4-BE49-F238E27FC236}">
                  <a16:creationId xmlns:a16="http://schemas.microsoft.com/office/drawing/2014/main" id="{32E3E614-B106-43AE-AF5B-359D69384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874" y="3248124"/>
              <a:ext cx="5778186" cy="6876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en-US" sz="9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72">
              <a:extLst>
                <a:ext uri="{FF2B5EF4-FFF2-40B4-BE49-F238E27FC236}">
                  <a16:creationId xmlns:a16="http://schemas.microsoft.com/office/drawing/2014/main" id="{F1155A03-BEDF-40A7-A3F5-B2F77069D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8553" y="1"/>
              <a:ext cx="1559634" cy="777834"/>
            </a:xfrm>
            <a:prstGeom prst="rect">
              <a:avLst/>
            </a:prstGeom>
            <a:solidFill>
              <a:srgbClr val="FFE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8" name="Rectangle 673">
              <a:extLst>
                <a:ext uri="{FF2B5EF4-FFF2-40B4-BE49-F238E27FC236}">
                  <a16:creationId xmlns:a16="http://schemas.microsoft.com/office/drawing/2014/main" id="{4FEDC5F0-1886-4DED-B7F6-C8139BE08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" y="1"/>
              <a:ext cx="4085580" cy="777834"/>
            </a:xfrm>
            <a:prstGeom prst="rect">
              <a:avLst/>
            </a:pr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9" name="Rectangle 674">
              <a:extLst>
                <a:ext uri="{FF2B5EF4-FFF2-40B4-BE49-F238E27FC236}">
                  <a16:creationId xmlns:a16="http://schemas.microsoft.com/office/drawing/2014/main" id="{68CA9AF5-9F7B-433B-981D-1DBF5EC87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3251" y="1611995"/>
              <a:ext cx="2873061" cy="726717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10" name="AutoShape 676">
              <a:extLst>
                <a:ext uri="{FF2B5EF4-FFF2-40B4-BE49-F238E27FC236}">
                  <a16:creationId xmlns:a16="http://schemas.microsoft.com/office/drawing/2014/main" id="{FEA0AB95-06D9-4188-8E29-25CE53C62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0032" y="1857057"/>
              <a:ext cx="806406" cy="364848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CFFCC"/>
                </a:gs>
                <a:gs pos="50000">
                  <a:srgbClr val="FFFFFF"/>
                </a:gs>
                <a:gs pos="100000">
                  <a:srgbClr val="CCFFCC"/>
                </a:gs>
              </a:gsLst>
              <a:lin ang="0" scaled="1"/>
            </a:gra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Apex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AutoShape 678">
              <a:extLst>
                <a:ext uri="{FF2B5EF4-FFF2-40B4-BE49-F238E27FC236}">
                  <a16:creationId xmlns:a16="http://schemas.microsoft.com/office/drawing/2014/main" id="{A5B5E45C-B627-4581-AACF-1B1800DE5E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161" y="1857851"/>
              <a:ext cx="809581" cy="381817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CCFFCC"/>
                </a:gs>
                <a:gs pos="50000">
                  <a:srgbClr val="FFFFFF"/>
                </a:gs>
                <a:gs pos="100000">
                  <a:srgbClr val="CCFFCC"/>
                </a:gs>
              </a:gsLst>
              <a:lin ang="0" scaled="1"/>
            </a:gra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Data-warehouse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679">
              <a:extLst>
                <a:ext uri="{FF2B5EF4-FFF2-40B4-BE49-F238E27FC236}">
                  <a16:creationId xmlns:a16="http://schemas.microsoft.com/office/drawing/2014/main" id="{AA58E97B-D04C-4D6D-8031-82ED3B00F7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0"/>
              <a:ext cx="1386606" cy="345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nl-NL" sz="900" b="1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Cognos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680">
              <a:extLst>
                <a:ext uri="{FF2B5EF4-FFF2-40B4-BE49-F238E27FC236}">
                  <a16:creationId xmlns:a16="http://schemas.microsoft.com/office/drawing/2014/main" id="{4B8B0DD9-E4F8-40A0-A6E7-5818A19C3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93251" y="1617427"/>
              <a:ext cx="1616781" cy="229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nl-NL" sz="900" b="1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Datawarehouse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AutoShape 681">
              <a:extLst>
                <a:ext uri="{FF2B5EF4-FFF2-40B4-BE49-F238E27FC236}">
                  <a16:creationId xmlns:a16="http://schemas.microsoft.com/office/drawing/2014/main" id="{0B61A601-D878-4679-B510-5EA7E0324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3400" y="230151"/>
              <a:ext cx="1295399" cy="440805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CC99"/>
                </a:gs>
                <a:gs pos="50000">
                  <a:srgbClr val="FFFFFF"/>
                </a:gs>
                <a:gs pos="100000">
                  <a:srgbClr val="FFCC99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Apex-invoerschermen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AutoShape 682">
              <a:extLst>
                <a:ext uri="{FF2B5EF4-FFF2-40B4-BE49-F238E27FC236}">
                  <a16:creationId xmlns:a16="http://schemas.microsoft.com/office/drawing/2014/main" id="{D45EBE9F-2EBC-4DC1-A889-96AB11FB8D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6389" y="733074"/>
              <a:ext cx="288909" cy="1009705"/>
            </a:xfrm>
            <a:prstGeom prst="upDownArrow">
              <a:avLst>
                <a:gd name="adj1" fmla="val 50000"/>
                <a:gd name="adj2" fmla="val 23901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16" name="AutoShape 683">
              <a:extLst>
                <a:ext uri="{FF2B5EF4-FFF2-40B4-BE49-F238E27FC236}">
                  <a16:creationId xmlns:a16="http://schemas.microsoft.com/office/drawing/2014/main" id="{CAE1CD07-D5D4-4A8D-8142-B2E255CD24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187241">
              <a:off x="3971311" y="591110"/>
              <a:ext cx="234144" cy="1240812"/>
            </a:xfrm>
            <a:prstGeom prst="upArrow">
              <a:avLst>
                <a:gd name="adj1" fmla="val 50000"/>
                <a:gd name="adj2" fmla="val 46678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17" name="AutoShape 684">
              <a:extLst>
                <a:ext uri="{FF2B5EF4-FFF2-40B4-BE49-F238E27FC236}">
                  <a16:creationId xmlns:a16="http://schemas.microsoft.com/office/drawing/2014/main" id="{70BBC8B7-447A-492D-AEA6-07479093E8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0843" y="195422"/>
              <a:ext cx="693700" cy="469548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FFFFFF"/>
                </a:gs>
                <a:gs pos="100000">
                  <a:srgbClr val="CCEC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US" sz="9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AutoShape 685">
              <a:extLst>
                <a:ext uri="{FF2B5EF4-FFF2-40B4-BE49-F238E27FC236}">
                  <a16:creationId xmlns:a16="http://schemas.microsoft.com/office/drawing/2014/main" id="{B8754A29-D6D5-4D79-8EAF-51F661B72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696" y="195420"/>
              <a:ext cx="636553" cy="380533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FFFFFF"/>
                </a:gs>
                <a:gs pos="100000">
                  <a:srgbClr val="CCEC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Rapport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 Box 686">
              <a:extLst>
                <a:ext uri="{FF2B5EF4-FFF2-40B4-BE49-F238E27FC236}">
                  <a16:creationId xmlns:a16="http://schemas.microsoft.com/office/drawing/2014/main" id="{C0B8148B-0064-4116-B926-5B549DDF9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8553" y="0"/>
              <a:ext cx="1271518" cy="345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nl-NL" sz="900" b="1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Apex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688">
              <a:extLst>
                <a:ext uri="{FF2B5EF4-FFF2-40B4-BE49-F238E27FC236}">
                  <a16:creationId xmlns:a16="http://schemas.microsoft.com/office/drawing/2014/main" id="{D55CF9F8-BD38-45DD-9CAD-B39C05C74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41" y="3297209"/>
              <a:ext cx="1154050" cy="228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nl-NL" sz="900" b="1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Bronsystemen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AutoShape 692">
              <a:extLst>
                <a:ext uri="{FF2B5EF4-FFF2-40B4-BE49-F238E27FC236}">
                  <a16:creationId xmlns:a16="http://schemas.microsoft.com/office/drawing/2014/main" id="{AAE1145A-A536-484E-B3E3-A3931CB49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2994" y="3383806"/>
              <a:ext cx="752434" cy="416895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Nieuw financieel systeem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AutoShape 708">
              <a:extLst>
                <a:ext uri="{FF2B5EF4-FFF2-40B4-BE49-F238E27FC236}">
                  <a16:creationId xmlns:a16="http://schemas.microsoft.com/office/drawing/2014/main" id="{33118D8A-6DC0-467A-833C-BCE5C410A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9037" y="195422"/>
              <a:ext cx="693700" cy="469548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FFFFFF"/>
                </a:gs>
                <a:gs pos="100000">
                  <a:srgbClr val="CCEC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en-US" sz="9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AutoShape 709">
              <a:extLst>
                <a:ext uri="{FF2B5EF4-FFF2-40B4-BE49-F238E27FC236}">
                  <a16:creationId xmlns:a16="http://schemas.microsoft.com/office/drawing/2014/main" id="{416FA09A-2D3A-4776-B0D3-C051D69C9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1890" y="195420"/>
              <a:ext cx="636553" cy="380533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FFFFFF"/>
                </a:gs>
                <a:gs pos="100000">
                  <a:srgbClr val="CCEC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Rapport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AutoShape 709">
              <a:extLst>
                <a:ext uri="{FF2B5EF4-FFF2-40B4-BE49-F238E27FC236}">
                  <a16:creationId xmlns:a16="http://schemas.microsoft.com/office/drawing/2014/main" id="{2616AC7A-6649-4D44-81FC-525D91785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3096" y="192431"/>
              <a:ext cx="636553" cy="434904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CCECFF"/>
                </a:gs>
                <a:gs pos="50000">
                  <a:srgbClr val="FFFFFF"/>
                </a:gs>
                <a:gs pos="100000">
                  <a:srgbClr val="CCECFF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 hoc rapport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AutoShape 697">
              <a:extLst>
                <a:ext uri="{FF2B5EF4-FFF2-40B4-BE49-F238E27FC236}">
                  <a16:creationId xmlns:a16="http://schemas.microsoft.com/office/drawing/2014/main" id="{119D5874-14E7-4629-9643-10B724C611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706980">
              <a:off x="1731251" y="657286"/>
              <a:ext cx="235731" cy="2791473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26" name="AutoShape 697">
              <a:extLst>
                <a:ext uri="{FF2B5EF4-FFF2-40B4-BE49-F238E27FC236}">
                  <a16:creationId xmlns:a16="http://schemas.microsoft.com/office/drawing/2014/main" id="{57D31796-1D77-4EBA-B646-262C0B93A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2002" y="733131"/>
              <a:ext cx="235731" cy="2657636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28" name="AutoShape 697">
              <a:extLst>
                <a:ext uri="{FF2B5EF4-FFF2-40B4-BE49-F238E27FC236}">
                  <a16:creationId xmlns:a16="http://schemas.microsoft.com/office/drawing/2014/main" id="{B4AF2A83-8683-4308-A27D-55BB5DAEA43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616144">
              <a:off x="2963327" y="2064736"/>
              <a:ext cx="235731" cy="1568815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29" name="Afgeronde rechthoek 94">
              <a:extLst>
                <a:ext uri="{FF2B5EF4-FFF2-40B4-BE49-F238E27FC236}">
                  <a16:creationId xmlns:a16="http://schemas.microsoft.com/office/drawing/2014/main" id="{B2A9249F-7FD9-43BC-8C32-3C311EFA948C}"/>
                </a:ext>
              </a:extLst>
            </p:cNvPr>
            <p:cNvSpPr/>
            <p:nvPr/>
          </p:nvSpPr>
          <p:spPr>
            <a:xfrm>
              <a:off x="2555165" y="2817895"/>
              <a:ext cx="749464" cy="343588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alpha val="50000"/>
                  </a:schemeClr>
                </a:gs>
                <a:gs pos="50000">
                  <a:schemeClr val="bg1">
                    <a:alpha val="50000"/>
                  </a:schemeClr>
                </a:gs>
                <a:gs pos="100000">
                  <a:schemeClr val="tx2">
                    <a:lumMod val="20000"/>
                    <a:lumOff val="80000"/>
                    <a:alpha val="50000"/>
                  </a:schemeClr>
                </a:gs>
              </a:gsLst>
              <a:lin ang="27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SSIS-laadproces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STG Fin.sys.</a:t>
              </a:r>
            </a:p>
          </p:txBody>
        </p:sp>
        <p:sp>
          <p:nvSpPr>
            <p:cNvPr id="30" name="AutoShape 683">
              <a:extLst>
                <a:ext uri="{FF2B5EF4-FFF2-40B4-BE49-F238E27FC236}">
                  <a16:creationId xmlns:a16="http://schemas.microsoft.com/office/drawing/2014/main" id="{68B6B4CD-3AD1-471A-BE3C-D2FA4CF59F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848402">
              <a:off x="3402706" y="664611"/>
              <a:ext cx="234144" cy="1122821"/>
            </a:xfrm>
            <a:prstGeom prst="upArrow">
              <a:avLst>
                <a:gd name="adj1" fmla="val 50000"/>
                <a:gd name="adj2" fmla="val 46678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31" name="Afgeronde rechthoek 92">
              <a:extLst>
                <a:ext uri="{FF2B5EF4-FFF2-40B4-BE49-F238E27FC236}">
                  <a16:creationId xmlns:a16="http://schemas.microsoft.com/office/drawing/2014/main" id="{5175A118-356D-4133-BBE0-3D07098472D1}"/>
                </a:ext>
              </a:extLst>
            </p:cNvPr>
            <p:cNvSpPr/>
            <p:nvPr/>
          </p:nvSpPr>
          <p:spPr>
            <a:xfrm>
              <a:off x="3312318" y="1089103"/>
              <a:ext cx="1154642" cy="364668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alpha val="50000"/>
                  </a:schemeClr>
                </a:gs>
                <a:gs pos="50000">
                  <a:schemeClr val="bg1">
                    <a:alpha val="50000"/>
                  </a:schemeClr>
                </a:gs>
                <a:gs pos="100000">
                  <a:schemeClr val="tx2">
                    <a:lumMod val="20000"/>
                    <a:lumOff val="80000"/>
                    <a:alpha val="50000"/>
                  </a:schemeClr>
                </a:gs>
              </a:gsLst>
              <a:lin ang="27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Cognos-</a:t>
              </a:r>
              <a:r>
                <a:rPr lang="nl-NL" sz="700" err="1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framework</a:t>
              </a:r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lang="nl-NL" sz="700" err="1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Cognoswarehouse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AutoShape 692">
              <a:extLst>
                <a:ext uri="{FF2B5EF4-FFF2-40B4-BE49-F238E27FC236}">
                  <a16:creationId xmlns:a16="http://schemas.microsoft.com/office/drawing/2014/main" id="{942C22E6-DD6F-4135-BF12-BF22429A4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4032" y="3390766"/>
              <a:ext cx="752434" cy="416895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 err="1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ProQuro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AutoShape 697">
              <a:extLst>
                <a:ext uri="{FF2B5EF4-FFF2-40B4-BE49-F238E27FC236}">
                  <a16:creationId xmlns:a16="http://schemas.microsoft.com/office/drawing/2014/main" id="{1E947B10-46CD-4A65-A703-96E2B32A43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841865" y="3423028"/>
              <a:ext cx="235731" cy="320821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34" name="AutoShape 697">
              <a:extLst>
                <a:ext uri="{FF2B5EF4-FFF2-40B4-BE49-F238E27FC236}">
                  <a16:creationId xmlns:a16="http://schemas.microsoft.com/office/drawing/2014/main" id="{C4FD12F9-7F98-43D9-A9C9-33B58D9B01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58005">
              <a:off x="3602382" y="2276398"/>
              <a:ext cx="235731" cy="1182057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35" name="Afgeronde rechthoek 95">
              <a:extLst>
                <a:ext uri="{FF2B5EF4-FFF2-40B4-BE49-F238E27FC236}">
                  <a16:creationId xmlns:a16="http://schemas.microsoft.com/office/drawing/2014/main" id="{12B3FF12-889D-4715-AA5B-16C01CD11EE7}"/>
                </a:ext>
              </a:extLst>
            </p:cNvPr>
            <p:cNvSpPr/>
            <p:nvPr/>
          </p:nvSpPr>
          <p:spPr>
            <a:xfrm>
              <a:off x="3002326" y="2425352"/>
              <a:ext cx="960612" cy="334867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alpha val="50000"/>
                  </a:schemeClr>
                </a:gs>
                <a:gs pos="50000">
                  <a:schemeClr val="bg1">
                    <a:alpha val="50000"/>
                  </a:schemeClr>
                </a:gs>
                <a:gs pos="100000">
                  <a:schemeClr val="tx2">
                    <a:lumMod val="20000"/>
                    <a:lumOff val="80000"/>
                    <a:alpha val="50000"/>
                  </a:schemeClr>
                </a:gs>
              </a:gsLst>
              <a:lin ang="27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SSIS-laadproces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DWH </a:t>
              </a:r>
              <a:r>
                <a:rPr lang="nl-NL" sz="700" err="1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Financien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Afgeronde rechthoek 94">
              <a:extLst>
                <a:ext uri="{FF2B5EF4-FFF2-40B4-BE49-F238E27FC236}">
                  <a16:creationId xmlns:a16="http://schemas.microsoft.com/office/drawing/2014/main" id="{023B2F11-8E87-4CD1-B90A-2CF6729FC6D9}"/>
                </a:ext>
              </a:extLst>
            </p:cNvPr>
            <p:cNvSpPr/>
            <p:nvPr/>
          </p:nvSpPr>
          <p:spPr>
            <a:xfrm>
              <a:off x="3593936" y="2811957"/>
              <a:ext cx="749464" cy="343588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20000"/>
                    <a:lumOff val="80000"/>
                    <a:alpha val="50000"/>
                  </a:schemeClr>
                </a:gs>
                <a:gs pos="50000">
                  <a:schemeClr val="bg1">
                    <a:alpha val="50000"/>
                  </a:schemeClr>
                </a:gs>
                <a:gs pos="100000">
                  <a:schemeClr val="tx2">
                    <a:lumMod val="20000"/>
                    <a:lumOff val="80000"/>
                    <a:alpha val="50000"/>
                  </a:schemeClr>
                </a:gs>
              </a:gsLst>
              <a:lin ang="2700000" scaled="1"/>
              <a:tileRect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SSIS-laadproces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  <a:p>
              <a:r>
                <a:rPr lang="nl-NL" sz="70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STG </a:t>
              </a:r>
              <a:r>
                <a:rPr lang="nl-NL" sz="700" err="1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ProQuro</a:t>
              </a:r>
              <a:endParaRPr lang="en-NL" sz="7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AutoShape 692">
              <a:extLst>
                <a:ext uri="{FF2B5EF4-FFF2-40B4-BE49-F238E27FC236}">
                  <a16:creationId xmlns:a16="http://schemas.microsoft.com/office/drawing/2014/main" id="{CBF309AE-A2CD-40B1-8523-53648E3D1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8169" y="3401674"/>
              <a:ext cx="752434" cy="416895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FFFF99"/>
                </a:gs>
                <a:gs pos="50000">
                  <a:srgbClr val="FFFFFF"/>
                </a:gs>
                <a:gs pos="100000">
                  <a:srgbClr val="FFFF99"/>
                </a:gs>
              </a:gsLst>
              <a:lin ang="0" scaled="1"/>
            </a:gradFill>
            <a:ln w="9525">
              <a:solidFill>
                <a:srgbClr val="333333"/>
              </a:solidFill>
              <a:prstDash val="dash"/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Overige systemen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AutoShape 697">
              <a:extLst>
                <a:ext uri="{FF2B5EF4-FFF2-40B4-BE49-F238E27FC236}">
                  <a16:creationId xmlns:a16="http://schemas.microsoft.com/office/drawing/2014/main" id="{6BF4F05B-4649-418E-AC74-A3257178DB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42774">
              <a:off x="4270438" y="2125646"/>
              <a:ext cx="235731" cy="1456164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prstDash val="dash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47" name="Rectangle 673">
              <a:extLst>
                <a:ext uri="{FF2B5EF4-FFF2-40B4-BE49-F238E27FC236}">
                  <a16:creationId xmlns:a16="http://schemas.microsoft.com/office/drawing/2014/main" id="{7F211C49-BF82-4FB1-861C-EF942DD11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429" y="2052214"/>
              <a:ext cx="1554817" cy="77783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48" name="AutoShape 709">
              <a:extLst>
                <a:ext uri="{FF2B5EF4-FFF2-40B4-BE49-F238E27FC236}">
                  <a16:creationId xmlns:a16="http://schemas.microsoft.com/office/drawing/2014/main" id="{6FFF6C9E-3BA9-45B7-8901-DC4EEB4DA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218" y="2247633"/>
              <a:ext cx="636553" cy="380533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chemeClr val="tx2">
                    <a:lumMod val="20000"/>
                    <a:lumOff val="80000"/>
                  </a:schemeClr>
                </a:gs>
                <a:gs pos="50000">
                  <a:srgbClr val="FFFFFF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r>
                <a:rPr lang="nl-NL" sz="800"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Rapport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AutoShape 697">
              <a:extLst>
                <a:ext uri="{FF2B5EF4-FFF2-40B4-BE49-F238E27FC236}">
                  <a16:creationId xmlns:a16="http://schemas.microsoft.com/office/drawing/2014/main" id="{6F0B4A49-DC35-4BC6-9F83-11B377B12D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8167115">
              <a:off x="1557269" y="2651922"/>
              <a:ext cx="278280" cy="854270"/>
            </a:xfrm>
            <a:prstGeom prst="upArrow">
              <a:avLst>
                <a:gd name="adj1" fmla="val 50000"/>
                <a:gd name="adj2" fmla="val 69973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NL"/>
            </a:p>
          </p:txBody>
        </p:sp>
        <p:sp>
          <p:nvSpPr>
            <p:cNvPr id="51" name="Text Box 679">
              <a:extLst>
                <a:ext uri="{FF2B5EF4-FFF2-40B4-BE49-F238E27FC236}">
                  <a16:creationId xmlns:a16="http://schemas.microsoft.com/office/drawing/2014/main" id="{1D0F5E1A-7BCB-43DA-90BB-ECB36E2196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20594" y="2060595"/>
              <a:ext cx="1386606" cy="345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nl-NL" sz="900" b="1"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Vervangend fin.sys.</a:t>
              </a:r>
              <a:endParaRPr lang="en-NL" sz="90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Tekstballon: ovaal 53">
            <a:extLst>
              <a:ext uri="{FF2B5EF4-FFF2-40B4-BE49-F238E27FC236}">
                <a16:creationId xmlns:a16="http://schemas.microsoft.com/office/drawing/2014/main" id="{C1CBA421-26FB-4B0E-9963-67A1B7F552BE}"/>
              </a:ext>
            </a:extLst>
          </p:cNvPr>
          <p:cNvSpPr/>
          <p:nvPr/>
        </p:nvSpPr>
        <p:spPr>
          <a:xfrm>
            <a:off x="820261" y="2674824"/>
            <a:ext cx="2052438" cy="1392308"/>
          </a:xfrm>
          <a:prstGeom prst="wedgeEllipseCallout">
            <a:avLst>
              <a:gd name="adj1" fmla="val 46805"/>
              <a:gd name="adj2" fmla="val -67376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08ACD2-36EC-4B2B-894B-F2212E36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7394"/>
          </a:xfrm>
        </p:spPr>
        <p:txBody>
          <a:bodyPr/>
          <a:lstStyle/>
          <a:p>
            <a:r>
              <a:rPr lang="nl-NL"/>
              <a:t>Rapportages live en via datawarehouse (SOLL)</a:t>
            </a:r>
            <a:endParaRPr lang="en-NL"/>
          </a:p>
        </p:txBody>
      </p:sp>
      <p:sp>
        <p:nvSpPr>
          <p:cNvPr id="37" name="Tekstballon: ovaal 36">
            <a:extLst>
              <a:ext uri="{FF2B5EF4-FFF2-40B4-BE49-F238E27FC236}">
                <a16:creationId xmlns:a16="http://schemas.microsoft.com/office/drawing/2014/main" id="{4BD9EAA3-2DBA-43D6-A380-4AAE77D5AD11}"/>
              </a:ext>
            </a:extLst>
          </p:cNvPr>
          <p:cNvSpPr/>
          <p:nvPr/>
        </p:nvSpPr>
        <p:spPr>
          <a:xfrm>
            <a:off x="4622959" y="1224062"/>
            <a:ext cx="2162631" cy="426201"/>
          </a:xfrm>
          <a:prstGeom prst="wedgeEllipseCallout">
            <a:avLst>
              <a:gd name="adj1" fmla="val 8504"/>
              <a:gd name="adj2" fmla="val 102482"/>
            </a:avLst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&gt; 64 standaard-rapporten</a:t>
            </a:r>
            <a:endParaRPr lang="en-NL" sz="1400"/>
          </a:p>
        </p:txBody>
      </p:sp>
      <p:sp>
        <p:nvSpPr>
          <p:cNvPr id="39" name="Tekstballon: ovaal 38">
            <a:extLst>
              <a:ext uri="{FF2B5EF4-FFF2-40B4-BE49-F238E27FC236}">
                <a16:creationId xmlns:a16="http://schemas.microsoft.com/office/drawing/2014/main" id="{4A52516C-66DC-4C04-BDF6-1C4E5946DD33}"/>
              </a:ext>
            </a:extLst>
          </p:cNvPr>
          <p:cNvSpPr/>
          <p:nvPr/>
        </p:nvSpPr>
        <p:spPr>
          <a:xfrm>
            <a:off x="7603051" y="4334518"/>
            <a:ext cx="2762671" cy="1107526"/>
          </a:xfrm>
          <a:prstGeom prst="wedgeEllipseCallout">
            <a:avLst>
              <a:gd name="adj1" fmla="val -69666"/>
              <a:gd name="adj2" fmla="val -53439"/>
            </a:avLst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In principe onafhankelijk van datamodel in Decade, maar niet onafhankelijk van codering e.d.</a:t>
            </a:r>
            <a:endParaRPr lang="en-NL" sz="1400"/>
          </a:p>
        </p:txBody>
      </p:sp>
      <p:sp>
        <p:nvSpPr>
          <p:cNvPr id="52" name="Afgeronde rechthoek 781">
            <a:extLst>
              <a:ext uri="{FF2B5EF4-FFF2-40B4-BE49-F238E27FC236}">
                <a16:creationId xmlns:a16="http://schemas.microsoft.com/office/drawing/2014/main" id="{3A0FC79B-758B-4A69-B1C9-7132FA9A01A7}"/>
              </a:ext>
            </a:extLst>
          </p:cNvPr>
          <p:cNvSpPr/>
          <p:nvPr/>
        </p:nvSpPr>
        <p:spPr>
          <a:xfrm>
            <a:off x="3146764" y="3401241"/>
            <a:ext cx="1451724" cy="496214"/>
          </a:xfrm>
          <a:prstGeom prst="round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alpha val="50000"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tx2">
                  <a:lumMod val="20000"/>
                  <a:lumOff val="80000"/>
                  <a:alpha val="50000"/>
                </a:schemeClr>
              </a:gs>
            </a:gsLst>
            <a:lin ang="2700000" scaled="1"/>
            <a:tileRect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nl-NL" sz="70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Cognos-</a:t>
            </a:r>
            <a:r>
              <a:rPr lang="nl-NL" sz="700" err="1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framework</a:t>
            </a:r>
            <a:r>
              <a:rPr lang="nl-NL" sz="700">
                <a:solidFill>
                  <a:schemeClr val="bg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Fin.sys.</a:t>
            </a:r>
            <a:endParaRPr lang="en-NL" sz="900">
              <a:solidFill>
                <a:schemeClr val="bg1">
                  <a:lumMod val="50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kstballon: ovaal 52">
            <a:extLst>
              <a:ext uri="{FF2B5EF4-FFF2-40B4-BE49-F238E27FC236}">
                <a16:creationId xmlns:a16="http://schemas.microsoft.com/office/drawing/2014/main" id="{4426E79F-0F7F-4C43-B9ED-58DD326B6D99}"/>
              </a:ext>
            </a:extLst>
          </p:cNvPr>
          <p:cNvSpPr/>
          <p:nvPr/>
        </p:nvSpPr>
        <p:spPr>
          <a:xfrm>
            <a:off x="820260" y="2671379"/>
            <a:ext cx="2052439" cy="1392308"/>
          </a:xfrm>
          <a:prstGeom prst="wedgeEllipseCallout">
            <a:avLst>
              <a:gd name="adj1" fmla="val 43068"/>
              <a:gd name="adj2" fmla="val 67395"/>
            </a:avLst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Waar mogelijk: rapportages direct vanuit fin.systeem  </a:t>
            </a:r>
            <a:endParaRPr lang="en-NL" sz="1400"/>
          </a:p>
        </p:txBody>
      </p:sp>
      <p:sp>
        <p:nvSpPr>
          <p:cNvPr id="49" name="Tekstballon: ovaal 48">
            <a:extLst>
              <a:ext uri="{FF2B5EF4-FFF2-40B4-BE49-F238E27FC236}">
                <a16:creationId xmlns:a16="http://schemas.microsoft.com/office/drawing/2014/main" id="{83F4DC6B-93F3-40C6-823F-61C394FFF7E2}"/>
              </a:ext>
            </a:extLst>
          </p:cNvPr>
          <p:cNvSpPr/>
          <p:nvPr/>
        </p:nvSpPr>
        <p:spPr>
          <a:xfrm>
            <a:off x="8315314" y="1252396"/>
            <a:ext cx="2162631" cy="426201"/>
          </a:xfrm>
          <a:prstGeom prst="wedgeEllipseCallout">
            <a:avLst>
              <a:gd name="adj1" fmla="val -33367"/>
              <a:gd name="adj2" fmla="val 114980"/>
            </a:avLst>
          </a:prstGeom>
          <a:solidFill>
            <a:schemeClr val="accent1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/>
              <a:t>&lt; 40 invoerschermen</a:t>
            </a:r>
            <a:endParaRPr lang="en-NL" sz="1400"/>
          </a:p>
        </p:txBody>
      </p:sp>
    </p:spTree>
    <p:extLst>
      <p:ext uri="{BB962C8B-B14F-4D97-AF65-F5344CB8AC3E}">
        <p14:creationId xmlns:p14="http://schemas.microsoft.com/office/powerpoint/2010/main" val="817553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DFF5B17-FE3E-4FD5-BCFC-E6AFE3E1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643" y="910791"/>
            <a:ext cx="7552688" cy="5608982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7DC7AE5-DC4B-4AEC-B2A1-B34B10278483}"/>
              </a:ext>
            </a:extLst>
          </p:cNvPr>
          <p:cNvSpPr txBox="1"/>
          <p:nvPr/>
        </p:nvSpPr>
        <p:spPr>
          <a:xfrm>
            <a:off x="371061" y="423750"/>
            <a:ext cx="11635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err="1"/>
              <a:t>Cognos</a:t>
            </a:r>
            <a:r>
              <a:rPr lang="nl-NL"/>
              <a:t> Financiën Algemene rapportages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585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EB88D1A-45EF-418F-AF7B-5F32012D4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23" y="1023421"/>
            <a:ext cx="3390476" cy="15047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BC57C96-13FF-45E5-B96A-A0AEFD4CC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55" y="2758522"/>
            <a:ext cx="11447619" cy="2657143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Budgetbewakingsoverzichten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5" y="1130437"/>
            <a:ext cx="6683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Doel: inzicht in de realisatie ten opzichte van het budget (exploitatie) </a:t>
            </a:r>
          </a:p>
        </p:txBody>
      </p:sp>
    </p:spTree>
    <p:extLst>
      <p:ext uri="{BB962C8B-B14F-4D97-AF65-F5344CB8AC3E}">
        <p14:creationId xmlns:p14="http://schemas.microsoft.com/office/powerpoint/2010/main" val="3171917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Investeringsoverzichten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5" y="1130437"/>
            <a:ext cx="6658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Doel: inzicht in de realisatie ten opzichte van het toegekende krediet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14E7C13-1237-4D3C-92BD-8DEC0681A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96" y="2977250"/>
            <a:ext cx="9647582" cy="275031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CC8226A-A810-44B8-9739-F02E29ED7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61" y="1130437"/>
            <a:ext cx="2542857" cy="1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27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6A998A32-F762-4B71-BA69-6EC80F8785C9}"/>
              </a:ext>
            </a:extLst>
          </p:cNvPr>
          <p:cNvSpPr txBox="1"/>
          <p:nvPr/>
        </p:nvSpPr>
        <p:spPr>
          <a:xfrm>
            <a:off x="371061" y="423750"/>
            <a:ext cx="1163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Kredietbewakingsoverzichten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D7D3D5-1C7D-4567-BDC4-28776F192597}"/>
              </a:ext>
            </a:extLst>
          </p:cNvPr>
          <p:cNvSpPr txBox="1"/>
          <p:nvPr/>
        </p:nvSpPr>
        <p:spPr>
          <a:xfrm>
            <a:off x="4629725" y="1130437"/>
            <a:ext cx="6658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Doel: inzicht in de realisatie ten opzichte van het toegekende krediet 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3562CB9-E483-4351-A4F4-2CFB82F7D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61" y="3215202"/>
            <a:ext cx="8590476" cy="3219048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544BA42-B5B0-4AAA-9E3B-7ADB8AA15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10" y="900342"/>
            <a:ext cx="2542857" cy="14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86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ZSDMS_Zaakdocument" ma:contentTypeID="0x01010066FF7E11BF67704C8F8F36C238C38E7D00ADF49664A0A3ED499A4132AD34426CFD" ma:contentTypeVersion="145" ma:contentTypeDescription="" ma:contentTypeScope="" ma:versionID="92f2b0ace6fc8619f1b0ee70906adc6e">
  <xsd:schema xmlns:xsd="http://www.w3.org/2001/XMLSchema" xmlns:xs="http://www.w3.org/2001/XMLSchema" xmlns:p="http://schemas.microsoft.com/office/2006/metadata/properties" xmlns:ns2="20f53c3d-ece6-4625-8bee-cc380ae6fc2b" xmlns:ns3="8763ab04-c97a-4d6a-9677-3206b4b630b8" xmlns:ns4="f3215e07-f8e3-40b8-b4dd-3bc400862c0c" targetNamespace="http://schemas.microsoft.com/office/2006/metadata/properties" ma:root="true" ma:fieldsID="7b1b3ba7ee5170cf682508af273659f1" ns2:_="" ns3:_="" ns4:_="">
    <xsd:import namespace="20f53c3d-ece6-4625-8bee-cc380ae6fc2b"/>
    <xsd:import namespace="8763ab04-c97a-4d6a-9677-3206b4b630b8"/>
    <xsd:import namespace="f3215e07-f8e3-40b8-b4dd-3bc400862c0c"/>
    <xsd:element name="properties">
      <xsd:complexType>
        <xsd:sequence>
          <xsd:element name="documentManagement">
            <xsd:complexType>
              <xsd:all>
                <xsd:element ref="ns2:ZSDMS_Documentbeschrijving" minOccurs="0"/>
                <xsd:element ref="ns2:ZSDMS_DocumenttypeOmschrijving" minOccurs="0"/>
                <xsd:element ref="ns2:ZSDMS_Richting" minOccurs="0"/>
                <xsd:element ref="ns2:ZSDMS_Documentontvangstdatum" minOccurs="0"/>
                <xsd:element ref="ns2:ZSDMS_Documentverzenddatum" minOccurs="0"/>
                <xsd:element ref="ns2:ZSDMS_Documentstatus" minOccurs="0"/>
                <xsd:element ref="ns2:ZSDMS_Werkcode" minOccurs="0"/>
                <xsd:element ref="ns2:ZSDMS_Registratiedatum" minOccurs="0"/>
                <xsd:element ref="ns2:ZSDMS_ClassificatieCode" minOccurs="0"/>
                <xsd:element ref="ns2:ZSDMS_ClassificatieOmschrijving" minOccurs="0"/>
                <xsd:element ref="ns2:ZSDMS_ClassificatieBron" minOccurs="0"/>
                <xsd:element ref="ns2:ZSDMS_ClassificatieDatum" minOccurs="0"/>
                <xsd:element ref="ns2:ZSDMS_DatumDocument" minOccurs="0"/>
                <xsd:element ref="ns2:ZSDMS_Documenttaal" minOccurs="0"/>
                <xsd:element ref="ns2:ZSDMS_Burgerservicenummer" minOccurs="0"/>
                <xsd:element ref="ns2:ZSDMS_Voorletters" minOccurs="0"/>
                <xsd:element ref="ns2:ZSDMS_Documentcategorie" minOccurs="0"/>
                <xsd:element ref="ns2:ZSDMS_VoorvoegselsAchternaam" minOccurs="0"/>
                <xsd:element ref="ns2:ZSDMS_Geslachtsnaam" minOccurs="0"/>
                <xsd:element ref="ns2:ZSDMS_OpenbareRuimteNaam" minOccurs="0"/>
                <xsd:element ref="ns2:ZSDMS_Huisnummer" minOccurs="0"/>
                <xsd:element ref="ns2:ZSDMS_Huisletter" minOccurs="0"/>
                <xsd:element ref="ns2:ZSDMS_HuisnummerToevoeging" minOccurs="0"/>
                <xsd:element ref="ns2:ZSDMS_Postcode" minOccurs="0"/>
                <xsd:element ref="ns2:ZSDMS_WoonplaatsNaam" minOccurs="0"/>
                <xsd:element ref="ns2:ZSDMS_PostbusAntwoordnummer" minOccurs="0"/>
                <xsd:element ref="ns2:ZSDMS_Organisatieidentificatie" minOccurs="0"/>
                <xsd:element ref="ns2:ZSDMS_StatutaireNaam" minOccurs="0"/>
                <xsd:element ref="ns2:ZSDMS_Handelsnaam" minOccurs="0"/>
                <xsd:element ref="ns2:ZSDMS_Documentauteur" minOccurs="0"/>
                <xsd:element ref="ns2:ZSDMS_PersNrAuteur" minOccurs="0"/>
                <xsd:element ref="ns2:ZSDMS_DatumBesluit" minOccurs="0"/>
                <xsd:element ref="ns2:ZSDMS_Publicatiedatum" minOccurs="0"/>
                <xsd:element ref="ns2:ZSDMS_Openbaarheid" minOccurs="0"/>
                <xsd:element ref="ns2:ZSDMS_StartdatumBeperkingOpenbaarheid" minOccurs="0"/>
                <xsd:element ref="ns2:ZSDMS_EinddatumBeperkingOpenbaarheid" minOccurs="0"/>
                <xsd:element ref="ns2:ZSDMS_Archiefnominatie" minOccurs="0"/>
                <xsd:element ref="ns2:ZSDMS_Bewaartermijn" minOccurs="0"/>
                <xsd:element ref="ns2:ZSDMS_VernietigingsjaarDocument" minOccurs="0"/>
                <xsd:element ref="ns2:ZSDMS_Verblijfplaats" minOccurs="0"/>
                <xsd:element ref="ns2:ZSDMS_Documentformaat" minOccurs="0"/>
                <xsd:element ref="ns2:ZSDMS_Documentversie" minOccurs="0"/>
                <xsd:element ref="ns2:ZSDMS_NummerBronapplicatie" minOccurs="0"/>
                <xsd:element ref="ns2:ZSDMS_NaamBronapplicatie" minOccurs="0"/>
                <xsd:element ref="ns2:WSHD_Clustercode" minOccurs="0"/>
                <xsd:element ref="ns2:WSHD_Clusternaam" minOccurs="0"/>
                <xsd:element ref="ns3:TaxCatchAllLabel" minOccurs="0"/>
                <xsd:element ref="ns3:TaxCatchAll" minOccurs="0"/>
                <xsd:element ref="ns2:ZSDMS_Startdatum" minOccurs="0"/>
                <xsd:element ref="ns2:ZSDMS_Einddatum" minOccurs="0"/>
                <xsd:element ref="ns2:ZSDMS_Zaakidentificatie" minOccurs="0"/>
                <xsd:element ref="ns2:ZSDMS_ZaakeigenaarNaam" minOccurs="0"/>
                <xsd:element ref="ns2:ZSDMS_Projectcode" minOccurs="0"/>
                <xsd:element ref="ns2:ZSDMS_projectnaam" minOccurs="0"/>
                <xsd:element ref="ns2:ZSDMS_StartdatumVertrouwelijkheid" minOccurs="0"/>
                <xsd:element ref="ns2:ZSDMS_Vertrouwelijkaanduiding" minOccurs="0"/>
                <xsd:element ref="ns3:_dlc_DocIdUrl" minOccurs="0"/>
                <xsd:element ref="ns3:_dlc_DocIdPersistId" minOccurs="0"/>
                <xsd:element ref="ns3:_dlc_DocId" minOccurs="0"/>
                <xsd:element ref="ns2:SharedWithUsers" minOccurs="0"/>
                <xsd:element ref="ns2:SharedWithDetails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2:ZSDMS_Zaakomschrijving" minOccurs="0"/>
                <xsd:element ref="ns2:ZSDMS_ZaaktypeOmschrijving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Perceel" minOccurs="0"/>
                <xsd:element ref="ns4:MediaServiceLocation" minOccurs="0"/>
                <xsd:element ref="ns4:MediaLengthInSeconds" minOccurs="0"/>
                <xsd:element ref="ns4:ValidSignStatus" minOccurs="0"/>
                <xsd:element ref="ns4:ValidSignTransaction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53c3d-ece6-4625-8bee-cc380ae6fc2b" elementFormDefault="qualified">
    <xsd:import namespace="http://schemas.microsoft.com/office/2006/documentManagement/types"/>
    <xsd:import namespace="http://schemas.microsoft.com/office/infopath/2007/PartnerControls"/>
    <xsd:element name="ZSDMS_Documentbeschrijving" ma:index="2" nillable="true" ma:displayName="Inhoudsomschrijving" ma:internalName="ZSDMS_Documentbeschrijving" ma:readOnly="false">
      <xsd:simpleType>
        <xsd:restriction base="dms:Text">
          <xsd:maxLength value="255"/>
        </xsd:restriction>
      </xsd:simpleType>
    </xsd:element>
    <xsd:element name="ZSDMS_DocumenttypeOmschrijving" ma:index="3" nillable="true" ma:displayName="Documenttype" ma:internalName="ZSDMS_DocumenttypeOmschrijving" ma:readOnly="false">
      <xsd:simpleType>
        <xsd:restriction base="dms:Text">
          <xsd:maxLength value="255"/>
        </xsd:restriction>
      </xsd:simpleType>
    </xsd:element>
    <xsd:element name="ZSDMS_Richting" ma:index="4" nillable="true" ma:displayName="Richting" ma:internalName="ZSDMS_Richting" ma:readOnly="false">
      <xsd:simpleType>
        <xsd:restriction base="dms:Text">
          <xsd:maxLength value="255"/>
        </xsd:restriction>
      </xsd:simpleType>
    </xsd:element>
    <xsd:element name="ZSDMS_Documentontvangstdatum" ma:index="5" nillable="true" ma:displayName="Documentontvangstdatum" ma:format="DateOnly" ma:internalName="ZSDMS_Documentontvangstdatum" ma:readOnly="false">
      <xsd:simpleType>
        <xsd:restriction base="dms:DateTime"/>
      </xsd:simpleType>
    </xsd:element>
    <xsd:element name="ZSDMS_Documentverzenddatum" ma:index="6" nillable="true" ma:displayName="Documentverzenddatum" ma:format="DateOnly" ma:internalName="ZSDMS_Documentverzenddatum" ma:readOnly="false">
      <xsd:simpleType>
        <xsd:restriction base="dms:DateTime"/>
      </xsd:simpleType>
    </xsd:element>
    <xsd:element name="ZSDMS_Documentstatus" ma:index="7" nillable="true" ma:displayName="Status document" ma:internalName="ZSDMS_Documentstatus" ma:readOnly="false">
      <xsd:simpleType>
        <xsd:restriction base="dms:Text">
          <xsd:maxLength value="255"/>
        </xsd:restriction>
      </xsd:simpleType>
    </xsd:element>
    <xsd:element name="ZSDMS_Werkcode" ma:index="8" nillable="true" ma:displayName="Werkcode" ma:internalName="ZSDMS_Werkcode" ma:readOnly="false">
      <xsd:simpleType>
        <xsd:restriction base="dms:Text">
          <xsd:maxLength value="255"/>
        </xsd:restriction>
      </xsd:simpleType>
    </xsd:element>
    <xsd:element name="ZSDMS_Registratiedatum" ma:index="9" nillable="true" ma:displayName="Registratiedatum" ma:format="DateOnly" ma:hidden="true" ma:internalName="ZSDMS_Registratiedatum" ma:readOnly="false">
      <xsd:simpleType>
        <xsd:restriction base="dms:DateTime"/>
      </xsd:simpleType>
    </xsd:element>
    <xsd:element name="ZSDMS_ClassificatieCode" ma:index="10" nillable="true" ma:displayName="Classificatie: code" ma:default=".07.351" ma:description="Kenmerk waaronder het record wordt ingedeeld&#10;" ma:hidden="true" ma:internalName="ZSDMS_ClassificatieCode" ma:readOnly="false">
      <xsd:simpleType>
        <xsd:restriction base="dms:Text">
          <xsd:maxLength value="255"/>
        </xsd:restriction>
      </xsd:simpleType>
    </xsd:element>
    <xsd:element name="ZSDMS_ClassificatieOmschrijving" ma:index="11" nillable="true" ma:displayName="Classificatie: omschrijving" ma:default="CENTRALE INKOOP" ma:description="Nadere omschrijving van classificatieniveau&#10;" ma:hidden="true" ma:internalName="ZSDMS_ClassificatieOmschrijving" ma:readOnly="false">
      <xsd:simpleType>
        <xsd:restriction base="dms:Text">
          <xsd:maxLength value="255"/>
        </xsd:restriction>
      </xsd:simpleType>
    </xsd:element>
    <xsd:element name="ZSDMS_ClassificatieBron" ma:index="12" nillable="true" ma:displayName="Classificatie: bron" ma:default="Code voor de ordening van de waterschapsarchieven" ma:description="Verwijzing naar het geldende classificatieschema&#10;" ma:hidden="true" ma:internalName="ZSDMS_ClassificatieBron" ma:readOnly="false">
      <xsd:simpleType>
        <xsd:restriction base="dms:Text">
          <xsd:maxLength value="255"/>
        </xsd:restriction>
      </xsd:simpleType>
    </xsd:element>
    <xsd:element name="ZSDMS_ClassificatieDatum" ma:index="13" nillable="true" ma:displayName="Classificatie: datum" ma:default="gewijzigde uitgave 1995" ma:description="datum waarop geldig/gebruikt&#10;" ma:hidden="true" ma:internalName="ZSDMS_ClassificatieDatum" ma:readOnly="false">
      <xsd:simpleType>
        <xsd:restriction base="dms:Text">
          <xsd:maxLength value="255"/>
        </xsd:restriction>
      </xsd:simpleType>
    </xsd:element>
    <xsd:element name="ZSDMS_DatumDocument" ma:index="14" nillable="true" ma:displayName="Datum document" ma:format="DateOnly" ma:hidden="true" ma:internalName="ZSDMS_DatumDocument" ma:readOnly="false">
      <xsd:simpleType>
        <xsd:restriction base="dms:DateTime"/>
      </xsd:simpleType>
    </xsd:element>
    <xsd:element name="ZSDMS_Documenttaal" ma:index="15" nillable="true" ma:displayName="Taal" ma:format="Dropdown" ma:hidden="true" ma:internalName="ZSDMS_Documenttaal" ma:readOnly="false">
      <xsd:simpleType>
        <xsd:restriction base="dms:Choice">
          <xsd:enumeration value="Nederlands"/>
          <xsd:enumeration value="Engels"/>
          <xsd:enumeration value="Duits"/>
          <xsd:enumeration value="Frans"/>
          <xsd:enumeration value="Spaans"/>
        </xsd:restriction>
      </xsd:simpleType>
    </xsd:element>
    <xsd:element name="ZSDMS_Burgerservicenummer" ma:index="16" nillable="true" ma:displayName="BSN" ma:hidden="true" ma:internalName="ZSDMS_Burgerservicenummer" ma:readOnly="false">
      <xsd:simpleType>
        <xsd:restriction base="dms:Text">
          <xsd:maxLength value="255"/>
        </xsd:restriction>
      </xsd:simpleType>
    </xsd:element>
    <xsd:element name="ZSDMS_Voorletters" ma:index="17" nillable="true" ma:displayName="Voorletters" ma:hidden="true" ma:internalName="ZSDMS_Voorletters" ma:readOnly="false">
      <xsd:simpleType>
        <xsd:restriction base="dms:Text">
          <xsd:maxLength value="255"/>
        </xsd:restriction>
      </xsd:simpleType>
    </xsd:element>
    <xsd:element name="ZSDMS_Documentcategorie" ma:index="18" nillable="true" ma:displayName="Documentcategorie" ma:hidden="true" ma:internalName="ZSDMS_Documentcategorie" ma:readOnly="false">
      <xsd:simpleType>
        <xsd:restriction base="dms:Text">
          <xsd:maxLength value="255"/>
        </xsd:restriction>
      </xsd:simpleType>
    </xsd:element>
    <xsd:element name="ZSDMS_VoorvoegselsAchternaam" ma:index="19" nillable="true" ma:displayName="Voorvoegsels geslachtsnaam" ma:hidden="true" ma:internalName="ZSDMS_VoorvoegselsAchternaam" ma:readOnly="false">
      <xsd:simpleType>
        <xsd:restriction base="dms:Text">
          <xsd:maxLength value="255"/>
        </xsd:restriction>
      </xsd:simpleType>
    </xsd:element>
    <xsd:element name="ZSDMS_Geslachtsnaam" ma:index="20" nillable="true" ma:displayName="Geslachtsnaam" ma:hidden="true" ma:internalName="ZSDMS_Geslachtsnaam" ma:readOnly="false">
      <xsd:simpleType>
        <xsd:restriction base="dms:Text">
          <xsd:maxLength value="255"/>
        </xsd:restriction>
      </xsd:simpleType>
    </xsd:element>
    <xsd:element name="ZSDMS_OpenbareRuimteNaam" ma:index="21" nillable="true" ma:displayName="Straatnaam" ma:hidden="true" ma:internalName="ZSDMS_OpenbareRuimteNaam" ma:readOnly="false">
      <xsd:simpleType>
        <xsd:restriction base="dms:Text">
          <xsd:maxLength value="255"/>
        </xsd:restriction>
      </xsd:simpleType>
    </xsd:element>
    <xsd:element name="ZSDMS_Huisnummer" ma:index="22" nillable="true" ma:displayName="Huisnummer" ma:hidden="true" ma:internalName="ZSDMS_Huisnummer" ma:readOnly="false">
      <xsd:simpleType>
        <xsd:restriction base="dms:Text">
          <xsd:maxLength value="255"/>
        </xsd:restriction>
      </xsd:simpleType>
    </xsd:element>
    <xsd:element name="ZSDMS_Huisletter" ma:index="23" nillable="true" ma:displayName="Huisletter" ma:hidden="true" ma:internalName="ZSDMS_Huisletter" ma:readOnly="false">
      <xsd:simpleType>
        <xsd:restriction base="dms:Text">
          <xsd:maxLength value="255"/>
        </xsd:restriction>
      </xsd:simpleType>
    </xsd:element>
    <xsd:element name="ZSDMS_HuisnummerToevoeging" ma:index="24" nillable="true" ma:displayName="Huisnummer-toevoeging" ma:hidden="true" ma:internalName="ZSDMS_HuisnummerToevoeging" ma:readOnly="false">
      <xsd:simpleType>
        <xsd:restriction base="dms:Text">
          <xsd:maxLength value="255"/>
        </xsd:restriction>
      </xsd:simpleType>
    </xsd:element>
    <xsd:element name="ZSDMS_Postcode" ma:index="25" nillable="true" ma:displayName="Postcode" ma:hidden="true" ma:internalName="ZSDMS_Postcode" ma:readOnly="false">
      <xsd:simpleType>
        <xsd:restriction base="dms:Text">
          <xsd:maxLength value="255"/>
        </xsd:restriction>
      </xsd:simpleType>
    </xsd:element>
    <xsd:element name="ZSDMS_WoonplaatsNaam" ma:index="26" nillable="true" ma:displayName="Woonplaats" ma:hidden="true" ma:internalName="ZSDMS_WoonplaatsNaam" ma:readOnly="false">
      <xsd:simpleType>
        <xsd:restriction base="dms:Text">
          <xsd:maxLength value="255"/>
        </xsd:restriction>
      </xsd:simpleType>
    </xsd:element>
    <xsd:element name="ZSDMS_PostbusAntwoordnummer" ma:index="27" nillable="true" ma:displayName="Postbus of antwoordnummer" ma:description="Postbus of antwoordnummer" ma:hidden="true" ma:internalName="ZSDMS_PostbusAntwoordnummer" ma:readOnly="false">
      <xsd:simpleType>
        <xsd:restriction base="dms:Text">
          <xsd:maxLength value="255"/>
        </xsd:restriction>
      </xsd:simpleType>
    </xsd:element>
    <xsd:element name="ZSDMS_Organisatieidentificatie" ma:index="28" nillable="true" ma:displayName="KvK-nummer" ma:hidden="true" ma:internalName="ZSDMS_Organisatieidentificatie" ma:readOnly="false">
      <xsd:simpleType>
        <xsd:restriction base="dms:Text">
          <xsd:maxLength value="255"/>
        </xsd:restriction>
      </xsd:simpleType>
    </xsd:element>
    <xsd:element name="ZSDMS_StatutaireNaam" ma:index="29" nillable="true" ma:displayName="Statutaire naam" ma:hidden="true" ma:internalName="ZSDMS_StatutaireNaam" ma:readOnly="false">
      <xsd:simpleType>
        <xsd:restriction base="dms:Text">
          <xsd:maxLength value="255"/>
        </xsd:restriction>
      </xsd:simpleType>
    </xsd:element>
    <xsd:element name="ZSDMS_Handelsnaam" ma:index="30" nillable="true" ma:displayName="Handelsnaam" ma:hidden="true" ma:internalName="ZSDMS_Handelsnaam" ma:readOnly="false">
      <xsd:simpleType>
        <xsd:restriction base="dms:Text">
          <xsd:maxLength value="255"/>
        </xsd:restriction>
      </xsd:simpleType>
    </xsd:element>
    <xsd:element name="ZSDMS_Documentauteur" ma:index="31" nillable="true" ma:displayName="Auteur" ma:hidden="true" ma:internalName="ZSDMS_Documentauteur" ma:readOnly="false">
      <xsd:simpleType>
        <xsd:restriction base="dms:Text">
          <xsd:maxLength value="255"/>
        </xsd:restriction>
      </xsd:simpleType>
    </xsd:element>
    <xsd:element name="ZSDMS_PersNrAuteur" ma:index="32" nillable="true" ma:displayName="Personeelsnummer auteur" ma:hidden="true" ma:internalName="ZSDMS_PersNrAuteur" ma:readOnly="false">
      <xsd:simpleType>
        <xsd:restriction base="dms:Text">
          <xsd:maxLength value="255"/>
        </xsd:restriction>
      </xsd:simpleType>
    </xsd:element>
    <xsd:element name="ZSDMS_DatumBesluit" ma:index="33" nillable="true" ma:displayName="Datum besluit" ma:format="DateOnly" ma:hidden="true" ma:internalName="ZSDMS_DatumBesluit" ma:readOnly="false">
      <xsd:simpleType>
        <xsd:restriction base="dms:DateTime"/>
      </xsd:simpleType>
    </xsd:element>
    <xsd:element name="ZSDMS_Publicatiedatum" ma:index="34" nillable="true" ma:displayName="Publicatiedatum" ma:format="DateOnly" ma:hidden="true" ma:internalName="ZSDMS_Publicatiedatum" ma:readOnly="false">
      <xsd:simpleType>
        <xsd:restriction base="dms:DateTime"/>
      </xsd:simpleType>
    </xsd:element>
    <xsd:element name="ZSDMS_Openbaarheid" ma:index="35" nillable="true" ma:displayName="Openbaarheid" ma:hidden="true" ma:internalName="ZSDMS_Openbaarheid" ma:readOnly="false">
      <xsd:simpleType>
        <xsd:restriction base="dms:Text">
          <xsd:maxLength value="255"/>
        </xsd:restriction>
      </xsd:simpleType>
    </xsd:element>
    <xsd:element name="ZSDMS_StartdatumBeperkingOpenbaarheid" ma:index="36" nillable="true" ma:displayName="Startdatum beperking openbaarheid" ma:hidden="true" ma:internalName="ZSDMS_StartdatumBeperkingOpenbaarheid" ma:readOnly="false">
      <xsd:simpleType>
        <xsd:restriction base="dms:Text">
          <xsd:maxLength value="255"/>
        </xsd:restriction>
      </xsd:simpleType>
    </xsd:element>
    <xsd:element name="ZSDMS_EinddatumBeperkingOpenbaarheid" ma:index="37" nillable="true" ma:displayName="Einddatum bepeking openbaarheid" ma:hidden="true" ma:internalName="ZSDMS_EinddatumBeperkingOpenbaarheid" ma:readOnly="false">
      <xsd:simpleType>
        <xsd:restriction base="dms:Text">
          <xsd:maxLength value="255"/>
        </xsd:restriction>
      </xsd:simpleType>
    </xsd:element>
    <xsd:element name="ZSDMS_Archiefnominatie" ma:index="38" nillable="true" ma:displayName="Archiefnominatie" ma:hidden="true" ma:internalName="ZSDMS_Archiefnominatie" ma:readOnly="false">
      <xsd:simpleType>
        <xsd:restriction base="dms:Text">
          <xsd:maxLength value="255"/>
        </xsd:restriction>
      </xsd:simpleType>
    </xsd:element>
    <xsd:element name="ZSDMS_Bewaartermijn" ma:index="39" nillable="true" ma:displayName="Bewaartermijn" ma:hidden="true" ma:internalName="ZSDMS_Bewaartermijn" ma:readOnly="false">
      <xsd:simpleType>
        <xsd:restriction base="dms:Text">
          <xsd:maxLength value="255"/>
        </xsd:restriction>
      </xsd:simpleType>
    </xsd:element>
    <xsd:element name="ZSDMS_VernietigingsjaarDocument" ma:index="40" nillable="true" ma:displayName="Vernietigingsjaar document" ma:format="DateOnly" ma:hidden="true" ma:internalName="ZSDMS_VernietigingsjaarDocument" ma:readOnly="false">
      <xsd:simpleType>
        <xsd:restriction base="dms:DateTime"/>
      </xsd:simpleType>
    </xsd:element>
    <xsd:element name="ZSDMS_Verblijfplaats" ma:index="41" nillable="true" ma:displayName="Verblijfplaats" ma:hidden="true" ma:internalName="ZSDMS_Verblijfplaats" ma:readOnly="false">
      <xsd:simpleType>
        <xsd:restriction base="dms:Text">
          <xsd:maxLength value="255"/>
        </xsd:restriction>
      </xsd:simpleType>
    </xsd:element>
    <xsd:element name="ZSDMS_Documentformaat" ma:index="42" nillable="true" ma:displayName="Documentformaat" ma:hidden="true" ma:internalName="ZSDMS_Documentformaat" ma:readOnly="false">
      <xsd:simpleType>
        <xsd:restriction base="dms:Text">
          <xsd:maxLength value="255"/>
        </xsd:restriction>
      </xsd:simpleType>
    </xsd:element>
    <xsd:element name="ZSDMS_Documentversie" ma:index="43" nillable="true" ma:displayName="Documentversie" ma:hidden="true" ma:internalName="ZSDMS_Documentversie" ma:readOnly="false">
      <xsd:simpleType>
        <xsd:restriction base="dms:Text">
          <xsd:maxLength value="255"/>
        </xsd:restriction>
      </xsd:simpleType>
    </xsd:element>
    <xsd:element name="ZSDMS_NummerBronapplicatie" ma:index="44" nillable="true" ma:displayName="ID Extern systeem" ma:hidden="true" ma:internalName="ZSDMS_NummerBronapplicatie" ma:readOnly="false">
      <xsd:simpleType>
        <xsd:restriction base="dms:Text">
          <xsd:maxLength value="255"/>
        </xsd:restriction>
      </xsd:simpleType>
    </xsd:element>
    <xsd:element name="ZSDMS_NaamBronapplicatie" ma:index="45" nillable="true" ma:displayName="Naam bronapplicatie" ma:default="SharePoint Online" ma:hidden="true" ma:internalName="ZSDMS_NaamBronapplicatie" ma:readOnly="false">
      <xsd:simpleType>
        <xsd:restriction base="dms:Text">
          <xsd:maxLength value="255"/>
        </xsd:restriction>
      </xsd:simpleType>
    </xsd:element>
    <xsd:element name="WSHD_Clustercode" ma:index="46" nillable="true" ma:displayName="Clustercode" ma:hidden="true" ma:internalName="WSHD_Clustercode" ma:readOnly="false">
      <xsd:simpleType>
        <xsd:restriction base="dms:Text">
          <xsd:maxLength value="255"/>
        </xsd:restriction>
      </xsd:simpleType>
    </xsd:element>
    <xsd:element name="WSHD_Clusternaam" ma:index="47" nillable="true" ma:displayName="Clusternaam" ma:hidden="true" ma:internalName="WSHD_Clusternaam" ma:readOnly="false">
      <xsd:simpleType>
        <xsd:restriction base="dms:Text">
          <xsd:maxLength value="255"/>
        </xsd:restriction>
      </xsd:simpleType>
    </xsd:element>
    <xsd:element name="ZSDMS_Startdatum" ma:index="56" nillable="true" ma:displayName="Startdatum" ma:format="DateOnly" ma:hidden="true" ma:internalName="ZSDMS_Startdatum" ma:readOnly="false">
      <xsd:simpleType>
        <xsd:restriction base="dms:DateTime"/>
      </xsd:simpleType>
    </xsd:element>
    <xsd:element name="ZSDMS_Einddatum" ma:index="57" nillable="true" ma:displayName="Einddatum" ma:format="DateOnly" ma:hidden="true" ma:internalName="ZSDMS_Einddatum" ma:readOnly="false">
      <xsd:simpleType>
        <xsd:restriction base="dms:DateTime"/>
      </xsd:simpleType>
    </xsd:element>
    <xsd:element name="ZSDMS_Zaakidentificatie" ma:index="58" nillable="true" ma:displayName="Zaaknummer" ma:internalName="ZSDMS_Zaakidentificatie" ma:readOnly="false">
      <xsd:simpleType>
        <xsd:restriction base="dms:Text">
          <xsd:maxLength value="255"/>
        </xsd:restriction>
      </xsd:simpleType>
    </xsd:element>
    <xsd:element name="ZSDMS_ZaakeigenaarNaam" ma:index="59" nillable="true" ma:displayName="Zaakeigenaar: naam" ma:internalName="ZSDMS_ZaakeigenaarNaam" ma:readOnly="false">
      <xsd:simpleType>
        <xsd:restriction base="dms:Text">
          <xsd:maxLength value="255"/>
        </xsd:restriction>
      </xsd:simpleType>
    </xsd:element>
    <xsd:element name="ZSDMS_Projectcode" ma:index="60" nillable="true" ma:displayName="Projectcode" ma:hidden="true" ma:internalName="ZSDMS_Projectcode" ma:readOnly="false">
      <xsd:simpleType>
        <xsd:restriction base="dms:Text">
          <xsd:maxLength value="255"/>
        </xsd:restriction>
      </xsd:simpleType>
    </xsd:element>
    <xsd:element name="ZSDMS_projectnaam" ma:index="61" nillable="true" ma:displayName="Projectnaam" ma:hidden="true" ma:internalName="ZSDMS_projectnaam" ma:readOnly="false">
      <xsd:simpleType>
        <xsd:restriction base="dms:Text">
          <xsd:maxLength value="255"/>
        </xsd:restriction>
      </xsd:simpleType>
    </xsd:element>
    <xsd:element name="ZSDMS_StartdatumVertrouwelijkheid" ma:index="62" nillable="true" ma:displayName="Startdatum vertrouwelijkheid" ma:format="DateOnly" ma:hidden="true" ma:internalName="ZSDMS_StartdatumVertrouwelijkheid" ma:readOnly="false">
      <xsd:simpleType>
        <xsd:restriction base="dms:DateTime"/>
      </xsd:simpleType>
    </xsd:element>
    <xsd:element name="ZSDMS_Vertrouwelijkaanduiding" ma:index="63" nillable="true" ma:displayName="Vertrouwelijk" ma:hidden="true" ma:internalName="ZSDMS_Vertrouwelijkaanduiding" ma:readOnly="false">
      <xsd:simpleType>
        <xsd:restriction base="dms:Text">
          <xsd:maxLength value="255"/>
        </xsd:restriction>
      </xsd:simpleType>
    </xsd:element>
    <xsd:element name="SharedWithUsers" ma:index="6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ZSDMS_Zaakomschrijving" ma:index="73" nillable="true" ma:displayName="Zaakomschrijving" ma:internalName="ZSDMS_Zaakomschrijving" ma:readOnly="false">
      <xsd:simpleType>
        <xsd:restriction base="dms:Text">
          <xsd:maxLength value="255"/>
        </xsd:restriction>
      </xsd:simpleType>
    </xsd:element>
    <xsd:element name="ZSDMS_ZaaktypeOmschrijving" ma:index="74" nillable="true" ma:displayName="Zaaktype: omschrijving" ma:default="Inkoop product of dienst" ma:hidden="true" ma:internalName="ZSDMS_ZaaktypeOmschrijving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3ab04-c97a-4d6a-9677-3206b4b630b8" elementFormDefault="qualified">
    <xsd:import namespace="http://schemas.microsoft.com/office/2006/documentManagement/types"/>
    <xsd:import namespace="http://schemas.microsoft.com/office/infopath/2007/PartnerControls"/>
    <xsd:element name="TaxCatchAllLabel" ma:index="48" nillable="true" ma:displayName="Taxonomy Catch All Column1" ma:hidden="true" ma:list="{ea6dfc09-3927-4283-9457-c9a75279d6af}" ma:internalName="TaxCatchAllLabel" ma:readOnly="false" ma:showField="CatchAllDataLabel" ma:web="8763ab04-c97a-4d6a-9677-3206b4b630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52" nillable="true" ma:displayName="Taxonomy Catch All Column" ma:hidden="true" ma:list="{ea6dfc09-3927-4283-9457-c9a75279d6af}" ma:internalName="TaxCatchAll" ma:readOnly="false" ma:showField="CatchAllData" ma:web="8763ab04-c97a-4d6a-9677-3206b4b630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64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5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_dlc_DocId" ma:index="66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5e07-f8e3-40b8-b4dd-3bc400862c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6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7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75" nillable="true" ma:displayName="Tags" ma:internalName="MediaServiceAutoTags" ma:readOnly="true">
      <xsd:simpleType>
        <xsd:restriction base="dms:Text"/>
      </xsd:simpleType>
    </xsd:element>
    <xsd:element name="MediaServiceOCR" ma:index="7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7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7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79" nillable="true" ma:displayName="MediaServiceDateTaken" ma:hidden="true" ma:internalName="MediaServiceDateTaken" ma:readOnly="true">
      <xsd:simpleType>
        <xsd:restriction base="dms:Text"/>
      </xsd:simpleType>
    </xsd:element>
    <xsd:element name="Perceel" ma:index="80" nillable="true" ma:displayName="Perceel" ma:internalName="Perceel">
      <xsd:simpleType>
        <xsd:restriction base="dms:Number"/>
      </xsd:simpleType>
    </xsd:element>
    <xsd:element name="MediaServiceLocation" ma:index="81" nillable="true" ma:displayName="Location" ma:internalName="MediaServiceLocation" ma:readOnly="true">
      <xsd:simpleType>
        <xsd:restriction base="dms:Text"/>
      </xsd:simpleType>
    </xsd:element>
    <xsd:element name="MediaLengthInSeconds" ma:index="82" nillable="true" ma:displayName="Length (seconds)" ma:internalName="MediaLengthInSeconds" ma:readOnly="true">
      <xsd:simpleType>
        <xsd:restriction base="dms:Unknown"/>
      </xsd:simpleType>
    </xsd:element>
    <xsd:element name="ValidSignStatus" ma:index="83" nillable="true" ma:displayName="ValidSign Status" ma:indexed="true" ma:internalName="ValidSignStatus">
      <xsd:simpleType>
        <xsd:restriction base="dms:Text">
          <xsd:maxLength value="255"/>
        </xsd:restriction>
      </xsd:simpleType>
    </xsd:element>
    <xsd:element name="ValidSignTransactionId" ma:index="84" nillable="true" ma:displayName="ValidSign Transaction" ma:indexed="true" ma:internalName="ValidSignTransactionI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0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ZSDMS_Postcode xmlns="20f53c3d-ece6-4625-8bee-cc380ae6fc2b" xsi:nil="true"/>
    <ZSDMS_Documentauteur xmlns="20f53c3d-ece6-4625-8bee-cc380ae6fc2b" xsi:nil="true"/>
    <ZSDMS_Openbaarheid xmlns="20f53c3d-ece6-4625-8bee-cc380ae6fc2b" xsi:nil="true"/>
    <ZSDMS_Documentverzenddatum xmlns="20f53c3d-ece6-4625-8bee-cc380ae6fc2b" xsi:nil="true"/>
    <ZSDMS_ZaakeigenaarNaam xmlns="20f53c3d-ece6-4625-8bee-cc380ae6fc2b">Jettie Bijlsma</ZSDMS_ZaakeigenaarNaam>
    <ZSDMS_ZaaktypeOmschrijving xmlns="20f53c3d-ece6-4625-8bee-cc380ae6fc2b">Europees openbaar</ZSDMS_ZaaktypeOmschrijving>
    <ZSDMS_VernietigingsjaarDocument xmlns="20f53c3d-ece6-4625-8bee-cc380ae6fc2b" xsi:nil="true"/>
    <ZSDMS_Verblijfplaats xmlns="20f53c3d-ece6-4625-8bee-cc380ae6fc2b" xsi:nil="true"/>
    <ZSDMS_HuisnummerToevoeging xmlns="20f53c3d-ece6-4625-8bee-cc380ae6fc2b" xsi:nil="true"/>
    <WSHD_Clusternaam xmlns="20f53c3d-ece6-4625-8bee-cc380ae6fc2b" xsi:nil="true"/>
    <ZSDMS_ClassificatieBron xmlns="20f53c3d-ece6-4625-8bee-cc380ae6fc2b">Code voor de ordening van de waterschapsarchieven</ZSDMS_ClassificatieBron>
    <ZSDMS_Bewaartermijn xmlns="20f53c3d-ece6-4625-8bee-cc380ae6fc2b" xsi:nil="true"/>
    <ZSDMS_PostbusAntwoordnummer xmlns="20f53c3d-ece6-4625-8bee-cc380ae6fc2b" xsi:nil="true"/>
    <ZSDMS_Richting xmlns="20f53c3d-ece6-4625-8bee-cc380ae6fc2b" xsi:nil="true"/>
    <ZSDMS_Voorletters xmlns="20f53c3d-ece6-4625-8bee-cc380ae6fc2b" xsi:nil="true"/>
    <ZSDMS_StatutaireNaam xmlns="20f53c3d-ece6-4625-8bee-cc380ae6fc2b" xsi:nil="true"/>
    <ZSDMS_Documentstatus xmlns="20f53c3d-ece6-4625-8bee-cc380ae6fc2b" xsi:nil="true"/>
    <ZSDMS_NummerBronapplicatie xmlns="20f53c3d-ece6-4625-8bee-cc380ae6fc2b" xsi:nil="true"/>
    <ZSDMS_Huisletter xmlns="20f53c3d-ece6-4625-8bee-cc380ae6fc2b" xsi:nil="true"/>
    <ZSDMS_Handelsnaam xmlns="20f53c3d-ece6-4625-8bee-cc380ae6fc2b" xsi:nil="true"/>
    <WSHD_Clustercode xmlns="20f53c3d-ece6-4625-8bee-cc380ae6fc2b" xsi:nil="true"/>
    <ZSDMS_Registratiedatum xmlns="20f53c3d-ece6-4625-8bee-cc380ae6fc2b" xsi:nil="true"/>
    <ZSDMS_ClassificatieOmschrijving xmlns="20f53c3d-ece6-4625-8bee-cc380ae6fc2b">CENTRALE INKOOP</ZSDMS_ClassificatieOmschrijving>
    <ZSDMS_Documenttaal xmlns="20f53c3d-ece6-4625-8bee-cc380ae6fc2b" xsi:nil="true"/>
    <ZSDMS_DatumDocument xmlns="20f53c3d-ece6-4625-8bee-cc380ae6fc2b" xsi:nil="true"/>
    <ZSDMS_VoorvoegselsAchternaam xmlns="20f53c3d-ece6-4625-8bee-cc380ae6fc2b" xsi:nil="true"/>
    <ZSDMS_OpenbareRuimteNaam xmlns="20f53c3d-ece6-4625-8bee-cc380ae6fc2b" xsi:nil="true"/>
    <ZSDMS_Organisatieidentificatie xmlns="20f53c3d-ece6-4625-8bee-cc380ae6fc2b" xsi:nil="true"/>
    <ZSDMS_Publicatiedatum xmlns="20f53c3d-ece6-4625-8bee-cc380ae6fc2b" xsi:nil="true"/>
    <ZSDMS_Einddatum xmlns="20f53c3d-ece6-4625-8bee-cc380ae6fc2b" xsi:nil="true"/>
    <ZSDMS_Zaakomschrijving xmlns="20f53c3d-ece6-4625-8bee-cc380ae6fc2b">Vervanging Financieel Systeem</ZSDMS_Zaakomschrijving>
    <ZSDMS_Huisnummer xmlns="20f53c3d-ece6-4625-8bee-cc380ae6fc2b" xsi:nil="true"/>
    <ZSDMS_EinddatumBeperkingOpenbaarheid xmlns="20f53c3d-ece6-4625-8bee-cc380ae6fc2b" xsi:nil="true"/>
    <ZSDMS_StartdatumVertrouwelijkheid xmlns="20f53c3d-ece6-4625-8bee-cc380ae6fc2b">2021-02-15T13:10:30+00:00</ZSDMS_StartdatumVertrouwelijkheid>
    <ZSDMS_Documentbeschrijving xmlns="20f53c3d-ece6-4625-8bee-cc380ae6fc2b" xsi:nil="true"/>
    <ZSDMS_PersNrAuteur xmlns="20f53c3d-ece6-4625-8bee-cc380ae6fc2b" xsi:nil="true"/>
    <ZSDMS_Projectcode xmlns="20f53c3d-ece6-4625-8bee-cc380ae6fc2b" xsi:nil="true"/>
    <ZSDMS_ClassificatieDatum xmlns="20f53c3d-ece6-4625-8bee-cc380ae6fc2b">gewijzigde uitgave 1995</ZSDMS_ClassificatieDatum>
    <ZSDMS_Documentontvangstdatum xmlns="20f53c3d-ece6-4625-8bee-cc380ae6fc2b" xsi:nil="true"/>
    <ZSDMS_Documentformaat xmlns="20f53c3d-ece6-4625-8bee-cc380ae6fc2b" xsi:nil="true"/>
    <ZSDMS_WoonplaatsNaam xmlns="20f53c3d-ece6-4625-8bee-cc380ae6fc2b" xsi:nil="true"/>
    <ZSDMS_NaamBronapplicatie xmlns="20f53c3d-ece6-4625-8bee-cc380ae6fc2b">SharePoint Online</ZSDMS_NaamBronapplicatie>
    <ZSDMS_Startdatum xmlns="20f53c3d-ece6-4625-8bee-cc380ae6fc2b" xsi:nil="true"/>
    <ZSDMS_projectnaam xmlns="20f53c3d-ece6-4625-8bee-cc380ae6fc2b" xsi:nil="true"/>
    <ZSDMS_Documentcategorie xmlns="20f53c3d-ece6-4625-8bee-cc380ae6fc2b" xsi:nil="true"/>
    <ZSDMS_StartdatumBeperkingOpenbaarheid xmlns="20f53c3d-ece6-4625-8bee-cc380ae6fc2b" xsi:nil="true"/>
    <ZSDMS_DocumenttypeOmschrijving xmlns="20f53c3d-ece6-4625-8bee-cc380ae6fc2b" xsi:nil="true"/>
    <ZSDMS_DatumBesluit xmlns="20f53c3d-ece6-4625-8bee-cc380ae6fc2b" xsi:nil="true"/>
    <ZSDMS_Documentversie xmlns="20f53c3d-ece6-4625-8bee-cc380ae6fc2b" xsi:nil="true"/>
    <ZSDMS_Burgerservicenummer xmlns="20f53c3d-ece6-4625-8bee-cc380ae6fc2b" xsi:nil="true"/>
    <ZSDMS_Geslachtsnaam xmlns="20f53c3d-ece6-4625-8bee-cc380ae6fc2b" xsi:nil="true"/>
    <ZSDMS_Vertrouwelijkaanduiding xmlns="20f53c3d-ece6-4625-8bee-cc380ae6fc2b" xsi:nil="true"/>
    <ZSDMS_Werkcode xmlns="20f53c3d-ece6-4625-8bee-cc380ae6fc2b" xsi:nil="true"/>
    <ZSDMS_ClassificatieCode xmlns="20f53c3d-ece6-4625-8bee-cc380ae6fc2b">.07.351</ZSDMS_ClassificatieCode>
    <ZSDMS_Archiefnominatie xmlns="20f53c3d-ece6-4625-8bee-cc380ae6fc2b" xsi:nil="true"/>
    <ZSDMS_Zaakidentificatie xmlns="20f53c3d-ece6-4625-8bee-cc380ae6fc2b">WSHDINK-247086672-5737</ZSDMS_Zaakidentificatie>
    <TaxCatchAllLabel xmlns="8763ab04-c97a-4d6a-9677-3206b4b630b8" xsi:nil="true"/>
    <TaxCatchAll xmlns="8763ab04-c97a-4d6a-9677-3206b4b630b8" xsi:nil="true"/>
    <_dlc_DocId xmlns="8763ab04-c97a-4d6a-9677-3206b4b630b8">PROCES0076-375133533-44775</_dlc_DocId>
    <_dlc_DocIdUrl xmlns="8763ab04-c97a-4d6a-9677-3206b4b630b8">
      <Url>https://waterschaphd.sharepoint.com/teams/proces-0076/_layouts/15/DocIdRedir.aspx?ID=PROCES0076-375133533-44775</Url>
      <Description>PROCES0076-375133533-44775</Description>
    </_dlc_DocIdUrl>
    <ValidSignTransactionId xmlns="f3215e07-f8e3-40b8-b4dd-3bc400862c0c" xsi:nil="true"/>
    <ValidSignStatus xmlns="f3215e07-f8e3-40b8-b4dd-3bc400862c0c" xsi:nil="true"/>
    <Perceel xmlns="f3215e07-f8e3-40b8-b4dd-3bc400862c0c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78809EA-9B02-4E73-B915-562B8414330E}"/>
</file>

<file path=customXml/itemProps2.xml><?xml version="1.0" encoding="utf-8"?>
<ds:datastoreItem xmlns:ds="http://schemas.openxmlformats.org/officeDocument/2006/customXml" ds:itemID="{113A89EE-AFD3-4A2C-BEE1-C5BA0559C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7FB730-F4EA-4594-866E-899914A0076A}">
  <ds:schemaRefs>
    <ds:schemaRef ds:uri="20f53c3d-ece6-4625-8bee-cc380ae6fc2b"/>
    <ds:schemaRef ds:uri="7a7c1704-8e64-48c1-a072-cc139def3731"/>
    <ds:schemaRef ds:uri="f585b781-74c9-4617-ab8a-865ae3cd0ae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135D1B83-FECD-45F2-9DF0-26ED6E5FFA1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34</Slides>
  <Notes>1</Notes>
  <HiddenSlides>4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35" baseType="lpstr">
      <vt:lpstr>Kantoorthema</vt:lpstr>
      <vt:lpstr>PowerPoint-presentatie</vt:lpstr>
      <vt:lpstr>Rapporten met gegevens uit Decade</vt:lpstr>
      <vt:lpstr>Wat moet er met de rapportages gebeuren?</vt:lpstr>
      <vt:lpstr>Indeling financiële rapportages:</vt:lpstr>
      <vt:lpstr>Rapportages live en via datawarehouse (SOLL)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Doorlooptijd betalingen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Christy Wong</dc:creator>
  <cp:revision>11</cp:revision>
  <dcterms:created xsi:type="dcterms:W3CDTF">2021-10-31T17:04:49Z</dcterms:created>
  <dcterms:modified xsi:type="dcterms:W3CDTF">2022-03-14T07:15:41Z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0x01010066FF7E11BF67704C8F8F36C238C38E7D00ADF49664A0A3ED499A4132AD34426CFD</vt:lpwstr>
  </property>
  <property fmtid="{D5CDD505-2E9C-101B-9397-08002B2CF9AE}" pid="3" name="WSHD_IPM_Rol">
    <vt:lpwstr/>
  </property>
  <property fmtid="{D5CDD505-2E9C-101B-9397-08002B2CF9AE}" pid="4" name="Fase">
    <vt:lpwstr/>
  </property>
  <property fmtid="{D5CDD505-2E9C-101B-9397-08002B2CF9AE}" pid="5" name="WSHD_IPM_Gebied">
    <vt:lpwstr/>
  </property>
  <property fmtid="{D5CDD505-2E9C-101B-9397-08002B2CF9AE}" pid="6" name="_dlc_DocIdItemGuid">
    <vt:lpwstr>76816eb3-535f-43d4-a4ab-2067e60570e4</vt:lpwstr>
  </property>
  <property fmtid="{D5CDD505-2E9C-101B-9397-08002B2CF9AE}" pid="7" name="ce7c1281cf6143089ceafbe7da641d5c">
    <vt:lpwstr/>
  </property>
  <property fmtid="{D5CDD505-2E9C-101B-9397-08002B2CF9AE}" pid="8" name="i4e26bfc7aeb49df836152fd0f7101ee">
    <vt:lpwstr/>
  </property>
  <property fmtid="{D5CDD505-2E9C-101B-9397-08002B2CF9AE}" pid="9" name="dad76f963f6d4d6baf4cbd7352ab9e75">
    <vt:lpwstr/>
  </property>
</Properties>
</file>