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2801600" cy="9601200" type="A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84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0120" y="1571308"/>
            <a:ext cx="10881360" cy="3342640"/>
          </a:xfrm>
        </p:spPr>
        <p:txBody>
          <a:bodyPr anchor="b"/>
          <a:lstStyle>
            <a:lvl1pPr algn="ctr">
              <a:defRPr sz="84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0" y="5042853"/>
            <a:ext cx="9601200" cy="2318067"/>
          </a:xfrm>
        </p:spPr>
        <p:txBody>
          <a:bodyPr/>
          <a:lstStyle>
            <a:lvl1pPr marL="0" indent="0" algn="ctr">
              <a:buNone/>
              <a:defRPr sz="3360"/>
            </a:lvl1pPr>
            <a:lvl2pPr marL="640080" indent="0" algn="ctr">
              <a:buNone/>
              <a:defRPr sz="2800"/>
            </a:lvl2pPr>
            <a:lvl3pPr marL="1280160" indent="0" algn="ctr">
              <a:buNone/>
              <a:defRPr sz="2520"/>
            </a:lvl3pPr>
            <a:lvl4pPr marL="1920240" indent="0" algn="ctr">
              <a:buNone/>
              <a:defRPr sz="2240"/>
            </a:lvl4pPr>
            <a:lvl5pPr marL="2560320" indent="0" algn="ctr">
              <a:buNone/>
              <a:defRPr sz="2240"/>
            </a:lvl5pPr>
            <a:lvl6pPr marL="3200400" indent="0" algn="ctr">
              <a:buNone/>
              <a:defRPr sz="2240"/>
            </a:lvl6pPr>
            <a:lvl7pPr marL="3840480" indent="0" algn="ctr">
              <a:buNone/>
              <a:defRPr sz="2240"/>
            </a:lvl7pPr>
            <a:lvl8pPr marL="4480560" indent="0" algn="ctr">
              <a:buNone/>
              <a:defRPr sz="2240"/>
            </a:lvl8pPr>
            <a:lvl9pPr marL="5120640" indent="0" algn="ctr">
              <a:buNone/>
              <a:defRPr sz="2240"/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94431-3EC5-47DA-B522-F07E62A7997D}" type="datetimeFigureOut">
              <a:rPr lang="nl-NL" smtClean="0"/>
              <a:t>28-7-2022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710F8-55ED-46CE-B642-AD30C96FDB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282861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94431-3EC5-47DA-B522-F07E62A7997D}" type="datetimeFigureOut">
              <a:rPr lang="nl-NL" smtClean="0"/>
              <a:t>28-7-2022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710F8-55ED-46CE-B642-AD30C96FDB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17779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1146" y="511175"/>
            <a:ext cx="2760345" cy="8136573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0111" y="511175"/>
            <a:ext cx="8121015" cy="8136573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94431-3EC5-47DA-B522-F07E62A7997D}" type="datetimeFigureOut">
              <a:rPr lang="nl-NL" smtClean="0"/>
              <a:t>28-7-2022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710F8-55ED-46CE-B642-AD30C96FDB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20775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94431-3EC5-47DA-B522-F07E62A7997D}" type="datetimeFigureOut">
              <a:rPr lang="nl-NL" smtClean="0"/>
              <a:t>28-7-2022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710F8-55ED-46CE-B642-AD30C96FDB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583177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3443" y="2393635"/>
            <a:ext cx="11041380" cy="3993832"/>
          </a:xfrm>
        </p:spPr>
        <p:txBody>
          <a:bodyPr anchor="b"/>
          <a:lstStyle>
            <a:lvl1pPr>
              <a:defRPr sz="84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3443" y="6425250"/>
            <a:ext cx="11041380" cy="2100262"/>
          </a:xfrm>
        </p:spPr>
        <p:txBody>
          <a:bodyPr/>
          <a:lstStyle>
            <a:lvl1pPr marL="0" indent="0">
              <a:buNone/>
              <a:defRPr sz="3360">
                <a:solidFill>
                  <a:schemeClr val="tx1"/>
                </a:solidFill>
              </a:defRPr>
            </a:lvl1pPr>
            <a:lvl2pPr marL="64008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94431-3EC5-47DA-B522-F07E62A7997D}" type="datetimeFigureOut">
              <a:rPr lang="nl-NL" smtClean="0"/>
              <a:t>28-7-2022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710F8-55ED-46CE-B642-AD30C96FDB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44164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0110" y="2555875"/>
            <a:ext cx="5440680" cy="6091873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80810" y="2555875"/>
            <a:ext cx="5440680" cy="6091873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94431-3EC5-47DA-B522-F07E62A7997D}" type="datetimeFigureOut">
              <a:rPr lang="nl-NL" smtClean="0"/>
              <a:t>28-7-2022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710F8-55ED-46CE-B642-AD30C96FDB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712406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7" y="511177"/>
            <a:ext cx="11041380" cy="1855788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1779" y="2353628"/>
            <a:ext cx="5415676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1779" y="3507105"/>
            <a:ext cx="5415676" cy="5158423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80811" y="2353628"/>
            <a:ext cx="5442347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80811" y="3507105"/>
            <a:ext cx="5442347" cy="5158423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94431-3EC5-47DA-B522-F07E62A7997D}" type="datetimeFigureOut">
              <a:rPr lang="nl-NL" smtClean="0"/>
              <a:t>28-7-2022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710F8-55ED-46CE-B642-AD30C96FDB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640531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94431-3EC5-47DA-B522-F07E62A7997D}" type="datetimeFigureOut">
              <a:rPr lang="nl-NL" smtClean="0"/>
              <a:t>28-7-2022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710F8-55ED-46CE-B642-AD30C96FDB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946224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94431-3EC5-47DA-B522-F07E62A7997D}" type="datetimeFigureOut">
              <a:rPr lang="nl-NL" smtClean="0"/>
              <a:t>28-7-2022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710F8-55ED-46CE-B642-AD30C96FDB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73445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2347" y="1382397"/>
            <a:ext cx="6480810" cy="6823075"/>
          </a:xfrm>
        </p:spPr>
        <p:txBody>
          <a:bodyPr/>
          <a:lstStyle>
            <a:lvl1pPr>
              <a:defRPr sz="4480"/>
            </a:lvl1pPr>
            <a:lvl2pPr>
              <a:defRPr sz="3920"/>
            </a:lvl2pPr>
            <a:lvl3pPr>
              <a:defRPr sz="336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94431-3EC5-47DA-B522-F07E62A7997D}" type="datetimeFigureOut">
              <a:rPr lang="nl-NL" smtClean="0"/>
              <a:t>28-7-2022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710F8-55ED-46CE-B642-AD30C96FDB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93797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42347" y="1382397"/>
            <a:ext cx="6480810" cy="6823075"/>
          </a:xfrm>
        </p:spPr>
        <p:txBody>
          <a:bodyPr anchor="t"/>
          <a:lstStyle>
            <a:lvl1pPr marL="0" indent="0">
              <a:buNone/>
              <a:defRPr sz="4480"/>
            </a:lvl1pPr>
            <a:lvl2pPr marL="640080" indent="0">
              <a:buNone/>
              <a:defRPr sz="3920"/>
            </a:lvl2pPr>
            <a:lvl3pPr marL="1280160" indent="0">
              <a:buNone/>
              <a:defRPr sz="336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94431-3EC5-47DA-B522-F07E62A7997D}" type="datetimeFigureOut">
              <a:rPr lang="nl-NL" smtClean="0"/>
              <a:t>28-7-2022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710F8-55ED-46CE-B642-AD30C96FDB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74154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0110" y="511177"/>
            <a:ext cx="11041380" cy="1855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0110" y="2555875"/>
            <a:ext cx="11041380" cy="60918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E94431-3EC5-47DA-B522-F07E62A7997D}" type="datetimeFigureOut">
              <a:rPr lang="nl-NL" smtClean="0"/>
              <a:t>28-7-2022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4113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F710F8-55ED-46CE-B642-AD30C96FDB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89773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280160" rtl="0" eaLnBrk="1" latinLnBrk="0" hangingPunct="1">
        <a:lnSpc>
          <a:spcPct val="90000"/>
        </a:lnSpc>
        <a:spcBef>
          <a:spcPct val="0"/>
        </a:spcBef>
        <a:buNone/>
        <a:defRPr sz="61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1280160" rtl="0" eaLnBrk="1" latinLnBrk="0" hangingPunct="1">
        <a:lnSpc>
          <a:spcPct val="90000"/>
        </a:lnSpc>
        <a:spcBef>
          <a:spcPts val="1400"/>
        </a:spcBef>
        <a:buFont typeface="Arial" panose="020B0604020202020204" pitchFamily="34" charset="0"/>
        <a:buChar char="•"/>
        <a:defRPr sz="3920" kern="1200">
          <a:solidFill>
            <a:schemeClr val="tx1"/>
          </a:solidFill>
          <a:latin typeface="+mn-lt"/>
          <a:ea typeface="+mn-ea"/>
          <a:cs typeface="+mn-cs"/>
        </a:defRPr>
      </a:lvl1pPr>
      <a:lvl2pPr marL="9601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7560555-A95E-DF1A-342A-D4F2212204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60120" y="161608"/>
            <a:ext cx="10881360" cy="409892"/>
          </a:xfrm>
        </p:spPr>
        <p:txBody>
          <a:bodyPr>
            <a:normAutofit/>
          </a:bodyPr>
          <a:lstStyle/>
          <a:p>
            <a:r>
              <a:rPr lang="nl-NL" sz="1600" dirty="0"/>
              <a:t>Proces </a:t>
            </a:r>
            <a:r>
              <a:rPr lang="nl-NL" sz="1600" dirty="0" err="1"/>
              <a:t>reliningen</a:t>
            </a:r>
            <a:r>
              <a:rPr lang="nl-NL" sz="1600" dirty="0"/>
              <a:t> raamcontract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52402644-4094-6F56-3452-9BF2F873E7C1}"/>
              </a:ext>
            </a:extLst>
          </p:cNvPr>
          <p:cNvSpPr txBox="1"/>
          <p:nvPr/>
        </p:nvSpPr>
        <p:spPr>
          <a:xfrm>
            <a:off x="7964806" y="3301476"/>
            <a:ext cx="929644" cy="86177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sz="1000" dirty="0"/>
              <a:t>Opstellen </a:t>
            </a:r>
            <a:r>
              <a:rPr lang="nl-NL" sz="1000" dirty="0" err="1"/>
              <a:t>ompompplan</a:t>
            </a:r>
            <a:r>
              <a:rPr lang="nl-NL" sz="1000" dirty="0"/>
              <a:t> en </a:t>
            </a:r>
            <a:r>
              <a:rPr lang="nl-NL" sz="1000" dirty="0" err="1"/>
              <a:t>afsluiterplan</a:t>
            </a:r>
            <a:endParaRPr lang="nl-NL" sz="1000" dirty="0"/>
          </a:p>
          <a:p>
            <a:pPr algn="ctr"/>
            <a:r>
              <a:rPr lang="nl-NL" sz="1000" dirty="0"/>
              <a:t>[</a:t>
            </a:r>
            <a:r>
              <a:rPr lang="nl-NL" sz="1000" dirty="0" err="1"/>
              <a:t>Aann</a:t>
            </a:r>
            <a:r>
              <a:rPr lang="nl-NL" sz="1000" dirty="0"/>
              <a:t>]</a:t>
            </a: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76874A39-54DF-0172-5EB4-8BC7DDB2C395}"/>
              </a:ext>
            </a:extLst>
          </p:cNvPr>
          <p:cNvSpPr txBox="1"/>
          <p:nvPr/>
        </p:nvSpPr>
        <p:spPr>
          <a:xfrm>
            <a:off x="5616576" y="3449015"/>
            <a:ext cx="927100" cy="55399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sz="1000" dirty="0"/>
              <a:t>Opstellen matrix</a:t>
            </a:r>
          </a:p>
          <a:p>
            <a:pPr algn="ctr"/>
            <a:r>
              <a:rPr lang="nl-NL" sz="1000" dirty="0"/>
              <a:t>[</a:t>
            </a:r>
            <a:r>
              <a:rPr lang="nl-NL" sz="1000" dirty="0" err="1"/>
              <a:t>Aann</a:t>
            </a:r>
            <a:r>
              <a:rPr lang="nl-NL" sz="1000" dirty="0"/>
              <a:t>]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51DC81F5-EA4F-75A8-D3F8-F383D18C627C}"/>
              </a:ext>
            </a:extLst>
          </p:cNvPr>
          <p:cNvSpPr txBox="1"/>
          <p:nvPr/>
        </p:nvSpPr>
        <p:spPr>
          <a:xfrm>
            <a:off x="1320797" y="3525959"/>
            <a:ext cx="927100" cy="40011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sz="1000" dirty="0"/>
              <a:t>Startgesprek</a:t>
            </a:r>
          </a:p>
          <a:p>
            <a:pPr algn="ctr"/>
            <a:r>
              <a:rPr lang="nl-NL" sz="1000" dirty="0"/>
              <a:t>[Gem/</a:t>
            </a:r>
            <a:r>
              <a:rPr lang="nl-NL" sz="1000" dirty="0" err="1"/>
              <a:t>Aann</a:t>
            </a:r>
            <a:r>
              <a:rPr lang="nl-NL" sz="1000" dirty="0"/>
              <a:t>]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5DC997B6-7C1C-E82B-4BBE-D5D90821D3FB}"/>
              </a:ext>
            </a:extLst>
          </p:cNvPr>
          <p:cNvSpPr txBox="1"/>
          <p:nvPr/>
        </p:nvSpPr>
        <p:spPr>
          <a:xfrm>
            <a:off x="4331188" y="2987349"/>
            <a:ext cx="1074420" cy="147732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sz="1000" dirty="0"/>
              <a:t>Verificatie-inspectie in  opdracht van aannemer</a:t>
            </a:r>
          </a:p>
          <a:p>
            <a:pPr algn="ctr"/>
            <a:r>
              <a:rPr lang="nl-NL" sz="1000" dirty="0"/>
              <a:t>[Reinigingsbedr.]</a:t>
            </a:r>
          </a:p>
          <a:p>
            <a:pPr algn="ctr"/>
            <a:r>
              <a:rPr lang="nl-NL" sz="1000" dirty="0"/>
              <a:t>En controleren lengtes en diameters</a:t>
            </a:r>
          </a:p>
          <a:p>
            <a:pPr algn="ctr"/>
            <a:r>
              <a:rPr lang="nl-NL" sz="1000" dirty="0"/>
              <a:t>[</a:t>
            </a:r>
            <a:r>
              <a:rPr lang="nl-NL" sz="1000" dirty="0" err="1"/>
              <a:t>Aann</a:t>
            </a:r>
            <a:r>
              <a:rPr lang="nl-NL" sz="1000" dirty="0"/>
              <a:t>]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5D27E9D5-55DA-2140-9241-350C3E615C3D}"/>
              </a:ext>
            </a:extLst>
          </p:cNvPr>
          <p:cNvSpPr txBox="1"/>
          <p:nvPr/>
        </p:nvSpPr>
        <p:spPr>
          <a:xfrm>
            <a:off x="707218" y="678340"/>
            <a:ext cx="2134406" cy="255454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nl-NL" sz="1000" dirty="0"/>
              <a:t>Aanleveren (per deelproject):</a:t>
            </a:r>
          </a:p>
          <a:p>
            <a:pPr marL="171450" indent="-171450">
              <a:buFontTx/>
              <a:buChar char="-"/>
            </a:pPr>
            <a:r>
              <a:rPr lang="nl-NL" sz="1000" dirty="0"/>
              <a:t>Tekening rioolstrengen en putten incl. diameter, </a:t>
            </a:r>
            <a:r>
              <a:rPr lang="nl-NL" sz="1000" dirty="0" err="1"/>
              <a:t>b.o.b</a:t>
            </a:r>
            <a:r>
              <a:rPr lang="nl-NL" sz="1000" dirty="0"/>
              <a:t>. en m.v. hoogte.</a:t>
            </a:r>
          </a:p>
          <a:p>
            <a:pPr marL="171450" indent="-171450">
              <a:buFontTx/>
              <a:buChar char="-"/>
            </a:pPr>
            <a:r>
              <a:rPr lang="nl-NL" sz="1000" dirty="0"/>
              <a:t>Debieten bovenstroomse strengen, bovenstroomse persleidingen, buffercapaciteit, </a:t>
            </a:r>
            <a:r>
              <a:rPr lang="nl-NL" sz="1000" dirty="0" err="1"/>
              <a:t>zelfledigend</a:t>
            </a:r>
            <a:r>
              <a:rPr lang="nl-NL" sz="1000" dirty="0"/>
              <a:t>, enz.</a:t>
            </a:r>
          </a:p>
          <a:p>
            <a:pPr marL="171450" indent="-171450">
              <a:buFontTx/>
              <a:buChar char="-"/>
            </a:pPr>
            <a:r>
              <a:rPr lang="nl-NL" sz="1000" dirty="0" err="1"/>
              <a:t>Videoinspectie’s</a:t>
            </a:r>
            <a:endParaRPr lang="nl-NL" sz="1000" dirty="0"/>
          </a:p>
          <a:p>
            <a:pPr marL="171450" indent="-171450">
              <a:buFontTx/>
              <a:buChar char="-"/>
            </a:pPr>
            <a:r>
              <a:rPr lang="nl-NL" sz="1000" dirty="0"/>
              <a:t>Grondwaterstanden</a:t>
            </a:r>
          </a:p>
          <a:p>
            <a:pPr marL="171450" indent="-171450">
              <a:buFontTx/>
              <a:buChar char="-"/>
            </a:pPr>
            <a:r>
              <a:rPr lang="nl-NL" sz="1000" dirty="0"/>
              <a:t>Bodemverontreinigingen</a:t>
            </a:r>
          </a:p>
          <a:p>
            <a:pPr marL="171450" indent="-171450">
              <a:buFontTx/>
              <a:buChar char="-"/>
            </a:pPr>
            <a:r>
              <a:rPr lang="nl-NL" sz="1000" dirty="0"/>
              <a:t>Gegevens Archeologie</a:t>
            </a:r>
          </a:p>
          <a:p>
            <a:pPr marL="171450" indent="-171450">
              <a:buFontTx/>
              <a:buChar char="-"/>
            </a:pPr>
            <a:r>
              <a:rPr lang="nl-NL" sz="1000" dirty="0"/>
              <a:t>Grondsamenstelling</a:t>
            </a:r>
          </a:p>
          <a:p>
            <a:pPr marL="171450" indent="-171450">
              <a:buFontTx/>
              <a:buChar char="-"/>
            </a:pPr>
            <a:r>
              <a:rPr lang="nl-NL" sz="1000" dirty="0"/>
              <a:t>Verkeersbelasting</a:t>
            </a:r>
          </a:p>
          <a:p>
            <a:pPr marL="171450" indent="-171450">
              <a:buFontTx/>
              <a:buChar char="-"/>
            </a:pPr>
            <a:r>
              <a:rPr lang="nl-NL" sz="1000" dirty="0"/>
              <a:t>Specifiek omgevingsaspecten</a:t>
            </a:r>
          </a:p>
          <a:p>
            <a:pPr algn="ctr"/>
            <a:r>
              <a:rPr lang="nl-NL" sz="1000" dirty="0"/>
              <a:t>[Gemeente]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26CF13A5-D253-500D-9CCB-D611CA3D5B16}"/>
              </a:ext>
            </a:extLst>
          </p:cNvPr>
          <p:cNvSpPr txBox="1"/>
          <p:nvPr/>
        </p:nvSpPr>
        <p:spPr>
          <a:xfrm>
            <a:off x="203831" y="3611322"/>
            <a:ext cx="927100" cy="24622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nl-NL" sz="1000" dirty="0"/>
              <a:t>Raamcontract</a:t>
            </a:r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8781BF6C-766B-8362-2569-E84147687EFC}"/>
              </a:ext>
            </a:extLst>
          </p:cNvPr>
          <p:cNvSpPr txBox="1"/>
          <p:nvPr/>
        </p:nvSpPr>
        <p:spPr>
          <a:xfrm>
            <a:off x="6776088" y="3449014"/>
            <a:ext cx="961388" cy="55399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sz="1000" dirty="0"/>
              <a:t>Bepalen inversieputten [</a:t>
            </a:r>
            <a:r>
              <a:rPr lang="nl-NL" sz="1000" dirty="0" err="1"/>
              <a:t>Aann</a:t>
            </a:r>
            <a:r>
              <a:rPr lang="nl-NL" sz="1000" dirty="0"/>
              <a:t>]</a:t>
            </a:r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5BF2FBD5-4404-820A-50BB-4EE85908CB9E}"/>
              </a:ext>
            </a:extLst>
          </p:cNvPr>
          <p:cNvSpPr txBox="1"/>
          <p:nvPr/>
        </p:nvSpPr>
        <p:spPr>
          <a:xfrm>
            <a:off x="5620386" y="4492655"/>
            <a:ext cx="927100" cy="55399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sz="1000" dirty="0"/>
              <a:t>Toetsen matrix</a:t>
            </a:r>
          </a:p>
          <a:p>
            <a:pPr algn="ctr"/>
            <a:r>
              <a:rPr lang="nl-NL" sz="1000" dirty="0"/>
              <a:t>[Gem]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E4A5ADAC-E064-636F-3B78-6C2FE3455471}"/>
              </a:ext>
            </a:extLst>
          </p:cNvPr>
          <p:cNvSpPr txBox="1"/>
          <p:nvPr/>
        </p:nvSpPr>
        <p:spPr>
          <a:xfrm>
            <a:off x="7963534" y="4492655"/>
            <a:ext cx="929644" cy="5492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sz="1000" dirty="0"/>
              <a:t>Toetsen </a:t>
            </a:r>
            <a:r>
              <a:rPr lang="nl-NL" sz="1000" dirty="0" err="1"/>
              <a:t>ompompplan</a:t>
            </a:r>
            <a:endParaRPr lang="nl-NL" sz="1000" dirty="0"/>
          </a:p>
          <a:p>
            <a:pPr algn="ctr"/>
            <a:r>
              <a:rPr lang="nl-NL" sz="1000" dirty="0"/>
              <a:t>[Gem]</a:t>
            </a:r>
          </a:p>
        </p:txBody>
      </p:sp>
      <p:sp>
        <p:nvSpPr>
          <p:cNvPr id="13" name="Tekstvak 12">
            <a:extLst>
              <a:ext uri="{FF2B5EF4-FFF2-40B4-BE49-F238E27FC236}">
                <a16:creationId xmlns:a16="http://schemas.microsoft.com/office/drawing/2014/main" id="{67753F5D-2154-BDB9-F061-C1432A34C374}"/>
              </a:ext>
            </a:extLst>
          </p:cNvPr>
          <p:cNvSpPr txBox="1"/>
          <p:nvPr/>
        </p:nvSpPr>
        <p:spPr>
          <a:xfrm>
            <a:off x="9150344" y="3141237"/>
            <a:ext cx="927100" cy="116955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sz="1000" dirty="0"/>
              <a:t>Opstellen bereikbaar-</a:t>
            </a:r>
            <a:r>
              <a:rPr lang="nl-NL" sz="1000" dirty="0" err="1"/>
              <a:t>heidsplan</a:t>
            </a:r>
            <a:r>
              <a:rPr lang="nl-NL" sz="1000" dirty="0"/>
              <a:t> en overleg met Team Bereikbaar</a:t>
            </a:r>
          </a:p>
          <a:p>
            <a:pPr algn="ctr"/>
            <a:r>
              <a:rPr lang="nl-NL" sz="1000" dirty="0"/>
              <a:t>[</a:t>
            </a:r>
            <a:r>
              <a:rPr lang="nl-NL" sz="1000" dirty="0" err="1"/>
              <a:t>Aann</a:t>
            </a:r>
            <a:r>
              <a:rPr lang="nl-NL" sz="1000" dirty="0"/>
              <a:t>]</a:t>
            </a:r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17B3C0CC-B69E-8B18-A9D9-B4BB68CA5312}"/>
              </a:ext>
            </a:extLst>
          </p:cNvPr>
          <p:cNvSpPr txBox="1"/>
          <p:nvPr/>
        </p:nvSpPr>
        <p:spPr>
          <a:xfrm>
            <a:off x="9150349" y="2153341"/>
            <a:ext cx="927100" cy="70788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sz="1000" dirty="0"/>
              <a:t>Toetsen bereikbaar- </a:t>
            </a:r>
            <a:r>
              <a:rPr lang="nl-NL" sz="1000" dirty="0" err="1"/>
              <a:t>heidsplan</a:t>
            </a:r>
            <a:endParaRPr lang="nl-NL" sz="1000" dirty="0"/>
          </a:p>
          <a:p>
            <a:pPr algn="ctr"/>
            <a:r>
              <a:rPr lang="nl-NL" sz="1000" dirty="0"/>
              <a:t>[Team Ber.]</a:t>
            </a:r>
          </a:p>
        </p:txBody>
      </p:sp>
      <p:sp>
        <p:nvSpPr>
          <p:cNvPr id="17" name="Tekstvak 16">
            <a:extLst>
              <a:ext uri="{FF2B5EF4-FFF2-40B4-BE49-F238E27FC236}">
                <a16:creationId xmlns:a16="http://schemas.microsoft.com/office/drawing/2014/main" id="{AEAAF0EF-1B67-25D9-25FE-F1E8E92572F5}"/>
              </a:ext>
            </a:extLst>
          </p:cNvPr>
          <p:cNvSpPr txBox="1"/>
          <p:nvPr/>
        </p:nvSpPr>
        <p:spPr>
          <a:xfrm>
            <a:off x="4342050" y="6079291"/>
            <a:ext cx="927100" cy="70788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sz="1000" dirty="0"/>
              <a:t>Aanleveren termijnstaten in BORG3</a:t>
            </a:r>
          </a:p>
          <a:p>
            <a:pPr algn="ctr"/>
            <a:r>
              <a:rPr lang="nl-NL" sz="1000" dirty="0"/>
              <a:t>[</a:t>
            </a:r>
            <a:r>
              <a:rPr lang="nl-NL" sz="1000" dirty="0" err="1"/>
              <a:t>Aann</a:t>
            </a:r>
            <a:r>
              <a:rPr lang="nl-NL" sz="1000" dirty="0"/>
              <a:t>]</a:t>
            </a:r>
          </a:p>
        </p:txBody>
      </p:sp>
      <p:sp>
        <p:nvSpPr>
          <p:cNvPr id="18" name="Tekstvak 17">
            <a:extLst>
              <a:ext uri="{FF2B5EF4-FFF2-40B4-BE49-F238E27FC236}">
                <a16:creationId xmlns:a16="http://schemas.microsoft.com/office/drawing/2014/main" id="{F45676E0-684C-B635-0B1D-9D362CE8FA37}"/>
              </a:ext>
            </a:extLst>
          </p:cNvPr>
          <p:cNvSpPr txBox="1"/>
          <p:nvPr/>
        </p:nvSpPr>
        <p:spPr>
          <a:xfrm>
            <a:off x="4342844" y="7128502"/>
            <a:ext cx="927100" cy="55399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sz="1000" dirty="0"/>
              <a:t>Toetsen termijnstaten [Gem]</a:t>
            </a:r>
          </a:p>
        </p:txBody>
      </p:sp>
      <p:sp>
        <p:nvSpPr>
          <p:cNvPr id="19" name="Tekstvak 18">
            <a:extLst>
              <a:ext uri="{FF2B5EF4-FFF2-40B4-BE49-F238E27FC236}">
                <a16:creationId xmlns:a16="http://schemas.microsoft.com/office/drawing/2014/main" id="{FB67FA6B-79B8-F322-E0B0-9A0DFA3C7283}"/>
              </a:ext>
            </a:extLst>
          </p:cNvPr>
          <p:cNvSpPr txBox="1"/>
          <p:nvPr/>
        </p:nvSpPr>
        <p:spPr>
          <a:xfrm>
            <a:off x="6814235" y="5928991"/>
            <a:ext cx="1089254" cy="101566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sz="1000" dirty="0"/>
              <a:t>Half jaar na uitvoering inspectie in opdracht van aannemer</a:t>
            </a:r>
          </a:p>
          <a:p>
            <a:pPr algn="ctr"/>
            <a:r>
              <a:rPr lang="nl-NL" sz="1000" dirty="0"/>
              <a:t>[Reinigingsbedr.]</a:t>
            </a:r>
          </a:p>
        </p:txBody>
      </p:sp>
      <p:sp>
        <p:nvSpPr>
          <p:cNvPr id="20" name="Tekstvak 19">
            <a:extLst>
              <a:ext uri="{FF2B5EF4-FFF2-40B4-BE49-F238E27FC236}">
                <a16:creationId xmlns:a16="http://schemas.microsoft.com/office/drawing/2014/main" id="{F8479879-0B84-97A9-3871-229BE59EDF7E}"/>
              </a:ext>
            </a:extLst>
          </p:cNvPr>
          <p:cNvSpPr txBox="1"/>
          <p:nvPr/>
        </p:nvSpPr>
        <p:spPr>
          <a:xfrm>
            <a:off x="5572680" y="6153571"/>
            <a:ext cx="927100" cy="55399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sz="1000" dirty="0"/>
              <a:t>Proefstukken aanleveren</a:t>
            </a:r>
          </a:p>
          <a:p>
            <a:pPr algn="ctr"/>
            <a:r>
              <a:rPr lang="nl-NL" sz="1000" dirty="0"/>
              <a:t>[</a:t>
            </a:r>
            <a:r>
              <a:rPr lang="nl-NL" sz="1000" dirty="0" err="1"/>
              <a:t>Aann</a:t>
            </a:r>
            <a:r>
              <a:rPr lang="nl-NL" sz="1000" dirty="0"/>
              <a:t>]</a:t>
            </a:r>
          </a:p>
        </p:txBody>
      </p:sp>
      <p:sp>
        <p:nvSpPr>
          <p:cNvPr id="21" name="Tekstvak 20">
            <a:extLst>
              <a:ext uri="{FF2B5EF4-FFF2-40B4-BE49-F238E27FC236}">
                <a16:creationId xmlns:a16="http://schemas.microsoft.com/office/drawing/2014/main" id="{170ACC7C-55C4-516C-AC2E-CA27C14CCC2A}"/>
              </a:ext>
            </a:extLst>
          </p:cNvPr>
          <p:cNvSpPr txBox="1"/>
          <p:nvPr/>
        </p:nvSpPr>
        <p:spPr>
          <a:xfrm>
            <a:off x="5572680" y="7128502"/>
            <a:ext cx="926304" cy="55399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sz="1000" dirty="0"/>
              <a:t>Proefstukken laten toetsen [Gem]</a:t>
            </a:r>
          </a:p>
        </p:txBody>
      </p:sp>
      <p:sp>
        <p:nvSpPr>
          <p:cNvPr id="22" name="Tekstvak 21">
            <a:extLst>
              <a:ext uri="{FF2B5EF4-FFF2-40B4-BE49-F238E27FC236}">
                <a16:creationId xmlns:a16="http://schemas.microsoft.com/office/drawing/2014/main" id="{52C655EB-8CD6-052F-99B1-F6696A175C2C}"/>
              </a:ext>
            </a:extLst>
          </p:cNvPr>
          <p:cNvSpPr txBox="1"/>
          <p:nvPr/>
        </p:nvSpPr>
        <p:spPr>
          <a:xfrm>
            <a:off x="9413411" y="6232469"/>
            <a:ext cx="927100" cy="40011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sz="1000" dirty="0"/>
              <a:t>Oplevering  [Gem/</a:t>
            </a:r>
            <a:r>
              <a:rPr lang="nl-NL" sz="1000" dirty="0" err="1"/>
              <a:t>Aann</a:t>
            </a:r>
            <a:r>
              <a:rPr lang="nl-NL" sz="1000" dirty="0"/>
              <a:t>]</a:t>
            </a:r>
          </a:p>
        </p:txBody>
      </p:sp>
      <p:sp>
        <p:nvSpPr>
          <p:cNvPr id="23" name="Tekstvak 22">
            <a:extLst>
              <a:ext uri="{FF2B5EF4-FFF2-40B4-BE49-F238E27FC236}">
                <a16:creationId xmlns:a16="http://schemas.microsoft.com/office/drawing/2014/main" id="{D4A00643-11B0-0D92-EA2F-794D8227A6D9}"/>
              </a:ext>
            </a:extLst>
          </p:cNvPr>
          <p:cNvSpPr txBox="1"/>
          <p:nvPr/>
        </p:nvSpPr>
        <p:spPr>
          <a:xfrm>
            <a:off x="1807136" y="6144891"/>
            <a:ext cx="985514" cy="55399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sz="1000" dirty="0"/>
              <a:t>Communiceren met omgeving</a:t>
            </a:r>
          </a:p>
          <a:p>
            <a:pPr algn="ctr"/>
            <a:r>
              <a:rPr lang="nl-NL" sz="1000" dirty="0"/>
              <a:t>[</a:t>
            </a:r>
            <a:r>
              <a:rPr lang="nl-NL" sz="1000" dirty="0" err="1"/>
              <a:t>Aann</a:t>
            </a:r>
            <a:r>
              <a:rPr lang="nl-NL" sz="1000" dirty="0"/>
              <a:t>]</a:t>
            </a:r>
          </a:p>
        </p:txBody>
      </p:sp>
      <p:sp>
        <p:nvSpPr>
          <p:cNvPr id="24" name="Tekstvak 23">
            <a:extLst>
              <a:ext uri="{FF2B5EF4-FFF2-40B4-BE49-F238E27FC236}">
                <a16:creationId xmlns:a16="http://schemas.microsoft.com/office/drawing/2014/main" id="{037B1D3D-21D6-BB62-AEC1-759BCD30B7DB}"/>
              </a:ext>
            </a:extLst>
          </p:cNvPr>
          <p:cNvSpPr txBox="1"/>
          <p:nvPr/>
        </p:nvSpPr>
        <p:spPr>
          <a:xfrm>
            <a:off x="3096180" y="5852046"/>
            <a:ext cx="927100" cy="116955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sz="1000" dirty="0"/>
              <a:t>Uitvoeren </a:t>
            </a:r>
            <a:r>
              <a:rPr lang="nl-NL" sz="1000" dirty="0" err="1"/>
              <a:t>relining</a:t>
            </a:r>
            <a:r>
              <a:rPr lang="nl-NL" sz="1000" dirty="0"/>
              <a:t> incl. frezen, openen en inmeten inlaten</a:t>
            </a:r>
          </a:p>
          <a:p>
            <a:pPr algn="ctr"/>
            <a:r>
              <a:rPr lang="nl-NL" sz="1000" dirty="0"/>
              <a:t>[</a:t>
            </a:r>
            <a:r>
              <a:rPr lang="nl-NL" sz="1000" dirty="0" err="1"/>
              <a:t>Aann</a:t>
            </a:r>
            <a:r>
              <a:rPr lang="nl-NL" sz="1000" dirty="0"/>
              <a:t>]</a:t>
            </a:r>
          </a:p>
        </p:txBody>
      </p:sp>
      <p:sp>
        <p:nvSpPr>
          <p:cNvPr id="25" name="Tekstvak 24">
            <a:extLst>
              <a:ext uri="{FF2B5EF4-FFF2-40B4-BE49-F238E27FC236}">
                <a16:creationId xmlns:a16="http://schemas.microsoft.com/office/drawing/2014/main" id="{61AD9844-9EB5-6F89-2846-0F07253D199B}"/>
              </a:ext>
            </a:extLst>
          </p:cNvPr>
          <p:cNvSpPr txBox="1"/>
          <p:nvPr/>
        </p:nvSpPr>
        <p:spPr>
          <a:xfrm>
            <a:off x="10309226" y="3455364"/>
            <a:ext cx="929010" cy="55399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sz="1000" dirty="0"/>
              <a:t>Indienen open begroting</a:t>
            </a:r>
          </a:p>
          <a:p>
            <a:pPr algn="ctr"/>
            <a:r>
              <a:rPr lang="nl-NL" sz="1000" dirty="0"/>
              <a:t>[</a:t>
            </a:r>
            <a:r>
              <a:rPr lang="nl-NL" sz="1000" dirty="0" err="1"/>
              <a:t>Aann</a:t>
            </a:r>
            <a:r>
              <a:rPr lang="nl-NL" sz="1000" dirty="0"/>
              <a:t>]</a:t>
            </a:r>
          </a:p>
        </p:txBody>
      </p:sp>
      <p:sp>
        <p:nvSpPr>
          <p:cNvPr id="26" name="Tekstvak 25">
            <a:extLst>
              <a:ext uri="{FF2B5EF4-FFF2-40B4-BE49-F238E27FC236}">
                <a16:creationId xmlns:a16="http://schemas.microsoft.com/office/drawing/2014/main" id="{33E84500-69D0-620C-7932-9C6281C459F8}"/>
              </a:ext>
            </a:extLst>
          </p:cNvPr>
          <p:cNvSpPr txBox="1"/>
          <p:nvPr/>
        </p:nvSpPr>
        <p:spPr>
          <a:xfrm>
            <a:off x="10309226" y="4492655"/>
            <a:ext cx="927100" cy="55399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sz="1000" dirty="0"/>
              <a:t>Toetsen open begroting</a:t>
            </a:r>
          </a:p>
          <a:p>
            <a:pPr algn="ctr"/>
            <a:r>
              <a:rPr lang="nl-NL" sz="1000" dirty="0"/>
              <a:t>[Gem]</a:t>
            </a:r>
          </a:p>
        </p:txBody>
      </p:sp>
      <p:sp>
        <p:nvSpPr>
          <p:cNvPr id="27" name="Tekstvak 26">
            <a:extLst>
              <a:ext uri="{FF2B5EF4-FFF2-40B4-BE49-F238E27FC236}">
                <a16:creationId xmlns:a16="http://schemas.microsoft.com/office/drawing/2014/main" id="{A664A35A-EB4F-CECA-791B-159607A44C88}"/>
              </a:ext>
            </a:extLst>
          </p:cNvPr>
          <p:cNvSpPr txBox="1"/>
          <p:nvPr/>
        </p:nvSpPr>
        <p:spPr>
          <a:xfrm>
            <a:off x="11464929" y="3459503"/>
            <a:ext cx="927100" cy="55399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sz="1000" dirty="0"/>
              <a:t>Verstrekken deelopdracht</a:t>
            </a:r>
          </a:p>
          <a:p>
            <a:pPr algn="ctr"/>
            <a:r>
              <a:rPr lang="nl-NL" sz="1000" dirty="0"/>
              <a:t>[Gem]</a:t>
            </a:r>
          </a:p>
        </p:txBody>
      </p:sp>
      <p:sp>
        <p:nvSpPr>
          <p:cNvPr id="28" name="Tekstvak 27">
            <a:extLst>
              <a:ext uri="{FF2B5EF4-FFF2-40B4-BE49-F238E27FC236}">
                <a16:creationId xmlns:a16="http://schemas.microsoft.com/office/drawing/2014/main" id="{359DCAD8-3C3D-78E9-AD1C-E3FB956B135B}"/>
              </a:ext>
            </a:extLst>
          </p:cNvPr>
          <p:cNvSpPr txBox="1"/>
          <p:nvPr/>
        </p:nvSpPr>
        <p:spPr>
          <a:xfrm>
            <a:off x="2434590" y="3373720"/>
            <a:ext cx="814068" cy="72102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sz="1000" dirty="0"/>
              <a:t>Planning op hoofdlijnen indienen</a:t>
            </a:r>
          </a:p>
          <a:p>
            <a:pPr algn="ctr"/>
            <a:r>
              <a:rPr lang="nl-NL" sz="1000" dirty="0"/>
              <a:t>[</a:t>
            </a:r>
            <a:r>
              <a:rPr lang="nl-NL" sz="1000" dirty="0" err="1"/>
              <a:t>Aann</a:t>
            </a:r>
            <a:r>
              <a:rPr lang="nl-NL" sz="1000" dirty="0"/>
              <a:t>]</a:t>
            </a:r>
          </a:p>
        </p:txBody>
      </p:sp>
      <p:sp>
        <p:nvSpPr>
          <p:cNvPr id="29" name="Tekstvak 28">
            <a:extLst>
              <a:ext uri="{FF2B5EF4-FFF2-40B4-BE49-F238E27FC236}">
                <a16:creationId xmlns:a16="http://schemas.microsoft.com/office/drawing/2014/main" id="{3E92F112-C5D8-1BB5-C51A-8CBFF22644FB}"/>
              </a:ext>
            </a:extLst>
          </p:cNvPr>
          <p:cNvSpPr txBox="1"/>
          <p:nvPr/>
        </p:nvSpPr>
        <p:spPr>
          <a:xfrm>
            <a:off x="2434590" y="4342196"/>
            <a:ext cx="800100" cy="70788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sz="1000" dirty="0"/>
              <a:t>Toetsen planning op hoofdlijnen [Gem]</a:t>
            </a:r>
          </a:p>
        </p:txBody>
      </p:sp>
      <p:cxnSp>
        <p:nvCxnSpPr>
          <p:cNvPr id="31" name="Verbindingslijn: gebogen 30">
            <a:extLst>
              <a:ext uri="{FF2B5EF4-FFF2-40B4-BE49-F238E27FC236}">
                <a16:creationId xmlns:a16="http://schemas.microsoft.com/office/drawing/2014/main" id="{469EBF79-1AD1-2754-E9BC-2CF003D9DCE8}"/>
              </a:ext>
            </a:extLst>
          </p:cNvPr>
          <p:cNvCxnSpPr>
            <a:cxnSpLocks/>
            <a:stCxn id="9" idx="3"/>
            <a:endCxn id="6" idx="1"/>
          </p:cNvCxnSpPr>
          <p:nvPr/>
        </p:nvCxnSpPr>
        <p:spPr>
          <a:xfrm flipV="1">
            <a:off x="1130931" y="3726014"/>
            <a:ext cx="189866" cy="8419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Verbindingslijn: gebogen 34">
            <a:extLst>
              <a:ext uri="{FF2B5EF4-FFF2-40B4-BE49-F238E27FC236}">
                <a16:creationId xmlns:a16="http://schemas.microsoft.com/office/drawing/2014/main" id="{5733E6F3-B8AF-B5F1-DF1D-A36DDC332390}"/>
              </a:ext>
            </a:extLst>
          </p:cNvPr>
          <p:cNvCxnSpPr>
            <a:cxnSpLocks/>
            <a:stCxn id="8" idx="2"/>
            <a:endCxn id="6" idx="0"/>
          </p:cNvCxnSpPr>
          <p:nvPr/>
        </p:nvCxnSpPr>
        <p:spPr>
          <a:xfrm rot="16200000" flipH="1">
            <a:off x="1632847" y="3374459"/>
            <a:ext cx="293074" cy="9926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Verbindingslijn: gebogen 49">
            <a:extLst>
              <a:ext uri="{FF2B5EF4-FFF2-40B4-BE49-F238E27FC236}">
                <a16:creationId xmlns:a16="http://schemas.microsoft.com/office/drawing/2014/main" id="{EA0796BF-29DB-F5A3-1CEC-21EB370A9CAE}"/>
              </a:ext>
            </a:extLst>
          </p:cNvPr>
          <p:cNvCxnSpPr>
            <a:cxnSpLocks/>
            <a:stCxn id="28" idx="2"/>
            <a:endCxn id="29" idx="0"/>
          </p:cNvCxnSpPr>
          <p:nvPr/>
        </p:nvCxnSpPr>
        <p:spPr>
          <a:xfrm rot="5400000">
            <a:off x="2714408" y="4214980"/>
            <a:ext cx="247448" cy="6984"/>
          </a:xfrm>
          <a:prstGeom prst="bentConnector3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Verbindingslijn: gebogen 54">
            <a:extLst>
              <a:ext uri="{FF2B5EF4-FFF2-40B4-BE49-F238E27FC236}">
                <a16:creationId xmlns:a16="http://schemas.microsoft.com/office/drawing/2014/main" id="{C4482E3E-DEF1-A6CE-A58B-0979C78A77E4}"/>
              </a:ext>
            </a:extLst>
          </p:cNvPr>
          <p:cNvCxnSpPr>
            <a:stCxn id="7" idx="3"/>
            <a:endCxn id="5" idx="1"/>
          </p:cNvCxnSpPr>
          <p:nvPr/>
        </p:nvCxnSpPr>
        <p:spPr>
          <a:xfrm>
            <a:off x="5405608" y="3726013"/>
            <a:ext cx="210968" cy="1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Verbindingslijn: gebogen 57">
            <a:extLst>
              <a:ext uri="{FF2B5EF4-FFF2-40B4-BE49-F238E27FC236}">
                <a16:creationId xmlns:a16="http://schemas.microsoft.com/office/drawing/2014/main" id="{E3C3D9EE-63DE-0B37-3247-D7A741E55C73}"/>
              </a:ext>
            </a:extLst>
          </p:cNvPr>
          <p:cNvCxnSpPr>
            <a:stCxn id="5" idx="2"/>
            <a:endCxn id="11" idx="0"/>
          </p:cNvCxnSpPr>
          <p:nvPr/>
        </p:nvCxnSpPr>
        <p:spPr>
          <a:xfrm rot="16200000" flipH="1">
            <a:off x="5837210" y="4245929"/>
            <a:ext cx="489642" cy="3810"/>
          </a:xfrm>
          <a:prstGeom prst="bentConnector3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Verbindingslijn: gebogen 59">
            <a:extLst>
              <a:ext uri="{FF2B5EF4-FFF2-40B4-BE49-F238E27FC236}">
                <a16:creationId xmlns:a16="http://schemas.microsoft.com/office/drawing/2014/main" id="{0ECED2F0-560B-7966-ECC8-18E65D573467}"/>
              </a:ext>
            </a:extLst>
          </p:cNvPr>
          <p:cNvCxnSpPr>
            <a:stCxn id="5" idx="3"/>
            <a:endCxn id="10" idx="1"/>
          </p:cNvCxnSpPr>
          <p:nvPr/>
        </p:nvCxnSpPr>
        <p:spPr>
          <a:xfrm flipV="1">
            <a:off x="6543676" y="3726013"/>
            <a:ext cx="232412" cy="1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Verbindingslijn: gebogen 62">
            <a:extLst>
              <a:ext uri="{FF2B5EF4-FFF2-40B4-BE49-F238E27FC236}">
                <a16:creationId xmlns:a16="http://schemas.microsoft.com/office/drawing/2014/main" id="{D7CE2AB4-F96F-14A5-1F9E-2B7199B07FF9}"/>
              </a:ext>
            </a:extLst>
          </p:cNvPr>
          <p:cNvCxnSpPr>
            <a:cxnSpLocks/>
            <a:stCxn id="10" idx="3"/>
            <a:endCxn id="4" idx="1"/>
          </p:cNvCxnSpPr>
          <p:nvPr/>
        </p:nvCxnSpPr>
        <p:spPr>
          <a:xfrm>
            <a:off x="7737476" y="3726013"/>
            <a:ext cx="227330" cy="635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Verbindingslijn: gebogen 65">
            <a:extLst>
              <a:ext uri="{FF2B5EF4-FFF2-40B4-BE49-F238E27FC236}">
                <a16:creationId xmlns:a16="http://schemas.microsoft.com/office/drawing/2014/main" id="{01902659-6EC0-2CDC-6DC3-3C298DC14EFE}"/>
              </a:ext>
            </a:extLst>
          </p:cNvPr>
          <p:cNvCxnSpPr>
            <a:cxnSpLocks/>
            <a:stCxn id="4" idx="2"/>
            <a:endCxn id="12" idx="0"/>
          </p:cNvCxnSpPr>
          <p:nvPr/>
        </p:nvCxnSpPr>
        <p:spPr>
          <a:xfrm rot="5400000">
            <a:off x="8264290" y="4327316"/>
            <a:ext cx="329405" cy="1272"/>
          </a:xfrm>
          <a:prstGeom prst="bentConnector3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Verbindingslijn: gebogen 69">
            <a:extLst>
              <a:ext uri="{FF2B5EF4-FFF2-40B4-BE49-F238E27FC236}">
                <a16:creationId xmlns:a16="http://schemas.microsoft.com/office/drawing/2014/main" id="{7C3C864D-6E3E-D44F-1659-12CC23B46AC6}"/>
              </a:ext>
            </a:extLst>
          </p:cNvPr>
          <p:cNvCxnSpPr>
            <a:stCxn id="4" idx="3"/>
            <a:endCxn id="13" idx="1"/>
          </p:cNvCxnSpPr>
          <p:nvPr/>
        </p:nvCxnSpPr>
        <p:spPr>
          <a:xfrm flipV="1">
            <a:off x="8894450" y="3726013"/>
            <a:ext cx="255894" cy="635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Verbindingslijn: gebogen 72">
            <a:extLst>
              <a:ext uri="{FF2B5EF4-FFF2-40B4-BE49-F238E27FC236}">
                <a16:creationId xmlns:a16="http://schemas.microsoft.com/office/drawing/2014/main" id="{A26BA35E-DC3A-36D4-38FD-DB6337D579FE}"/>
              </a:ext>
            </a:extLst>
          </p:cNvPr>
          <p:cNvCxnSpPr>
            <a:stCxn id="14" idx="2"/>
            <a:endCxn id="13" idx="0"/>
          </p:cNvCxnSpPr>
          <p:nvPr/>
        </p:nvCxnSpPr>
        <p:spPr>
          <a:xfrm rot="5400000">
            <a:off x="9473892" y="3001230"/>
            <a:ext cx="280010" cy="5"/>
          </a:xfrm>
          <a:prstGeom prst="bentConnector3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Verbindingslijn: gebogen 75">
            <a:extLst>
              <a:ext uri="{FF2B5EF4-FFF2-40B4-BE49-F238E27FC236}">
                <a16:creationId xmlns:a16="http://schemas.microsoft.com/office/drawing/2014/main" id="{B921A305-2C96-3FD6-D922-742EDC1B055B}"/>
              </a:ext>
            </a:extLst>
          </p:cNvPr>
          <p:cNvCxnSpPr>
            <a:cxnSpLocks/>
            <a:stCxn id="13" idx="3"/>
            <a:endCxn id="25" idx="1"/>
          </p:cNvCxnSpPr>
          <p:nvPr/>
        </p:nvCxnSpPr>
        <p:spPr>
          <a:xfrm>
            <a:off x="10077444" y="3726013"/>
            <a:ext cx="231782" cy="635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Verbindingslijn: gebogen 80">
            <a:extLst>
              <a:ext uri="{FF2B5EF4-FFF2-40B4-BE49-F238E27FC236}">
                <a16:creationId xmlns:a16="http://schemas.microsoft.com/office/drawing/2014/main" id="{C46FD47A-85A8-63EE-4076-8B6D0953DC93}"/>
              </a:ext>
            </a:extLst>
          </p:cNvPr>
          <p:cNvCxnSpPr>
            <a:stCxn id="25" idx="2"/>
            <a:endCxn id="26" idx="0"/>
          </p:cNvCxnSpPr>
          <p:nvPr/>
        </p:nvCxnSpPr>
        <p:spPr>
          <a:xfrm rot="5400000">
            <a:off x="10531608" y="4250531"/>
            <a:ext cx="483293" cy="955"/>
          </a:xfrm>
          <a:prstGeom prst="bentConnector3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Verbindingslijn: gebogen 83">
            <a:extLst>
              <a:ext uri="{FF2B5EF4-FFF2-40B4-BE49-F238E27FC236}">
                <a16:creationId xmlns:a16="http://schemas.microsoft.com/office/drawing/2014/main" id="{BC75BC52-1730-2F19-4C2B-2AE2555F5D10}"/>
              </a:ext>
            </a:extLst>
          </p:cNvPr>
          <p:cNvCxnSpPr>
            <a:stCxn id="25" idx="3"/>
            <a:endCxn id="27" idx="1"/>
          </p:cNvCxnSpPr>
          <p:nvPr/>
        </p:nvCxnSpPr>
        <p:spPr>
          <a:xfrm>
            <a:off x="11238236" y="3732363"/>
            <a:ext cx="226693" cy="4139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Verbindingslijn: gebogen 90">
            <a:extLst>
              <a:ext uri="{FF2B5EF4-FFF2-40B4-BE49-F238E27FC236}">
                <a16:creationId xmlns:a16="http://schemas.microsoft.com/office/drawing/2014/main" id="{0AED45A5-9B09-F1CA-3E44-537A7164E994}"/>
              </a:ext>
            </a:extLst>
          </p:cNvPr>
          <p:cNvCxnSpPr>
            <a:cxnSpLocks/>
            <a:stCxn id="23" idx="3"/>
            <a:endCxn id="24" idx="1"/>
          </p:cNvCxnSpPr>
          <p:nvPr/>
        </p:nvCxnSpPr>
        <p:spPr>
          <a:xfrm>
            <a:off x="2792650" y="6421890"/>
            <a:ext cx="303530" cy="14932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Verbindingslijn: gebogen 93">
            <a:extLst>
              <a:ext uri="{FF2B5EF4-FFF2-40B4-BE49-F238E27FC236}">
                <a16:creationId xmlns:a16="http://schemas.microsoft.com/office/drawing/2014/main" id="{E0012B9A-6A2B-40B7-604C-3491EAD7E546}"/>
              </a:ext>
            </a:extLst>
          </p:cNvPr>
          <p:cNvCxnSpPr>
            <a:stCxn id="24" idx="3"/>
            <a:endCxn id="17" idx="1"/>
          </p:cNvCxnSpPr>
          <p:nvPr/>
        </p:nvCxnSpPr>
        <p:spPr>
          <a:xfrm flipV="1">
            <a:off x="4023280" y="6433234"/>
            <a:ext cx="318770" cy="358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Verbindingslijn: gebogen 95">
            <a:extLst>
              <a:ext uri="{FF2B5EF4-FFF2-40B4-BE49-F238E27FC236}">
                <a16:creationId xmlns:a16="http://schemas.microsoft.com/office/drawing/2014/main" id="{1A0D9415-3101-ABE4-D3F7-417518316AC5}"/>
              </a:ext>
            </a:extLst>
          </p:cNvPr>
          <p:cNvCxnSpPr>
            <a:stCxn id="17" idx="2"/>
            <a:endCxn id="18" idx="0"/>
          </p:cNvCxnSpPr>
          <p:nvPr/>
        </p:nvCxnSpPr>
        <p:spPr>
          <a:xfrm rot="16200000" flipH="1">
            <a:off x="4635335" y="6957442"/>
            <a:ext cx="341325" cy="794"/>
          </a:xfrm>
          <a:prstGeom prst="bentConnector3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Verbindingslijn: gebogen 98">
            <a:extLst>
              <a:ext uri="{FF2B5EF4-FFF2-40B4-BE49-F238E27FC236}">
                <a16:creationId xmlns:a16="http://schemas.microsoft.com/office/drawing/2014/main" id="{2CB54EA5-3696-7C4C-A7C0-82D6E7DE7C5B}"/>
              </a:ext>
            </a:extLst>
          </p:cNvPr>
          <p:cNvCxnSpPr>
            <a:stCxn id="17" idx="3"/>
            <a:endCxn id="20" idx="1"/>
          </p:cNvCxnSpPr>
          <p:nvPr/>
        </p:nvCxnSpPr>
        <p:spPr>
          <a:xfrm flipV="1">
            <a:off x="5269150" y="6430570"/>
            <a:ext cx="303530" cy="266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Verbindingslijn: gebogen 101">
            <a:extLst>
              <a:ext uri="{FF2B5EF4-FFF2-40B4-BE49-F238E27FC236}">
                <a16:creationId xmlns:a16="http://schemas.microsoft.com/office/drawing/2014/main" id="{8B198C3A-0D56-02BA-35BB-0866A7730961}"/>
              </a:ext>
            </a:extLst>
          </p:cNvPr>
          <p:cNvCxnSpPr>
            <a:cxnSpLocks/>
            <a:stCxn id="20" idx="2"/>
            <a:endCxn id="21" idx="0"/>
          </p:cNvCxnSpPr>
          <p:nvPr/>
        </p:nvCxnSpPr>
        <p:spPr>
          <a:xfrm rot="5400000">
            <a:off x="5825565" y="6917836"/>
            <a:ext cx="420933" cy="398"/>
          </a:xfrm>
          <a:prstGeom prst="bentConnector3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Verbindingslijn: gebogen 105">
            <a:extLst>
              <a:ext uri="{FF2B5EF4-FFF2-40B4-BE49-F238E27FC236}">
                <a16:creationId xmlns:a16="http://schemas.microsoft.com/office/drawing/2014/main" id="{12526B12-FB60-7FD2-0987-D18C2C21F31C}"/>
              </a:ext>
            </a:extLst>
          </p:cNvPr>
          <p:cNvCxnSpPr>
            <a:cxnSpLocks/>
            <a:stCxn id="20" idx="3"/>
            <a:endCxn id="19" idx="1"/>
          </p:cNvCxnSpPr>
          <p:nvPr/>
        </p:nvCxnSpPr>
        <p:spPr>
          <a:xfrm>
            <a:off x="6499780" y="6430570"/>
            <a:ext cx="314455" cy="6253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Tekstvak 111">
            <a:extLst>
              <a:ext uri="{FF2B5EF4-FFF2-40B4-BE49-F238E27FC236}">
                <a16:creationId xmlns:a16="http://schemas.microsoft.com/office/drawing/2014/main" id="{31529845-5BC0-8C56-E0D0-CB466D58434C}"/>
              </a:ext>
            </a:extLst>
          </p:cNvPr>
          <p:cNvSpPr txBox="1"/>
          <p:nvPr/>
        </p:nvSpPr>
        <p:spPr>
          <a:xfrm>
            <a:off x="6851410" y="7128502"/>
            <a:ext cx="926304" cy="55399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sz="1000" dirty="0"/>
              <a:t>Toetsen inspectie [Gem]</a:t>
            </a:r>
          </a:p>
        </p:txBody>
      </p:sp>
      <p:sp>
        <p:nvSpPr>
          <p:cNvPr id="113" name="Tekstvak 112">
            <a:extLst>
              <a:ext uri="{FF2B5EF4-FFF2-40B4-BE49-F238E27FC236}">
                <a16:creationId xmlns:a16="http://schemas.microsoft.com/office/drawing/2014/main" id="{48EE1164-6D15-00C6-0631-0A0EC99F9E18}"/>
              </a:ext>
            </a:extLst>
          </p:cNvPr>
          <p:cNvSpPr txBox="1"/>
          <p:nvPr/>
        </p:nvSpPr>
        <p:spPr>
          <a:xfrm>
            <a:off x="8194680" y="6144890"/>
            <a:ext cx="927100" cy="56267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sz="1000" dirty="0"/>
              <a:t>Aanleveren revisie </a:t>
            </a:r>
          </a:p>
          <a:p>
            <a:pPr algn="ctr"/>
            <a:r>
              <a:rPr lang="nl-NL" sz="1000" dirty="0"/>
              <a:t>[</a:t>
            </a:r>
            <a:r>
              <a:rPr lang="nl-NL" sz="1000" dirty="0" err="1"/>
              <a:t>Aann</a:t>
            </a:r>
            <a:r>
              <a:rPr lang="nl-NL" sz="1000" dirty="0"/>
              <a:t>]</a:t>
            </a:r>
          </a:p>
        </p:txBody>
      </p:sp>
      <p:cxnSp>
        <p:nvCxnSpPr>
          <p:cNvPr id="115" name="Verbindingslijn: gebogen 114">
            <a:extLst>
              <a:ext uri="{FF2B5EF4-FFF2-40B4-BE49-F238E27FC236}">
                <a16:creationId xmlns:a16="http://schemas.microsoft.com/office/drawing/2014/main" id="{905EF1E5-7CBF-F4BA-7EF1-0BFD8ED8C021}"/>
              </a:ext>
            </a:extLst>
          </p:cNvPr>
          <p:cNvCxnSpPr>
            <a:cxnSpLocks/>
            <a:stCxn id="19" idx="3"/>
            <a:endCxn id="113" idx="1"/>
          </p:cNvCxnSpPr>
          <p:nvPr/>
        </p:nvCxnSpPr>
        <p:spPr>
          <a:xfrm flipV="1">
            <a:off x="7903489" y="6426229"/>
            <a:ext cx="291191" cy="1059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Verbindingslijn: gebogen 116">
            <a:extLst>
              <a:ext uri="{FF2B5EF4-FFF2-40B4-BE49-F238E27FC236}">
                <a16:creationId xmlns:a16="http://schemas.microsoft.com/office/drawing/2014/main" id="{8CA86FC8-AFAB-4701-19B7-235AE2B4BB85}"/>
              </a:ext>
            </a:extLst>
          </p:cNvPr>
          <p:cNvCxnSpPr>
            <a:cxnSpLocks/>
            <a:stCxn id="113" idx="3"/>
            <a:endCxn id="22" idx="1"/>
          </p:cNvCxnSpPr>
          <p:nvPr/>
        </p:nvCxnSpPr>
        <p:spPr>
          <a:xfrm flipV="1">
            <a:off x="9121780" y="6424874"/>
            <a:ext cx="291631" cy="1355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Tekstvak 123">
            <a:extLst>
              <a:ext uri="{FF2B5EF4-FFF2-40B4-BE49-F238E27FC236}">
                <a16:creationId xmlns:a16="http://schemas.microsoft.com/office/drawing/2014/main" id="{0F16022C-52FE-2D07-B920-80F66151509A}"/>
              </a:ext>
            </a:extLst>
          </p:cNvPr>
          <p:cNvSpPr txBox="1"/>
          <p:nvPr/>
        </p:nvSpPr>
        <p:spPr>
          <a:xfrm>
            <a:off x="463675" y="5996676"/>
            <a:ext cx="1056564" cy="86177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sz="1000" dirty="0"/>
              <a:t>Vergunningen en toestemmingen regelen</a:t>
            </a:r>
          </a:p>
          <a:p>
            <a:pPr algn="ctr"/>
            <a:r>
              <a:rPr lang="nl-NL" sz="1000" dirty="0"/>
              <a:t>[</a:t>
            </a:r>
            <a:r>
              <a:rPr lang="nl-NL" sz="1000" dirty="0" err="1"/>
              <a:t>Aann</a:t>
            </a:r>
            <a:r>
              <a:rPr lang="nl-NL" sz="1000" dirty="0"/>
              <a:t>]</a:t>
            </a:r>
          </a:p>
        </p:txBody>
      </p:sp>
      <p:cxnSp>
        <p:nvCxnSpPr>
          <p:cNvPr id="126" name="Verbindingslijn: gebogen 125">
            <a:extLst>
              <a:ext uri="{FF2B5EF4-FFF2-40B4-BE49-F238E27FC236}">
                <a16:creationId xmlns:a16="http://schemas.microsoft.com/office/drawing/2014/main" id="{0E982610-31BF-40A6-BCD1-47C66748E651}"/>
              </a:ext>
            </a:extLst>
          </p:cNvPr>
          <p:cNvCxnSpPr>
            <a:stCxn id="124" idx="3"/>
            <a:endCxn id="23" idx="1"/>
          </p:cNvCxnSpPr>
          <p:nvPr/>
        </p:nvCxnSpPr>
        <p:spPr>
          <a:xfrm flipV="1">
            <a:off x="1520239" y="6421890"/>
            <a:ext cx="286897" cy="5673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Verbindingslijn: gebogen 127">
            <a:extLst>
              <a:ext uri="{FF2B5EF4-FFF2-40B4-BE49-F238E27FC236}">
                <a16:creationId xmlns:a16="http://schemas.microsoft.com/office/drawing/2014/main" id="{EAA56BF3-90F6-1723-042C-3E944B6E74FB}"/>
              </a:ext>
            </a:extLst>
          </p:cNvPr>
          <p:cNvCxnSpPr>
            <a:stCxn id="27" idx="3"/>
            <a:endCxn id="124" idx="1"/>
          </p:cNvCxnSpPr>
          <p:nvPr/>
        </p:nvCxnSpPr>
        <p:spPr>
          <a:xfrm flipH="1">
            <a:off x="463675" y="3736502"/>
            <a:ext cx="11928354" cy="2691061"/>
          </a:xfrm>
          <a:prstGeom prst="bentConnector5">
            <a:avLst>
              <a:gd name="adj1" fmla="val -1916"/>
              <a:gd name="adj2" fmla="val 64131"/>
              <a:gd name="adj3" fmla="val 101916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kstvak 63">
            <a:extLst>
              <a:ext uri="{FF2B5EF4-FFF2-40B4-BE49-F238E27FC236}">
                <a16:creationId xmlns:a16="http://schemas.microsoft.com/office/drawing/2014/main" id="{CCE9B32F-152F-1E20-D3C9-E506DEECD272}"/>
              </a:ext>
            </a:extLst>
          </p:cNvPr>
          <p:cNvSpPr txBox="1"/>
          <p:nvPr/>
        </p:nvSpPr>
        <p:spPr>
          <a:xfrm>
            <a:off x="3425507" y="3378640"/>
            <a:ext cx="690245" cy="70788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sz="1000" dirty="0"/>
              <a:t>Opstellen concept matrix</a:t>
            </a:r>
          </a:p>
          <a:p>
            <a:pPr algn="ctr"/>
            <a:r>
              <a:rPr lang="nl-NL" sz="1000" dirty="0"/>
              <a:t>[</a:t>
            </a:r>
            <a:r>
              <a:rPr lang="nl-NL" sz="1000" dirty="0" err="1"/>
              <a:t>Aann</a:t>
            </a:r>
            <a:r>
              <a:rPr lang="nl-NL" sz="1000" dirty="0"/>
              <a:t>]</a:t>
            </a:r>
          </a:p>
        </p:txBody>
      </p:sp>
      <p:cxnSp>
        <p:nvCxnSpPr>
          <p:cNvPr id="45" name="Verbindingslijn: gebogen 44">
            <a:extLst>
              <a:ext uri="{FF2B5EF4-FFF2-40B4-BE49-F238E27FC236}">
                <a16:creationId xmlns:a16="http://schemas.microsoft.com/office/drawing/2014/main" id="{614DD7AF-88F8-E734-1C06-E3847FC969E4}"/>
              </a:ext>
            </a:extLst>
          </p:cNvPr>
          <p:cNvCxnSpPr>
            <a:stCxn id="6" idx="3"/>
            <a:endCxn id="28" idx="1"/>
          </p:cNvCxnSpPr>
          <p:nvPr/>
        </p:nvCxnSpPr>
        <p:spPr>
          <a:xfrm>
            <a:off x="2247897" y="3726014"/>
            <a:ext cx="186693" cy="822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Verbindingslijn: gebogen 46">
            <a:extLst>
              <a:ext uri="{FF2B5EF4-FFF2-40B4-BE49-F238E27FC236}">
                <a16:creationId xmlns:a16="http://schemas.microsoft.com/office/drawing/2014/main" id="{226AD954-2D36-A66C-F7CC-B899754DADDF}"/>
              </a:ext>
            </a:extLst>
          </p:cNvPr>
          <p:cNvCxnSpPr>
            <a:stCxn id="28" idx="3"/>
            <a:endCxn id="64" idx="1"/>
          </p:cNvCxnSpPr>
          <p:nvPr/>
        </p:nvCxnSpPr>
        <p:spPr>
          <a:xfrm flipV="1">
            <a:off x="3248658" y="3732583"/>
            <a:ext cx="176849" cy="1651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Verbindingslijn: gebogen 48">
            <a:extLst>
              <a:ext uri="{FF2B5EF4-FFF2-40B4-BE49-F238E27FC236}">
                <a16:creationId xmlns:a16="http://schemas.microsoft.com/office/drawing/2014/main" id="{3C3A2203-ED50-2B0B-77A0-C7D251115027}"/>
              </a:ext>
            </a:extLst>
          </p:cNvPr>
          <p:cNvCxnSpPr>
            <a:stCxn id="64" idx="3"/>
            <a:endCxn id="7" idx="1"/>
          </p:cNvCxnSpPr>
          <p:nvPr/>
        </p:nvCxnSpPr>
        <p:spPr>
          <a:xfrm flipV="1">
            <a:off x="4115752" y="3726013"/>
            <a:ext cx="215436" cy="657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Tekstvak 96">
            <a:extLst>
              <a:ext uri="{FF2B5EF4-FFF2-40B4-BE49-F238E27FC236}">
                <a16:creationId xmlns:a16="http://schemas.microsoft.com/office/drawing/2014/main" id="{4442BA0E-EFC0-83BF-AC10-342783900ACF}"/>
              </a:ext>
            </a:extLst>
          </p:cNvPr>
          <p:cNvSpPr txBox="1"/>
          <p:nvPr/>
        </p:nvSpPr>
        <p:spPr>
          <a:xfrm>
            <a:off x="4342050" y="5593209"/>
            <a:ext cx="4779729" cy="25241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sz="1000" dirty="0"/>
              <a:t>Prestatieverklaring</a:t>
            </a:r>
          </a:p>
        </p:txBody>
      </p:sp>
    </p:spTree>
    <p:extLst>
      <p:ext uri="{BB962C8B-B14F-4D97-AF65-F5344CB8AC3E}">
        <p14:creationId xmlns:p14="http://schemas.microsoft.com/office/powerpoint/2010/main" val="863662134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th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the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8502</TotalTime>
  <Words>236</Words>
  <Application>Microsoft Office PowerPoint</Application>
  <PresentationFormat>A3 (297 x 420 mm)</PresentationFormat>
  <Paragraphs>62</Paragraphs>
  <Slides>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Kantoorthema</vt:lpstr>
      <vt:lpstr>Proces reliningen raamcontract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Proces reliningen raamcontract</dc:title>
  <dc:creator>John Romeijnders</dc:creator>
  <cp:lastModifiedBy>Thomas Philippo</cp:lastModifiedBy>
  <cp:revision>8</cp:revision>
  <dcterms:created xsi:type="dcterms:W3CDTF">2022-07-15T08:17:15Z</dcterms:created>
  <dcterms:modified xsi:type="dcterms:W3CDTF">2022-07-28T06:01:22Z</dcterms:modified>
</cp:coreProperties>
</file>