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ien van Mierlo" userId="9eda5dbb761ccd94" providerId="LiveId" clId="{01186A51-9130-4CFF-8380-B961D07ABD0B}"/>
    <pc:docChg chg="delSld">
      <pc:chgData name="Paulien van Mierlo" userId="9eda5dbb761ccd94" providerId="LiveId" clId="{01186A51-9130-4CFF-8380-B961D07ABD0B}" dt="2022-06-30T09:57:01.726" v="0" actId="2696"/>
      <pc:docMkLst>
        <pc:docMk/>
      </pc:docMkLst>
      <pc:sldChg chg="del">
        <pc:chgData name="Paulien van Mierlo" userId="9eda5dbb761ccd94" providerId="LiveId" clId="{01186A51-9130-4CFF-8380-B961D07ABD0B}" dt="2022-06-30T09:57:01.726" v="0" actId="2696"/>
        <pc:sldMkLst>
          <pc:docMk/>
          <pc:sldMk cId="2390412678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062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7144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834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5032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3002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1741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674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804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482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114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31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1710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31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155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135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DC61-E02F-4DFF-A5DF-81F9EE1B495E}" type="datetimeFigureOut">
              <a:rPr lang="nl-NL" smtClean="0"/>
              <a:t>30-6-2022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C6BE5F-B610-45D4-B0CA-45DC635F982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903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579471-F200-4050-A945-5ABD6EEB1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632747"/>
            <a:ext cx="7766936" cy="1646302"/>
          </a:xfrm>
        </p:spPr>
        <p:txBody>
          <a:bodyPr/>
          <a:lstStyle/>
          <a:p>
            <a:pPr algn="ctr"/>
            <a:r>
              <a:rPr lang="nl-NL" dirty="0"/>
              <a:t>Het zorgveld</a:t>
            </a:r>
          </a:p>
        </p:txBody>
      </p:sp>
    </p:spTree>
    <p:extLst>
      <p:ext uri="{BB962C8B-B14F-4D97-AF65-F5344CB8AC3E}">
        <p14:creationId xmlns:p14="http://schemas.microsoft.com/office/powerpoint/2010/main" val="3926732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DECA25-55D6-4DBE-9578-18E4C40F0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596" y="395741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nl-NL" dirty="0"/>
              <a:t>Aandachtspunten: </a:t>
            </a:r>
            <a:br>
              <a:rPr lang="nl-NL" dirty="0"/>
            </a:br>
            <a:r>
              <a:rPr lang="nl-NL" dirty="0"/>
              <a:t>- </a:t>
            </a:r>
            <a:r>
              <a:rPr lang="nl-NL" sz="2700" dirty="0"/>
              <a:t>Moment opname registratie Suite</a:t>
            </a:r>
            <a:br>
              <a:rPr lang="nl-NL" sz="2700" dirty="0"/>
            </a:br>
            <a:r>
              <a:rPr lang="nl-NL" sz="2700" dirty="0"/>
              <a:t>- </a:t>
            </a:r>
            <a:r>
              <a:rPr lang="nl-NL" sz="2700" dirty="0" err="1"/>
              <a:t>Wlz-uitname</a:t>
            </a:r>
            <a:r>
              <a:rPr lang="nl-NL" sz="2700" dirty="0"/>
              <a:t> heeft het totaal aantal cliënten ongeveer gehalveerd</a:t>
            </a:r>
            <a:br>
              <a:rPr lang="nl-NL" dirty="0"/>
            </a:br>
            <a:endParaRPr lang="nl-NL" dirty="0"/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538FEF49-3B1B-4613-A83D-C6129B09B3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1785" y="1065035"/>
            <a:ext cx="6976015" cy="2363965"/>
          </a:xfrm>
        </p:spPr>
      </p:pic>
    </p:spTree>
    <p:extLst>
      <p:ext uri="{BB962C8B-B14F-4D97-AF65-F5344CB8AC3E}">
        <p14:creationId xmlns:p14="http://schemas.microsoft.com/office/powerpoint/2010/main" val="251606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5268727D-E9C4-4034-A9B5-C75C0B46A97B}"/>
              </a:ext>
            </a:extLst>
          </p:cNvPr>
          <p:cNvSpPr txBox="1"/>
          <p:nvPr/>
        </p:nvSpPr>
        <p:spPr>
          <a:xfrm>
            <a:off x="5872293" y="585217"/>
            <a:ext cx="442014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Deze zorg wordt gefinancierd met jaarlijkse budgetsubsidies op basis van prijs per plek</a:t>
            </a:r>
          </a:p>
          <a:p>
            <a:endParaRPr lang="nl-NL" dirty="0"/>
          </a:p>
          <a:p>
            <a:r>
              <a:rPr lang="nl-NL" b="1" dirty="0"/>
              <a:t>Intramuraal:</a:t>
            </a:r>
            <a:r>
              <a:rPr lang="nl-NL" dirty="0"/>
              <a:t> </a:t>
            </a:r>
          </a:p>
          <a:p>
            <a:r>
              <a:rPr lang="nl-NL" dirty="0"/>
              <a:t>Als verblijf integraal onderdeel is van de zorg, en niet door de cliënten betaald wordt. </a:t>
            </a:r>
          </a:p>
          <a:p>
            <a:endParaRPr lang="nl-NL" dirty="0"/>
          </a:p>
          <a:p>
            <a:r>
              <a:rPr lang="nl-NL" b="1" dirty="0"/>
              <a:t>Extramuraal:</a:t>
            </a:r>
            <a:r>
              <a:rPr lang="nl-NL" dirty="0"/>
              <a:t> </a:t>
            </a:r>
          </a:p>
          <a:p>
            <a:r>
              <a:rPr lang="nl-NL" dirty="0"/>
              <a:t>Bij scheiden wonen-zorg is sprake van extramuraal BW.</a:t>
            </a:r>
          </a:p>
          <a:p>
            <a:endParaRPr lang="nl-NL" dirty="0"/>
          </a:p>
          <a:p>
            <a:r>
              <a:rPr lang="nl-NL" b="1" dirty="0"/>
              <a:t>Eigen bijdrage CAK:</a:t>
            </a:r>
          </a:p>
          <a:p>
            <a:r>
              <a:rPr lang="nl-NL" i="1" dirty="0"/>
              <a:t>Intramuraal</a:t>
            </a:r>
            <a:r>
              <a:rPr lang="nl-NL" dirty="0"/>
              <a:t>: CAK berekent de eigen bijdrage op basis van het inkomen, vermogen, de leeftijd en de huishoudsamenstelling</a:t>
            </a:r>
          </a:p>
          <a:p>
            <a:r>
              <a:rPr lang="nl-NL" i="1" dirty="0"/>
              <a:t>Extramuraal</a:t>
            </a:r>
            <a:r>
              <a:rPr lang="nl-NL" dirty="0"/>
              <a:t>: </a:t>
            </a:r>
            <a:r>
              <a:rPr lang="nl-NL" b="0" i="0" dirty="0">
                <a:solidFill>
                  <a:srgbClr val="000000"/>
                </a:solidFill>
                <a:effectLst/>
                <a:latin typeface="MarkPro-Light"/>
              </a:rPr>
              <a:t>Sinds 2020 is de </a:t>
            </a:r>
            <a:r>
              <a:rPr lang="nl-NL" b="0" i="0" dirty="0" err="1">
                <a:solidFill>
                  <a:srgbClr val="000000"/>
                </a:solidFill>
                <a:effectLst/>
                <a:latin typeface="MarkPro-Light"/>
              </a:rPr>
              <a:t>Wmo</a:t>
            </a:r>
            <a:r>
              <a:rPr lang="nl-NL" b="0" i="0" dirty="0">
                <a:solidFill>
                  <a:srgbClr val="000000"/>
                </a:solidFill>
                <a:effectLst/>
                <a:latin typeface="MarkPro-Light"/>
              </a:rPr>
              <a:t> eigen bijdrage </a:t>
            </a:r>
            <a:r>
              <a:rPr lang="nl-NL" b="1" i="0" dirty="0">
                <a:solidFill>
                  <a:srgbClr val="000000"/>
                </a:solidFill>
                <a:effectLst/>
                <a:latin typeface="MarkPro-Bold"/>
              </a:rPr>
              <a:t>maximaal € 19,- per maand</a:t>
            </a:r>
            <a:r>
              <a:rPr lang="nl-NL" b="0" i="0" dirty="0">
                <a:solidFill>
                  <a:srgbClr val="000000"/>
                </a:solidFill>
                <a:effectLst/>
                <a:latin typeface="MarkPro-Light"/>
              </a:rPr>
              <a:t>.</a:t>
            </a:r>
            <a:endParaRPr lang="nl-NL" dirty="0"/>
          </a:p>
          <a:p>
            <a:endParaRPr lang="nl-NL" dirty="0"/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A1B1F362-3ADE-44E7-8775-FEFF9F4F5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788" y="769775"/>
            <a:ext cx="4918201" cy="490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7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vak 9">
            <a:extLst>
              <a:ext uri="{FF2B5EF4-FFF2-40B4-BE49-F238E27FC236}">
                <a16:creationId xmlns:a16="http://schemas.microsoft.com/office/drawing/2014/main" id="{8DC9A6CD-27DD-41DB-B843-0A0C73ECBCF5}"/>
              </a:ext>
            </a:extLst>
          </p:cNvPr>
          <p:cNvSpPr txBox="1"/>
          <p:nvPr/>
        </p:nvSpPr>
        <p:spPr>
          <a:xfrm>
            <a:off x="4721290" y="1623527"/>
            <a:ext cx="4665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 aanbieders met 1 client zijn niet apart opgesomd.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D801D3F9-1A8B-44B9-85CC-F81D711E9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249" y="673067"/>
            <a:ext cx="3448310" cy="551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917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9848B-47E4-429A-BB53-D39431597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165" y="1803632"/>
            <a:ext cx="5399343" cy="1979803"/>
          </a:xfrm>
        </p:spPr>
        <p:txBody>
          <a:bodyPr>
            <a:normAutofit/>
          </a:bodyPr>
          <a:lstStyle/>
          <a:p>
            <a:r>
              <a:rPr lang="nl-NL" sz="1600" dirty="0">
                <a:solidFill>
                  <a:schemeClr val="tx1"/>
                </a:solidFill>
              </a:rPr>
              <a:t>Af en toe liggen er casussen voor in het Team Opvang en Beschermd Wonen (TOBW) waarbij het ingekochte, reguliere Zorg-in-Natura aanbod (Mondriaan,</a:t>
            </a:r>
            <a:br>
              <a:rPr lang="nl-NL" sz="1600" dirty="0">
                <a:solidFill>
                  <a:schemeClr val="tx1"/>
                </a:solidFill>
              </a:rPr>
            </a:br>
            <a:r>
              <a:rPr lang="nl-NL" sz="1600" dirty="0" err="1">
                <a:solidFill>
                  <a:schemeClr val="tx1"/>
                </a:solidFill>
              </a:rPr>
              <a:t>LEVANTOgroep</a:t>
            </a:r>
            <a:r>
              <a:rPr lang="nl-NL" sz="1600" dirty="0">
                <a:solidFill>
                  <a:schemeClr val="tx1"/>
                </a:solidFill>
              </a:rPr>
              <a:t> en Leger des Heils) niet passend is en ook persoonsgebonden budget (pgb) zorg geen oplossing is. Dan moeten we zoeken naar individuele oplossingen.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F7364541-54EA-436C-9D67-9C984F5A8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681036"/>
            <a:ext cx="3332584" cy="5610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09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39B4A-67A0-42DC-8D2C-22F8D5FAC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2470" y="1879135"/>
            <a:ext cx="4874773" cy="1812022"/>
          </a:xfrm>
        </p:spPr>
        <p:txBody>
          <a:bodyPr>
            <a:noAutofit/>
          </a:bodyPr>
          <a:lstStyle/>
          <a:p>
            <a:r>
              <a:rPr lang="nl-NL" sz="1600" dirty="0">
                <a:solidFill>
                  <a:schemeClr val="tx1"/>
                </a:solidFill>
              </a:rPr>
              <a:t>Deze plekken worden Safe House plekken genoemd en worden ingezet als een opvolging na ontslag uit een (verslavings- )kliniek. Door niet direct terug te keren naar de oude situatie kunnen triggers uit de</a:t>
            </a:r>
            <a:br>
              <a:rPr lang="nl-NL" sz="1600" dirty="0">
                <a:solidFill>
                  <a:schemeClr val="tx1"/>
                </a:solidFill>
              </a:rPr>
            </a:br>
            <a:r>
              <a:rPr lang="nl-NL" sz="1600" dirty="0">
                <a:solidFill>
                  <a:schemeClr val="tx1"/>
                </a:solidFill>
              </a:rPr>
              <a:t>oude situatie verder slijten.</a:t>
            </a:r>
            <a:br>
              <a:rPr lang="nl-NL" sz="1600" dirty="0">
                <a:solidFill>
                  <a:schemeClr val="tx1"/>
                </a:solidFill>
              </a:rPr>
            </a:br>
            <a:br>
              <a:rPr lang="nl-NL" sz="1600" dirty="0">
                <a:solidFill>
                  <a:schemeClr val="tx1"/>
                </a:solidFill>
              </a:rPr>
            </a:br>
            <a:endParaRPr lang="nl-NL" sz="1600" i="1" dirty="0">
              <a:solidFill>
                <a:schemeClr val="tx1"/>
              </a:solidFill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019D9C8-B23A-4D98-8A5E-7E5F9B565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437" y="1191237"/>
            <a:ext cx="4167708" cy="4332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4691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154</TotalTime>
  <Words>215</Words>
  <Application>Microsoft Office PowerPoint</Application>
  <PresentationFormat>Breedbeeld</PresentationFormat>
  <Paragraphs>16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MarkPro-Bold</vt:lpstr>
      <vt:lpstr>MarkPro-Light</vt:lpstr>
      <vt:lpstr>Trebuchet MS</vt:lpstr>
      <vt:lpstr>Wingdings 3</vt:lpstr>
      <vt:lpstr>Facet</vt:lpstr>
      <vt:lpstr>Het zorgveld</vt:lpstr>
      <vt:lpstr>Aandachtspunten:  - Moment opname registratie Suite - Wlz-uitname heeft het totaal aantal cliënten ongeveer gehalveerd </vt:lpstr>
      <vt:lpstr>PowerPoint-presentatie</vt:lpstr>
      <vt:lpstr>PowerPoint-presentatie</vt:lpstr>
      <vt:lpstr>Af en toe liggen er casussen voor in het Team Opvang en Beschermd Wonen (TOBW) waarbij het ingekochte, reguliere Zorg-in-Natura aanbod (Mondriaan, LEVANTOgroep en Leger des Heils) niet passend is en ook persoonsgebonden budget (pgb) zorg geen oplossing is. Dan moeten we zoeken naar individuele oplossingen.</vt:lpstr>
      <vt:lpstr>Deze plekken worden Safe House plekken genoemd en worden ingezet als een opvolging na ontslag uit een (verslavings- )kliniek. Door niet direct terug te keren naar de oude situatie kunnen triggers uit de oude situatie verder slijten.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Het zorgveld</dc:title>
  <dc:creator>Reimerink, Michiel</dc:creator>
  <cp:lastModifiedBy>Paulien van Mierlo</cp:lastModifiedBy>
  <cp:revision>10</cp:revision>
  <dcterms:created xsi:type="dcterms:W3CDTF">2022-02-23T12:50:09Z</dcterms:created>
  <dcterms:modified xsi:type="dcterms:W3CDTF">2022-06-30T09:57:06Z</dcterms:modified>
</cp:coreProperties>
</file>