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20E448-5521-4381-B6BC-0231DD79F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DEB1FD-7C75-4243-8024-48A295C3C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4F4B1-4BB0-491C-B01F-68C80F28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953B76-1B58-407C-9D82-1985D140D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BA40E-32BE-4327-9FBC-0605716E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77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DCD3D-0611-429A-B9FE-617CC6EF2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9090DAB-16FD-433E-98E6-A1E31ED8B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4507B9-DCA8-4C52-A94D-F6B1B59DD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0C2C56-1247-4E93-96B8-B0067312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BC8D2A-0FA2-45C9-9693-3B42DCA66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831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E6D5B74-BCB7-404E-AD4E-6BEFA0B91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80FA62-B0AC-48A1-AA8D-E2F341FE5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429C01-47C5-4D58-9095-9F5FD58E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7A6288-BF50-4D60-8F72-098AA330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A06BF0-52E9-4E63-8F2B-1EEB9219F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61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g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CA0BA44-481F-46DA-9DDE-8A0EFA0D8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1751" y="392048"/>
            <a:ext cx="10011057" cy="665505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latin typeface="+mj-lt"/>
              </a:defRPr>
            </a:lvl1pPr>
          </a:lstStyle>
          <a:p>
            <a:pPr algn="l"/>
            <a:r>
              <a:rPr lang="nl-NL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Click </a:t>
            </a:r>
            <a:r>
              <a:rPr lang="nl-NL" sz="44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to</a:t>
            </a:r>
            <a:r>
              <a:rPr lang="nl-NL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nl-NL" sz="44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add</a:t>
            </a:r>
            <a:r>
              <a:rPr lang="nl-NL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nl-NL" sz="44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title</a:t>
            </a:r>
            <a:endParaRPr lang="nl-NL" sz="44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" name="Rechte verbindingslijn 4">
            <a:extLst>
              <a:ext uri="{FF2B5EF4-FFF2-40B4-BE49-F238E27FC236}">
                <a16:creationId xmlns:a16="http://schemas.microsoft.com/office/drawing/2014/main" id="{CDBECF5B-349F-4931-ABC9-0A4D9199F113}"/>
              </a:ext>
            </a:extLst>
          </p:cNvPr>
          <p:cNvCxnSpPr>
            <a:cxnSpLocks/>
          </p:cNvCxnSpPr>
          <p:nvPr userDrawn="1"/>
        </p:nvCxnSpPr>
        <p:spPr>
          <a:xfrm>
            <a:off x="603837" y="0"/>
            <a:ext cx="0" cy="6858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Ovaal 5">
            <a:extLst>
              <a:ext uri="{FF2B5EF4-FFF2-40B4-BE49-F238E27FC236}">
                <a16:creationId xmlns:a16="http://schemas.microsoft.com/office/drawing/2014/main" id="{1CCF97FE-C77F-4123-838C-48F2C27FB852}"/>
              </a:ext>
            </a:extLst>
          </p:cNvPr>
          <p:cNvSpPr/>
          <p:nvPr userDrawn="1"/>
        </p:nvSpPr>
        <p:spPr>
          <a:xfrm>
            <a:off x="501488" y="520104"/>
            <a:ext cx="204697" cy="204697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05DC7B-7E82-4BAC-B2EF-7CF1542013E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4138" y="1244905"/>
            <a:ext cx="6269931" cy="5254625"/>
          </a:xfrm>
          <a:prstGeom prst="rect">
            <a:avLst/>
          </a:prstGeom>
        </p:spPr>
        <p:txBody>
          <a:bodyPr/>
          <a:lstStyle>
            <a:lvl1pPr marL="802800" indent="-802800"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Font typeface="Webdings" panose="05030102010509060703" pitchFamily="18" charset="2"/>
              <a:buChar char=""/>
              <a:defRPr b="1"/>
            </a:lvl1pPr>
            <a:lvl2pPr marL="1255713" indent="-452438"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§"/>
              <a:defRPr sz="2200" b="0"/>
            </a:lvl2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met bullets</a:t>
            </a:r>
          </a:p>
          <a:p>
            <a:pPr lvl="0"/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 err="1"/>
              <a:t>Niveau</a:t>
            </a:r>
            <a:r>
              <a:rPr lang="en-US" dirty="0"/>
              <a:t> 2</a:t>
            </a:r>
          </a:p>
          <a:p>
            <a:pPr lvl="1"/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5A5A74A-1347-44A0-9B3A-3BCB4A976C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76418" y="1244904"/>
            <a:ext cx="4995592" cy="5096075"/>
          </a:xfrm>
          <a:prstGeom prst="roundRect">
            <a:avLst>
              <a:gd name="adj" fmla="val 2333"/>
            </a:avLst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56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E2D8F-73D2-407B-A5DD-B2676031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8B80E6-C6DF-4B96-AC25-E6F2ABFE9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F4CF4E-4B67-4840-86E4-312EA89A4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AD61C6-72DC-488D-A6A4-A03C8A60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95F41-D11D-4CDD-AC93-14DC1D90C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00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3611C1-403F-4588-AE63-40A8845E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C30122-4531-4A32-833C-B775AF3B7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6788C5-4913-4A83-B992-2DEAF9488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0092B2-18DE-43C8-81B3-2D1C9B256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5F476B-5332-43FB-8E72-8C6CF2BD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60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BEDD76-05F6-4A29-86BD-E6D85EA5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B318E6-035F-4119-BF25-C8E9A871E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17BDB73-554F-4DD0-9397-065BF7335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72DBBFF-AE36-4C96-8F9E-921BD4D3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23F834-6A38-4076-9B8A-A097E8824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98ACC7-A8A6-4F25-9C65-57686CC0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4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C79B4-5FE7-4FE9-AC47-9FDB55E6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00034F-78DF-473F-8C85-6AC7BCCC8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8B06FE-1D34-46BF-89CE-4C9F1C90F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CCBF18C-8E9A-4B1B-B1CC-96300B2FD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8F43AB-32DD-460E-B40B-D9088C173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8B853B4-D947-48C0-B582-4AE7553C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A674B46-6924-4D19-8C49-F56100F3B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A8E2B8-59E0-4451-B01D-314EC1D02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513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CDD03-4FCB-4022-B2CE-8C65B664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100DD0A-0F29-4921-B5B5-0900A339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4B6AE-8877-4507-80AF-8EABBCB6F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3057E2-9B33-4DEB-8952-2E12DB50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162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A401298-AACA-4936-A1D5-29EBA6913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BAD9F88-BD1A-4296-B17E-39DE0DC2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175259-9DC4-4F0F-A3B6-E90871375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99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BE18E-3F46-40EF-BD04-CB4F6272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1523BF-1F45-4C78-BE72-257765EA1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319CFC-BC16-41A6-9D30-70A18F759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2293DC-551D-46B8-9F12-515E6EAF3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1A02667-3E21-4434-8FF3-A30E44F3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1B3C15F-F530-4C30-BD7D-EF9324489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945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A9D22-3ED7-43B1-8B49-D0534A5F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3CD891E-7CCE-40A1-B51A-B4D7BDC0E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3865D41-1041-4C05-852C-B3E814478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65636A-E0B0-4059-8514-D3AE9178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BE0988-C163-4292-BAD9-3F4A97D04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9C1F7C-0F8B-4F86-BF98-FB6AB5C41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578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56B648-5C2C-4B30-8A65-C6CFCAAB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CE0755-1FA5-47B5-B6A5-E645DCFFD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BE007C-35E7-4491-87CC-E35CEEEBD7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05BA1-54F2-4912-82BD-664C5975C816}" type="datetimeFigureOut">
              <a:rPr lang="nl-NL" smtClean="0"/>
              <a:t>10-11-2022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2FEBB8-75DF-4B31-94B8-3D8FB6142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4B8FA7-3572-4C2D-A419-91F5C0D47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C388-7B2F-4E92-869A-67149EC22F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23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6B21EC-7B6B-40D1-B2DE-8C24B10255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3100" b="1" dirty="0"/>
              <a:t>Scope (wijziging </a:t>
            </a:r>
            <a:r>
              <a:rPr lang="nl-NL" sz="3100" b="1" dirty="0" err="1"/>
              <a:t>tov</a:t>
            </a:r>
            <a:r>
              <a:rPr lang="nl-NL" sz="3100" b="1" dirty="0"/>
              <a:t> de presentatie bij de startbijeenkomst)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02E997-77CE-4701-90DC-81F0E94725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4138" y="1026367"/>
            <a:ext cx="10867242" cy="5473163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Bouwkundig onderhoud (opdrachtgever: RIB &amp; FB)</a:t>
            </a:r>
            <a:endParaRPr lang="nl-NL" b="0" dirty="0"/>
          </a:p>
          <a:p>
            <a:r>
              <a:rPr lang="nl-NL" b="0" dirty="0"/>
              <a:t>Preventief onderhoud aan voorkomende bouwdelen binnen de scope van het </a:t>
            </a:r>
            <a:r>
              <a:rPr lang="nl-NL" b="0" dirty="0" err="1"/>
              <a:t>PvE</a:t>
            </a:r>
            <a:r>
              <a:rPr lang="nl-NL" b="0" dirty="0"/>
              <a:t>. Waarbij de uitvoering conform specifieke vraag en volgens voorschriften c.q. aanwijzing van GVB moeten worden uitgevoerd; </a:t>
            </a:r>
          </a:p>
          <a:p>
            <a:endParaRPr lang="nl-NL" b="0" dirty="0"/>
          </a:p>
          <a:p>
            <a:r>
              <a:rPr lang="nl-NL" b="0" dirty="0">
                <a:highlight>
                  <a:srgbClr val="00FFFF"/>
                </a:highlight>
              </a:rPr>
              <a:t>Correctief onderhoud aan voorkomende bouwdelen binnen de scope van het PvE. Hieronder vallen naast (24/7) storingen/ spoedeisende werkzaamheden ook andere werkzaamheden, zoals bijvoorbeeld kleine aanpassingen/ wijzigingen, allerhande bouwkundige klusjes zoals dingen ophangen, verplaatsen aanpassen, hand- en spandiensten enzovoort waarvoor een vakman nodig is. Voor het GVB-vastgoed is een 1</a:t>
            </a:r>
            <a:r>
              <a:rPr lang="nl-NL" b="0" baseline="30000" dirty="0">
                <a:highlight>
                  <a:srgbClr val="00FFFF"/>
                </a:highlight>
              </a:rPr>
              <a:t>e</a:t>
            </a:r>
            <a:r>
              <a:rPr lang="nl-NL" b="0" dirty="0">
                <a:highlight>
                  <a:srgbClr val="00FFFF"/>
                </a:highlight>
              </a:rPr>
              <a:t> en 2</a:t>
            </a:r>
            <a:r>
              <a:rPr lang="nl-NL" b="0" baseline="30000" dirty="0">
                <a:highlight>
                  <a:srgbClr val="00FFFF"/>
                </a:highlight>
              </a:rPr>
              <a:t>e</a:t>
            </a:r>
            <a:r>
              <a:rPr lang="nl-NL" b="0" dirty="0">
                <a:highlight>
                  <a:srgbClr val="00FFFF"/>
                </a:highlight>
              </a:rPr>
              <a:t> lijns onderhoud nodig. Voor het Ov-vastgoed is een 2</a:t>
            </a:r>
            <a:r>
              <a:rPr lang="nl-NL" b="0" baseline="30000" dirty="0">
                <a:highlight>
                  <a:srgbClr val="00FFFF"/>
                </a:highlight>
              </a:rPr>
              <a:t>e</a:t>
            </a:r>
            <a:r>
              <a:rPr lang="nl-NL" b="0" dirty="0">
                <a:highlight>
                  <a:srgbClr val="00FFFF"/>
                </a:highlight>
              </a:rPr>
              <a:t> lijns onderhoud nodig;</a:t>
            </a:r>
          </a:p>
          <a:p>
            <a:r>
              <a:rPr lang="nl-NL" b="0" dirty="0"/>
              <a:t>. </a:t>
            </a:r>
          </a:p>
          <a:p>
            <a:r>
              <a:rPr lang="nl-NL" b="0" dirty="0"/>
              <a:t>Diverse beheer- en advieswerkzaamheden ter ondersteuning van de hiervoor aangegeven werkzaamheden. Activiteiten zoals overleggen, kwaliteitscontroles, informatiebeheer en (voortgang)rapportages en het klant specifiek inrichten van een eigen registratie en afhandelingssysteem voor het correctief storingsonderhoud. </a:t>
            </a:r>
          </a:p>
          <a:p>
            <a:pPr marL="803275" lvl="1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52393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167</Words>
  <Application>Microsoft Office PowerPoint</Application>
  <PresentationFormat>Breedbeeld</PresentationFormat>
  <Paragraphs>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Calibri Light</vt:lpstr>
      <vt:lpstr>Webdings</vt:lpstr>
      <vt:lpstr>Wingdings</vt:lpstr>
      <vt:lpstr>Kantoorthema</vt:lpstr>
      <vt:lpstr>Scope (wijziging tov de presentatie bij de startbijeenkomst)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Tahamata, Livio</dc:creator>
  <cp:lastModifiedBy>Tahamata, Livio</cp:lastModifiedBy>
  <cp:revision>3</cp:revision>
  <dcterms:created xsi:type="dcterms:W3CDTF">2022-11-10T15:00:39Z</dcterms:created>
  <dcterms:modified xsi:type="dcterms:W3CDTF">2022-11-10T15:18:22Z</dcterms:modified>
</cp:coreProperties>
</file>