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7" r:id="rId2"/>
    <p:sldId id="338" r:id="rId3"/>
    <p:sldId id="339" r:id="rId4"/>
    <p:sldId id="335" r:id="rId5"/>
    <p:sldId id="320" r:id="rId6"/>
    <p:sldId id="340" r:id="rId7"/>
    <p:sldId id="398" r:id="rId8"/>
    <p:sldId id="399" r:id="rId9"/>
    <p:sldId id="323" r:id="rId10"/>
    <p:sldId id="325" r:id="rId11"/>
    <p:sldId id="334" r:id="rId12"/>
    <p:sldId id="326" r:id="rId13"/>
    <p:sldId id="328" r:id="rId14"/>
    <p:sldId id="332" r:id="rId15"/>
    <p:sldId id="333" r:id="rId16"/>
    <p:sldId id="400" r:id="rId17"/>
    <p:sldId id="316" r:id="rId18"/>
    <p:sldId id="336" r:id="rId19"/>
  </p:sldIdLst>
  <p:sldSz cx="9144000" cy="6858000" type="screen4x3"/>
  <p:notesSz cx="6797675" cy="9926638"/>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50"/>
    <a:srgbClr val="33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8867F3-86DE-43A7-A606-4CB5D0E089D0}" v="1629" dt="2022-01-11T14:38:13.085"/>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1704" y="102"/>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0444" y="0"/>
            <a:ext cx="2945659" cy="496332"/>
          </a:xfrm>
          <a:prstGeom prst="rect">
            <a:avLst/>
          </a:prstGeom>
        </p:spPr>
        <p:txBody>
          <a:bodyPr vert="horz" lIns="91440" tIns="45720" rIns="91440" bIns="45720" rtlCol="0"/>
          <a:lstStyle>
            <a:lvl1pPr algn="r">
              <a:defRPr sz="1200"/>
            </a:lvl1pPr>
          </a:lstStyle>
          <a:p>
            <a:fld id="{72BBC4D4-CDA3-40DC-B8B0-A2BCD53106B9}" type="datetimeFigureOut">
              <a:rPr lang="nl-NL" smtClean="0"/>
              <a:pPr/>
              <a:t>21-1-2022</a:t>
            </a:fld>
            <a:endParaRPr lang="nl-NL"/>
          </a:p>
        </p:txBody>
      </p:sp>
      <p:sp>
        <p:nvSpPr>
          <p:cNvPr id="4" name="Tijdelijke aanduiding voor dia-afbeelding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0444" y="9428583"/>
            <a:ext cx="2945659" cy="496332"/>
          </a:xfrm>
          <a:prstGeom prst="rect">
            <a:avLst/>
          </a:prstGeom>
        </p:spPr>
        <p:txBody>
          <a:bodyPr vert="horz" lIns="91440" tIns="45720" rIns="91440" bIns="45720" rtlCol="0" anchor="b"/>
          <a:lstStyle>
            <a:lvl1pPr algn="r">
              <a:defRPr sz="1200"/>
            </a:lvl1pPr>
          </a:lstStyle>
          <a:p>
            <a:fld id="{2951B309-FE49-4E55-BA1E-BFEE8429E9BB}" type="slidenum">
              <a:rPr lang="nl-NL" smtClean="0"/>
              <a:pPr/>
              <a:t>‹nr.›</a:t>
            </a:fld>
            <a:endParaRPr lang="nl-NL"/>
          </a:p>
        </p:txBody>
      </p:sp>
    </p:spTree>
    <p:extLst>
      <p:ext uri="{BB962C8B-B14F-4D97-AF65-F5344CB8AC3E}">
        <p14:creationId xmlns:p14="http://schemas.microsoft.com/office/powerpoint/2010/main" val="3965707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E4074B61-66BF-48FA-BB78-F79AE791C4D7}" type="slidenum">
              <a:rPr lang="nl-NL" smtClean="0">
                <a:solidFill>
                  <a:prstClr val="black"/>
                </a:solidFill>
              </a:rPr>
              <a:pPr/>
              <a:t>1</a:t>
            </a:fld>
            <a:endParaRPr lang="nl-NL">
              <a:solidFill>
                <a:prstClr val="black"/>
              </a:solidFill>
            </a:endParaRPr>
          </a:p>
        </p:txBody>
      </p:sp>
      <p:sp>
        <p:nvSpPr>
          <p:cNvPr id="5" name="Footer Placeholder 4"/>
          <p:cNvSpPr>
            <a:spLocks noGrp="1"/>
          </p:cNvSpPr>
          <p:nvPr>
            <p:ph type="ftr" sz="quarter" idx="11"/>
          </p:nvPr>
        </p:nvSpPr>
        <p:spPr/>
        <p:txBody>
          <a:bodyPr/>
          <a:lstStyle/>
          <a:p>
            <a:r>
              <a:rPr lang="nl-NL">
                <a:solidFill>
                  <a:prstClr val="black"/>
                </a:solidFill>
              </a:rPr>
              <a:t>CM binnen FCO, auteur MV</a:t>
            </a:r>
          </a:p>
        </p:txBody>
      </p:sp>
    </p:spTree>
    <p:extLst>
      <p:ext uri="{BB962C8B-B14F-4D97-AF65-F5344CB8AC3E}">
        <p14:creationId xmlns:p14="http://schemas.microsoft.com/office/powerpoint/2010/main" val="14991733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Een van de contactpersonen na gunning</a:t>
            </a:r>
          </a:p>
        </p:txBody>
      </p:sp>
      <p:sp>
        <p:nvSpPr>
          <p:cNvPr id="4" name="Tijdelijke aanduiding voor dianummer 3"/>
          <p:cNvSpPr>
            <a:spLocks noGrp="1"/>
          </p:cNvSpPr>
          <p:nvPr>
            <p:ph type="sldNum" sz="quarter" idx="5"/>
          </p:nvPr>
        </p:nvSpPr>
        <p:spPr/>
        <p:txBody>
          <a:bodyPr/>
          <a:lstStyle/>
          <a:p>
            <a:fld id="{2951B309-FE49-4E55-BA1E-BFEE8429E9BB}" type="slidenum">
              <a:rPr lang="nl-NL" smtClean="0"/>
              <a:pPr/>
              <a:t>14</a:t>
            </a:fld>
            <a:endParaRPr lang="nl-NL"/>
          </a:p>
        </p:txBody>
      </p:sp>
    </p:spTree>
    <p:extLst>
      <p:ext uri="{BB962C8B-B14F-4D97-AF65-F5344CB8AC3E}">
        <p14:creationId xmlns:p14="http://schemas.microsoft.com/office/powerpoint/2010/main" val="21930422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2951B309-FE49-4E55-BA1E-BFEE8429E9BB}" type="slidenum">
              <a:rPr lang="nl-NL" smtClean="0"/>
              <a:t>18</a:t>
            </a:fld>
            <a:endParaRPr lang="nl-NL"/>
          </a:p>
        </p:txBody>
      </p:sp>
    </p:spTree>
    <p:extLst>
      <p:ext uri="{BB962C8B-B14F-4D97-AF65-F5344CB8AC3E}">
        <p14:creationId xmlns:p14="http://schemas.microsoft.com/office/powerpoint/2010/main" val="264808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2951B309-FE49-4E55-BA1E-BFEE8429E9BB}" type="slidenum">
              <a:rPr lang="nl-NL" smtClean="0"/>
              <a:pPr/>
              <a:t>2</a:t>
            </a:fld>
            <a:endParaRPr lang="nl-NL"/>
          </a:p>
        </p:txBody>
      </p:sp>
    </p:spTree>
    <p:extLst>
      <p:ext uri="{BB962C8B-B14F-4D97-AF65-F5344CB8AC3E}">
        <p14:creationId xmlns:p14="http://schemas.microsoft.com/office/powerpoint/2010/main" val="21602947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In</a:t>
            </a:r>
            <a:r>
              <a:rPr lang="nl-NL" baseline="0"/>
              <a:t> de opdracht zit zeker een prikkel voor de Opdrachtnemer om het verdienmodel te optimaliseren door aan het begin van het contract te investeren, om daarna minder storingen te hebben die wel zijn afgekocht. Elke storing kost de Opdrachtnemer geld!!!</a:t>
            </a:r>
            <a:endParaRPr lang="nl-NL"/>
          </a:p>
        </p:txBody>
      </p:sp>
      <p:sp>
        <p:nvSpPr>
          <p:cNvPr id="4" name="Tijdelijke aanduiding voor dianummer 3"/>
          <p:cNvSpPr>
            <a:spLocks noGrp="1"/>
          </p:cNvSpPr>
          <p:nvPr>
            <p:ph type="sldNum" sz="quarter" idx="5"/>
          </p:nvPr>
        </p:nvSpPr>
        <p:spPr/>
        <p:txBody>
          <a:bodyPr/>
          <a:lstStyle/>
          <a:p>
            <a:fld id="{2951B309-FE49-4E55-BA1E-BFEE8429E9BB}" type="slidenum">
              <a:rPr lang="nl-NL" smtClean="0"/>
              <a:pPr/>
              <a:t>4</a:t>
            </a:fld>
            <a:endParaRPr lang="nl-NL"/>
          </a:p>
        </p:txBody>
      </p:sp>
    </p:spTree>
    <p:extLst>
      <p:ext uri="{BB962C8B-B14F-4D97-AF65-F5344CB8AC3E}">
        <p14:creationId xmlns:p14="http://schemas.microsoft.com/office/powerpoint/2010/main" val="22380655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Let</a:t>
            </a:r>
            <a:r>
              <a:rPr lang="nl-NL" baseline="0"/>
              <a:t> wel, het minimum conditieniveau is een 6-puntsschaal. </a:t>
            </a:r>
            <a:endParaRPr lang="nl-NL"/>
          </a:p>
        </p:txBody>
      </p:sp>
      <p:sp>
        <p:nvSpPr>
          <p:cNvPr id="4" name="Tijdelijke aanduiding voor dianummer 3"/>
          <p:cNvSpPr>
            <a:spLocks noGrp="1"/>
          </p:cNvSpPr>
          <p:nvPr>
            <p:ph type="sldNum" sz="quarter" idx="5"/>
          </p:nvPr>
        </p:nvSpPr>
        <p:spPr/>
        <p:txBody>
          <a:bodyPr/>
          <a:lstStyle/>
          <a:p>
            <a:fld id="{2951B309-FE49-4E55-BA1E-BFEE8429E9BB}" type="slidenum">
              <a:rPr lang="nl-NL" smtClean="0"/>
              <a:pPr/>
              <a:t>6</a:t>
            </a:fld>
            <a:endParaRPr lang="nl-NL"/>
          </a:p>
        </p:txBody>
      </p:sp>
    </p:spTree>
    <p:extLst>
      <p:ext uri="{BB962C8B-B14F-4D97-AF65-F5344CB8AC3E}">
        <p14:creationId xmlns:p14="http://schemas.microsoft.com/office/powerpoint/2010/main" val="37620998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Overige concrete prestaties die geleverd</a:t>
            </a:r>
            <a:r>
              <a:rPr lang="nl-NL" baseline="0"/>
              <a:t> moeten worden zijn de </a:t>
            </a:r>
            <a:r>
              <a:rPr lang="nl-NL" baseline="0" err="1"/>
              <a:t>KPI’s</a:t>
            </a:r>
            <a:r>
              <a:rPr lang="nl-NL" baseline="0"/>
              <a:t> zoals bijv., klanttevredenheid, het beschikbaarheidspercentage</a:t>
            </a:r>
            <a:endParaRPr lang="nl-NL"/>
          </a:p>
        </p:txBody>
      </p:sp>
      <p:sp>
        <p:nvSpPr>
          <p:cNvPr id="4" name="Tijdelijke aanduiding voor dianummer 3"/>
          <p:cNvSpPr>
            <a:spLocks noGrp="1"/>
          </p:cNvSpPr>
          <p:nvPr>
            <p:ph type="sldNum" sz="quarter" idx="5"/>
          </p:nvPr>
        </p:nvSpPr>
        <p:spPr/>
        <p:txBody>
          <a:bodyPr/>
          <a:lstStyle/>
          <a:p>
            <a:fld id="{2951B309-FE49-4E55-BA1E-BFEE8429E9BB}" type="slidenum">
              <a:rPr lang="nl-NL" smtClean="0"/>
              <a:pPr/>
              <a:t>7</a:t>
            </a:fld>
            <a:endParaRPr lang="nl-NL"/>
          </a:p>
        </p:txBody>
      </p:sp>
    </p:spTree>
    <p:extLst>
      <p:ext uri="{BB962C8B-B14F-4D97-AF65-F5344CB8AC3E}">
        <p14:creationId xmlns:p14="http://schemas.microsoft.com/office/powerpoint/2010/main" val="7017591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2951B309-FE49-4E55-BA1E-BFEE8429E9BB}" type="slidenum">
              <a:rPr lang="nl-NL" smtClean="0"/>
              <a:pPr/>
              <a:t>9</a:t>
            </a:fld>
            <a:endParaRPr lang="nl-NL"/>
          </a:p>
        </p:txBody>
      </p:sp>
    </p:spTree>
    <p:extLst>
      <p:ext uri="{BB962C8B-B14F-4D97-AF65-F5344CB8AC3E}">
        <p14:creationId xmlns:p14="http://schemas.microsoft.com/office/powerpoint/2010/main" val="32492926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2951B309-FE49-4E55-BA1E-BFEE8429E9BB}" type="slidenum">
              <a:rPr lang="nl-NL" smtClean="0"/>
              <a:pPr/>
              <a:t>10</a:t>
            </a:fld>
            <a:endParaRPr lang="nl-NL"/>
          </a:p>
        </p:txBody>
      </p:sp>
    </p:spTree>
    <p:extLst>
      <p:ext uri="{BB962C8B-B14F-4D97-AF65-F5344CB8AC3E}">
        <p14:creationId xmlns:p14="http://schemas.microsoft.com/office/powerpoint/2010/main" val="32492926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Buiten scope betekend dat er</a:t>
            </a:r>
            <a:r>
              <a:rPr lang="nl-NL" baseline="0"/>
              <a:t> een rekening gestuurd mag worden. Dit betekend </a:t>
            </a:r>
            <a:r>
              <a:rPr lang="nl-NL" b="1" baseline="0"/>
              <a:t>niet </a:t>
            </a:r>
            <a:r>
              <a:rPr lang="nl-NL" b="0" baseline="0"/>
              <a:t>dat de installaties, bouwdelen etc. ook buiten de scope vallen!!! Punt 3 valt buiten de scope en moet daarna afgeprijsd worden. Dit is dus eenmalig, waarna het weer binnen de scope valt.</a:t>
            </a:r>
            <a:endParaRPr lang="nl-NL"/>
          </a:p>
        </p:txBody>
      </p:sp>
      <p:sp>
        <p:nvSpPr>
          <p:cNvPr id="4" name="Tijdelijke aanduiding voor dianummer 3"/>
          <p:cNvSpPr>
            <a:spLocks noGrp="1"/>
          </p:cNvSpPr>
          <p:nvPr>
            <p:ph type="sldNum" sz="quarter" idx="5"/>
          </p:nvPr>
        </p:nvSpPr>
        <p:spPr/>
        <p:txBody>
          <a:bodyPr/>
          <a:lstStyle/>
          <a:p>
            <a:fld id="{2951B309-FE49-4E55-BA1E-BFEE8429E9BB}" type="slidenum">
              <a:rPr lang="nl-NL" smtClean="0"/>
              <a:pPr/>
              <a:t>11</a:t>
            </a:fld>
            <a:endParaRPr lang="nl-NL"/>
          </a:p>
        </p:txBody>
      </p:sp>
    </p:spTree>
    <p:extLst>
      <p:ext uri="{BB962C8B-B14F-4D97-AF65-F5344CB8AC3E}">
        <p14:creationId xmlns:p14="http://schemas.microsoft.com/office/powerpoint/2010/main" val="4544332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Geest van het contract, risico’s blijven bij opdrachtnemer liggen</a:t>
            </a:r>
          </a:p>
        </p:txBody>
      </p:sp>
      <p:sp>
        <p:nvSpPr>
          <p:cNvPr id="4" name="Tijdelijke aanduiding voor dianummer 3"/>
          <p:cNvSpPr>
            <a:spLocks noGrp="1"/>
          </p:cNvSpPr>
          <p:nvPr>
            <p:ph type="sldNum" sz="quarter" idx="5"/>
          </p:nvPr>
        </p:nvSpPr>
        <p:spPr/>
        <p:txBody>
          <a:bodyPr/>
          <a:lstStyle/>
          <a:p>
            <a:fld id="{2951B309-FE49-4E55-BA1E-BFEE8429E9BB}" type="slidenum">
              <a:rPr lang="nl-NL" smtClean="0"/>
              <a:pPr/>
              <a:t>13</a:t>
            </a:fld>
            <a:endParaRPr lang="nl-NL"/>
          </a:p>
        </p:txBody>
      </p:sp>
    </p:spTree>
    <p:extLst>
      <p:ext uri="{BB962C8B-B14F-4D97-AF65-F5344CB8AC3E}">
        <p14:creationId xmlns:p14="http://schemas.microsoft.com/office/powerpoint/2010/main" val="28946260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p>
        </p:txBody>
      </p:sp>
      <p:sp>
        <p:nvSpPr>
          <p:cNvPr id="4" name="Tijdelijke aanduiding voor datum 3"/>
          <p:cNvSpPr>
            <a:spLocks noGrp="1"/>
          </p:cNvSpPr>
          <p:nvPr>
            <p:ph type="dt" sz="half" idx="10"/>
          </p:nvPr>
        </p:nvSpPr>
        <p:spPr/>
        <p:txBody>
          <a:bodyPr/>
          <a:lstStyle/>
          <a:p>
            <a:fld id="{728909CD-F5A7-4801-A616-EC352AF1D656}" type="datetimeFigureOut">
              <a:rPr lang="nl-NL" smtClean="0"/>
              <a:pPr/>
              <a:t>21-1-2022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AC627DE-8160-4A47-B144-B6CB74C432AB}" type="slidenum">
              <a:rPr lang="nl-NL" smtClean="0"/>
              <a:pPr/>
              <a:t>‹nr.›</a:t>
            </a:fld>
            <a:endParaRPr lang="nl-NL"/>
          </a:p>
        </p:txBody>
      </p:sp>
    </p:spTree>
    <p:extLst>
      <p:ext uri="{BB962C8B-B14F-4D97-AF65-F5344CB8AC3E}">
        <p14:creationId xmlns:p14="http://schemas.microsoft.com/office/powerpoint/2010/main" val="3795894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728909CD-F5A7-4801-A616-EC352AF1D656}" type="datetimeFigureOut">
              <a:rPr lang="nl-NL" smtClean="0"/>
              <a:pPr/>
              <a:t>21-1-2022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AC627DE-8160-4A47-B144-B6CB74C432AB}" type="slidenum">
              <a:rPr lang="nl-NL" smtClean="0"/>
              <a:pPr/>
              <a:t>‹nr.›</a:t>
            </a:fld>
            <a:endParaRPr lang="nl-NL"/>
          </a:p>
        </p:txBody>
      </p:sp>
    </p:spTree>
    <p:extLst>
      <p:ext uri="{BB962C8B-B14F-4D97-AF65-F5344CB8AC3E}">
        <p14:creationId xmlns:p14="http://schemas.microsoft.com/office/powerpoint/2010/main" val="34861625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728909CD-F5A7-4801-A616-EC352AF1D656}" type="datetimeFigureOut">
              <a:rPr lang="nl-NL" smtClean="0"/>
              <a:pPr/>
              <a:t>21-1-2022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AC627DE-8160-4A47-B144-B6CB74C432AB}" type="slidenum">
              <a:rPr lang="nl-NL" smtClean="0"/>
              <a:pPr/>
              <a:t>‹nr.›</a:t>
            </a:fld>
            <a:endParaRPr lang="nl-NL"/>
          </a:p>
        </p:txBody>
      </p:sp>
    </p:spTree>
    <p:extLst>
      <p:ext uri="{BB962C8B-B14F-4D97-AF65-F5344CB8AC3E}">
        <p14:creationId xmlns:p14="http://schemas.microsoft.com/office/powerpoint/2010/main" val="40564664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26604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kstdia met dienstlogo">
    <p:spTree>
      <p:nvGrpSpPr>
        <p:cNvPr id="1" name=""/>
        <p:cNvGrpSpPr/>
        <p:nvPr/>
      </p:nvGrpSpPr>
      <p:grpSpPr>
        <a:xfrm>
          <a:off x="0" y="0"/>
          <a:ext cx="0" cy="0"/>
          <a:chOff x="0" y="0"/>
          <a:chExt cx="0" cy="0"/>
        </a:xfrm>
      </p:grpSpPr>
      <p:sp>
        <p:nvSpPr>
          <p:cNvPr id="4" name="Rechthoek 14"/>
          <p:cNvSpPr>
            <a:spLocks noChangeArrowheads="1"/>
          </p:cNvSpPr>
          <p:nvPr userDrawn="1"/>
        </p:nvSpPr>
        <p:spPr bwMode="auto">
          <a:xfrm>
            <a:off x="0" y="6616700"/>
            <a:ext cx="9144000" cy="258763"/>
          </a:xfrm>
          <a:prstGeom prst="rect">
            <a:avLst/>
          </a:prstGeom>
          <a:solidFill>
            <a:srgbClr val="005B9D"/>
          </a:solidFill>
          <a:ln>
            <a:noFill/>
          </a:ln>
        </p:spPr>
        <p:txBody>
          <a:bodyPr lIns="180000" tIns="0" rIns="0" bIns="18000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defTabSz="457200" eaLnBrk="1" fontAlgn="base" hangingPunct="1">
              <a:lnSpc>
                <a:spcPts val="2500"/>
              </a:lnSpc>
              <a:spcBef>
                <a:spcPct val="20000"/>
              </a:spcBef>
              <a:spcAft>
                <a:spcPct val="0"/>
              </a:spcAft>
              <a:buFont typeface="Arial" charset="0"/>
              <a:buNone/>
              <a:defRPr/>
            </a:pPr>
            <a:endParaRPr lang="nl-NL" altLang="nl-NL" sz="2400">
              <a:solidFill>
                <a:prstClr val="white"/>
              </a:solidFill>
              <a:latin typeface="Arial Narrow" pitchFamily="34" charset="0"/>
              <a:ea typeface="ＭＳ Ｐゴシック" charset="-128"/>
            </a:endParaRPr>
          </a:p>
        </p:txBody>
      </p:sp>
      <p:sp>
        <p:nvSpPr>
          <p:cNvPr id="5" name="Driehoekje"/>
          <p:cNvSpPr/>
          <p:nvPr userDrawn="1"/>
        </p:nvSpPr>
        <p:spPr>
          <a:xfrm flipV="1">
            <a:off x="509588" y="1079500"/>
            <a:ext cx="196850" cy="107950"/>
          </a:xfrm>
          <a:prstGeom prst="triangle">
            <a:avLst/>
          </a:prstGeom>
          <a:solidFill>
            <a:srgbClr val="0089CF">
              <a:alpha val="89804"/>
            </a:srgbClr>
          </a:solidFill>
          <a:ln w="6350">
            <a:noFill/>
          </a:ln>
          <a:effectLst>
            <a:outerShdw blurRad="50800" dist="38100" dir="5400000" algn="ctr" rotWithShape="0">
              <a:srgbClr val="A6A6A6">
                <a:alpha val="40000"/>
              </a:srgb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defTabSz="457200" fontAlgn="base">
              <a:spcBef>
                <a:spcPct val="0"/>
              </a:spcBef>
              <a:spcAft>
                <a:spcPct val="0"/>
              </a:spcAft>
              <a:defRPr/>
            </a:pPr>
            <a:endParaRPr lang="nl-NL">
              <a:solidFill>
                <a:srgbClr val="FFFFFF"/>
              </a:solidFill>
              <a:ea typeface="ＭＳ Ｐゴシック" charset="-128"/>
            </a:endParaRPr>
          </a:p>
        </p:txBody>
      </p:sp>
      <p:pic>
        <p:nvPicPr>
          <p:cNvPr id="6" name="FCO_logo" descr="C:\Projecten\VU\Origineel mei 2011\PPTlogosEN\PPTlogosEN\Diensten NL\Di_NL_FCO_Blauw_HR_RGB.png"/>
          <p:cNvPicPr>
            <a:picLocks noChangeAspect="1" noChangeArrowheads="1"/>
          </p:cNvPicPr>
          <p:nvPr userDrawn="1"/>
        </p:nvPicPr>
        <p:blipFill>
          <a:blip r:embed="rId2" cstate="print"/>
          <a:srcRect/>
          <a:stretch>
            <a:fillRect/>
          </a:stretch>
        </p:blipFill>
        <p:spPr bwMode="auto">
          <a:xfrm>
            <a:off x="6630988" y="6119813"/>
            <a:ext cx="2139950" cy="403225"/>
          </a:xfrm>
          <a:prstGeom prst="rect">
            <a:avLst/>
          </a:prstGeom>
          <a:noFill/>
          <a:ln w="9525">
            <a:noFill/>
            <a:miter lim="800000"/>
            <a:headEnd/>
            <a:tailEnd/>
          </a:ln>
        </p:spPr>
      </p:pic>
      <p:sp>
        <p:nvSpPr>
          <p:cNvPr id="2" name="Titel 1"/>
          <p:cNvSpPr>
            <a:spLocks noGrp="1"/>
          </p:cNvSpPr>
          <p:nvPr>
            <p:ph type="ctrTitle"/>
          </p:nvPr>
        </p:nvSpPr>
        <p:spPr>
          <a:xfrm>
            <a:off x="0" y="0"/>
            <a:ext cx="9144000" cy="1080000"/>
          </a:xfrm>
          <a:prstGeom prst="rect">
            <a:avLst/>
          </a:prstGeom>
          <a:solidFill>
            <a:srgbClr val="0089CF">
              <a:alpha val="89804"/>
            </a:srgbClr>
          </a:solidFill>
          <a:ln>
            <a:noFill/>
          </a:ln>
          <a:effectLst>
            <a:outerShdw blurRad="50800" dist="38100" dir="5400000" algn="ctr" rotWithShape="0">
              <a:srgbClr val="A6A6A6">
                <a:alpha val="40000"/>
              </a:srgbClr>
            </a:outerShdw>
          </a:effectLst>
        </p:spPr>
        <p:txBody>
          <a:bodyPr lIns="612000" tIns="180000" rIns="360000" bIns="108000" anchor="b">
            <a:noAutofit/>
          </a:bodyPr>
          <a:lstStyle>
            <a:lvl1pPr algn="l">
              <a:lnSpc>
                <a:spcPts val="3200"/>
              </a:lnSpc>
              <a:defRPr sz="2800" cap="all" baseline="0">
                <a:solidFill>
                  <a:schemeClr val="bg1"/>
                </a:solidFill>
                <a:latin typeface="Arial Narrow" pitchFamily="34" charset="0"/>
              </a:defRPr>
            </a:lvl1pPr>
          </a:lstStyle>
          <a:p>
            <a:endParaRPr lang="nl-NL"/>
          </a:p>
        </p:txBody>
      </p:sp>
      <p:sp>
        <p:nvSpPr>
          <p:cNvPr id="14" name="Tijdelijke aanduiding voor tekst 13"/>
          <p:cNvSpPr>
            <a:spLocks noGrp="1"/>
          </p:cNvSpPr>
          <p:nvPr>
            <p:ph type="body" sz="quarter" idx="10"/>
          </p:nvPr>
        </p:nvSpPr>
        <p:spPr>
          <a:xfrm>
            <a:off x="322907" y="1440000"/>
            <a:ext cx="8461093" cy="4654800"/>
          </a:xfrm>
        </p:spPr>
        <p:txBody>
          <a:bodyPr lIns="0" tIns="0" rIns="0" bIns="0">
            <a:noAutofit/>
          </a:bodyPr>
          <a:lstStyle>
            <a:lvl1pPr marL="270000" indent="0">
              <a:spcBef>
                <a:spcPts val="600"/>
              </a:spcBef>
              <a:buNone/>
              <a:defRPr sz="2400"/>
            </a:lvl1pPr>
            <a:lvl2pPr marL="270000" indent="-270000">
              <a:spcBef>
                <a:spcPts val="600"/>
              </a:spcBef>
              <a:buClr>
                <a:srgbClr val="FF0000"/>
              </a:buClr>
              <a:buSzPct val="80000"/>
              <a:buFont typeface="Arial" pitchFamily="34" charset="0"/>
              <a:buChar char="&gt;"/>
              <a:defRPr sz="2400"/>
            </a:lvl2pPr>
            <a:lvl3pPr marL="540000" indent="-270000">
              <a:spcBef>
                <a:spcPts val="600"/>
              </a:spcBef>
              <a:buClr>
                <a:srgbClr val="FF0000"/>
              </a:buClr>
              <a:buSzPct val="80000"/>
              <a:buFont typeface="Arial" pitchFamily="34" charset="0"/>
              <a:buChar char="&gt;"/>
              <a:defRPr sz="2000"/>
            </a:lvl3pPr>
            <a:lvl4pPr marL="809625" indent="-270000">
              <a:spcBef>
                <a:spcPts val="600"/>
              </a:spcBef>
              <a:buClr>
                <a:srgbClr val="FF0000"/>
              </a:buClr>
              <a:buSzPct val="80000"/>
              <a:buFont typeface="Arial" pitchFamily="34" charset="0"/>
              <a:buChar char="&gt;"/>
              <a:defRPr sz="2000"/>
            </a:lvl4pPr>
            <a:lvl5pPr marL="1080000" indent="-270000">
              <a:spcBef>
                <a:spcPts val="600"/>
              </a:spcBef>
              <a:buClr>
                <a:srgbClr val="FF0000"/>
              </a:buClr>
              <a:buSzPct val="80000"/>
              <a:buFont typeface="Arial" pitchFamily="34" charset="0"/>
              <a:buChar char="&gt;"/>
              <a:defRPr sz="20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6891377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ekstdia">
    <p:spTree>
      <p:nvGrpSpPr>
        <p:cNvPr id="1" name=""/>
        <p:cNvGrpSpPr/>
        <p:nvPr/>
      </p:nvGrpSpPr>
      <p:grpSpPr>
        <a:xfrm>
          <a:off x="0" y="0"/>
          <a:ext cx="0" cy="0"/>
          <a:chOff x="0" y="0"/>
          <a:chExt cx="0" cy="0"/>
        </a:xfrm>
      </p:grpSpPr>
      <p:sp>
        <p:nvSpPr>
          <p:cNvPr id="15" name="Rechthoek 14"/>
          <p:cNvSpPr/>
          <p:nvPr userDrawn="1"/>
        </p:nvSpPr>
        <p:spPr>
          <a:xfrm>
            <a:off x="0" y="6616273"/>
            <a:ext cx="9144000" cy="259200"/>
          </a:xfrm>
          <a:prstGeom prst="rect">
            <a:avLst/>
          </a:prstGeom>
          <a:solidFill>
            <a:srgbClr val="005B9D"/>
          </a:solidFill>
          <a:ln>
            <a:noFill/>
          </a:ln>
        </p:spPr>
        <p:txBody>
          <a:bodyPr vert="horz" wrap="square" lIns="180000" tIns="0" rIns="0" bIns="180000" rtlCol="0">
            <a:spAutoFit/>
          </a:bodyPr>
          <a:lstStyle/>
          <a:p>
            <a:pPr marL="0" lvl="0" indent="0" algn="l" defTabSz="914400" rtl="0" eaLnBrk="1" latinLnBrk="0" hangingPunct="1">
              <a:lnSpc>
                <a:spcPts val="2500"/>
              </a:lnSpc>
              <a:spcBef>
                <a:spcPct val="20000"/>
              </a:spcBef>
              <a:buFont typeface="Arial" pitchFamily="34" charset="0"/>
              <a:buNone/>
            </a:pPr>
            <a:endParaRPr lang="nl-NL" sz="2400" kern="1200">
              <a:solidFill>
                <a:schemeClr val="bg1"/>
              </a:solidFill>
              <a:latin typeface="Arial Narrow" pitchFamily="34" charset="0"/>
              <a:ea typeface="+mn-ea"/>
              <a:cs typeface="+mn-cs"/>
            </a:endParaRPr>
          </a:p>
        </p:txBody>
      </p:sp>
      <p:sp>
        <p:nvSpPr>
          <p:cNvPr id="2" name="Titel 1"/>
          <p:cNvSpPr>
            <a:spLocks noGrp="1"/>
          </p:cNvSpPr>
          <p:nvPr>
            <p:ph type="ctrTitle"/>
          </p:nvPr>
        </p:nvSpPr>
        <p:spPr>
          <a:xfrm>
            <a:off x="0" y="0"/>
            <a:ext cx="9144000" cy="1080000"/>
          </a:xfrm>
          <a:solidFill>
            <a:srgbClr val="0089CF">
              <a:alpha val="89804"/>
            </a:srgbClr>
          </a:solidFill>
          <a:ln>
            <a:noFill/>
          </a:ln>
          <a:effectLst>
            <a:outerShdw blurRad="50800" dist="38100" dir="5400000" algn="ctr" rotWithShape="0">
              <a:srgbClr val="A6A6A6">
                <a:alpha val="40000"/>
              </a:srgbClr>
            </a:outerShdw>
          </a:effectLst>
        </p:spPr>
        <p:txBody>
          <a:bodyPr lIns="612000" tIns="180000" rIns="360000" bIns="108000" anchor="b" anchorCtr="0">
            <a:noAutofit/>
          </a:bodyPr>
          <a:lstStyle>
            <a:lvl1pPr algn="l">
              <a:lnSpc>
                <a:spcPts val="3200"/>
              </a:lnSpc>
              <a:defRPr sz="2800" cap="all" baseline="0">
                <a:solidFill>
                  <a:schemeClr val="bg1"/>
                </a:solidFill>
                <a:latin typeface="Arial Narrow" pitchFamily="34" charset="0"/>
              </a:defRPr>
            </a:lvl1pPr>
          </a:lstStyle>
          <a:p>
            <a:endParaRPr lang="nl-NL"/>
          </a:p>
        </p:txBody>
      </p:sp>
      <p:sp>
        <p:nvSpPr>
          <p:cNvPr id="7" name="Driehoekje"/>
          <p:cNvSpPr/>
          <p:nvPr userDrawn="1"/>
        </p:nvSpPr>
        <p:spPr>
          <a:xfrm flipV="1">
            <a:off x="509072" y="1079370"/>
            <a:ext cx="196850" cy="108000"/>
          </a:xfrm>
          <a:prstGeom prst="triangle">
            <a:avLst/>
          </a:prstGeom>
          <a:solidFill>
            <a:srgbClr val="0089CF">
              <a:alpha val="89804"/>
            </a:srgbClr>
          </a:solidFill>
          <a:ln w="6350">
            <a:noFill/>
          </a:ln>
          <a:effectLst>
            <a:outerShdw blurRad="50800" dist="38100" dir="5400000" algn="ctr" rotWithShape="0">
              <a:srgbClr val="A6A6A6">
                <a:alpha val="40000"/>
              </a:srgb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endParaRPr lang="nl-NL">
              <a:solidFill>
                <a:srgbClr val="FFFFFF"/>
              </a:solidFill>
              <a:ea typeface="ＭＳ Ｐゴシック" charset="-128"/>
            </a:endParaRPr>
          </a:p>
        </p:txBody>
      </p:sp>
      <p:sp>
        <p:nvSpPr>
          <p:cNvPr id="14" name="Tijdelijke aanduiding voor tekst 13"/>
          <p:cNvSpPr>
            <a:spLocks noGrp="1"/>
          </p:cNvSpPr>
          <p:nvPr>
            <p:ph type="body" sz="quarter" idx="10"/>
          </p:nvPr>
        </p:nvSpPr>
        <p:spPr>
          <a:xfrm>
            <a:off x="322907" y="1440000"/>
            <a:ext cx="8461093" cy="4968000"/>
          </a:xfrm>
        </p:spPr>
        <p:txBody>
          <a:bodyPr lIns="0" tIns="0" rIns="0" bIns="0">
            <a:noAutofit/>
          </a:bodyPr>
          <a:lstStyle>
            <a:lvl1pPr marL="270000" indent="0">
              <a:spcBef>
                <a:spcPts val="600"/>
              </a:spcBef>
              <a:buNone/>
              <a:defRPr sz="2400"/>
            </a:lvl1pPr>
            <a:lvl2pPr marL="270000" indent="-270000">
              <a:spcBef>
                <a:spcPts val="600"/>
              </a:spcBef>
              <a:buClr>
                <a:srgbClr val="FF0000"/>
              </a:buClr>
              <a:buSzPct val="80000"/>
              <a:buFont typeface="Arial" pitchFamily="34" charset="0"/>
              <a:buChar char="&gt;"/>
              <a:defRPr sz="2400"/>
            </a:lvl2pPr>
            <a:lvl3pPr marL="540000" indent="-270000">
              <a:spcBef>
                <a:spcPts val="600"/>
              </a:spcBef>
              <a:buClr>
                <a:srgbClr val="FF0000"/>
              </a:buClr>
              <a:buSzPct val="80000"/>
              <a:buFont typeface="Arial" pitchFamily="34" charset="0"/>
              <a:buChar char="&gt;"/>
              <a:defRPr sz="2000"/>
            </a:lvl3pPr>
            <a:lvl4pPr marL="809625" indent="-270000">
              <a:spcBef>
                <a:spcPts val="600"/>
              </a:spcBef>
              <a:buClr>
                <a:srgbClr val="FF0000"/>
              </a:buClr>
              <a:buSzPct val="80000"/>
              <a:buFont typeface="Arial" pitchFamily="34" charset="0"/>
              <a:buChar char="&gt;"/>
              <a:defRPr sz="2000"/>
            </a:lvl4pPr>
            <a:lvl5pPr marL="1080000" indent="-270000">
              <a:spcBef>
                <a:spcPts val="600"/>
              </a:spcBef>
              <a:buClr>
                <a:srgbClr val="FF0000"/>
              </a:buClr>
              <a:buSzPct val="80000"/>
              <a:buFont typeface="Arial" pitchFamily="34" charset="0"/>
              <a:buChar char="&gt;"/>
              <a:defRPr sz="20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7" name="Tijdelijke aanduiding voor dianummer 16"/>
          <p:cNvSpPr>
            <a:spLocks noGrp="1"/>
          </p:cNvSpPr>
          <p:nvPr>
            <p:ph type="sldNum" sz="quarter" idx="12"/>
          </p:nvPr>
        </p:nvSpPr>
        <p:spPr>
          <a:xfrm>
            <a:off x="0" y="6492875"/>
            <a:ext cx="611560" cy="365125"/>
          </a:xfrm>
        </p:spPr>
        <p:txBody>
          <a:bodyPr anchor="b" anchorCtr="0"/>
          <a:lstStyle>
            <a:lvl1pPr algn="ctr">
              <a:defRPr sz="900">
                <a:solidFill>
                  <a:schemeClr val="bg1"/>
                </a:solidFill>
              </a:defRPr>
            </a:lvl1pPr>
          </a:lstStyle>
          <a:p>
            <a:fld id="{16CC70A2-6B8C-4FE8-A4AE-E466C9B2130C}" type="slidenum">
              <a:rPr lang="nl-NL" smtClean="0"/>
              <a:pPr/>
              <a:t>‹nr.›</a:t>
            </a:fld>
            <a:endParaRPr lang="nl-NL"/>
          </a:p>
        </p:txBody>
      </p:sp>
      <p:sp>
        <p:nvSpPr>
          <p:cNvPr id="18" name="Tijdelijke aanduiding voor voettekst 17"/>
          <p:cNvSpPr>
            <a:spLocks noGrp="1"/>
          </p:cNvSpPr>
          <p:nvPr>
            <p:ph type="ftr" sz="quarter" idx="13"/>
          </p:nvPr>
        </p:nvSpPr>
        <p:spPr>
          <a:xfrm>
            <a:off x="611188" y="6492875"/>
            <a:ext cx="4752528" cy="365125"/>
          </a:xfrm>
        </p:spPr>
        <p:txBody>
          <a:bodyPr lIns="0" rIns="0" anchor="b" anchorCtr="0"/>
          <a:lstStyle>
            <a:lvl1pPr algn="l">
              <a:defRPr sz="900">
                <a:solidFill>
                  <a:schemeClr val="bg1"/>
                </a:solidFill>
              </a:defRPr>
            </a:lvl1pPr>
          </a:lstStyle>
          <a:p>
            <a:endParaRPr lang="nl-NL"/>
          </a:p>
        </p:txBody>
      </p:sp>
      <p:sp>
        <p:nvSpPr>
          <p:cNvPr id="8" name="Tekstvak 7"/>
          <p:cNvSpPr txBox="1"/>
          <p:nvPr userDrawn="1"/>
        </p:nvSpPr>
        <p:spPr>
          <a:xfrm>
            <a:off x="5615624" y="6625643"/>
            <a:ext cx="3131840" cy="230832"/>
          </a:xfrm>
          <a:prstGeom prst="rect">
            <a:avLst/>
          </a:prstGeom>
          <a:noFill/>
        </p:spPr>
        <p:txBody>
          <a:bodyPr wrap="square" rtlCol="0" anchor="b" anchorCtr="0">
            <a:spAutoFit/>
          </a:bodyPr>
          <a:lstStyle/>
          <a:p>
            <a:pPr algn="r"/>
            <a:r>
              <a:rPr lang="nl-NL" sz="900">
                <a:solidFill>
                  <a:schemeClr val="bg1"/>
                </a:solidFill>
              </a:rPr>
              <a:t>Facilitaire Campus Organisatie</a:t>
            </a:r>
          </a:p>
        </p:txBody>
      </p:sp>
    </p:spTree>
    <p:extLst>
      <p:ext uri="{BB962C8B-B14F-4D97-AF65-F5344CB8AC3E}">
        <p14:creationId xmlns:p14="http://schemas.microsoft.com/office/powerpoint/2010/main" val="31856322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ekstdia met VU logo">
    <p:spTree>
      <p:nvGrpSpPr>
        <p:cNvPr id="1" name=""/>
        <p:cNvGrpSpPr/>
        <p:nvPr/>
      </p:nvGrpSpPr>
      <p:grpSpPr>
        <a:xfrm>
          <a:off x="0" y="0"/>
          <a:ext cx="0" cy="0"/>
          <a:chOff x="0" y="0"/>
          <a:chExt cx="0" cy="0"/>
        </a:xfrm>
      </p:grpSpPr>
      <p:sp>
        <p:nvSpPr>
          <p:cNvPr id="15" name="Rechthoek 14"/>
          <p:cNvSpPr/>
          <p:nvPr userDrawn="1"/>
        </p:nvSpPr>
        <p:spPr>
          <a:xfrm>
            <a:off x="0" y="6616273"/>
            <a:ext cx="9144000" cy="259200"/>
          </a:xfrm>
          <a:prstGeom prst="rect">
            <a:avLst/>
          </a:prstGeom>
          <a:solidFill>
            <a:srgbClr val="005B9D"/>
          </a:solidFill>
          <a:ln>
            <a:noFill/>
          </a:ln>
        </p:spPr>
        <p:txBody>
          <a:bodyPr vert="horz" wrap="square" lIns="180000" tIns="0" rIns="0" bIns="180000" rtlCol="0">
            <a:spAutoFit/>
          </a:bodyPr>
          <a:lstStyle/>
          <a:p>
            <a:pPr marL="0" lvl="0" indent="0" algn="l" defTabSz="914400" rtl="0" eaLnBrk="1" latinLnBrk="0" hangingPunct="1">
              <a:lnSpc>
                <a:spcPts val="2500"/>
              </a:lnSpc>
              <a:spcBef>
                <a:spcPct val="20000"/>
              </a:spcBef>
              <a:buFont typeface="Arial" pitchFamily="34" charset="0"/>
              <a:buNone/>
            </a:pPr>
            <a:endParaRPr lang="nl-NL" sz="2400" kern="1200">
              <a:solidFill>
                <a:schemeClr val="bg1"/>
              </a:solidFill>
              <a:latin typeface="Arial Narrow" pitchFamily="34" charset="0"/>
              <a:ea typeface="+mn-ea"/>
              <a:cs typeface="+mn-cs"/>
            </a:endParaRPr>
          </a:p>
        </p:txBody>
      </p:sp>
      <p:sp>
        <p:nvSpPr>
          <p:cNvPr id="2" name="Titel 1"/>
          <p:cNvSpPr>
            <a:spLocks noGrp="1"/>
          </p:cNvSpPr>
          <p:nvPr>
            <p:ph type="ctrTitle"/>
          </p:nvPr>
        </p:nvSpPr>
        <p:spPr>
          <a:xfrm>
            <a:off x="0" y="0"/>
            <a:ext cx="9144000" cy="1080000"/>
          </a:xfrm>
          <a:solidFill>
            <a:srgbClr val="0089CF">
              <a:alpha val="89804"/>
            </a:srgbClr>
          </a:solidFill>
          <a:ln>
            <a:noFill/>
          </a:ln>
          <a:effectLst>
            <a:outerShdw blurRad="50800" dist="38100" dir="5400000" algn="ctr" rotWithShape="0">
              <a:srgbClr val="A6A6A6">
                <a:alpha val="40000"/>
              </a:srgbClr>
            </a:outerShdw>
          </a:effectLst>
        </p:spPr>
        <p:txBody>
          <a:bodyPr lIns="612000" tIns="180000" rIns="360000" bIns="108000" anchor="b" anchorCtr="0">
            <a:noAutofit/>
          </a:bodyPr>
          <a:lstStyle>
            <a:lvl1pPr algn="l">
              <a:lnSpc>
                <a:spcPts val="3200"/>
              </a:lnSpc>
              <a:defRPr sz="2800" cap="all" baseline="0">
                <a:solidFill>
                  <a:schemeClr val="bg1"/>
                </a:solidFill>
                <a:latin typeface="Arial Narrow" pitchFamily="34" charset="0"/>
              </a:defRPr>
            </a:lvl1pPr>
          </a:lstStyle>
          <a:p>
            <a:endParaRPr lang="nl-NL"/>
          </a:p>
        </p:txBody>
      </p:sp>
      <p:sp>
        <p:nvSpPr>
          <p:cNvPr id="7" name="Driehoekje"/>
          <p:cNvSpPr/>
          <p:nvPr userDrawn="1"/>
        </p:nvSpPr>
        <p:spPr>
          <a:xfrm flipV="1">
            <a:off x="509072" y="1079370"/>
            <a:ext cx="196850" cy="108000"/>
          </a:xfrm>
          <a:prstGeom prst="triangle">
            <a:avLst/>
          </a:prstGeom>
          <a:solidFill>
            <a:srgbClr val="0089CF">
              <a:alpha val="89804"/>
            </a:srgbClr>
          </a:solidFill>
          <a:ln w="6350">
            <a:noFill/>
          </a:ln>
          <a:effectLst>
            <a:outerShdw blurRad="50800" dist="38100" dir="5400000" algn="ctr" rotWithShape="0">
              <a:srgbClr val="A6A6A6">
                <a:alpha val="40000"/>
              </a:srgb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endParaRPr lang="nl-NL">
              <a:solidFill>
                <a:srgbClr val="FFFFFF"/>
              </a:solidFill>
              <a:ea typeface="ＭＳ Ｐゴシック" charset="-128"/>
            </a:endParaRPr>
          </a:p>
        </p:txBody>
      </p:sp>
      <p:sp>
        <p:nvSpPr>
          <p:cNvPr id="14" name="Tijdelijke aanduiding voor tekst 13"/>
          <p:cNvSpPr>
            <a:spLocks noGrp="1"/>
          </p:cNvSpPr>
          <p:nvPr>
            <p:ph type="body" sz="quarter" idx="10"/>
          </p:nvPr>
        </p:nvSpPr>
        <p:spPr>
          <a:xfrm>
            <a:off x="322907" y="1440000"/>
            <a:ext cx="8461093" cy="4654800"/>
          </a:xfrm>
        </p:spPr>
        <p:txBody>
          <a:bodyPr lIns="0" tIns="0" rIns="0" bIns="0">
            <a:noAutofit/>
          </a:bodyPr>
          <a:lstStyle>
            <a:lvl1pPr marL="270000" indent="0">
              <a:spcBef>
                <a:spcPts val="600"/>
              </a:spcBef>
              <a:buNone/>
              <a:defRPr sz="2400"/>
            </a:lvl1pPr>
            <a:lvl2pPr marL="270000" indent="-270000">
              <a:spcBef>
                <a:spcPts val="600"/>
              </a:spcBef>
              <a:buClr>
                <a:srgbClr val="FF0000"/>
              </a:buClr>
              <a:buSzPct val="80000"/>
              <a:buFont typeface="Arial" pitchFamily="34" charset="0"/>
              <a:buChar char="&gt;"/>
              <a:defRPr sz="2400"/>
            </a:lvl2pPr>
            <a:lvl3pPr marL="540000" indent="-270000">
              <a:spcBef>
                <a:spcPts val="600"/>
              </a:spcBef>
              <a:buClr>
                <a:srgbClr val="FF0000"/>
              </a:buClr>
              <a:buSzPct val="80000"/>
              <a:buFont typeface="Arial" pitchFamily="34" charset="0"/>
              <a:buChar char="&gt;"/>
              <a:defRPr sz="2000"/>
            </a:lvl3pPr>
            <a:lvl4pPr marL="809625" indent="-270000">
              <a:spcBef>
                <a:spcPts val="600"/>
              </a:spcBef>
              <a:buClr>
                <a:srgbClr val="FF0000"/>
              </a:buClr>
              <a:buSzPct val="80000"/>
              <a:buFont typeface="Arial" pitchFamily="34" charset="0"/>
              <a:buChar char="&gt;"/>
              <a:defRPr sz="2000"/>
            </a:lvl4pPr>
            <a:lvl5pPr marL="1080000" indent="-270000">
              <a:spcBef>
                <a:spcPts val="600"/>
              </a:spcBef>
              <a:buClr>
                <a:srgbClr val="FF0000"/>
              </a:buClr>
              <a:buSzPct val="80000"/>
              <a:buFont typeface="Arial" pitchFamily="34" charset="0"/>
              <a:buChar char="&gt;"/>
              <a:defRPr sz="20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7" name="Tijdelijke aanduiding voor dianummer 16"/>
          <p:cNvSpPr>
            <a:spLocks noGrp="1"/>
          </p:cNvSpPr>
          <p:nvPr>
            <p:ph type="sldNum" sz="quarter" idx="12"/>
          </p:nvPr>
        </p:nvSpPr>
        <p:spPr>
          <a:xfrm>
            <a:off x="0" y="6492875"/>
            <a:ext cx="611560" cy="365125"/>
          </a:xfrm>
        </p:spPr>
        <p:txBody>
          <a:bodyPr anchor="b" anchorCtr="0"/>
          <a:lstStyle>
            <a:lvl1pPr algn="ctr">
              <a:defRPr sz="900">
                <a:solidFill>
                  <a:schemeClr val="bg1"/>
                </a:solidFill>
              </a:defRPr>
            </a:lvl1pPr>
          </a:lstStyle>
          <a:p>
            <a:fld id="{16CC70A2-6B8C-4FE8-A4AE-E466C9B2130C}" type="slidenum">
              <a:rPr lang="nl-NL" smtClean="0"/>
              <a:pPr/>
              <a:t>‹nr.›</a:t>
            </a:fld>
            <a:endParaRPr lang="nl-NL"/>
          </a:p>
        </p:txBody>
      </p:sp>
      <p:sp>
        <p:nvSpPr>
          <p:cNvPr id="18" name="Tijdelijke aanduiding voor voettekst 17"/>
          <p:cNvSpPr>
            <a:spLocks noGrp="1"/>
          </p:cNvSpPr>
          <p:nvPr>
            <p:ph type="ftr" sz="quarter" idx="13"/>
          </p:nvPr>
        </p:nvSpPr>
        <p:spPr>
          <a:xfrm>
            <a:off x="611188" y="6492875"/>
            <a:ext cx="4752528" cy="365125"/>
          </a:xfrm>
        </p:spPr>
        <p:txBody>
          <a:bodyPr lIns="0" rIns="0" anchor="b" anchorCtr="0"/>
          <a:lstStyle>
            <a:lvl1pPr algn="l">
              <a:defRPr sz="900">
                <a:solidFill>
                  <a:schemeClr val="bg1"/>
                </a:solidFill>
              </a:defRPr>
            </a:lvl1pPr>
          </a:lstStyle>
          <a:p>
            <a:endParaRPr lang="nl-NL"/>
          </a:p>
        </p:txBody>
      </p:sp>
      <p:pic>
        <p:nvPicPr>
          <p:cNvPr id="10" name="VUlogo" descr="F:\PPT logos\Corporate\VUlogo_NL_Blauw_HR_RGB.png"/>
          <p:cNvPicPr>
            <a:picLocks noChangeAspect="1" noChangeArrowheads="1"/>
          </p:cNvPicPr>
          <p:nvPr userDrawn="1"/>
        </p:nvPicPr>
        <p:blipFill>
          <a:blip r:embed="rId2" cstate="print"/>
          <a:srcRect/>
          <a:stretch>
            <a:fillRect/>
          </a:stretch>
        </p:blipFill>
        <p:spPr bwMode="auto">
          <a:xfrm>
            <a:off x="7416000" y="6120000"/>
            <a:ext cx="1354814" cy="403200"/>
          </a:xfrm>
          <a:prstGeom prst="rect">
            <a:avLst/>
          </a:prstGeom>
          <a:noFill/>
        </p:spPr>
      </p:pic>
    </p:spTree>
    <p:extLst>
      <p:ext uri="{BB962C8B-B14F-4D97-AF65-F5344CB8AC3E}">
        <p14:creationId xmlns:p14="http://schemas.microsoft.com/office/powerpoint/2010/main" val="434562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728909CD-F5A7-4801-A616-EC352AF1D656}" type="datetimeFigureOut">
              <a:rPr lang="nl-NL" smtClean="0"/>
              <a:pPr/>
              <a:t>21-1-2022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AC627DE-8160-4A47-B144-B6CB74C432AB}" type="slidenum">
              <a:rPr lang="nl-NL" smtClean="0"/>
              <a:pPr/>
              <a:t>‹nr.›</a:t>
            </a:fld>
            <a:endParaRPr lang="nl-NL"/>
          </a:p>
        </p:txBody>
      </p:sp>
    </p:spTree>
    <p:extLst>
      <p:ext uri="{BB962C8B-B14F-4D97-AF65-F5344CB8AC3E}">
        <p14:creationId xmlns:p14="http://schemas.microsoft.com/office/powerpoint/2010/main" val="1602846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728909CD-F5A7-4801-A616-EC352AF1D656}" type="datetimeFigureOut">
              <a:rPr lang="nl-NL" smtClean="0"/>
              <a:pPr/>
              <a:t>21-1-2022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AC627DE-8160-4A47-B144-B6CB74C432AB}" type="slidenum">
              <a:rPr lang="nl-NL" smtClean="0"/>
              <a:pPr/>
              <a:t>‹nr.›</a:t>
            </a:fld>
            <a:endParaRPr lang="nl-NL"/>
          </a:p>
        </p:txBody>
      </p:sp>
    </p:spTree>
    <p:extLst>
      <p:ext uri="{BB962C8B-B14F-4D97-AF65-F5344CB8AC3E}">
        <p14:creationId xmlns:p14="http://schemas.microsoft.com/office/powerpoint/2010/main" val="2017898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728909CD-F5A7-4801-A616-EC352AF1D656}" type="datetimeFigureOut">
              <a:rPr lang="nl-NL" smtClean="0"/>
              <a:pPr/>
              <a:t>21-1-2022</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CAC627DE-8160-4A47-B144-B6CB74C432AB}" type="slidenum">
              <a:rPr lang="nl-NL" smtClean="0"/>
              <a:pPr/>
              <a:t>‹nr.›</a:t>
            </a:fld>
            <a:endParaRPr lang="nl-NL"/>
          </a:p>
        </p:txBody>
      </p:sp>
    </p:spTree>
    <p:extLst>
      <p:ext uri="{BB962C8B-B14F-4D97-AF65-F5344CB8AC3E}">
        <p14:creationId xmlns:p14="http://schemas.microsoft.com/office/powerpoint/2010/main" val="1352995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728909CD-F5A7-4801-A616-EC352AF1D656}" type="datetimeFigureOut">
              <a:rPr lang="nl-NL" smtClean="0"/>
              <a:pPr/>
              <a:t>21-1-2022</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CAC627DE-8160-4A47-B144-B6CB74C432AB}" type="slidenum">
              <a:rPr lang="nl-NL" smtClean="0"/>
              <a:pPr/>
              <a:t>‹nr.›</a:t>
            </a:fld>
            <a:endParaRPr lang="nl-NL"/>
          </a:p>
        </p:txBody>
      </p:sp>
    </p:spTree>
    <p:extLst>
      <p:ext uri="{BB962C8B-B14F-4D97-AF65-F5344CB8AC3E}">
        <p14:creationId xmlns:p14="http://schemas.microsoft.com/office/powerpoint/2010/main" val="2430587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728909CD-F5A7-4801-A616-EC352AF1D656}" type="datetimeFigureOut">
              <a:rPr lang="nl-NL" smtClean="0"/>
              <a:pPr/>
              <a:t>21-1-2022</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CAC627DE-8160-4A47-B144-B6CB74C432AB}" type="slidenum">
              <a:rPr lang="nl-NL" smtClean="0"/>
              <a:pPr/>
              <a:t>‹nr.›</a:t>
            </a:fld>
            <a:endParaRPr lang="nl-NL"/>
          </a:p>
        </p:txBody>
      </p:sp>
    </p:spTree>
    <p:extLst>
      <p:ext uri="{BB962C8B-B14F-4D97-AF65-F5344CB8AC3E}">
        <p14:creationId xmlns:p14="http://schemas.microsoft.com/office/powerpoint/2010/main" val="2962395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728909CD-F5A7-4801-A616-EC352AF1D656}" type="datetimeFigureOut">
              <a:rPr lang="nl-NL" smtClean="0"/>
              <a:pPr/>
              <a:t>21-1-2022</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CAC627DE-8160-4A47-B144-B6CB74C432AB}" type="slidenum">
              <a:rPr lang="nl-NL" smtClean="0"/>
              <a:pPr/>
              <a:t>‹nr.›</a:t>
            </a:fld>
            <a:endParaRPr lang="nl-NL"/>
          </a:p>
        </p:txBody>
      </p:sp>
    </p:spTree>
    <p:extLst>
      <p:ext uri="{BB962C8B-B14F-4D97-AF65-F5344CB8AC3E}">
        <p14:creationId xmlns:p14="http://schemas.microsoft.com/office/powerpoint/2010/main" val="26114928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728909CD-F5A7-4801-A616-EC352AF1D656}" type="datetimeFigureOut">
              <a:rPr lang="nl-NL" smtClean="0"/>
              <a:pPr/>
              <a:t>21-1-2022</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CAC627DE-8160-4A47-B144-B6CB74C432AB}" type="slidenum">
              <a:rPr lang="nl-NL" smtClean="0"/>
              <a:pPr/>
              <a:t>‹nr.›</a:t>
            </a:fld>
            <a:endParaRPr lang="nl-NL"/>
          </a:p>
        </p:txBody>
      </p:sp>
    </p:spTree>
    <p:extLst>
      <p:ext uri="{BB962C8B-B14F-4D97-AF65-F5344CB8AC3E}">
        <p14:creationId xmlns:p14="http://schemas.microsoft.com/office/powerpoint/2010/main" val="1781956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728909CD-F5A7-4801-A616-EC352AF1D656}" type="datetimeFigureOut">
              <a:rPr lang="nl-NL" smtClean="0"/>
              <a:pPr/>
              <a:t>21-1-2022</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CAC627DE-8160-4A47-B144-B6CB74C432AB}" type="slidenum">
              <a:rPr lang="nl-NL" smtClean="0"/>
              <a:pPr/>
              <a:t>‹nr.›</a:t>
            </a:fld>
            <a:endParaRPr lang="nl-NL"/>
          </a:p>
        </p:txBody>
      </p:sp>
    </p:spTree>
    <p:extLst>
      <p:ext uri="{BB962C8B-B14F-4D97-AF65-F5344CB8AC3E}">
        <p14:creationId xmlns:p14="http://schemas.microsoft.com/office/powerpoint/2010/main" val="2147004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8909CD-F5A7-4801-A616-EC352AF1D656}" type="datetimeFigureOut">
              <a:rPr lang="nl-NL" smtClean="0"/>
              <a:pPr/>
              <a:t>21-1-2022</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C627DE-8160-4A47-B144-B6CB74C432AB}" type="slidenum">
              <a:rPr lang="nl-NL" smtClean="0"/>
              <a:pPr/>
              <a:t>‹nr.›</a:t>
            </a:fld>
            <a:endParaRPr lang="nl-NL"/>
          </a:p>
        </p:txBody>
      </p:sp>
    </p:spTree>
    <p:extLst>
      <p:ext uri="{BB962C8B-B14F-4D97-AF65-F5344CB8AC3E}">
        <p14:creationId xmlns:p14="http://schemas.microsoft.com/office/powerpoint/2010/main" val="790054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 id="2147483663" r:id="rId14"/>
    <p:sldLayoutId id="2147483664" r:id="rId1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15.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www.google.nl/url?sa=i&amp;rct=j&amp;q=&amp;esrc=s&amp;frm=1&amp;source=images&amp;cd=&amp;cad=rja&amp;uact=8&amp;ved=0CAcQjRxqFQoTCPuGsYGF08gCFcXrFAodh9IMuw&amp;url=http://www.smitswoondiensten.nl/Woondiensten/samenwerking.aspx&amp;psig=AFQjCNH92ONsHgA-cE0vCeTUPHj1OLcS4A&amp;ust=1445498842332252" TargetMode="External"/><Relationship Id="rId1" Type="http://schemas.openxmlformats.org/officeDocument/2006/relationships/slideLayout" Target="../slideLayouts/slideLayout13.xml"/><Relationship Id="rId5" Type="http://schemas.openxmlformats.org/officeDocument/2006/relationships/image" Target="../media/image15.jpeg"/><Relationship Id="rId4" Type="http://schemas.openxmlformats.org/officeDocument/2006/relationships/hyperlink" Target="http://www.google.nl/url?sa=i&amp;rct=j&amp;q=&amp;esrc=s&amp;frm=1&amp;source=images&amp;cd=&amp;cad=rja&amp;uact=8&amp;ved=0CAcQjRxqFQoTCPjE2LaF08gCFcZXFAodHMUNHA&amp;url=http://www.elseboutkan.nl/2011/09/samenwerken-voor-een-duurzamere-wereld-met-verlicht-eigenbelang/&amp;psig=AFQjCNGgPwvE2w8ejW23cXClMOqNQbbLJA&amp;ust=1445498934330274"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hyperlink" Target="http://www.google.nl/url?sa=i&amp;rct=j&amp;q=&amp;esrc=s&amp;frm=1&amp;source=images&amp;cd=&amp;cad=rja&amp;uact=8&amp;ved=0CAcQjRxqFQoTCJHQ37uW08gCFcVrFAodQd4Ccg&amp;url=http://nederl.blogspot.com/2014/10/ik-ben-naar-een-warm-land.html&amp;psig=AFQjCNFRa2Bb4Opo3T_g-b_QtRXYjiO9dQ&amp;ust=1445502510171123" TargetMode="External"/><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Tijdelijke aanduiding voor afbeelding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9144000" cy="6858000"/>
          </a:xfrm>
          <a:prstGeom prst="rect">
            <a:avLst/>
          </a:prstGeom>
        </p:spPr>
      </p:pic>
      <p:sp>
        <p:nvSpPr>
          <p:cNvPr id="6" name="Vrije vorm 5"/>
          <p:cNvSpPr/>
          <p:nvPr/>
        </p:nvSpPr>
        <p:spPr>
          <a:xfrm>
            <a:off x="936625" y="1509713"/>
            <a:ext cx="196850" cy="98425"/>
          </a:xfrm>
          <a:custGeom>
            <a:avLst/>
            <a:gdLst>
              <a:gd name="connsiteX0" fmla="*/ 0 w 196850"/>
              <a:gd name="connsiteY0" fmla="*/ 3175 h 98425"/>
              <a:gd name="connsiteX1" fmla="*/ 95250 w 196850"/>
              <a:gd name="connsiteY1" fmla="*/ 98425 h 98425"/>
              <a:gd name="connsiteX2" fmla="*/ 196850 w 196850"/>
              <a:gd name="connsiteY2" fmla="*/ 0 h 98425"/>
              <a:gd name="connsiteX3" fmla="*/ 0 w 196850"/>
              <a:gd name="connsiteY3" fmla="*/ 3175 h 98425"/>
            </a:gdLst>
            <a:ahLst/>
            <a:cxnLst>
              <a:cxn ang="0">
                <a:pos x="connsiteX0" y="connsiteY0"/>
              </a:cxn>
              <a:cxn ang="0">
                <a:pos x="connsiteX1" y="connsiteY1"/>
              </a:cxn>
              <a:cxn ang="0">
                <a:pos x="connsiteX2" y="connsiteY2"/>
              </a:cxn>
              <a:cxn ang="0">
                <a:pos x="connsiteX3" y="connsiteY3"/>
              </a:cxn>
            </a:cxnLst>
            <a:rect l="l" t="t" r="r" b="b"/>
            <a:pathLst>
              <a:path w="196850" h="98425">
                <a:moveTo>
                  <a:pt x="0" y="3175"/>
                </a:moveTo>
                <a:lnTo>
                  <a:pt x="95250" y="98425"/>
                </a:lnTo>
                <a:lnTo>
                  <a:pt x="196850" y="0"/>
                </a:lnTo>
                <a:lnTo>
                  <a:pt x="0" y="3175"/>
                </a:lnTo>
                <a:close/>
              </a:path>
            </a:pathLst>
          </a:custGeom>
          <a:solidFill>
            <a:srgbClr val="0089CF">
              <a:alpha val="90000"/>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defTabSz="457200" fontAlgn="base">
              <a:spcBef>
                <a:spcPct val="0"/>
              </a:spcBef>
              <a:spcAft>
                <a:spcPct val="0"/>
              </a:spcAft>
            </a:pPr>
            <a:endParaRPr lang="nl-NL">
              <a:solidFill>
                <a:srgbClr val="FFFFFF"/>
              </a:solidFill>
              <a:ea typeface="ＭＳ Ｐゴシック" charset="-128"/>
            </a:endParaRPr>
          </a:p>
        </p:txBody>
      </p:sp>
      <p:sp>
        <p:nvSpPr>
          <p:cNvPr id="10" name="Titel 1"/>
          <p:cNvSpPr txBox="1">
            <a:spLocks/>
          </p:cNvSpPr>
          <p:nvPr/>
        </p:nvSpPr>
        <p:spPr>
          <a:xfrm>
            <a:off x="428625" y="406401"/>
            <a:ext cx="5473700" cy="1107344"/>
          </a:xfrm>
          <a:prstGeom prst="rect">
            <a:avLst/>
          </a:prstGeom>
          <a:solidFill>
            <a:srgbClr val="0089CF">
              <a:alpha val="90000"/>
            </a:srgbClr>
          </a:solidFill>
          <a:ln>
            <a:noFill/>
          </a:ln>
        </p:spPr>
        <p:txBody>
          <a:bodyPr lIns="180000" anchor="ctr" anchorCtr="0"/>
          <a:lstStyle>
            <a:lvl1pPr algn="l">
              <a:lnSpc>
                <a:spcPts val="3300"/>
              </a:lnSpc>
              <a:defRPr cap="all">
                <a:solidFill>
                  <a:schemeClr val="bg1"/>
                </a:solidFill>
              </a:defRPr>
            </a:lvl1pPr>
          </a:lstStyle>
          <a:p>
            <a:pPr defTabSz="457200" eaLnBrk="0" fontAlgn="base" hangingPunct="0">
              <a:spcBef>
                <a:spcPct val="0"/>
              </a:spcBef>
              <a:spcAft>
                <a:spcPct val="0"/>
              </a:spcAft>
              <a:defRPr/>
            </a:pPr>
            <a:r>
              <a:rPr lang="nl-NL" sz="3200">
                <a:solidFill>
                  <a:prstClr val="white"/>
                </a:solidFill>
                <a:latin typeface="Arial Narrow" pitchFamily="34" charset="0"/>
                <a:ea typeface="ＭＳ Ｐゴシック" charset="-128"/>
                <a:cs typeface="Arial Narrow Bold"/>
              </a:rPr>
              <a:t>Leveranciers bijeenkomst</a:t>
            </a:r>
          </a:p>
          <a:p>
            <a:pPr defTabSz="457200" eaLnBrk="0" fontAlgn="base" hangingPunct="0">
              <a:spcBef>
                <a:spcPct val="0"/>
              </a:spcBef>
              <a:spcAft>
                <a:spcPct val="0"/>
              </a:spcAft>
              <a:defRPr/>
            </a:pPr>
            <a:r>
              <a:rPr lang="nl-NL" sz="3200">
                <a:solidFill>
                  <a:prstClr val="white"/>
                </a:solidFill>
                <a:latin typeface="Arial Narrow" pitchFamily="34" charset="0"/>
                <a:ea typeface="ＭＳ Ｐゴシック" charset="-128"/>
                <a:cs typeface="Arial Narrow Bold"/>
              </a:rPr>
              <a:t>Gebouwonderhoud</a:t>
            </a:r>
          </a:p>
        </p:txBody>
      </p:sp>
      <p:pic>
        <p:nvPicPr>
          <p:cNvPr id="12" name="Afbeelding 11" descr="VUlogo_NL_Taglineblauw_Wit_HR_RGB.png"/>
          <p:cNvPicPr>
            <a:picLocks noChangeAspect="1"/>
          </p:cNvPicPr>
          <p:nvPr/>
        </p:nvPicPr>
        <p:blipFill>
          <a:blip r:embed="rId4" cstate="print"/>
          <a:stretch>
            <a:fillRect/>
          </a:stretch>
        </p:blipFill>
        <p:spPr>
          <a:xfrm>
            <a:off x="6624637" y="5205588"/>
            <a:ext cx="2160000" cy="1191000"/>
          </a:xfrm>
          <a:prstGeom prst="rect">
            <a:avLst/>
          </a:prstGeom>
        </p:spPr>
      </p:pic>
    </p:spTree>
    <p:extLst>
      <p:ext uri="{BB962C8B-B14F-4D97-AF65-F5344CB8AC3E}">
        <p14:creationId xmlns:p14="http://schemas.microsoft.com/office/powerpoint/2010/main" val="23875630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p:cNvPicPr>
            <a:picLocks noChangeAspect="1" noChangeArrowheads="1"/>
          </p:cNvPicPr>
          <p:nvPr/>
        </p:nvPicPr>
        <p:blipFill>
          <a:blip r:embed="rId3" cstate="print">
            <a:lum bright="42000" contrast="-22000"/>
          </a:blip>
          <a:srcRect/>
          <a:stretch>
            <a:fillRect/>
          </a:stretch>
        </p:blipFill>
        <p:spPr bwMode="auto">
          <a:xfrm>
            <a:off x="323528" y="2254142"/>
            <a:ext cx="8424936" cy="3767146"/>
          </a:xfrm>
          <a:prstGeom prst="rect">
            <a:avLst/>
          </a:prstGeom>
          <a:noFill/>
          <a:ln w="9525">
            <a:noFill/>
            <a:miter lim="800000"/>
            <a:headEnd/>
            <a:tailEnd/>
          </a:ln>
        </p:spPr>
      </p:pic>
      <p:sp>
        <p:nvSpPr>
          <p:cNvPr id="2" name="Titel 1"/>
          <p:cNvSpPr>
            <a:spLocks noGrp="1"/>
          </p:cNvSpPr>
          <p:nvPr>
            <p:ph type="ctrTitle"/>
          </p:nvPr>
        </p:nvSpPr>
        <p:spPr/>
        <p:txBody>
          <a:bodyPr/>
          <a:lstStyle/>
          <a:p>
            <a:r>
              <a:rPr lang="nl-NL"/>
              <a:t>Beheersen risico’s </a:t>
            </a:r>
            <a:br>
              <a:rPr lang="nl-NL"/>
            </a:br>
            <a:endParaRPr lang="nl-NL"/>
          </a:p>
        </p:txBody>
      </p:sp>
      <p:sp>
        <p:nvSpPr>
          <p:cNvPr id="5" name="Rectangle 3"/>
          <p:cNvSpPr>
            <a:spLocks noGrp="1" noChangeArrowheads="1"/>
          </p:cNvSpPr>
          <p:nvPr>
            <p:ph type="body" idx="4294967295"/>
          </p:nvPr>
        </p:nvSpPr>
        <p:spPr>
          <a:xfrm>
            <a:off x="457200" y="1916832"/>
            <a:ext cx="8229600" cy="4209331"/>
          </a:xfrm>
          <a:prstGeom prst="rect">
            <a:avLst/>
          </a:prstGeom>
        </p:spPr>
        <p:txBody>
          <a:bodyPr>
            <a:normAutofit/>
          </a:bodyPr>
          <a:lstStyle/>
          <a:p>
            <a:r>
              <a:rPr lang="en-US" sz="2400" err="1"/>
              <a:t>Vermogen</a:t>
            </a:r>
            <a:r>
              <a:rPr lang="en-US" sz="2400"/>
              <a:t> van </a:t>
            </a:r>
            <a:r>
              <a:rPr lang="en-US" sz="2400" err="1"/>
              <a:t>Opdrachtnemer</a:t>
            </a:r>
            <a:r>
              <a:rPr lang="en-US" sz="2400"/>
              <a:t> zo </a:t>
            </a:r>
            <a:r>
              <a:rPr lang="en-US" sz="2400" err="1"/>
              <a:t>goed</a:t>
            </a:r>
            <a:r>
              <a:rPr lang="en-US" sz="2400"/>
              <a:t> </a:t>
            </a:r>
            <a:r>
              <a:rPr lang="en-US" sz="2400" err="1"/>
              <a:t>mogelijk</a:t>
            </a:r>
            <a:r>
              <a:rPr lang="en-US" sz="2400"/>
              <a:t> de </a:t>
            </a:r>
            <a:r>
              <a:rPr lang="en-US" sz="2400" err="1"/>
              <a:t>belangen</a:t>
            </a:r>
            <a:r>
              <a:rPr lang="en-US" sz="2400"/>
              <a:t> van de </a:t>
            </a:r>
            <a:r>
              <a:rPr lang="en-US" sz="2400" err="1"/>
              <a:t>Opdrachtgever</a:t>
            </a:r>
            <a:r>
              <a:rPr lang="en-US" sz="2400"/>
              <a:t> </a:t>
            </a:r>
            <a:r>
              <a:rPr lang="en-US" sz="2400" err="1"/>
              <a:t>te</a:t>
            </a:r>
            <a:r>
              <a:rPr lang="en-US" sz="2400"/>
              <a:t> </a:t>
            </a:r>
            <a:r>
              <a:rPr lang="en-US" sz="2400" err="1"/>
              <a:t>behartigen</a:t>
            </a:r>
            <a:endParaRPr lang="en-US" sz="2400"/>
          </a:p>
          <a:p>
            <a:r>
              <a:rPr lang="en-US" sz="2400" err="1"/>
              <a:t>Opdrachtnemer</a:t>
            </a:r>
            <a:r>
              <a:rPr lang="en-US" sz="2400"/>
              <a:t> </a:t>
            </a:r>
            <a:r>
              <a:rPr lang="en-US" sz="2400" err="1"/>
              <a:t>begrijpt</a:t>
            </a:r>
            <a:r>
              <a:rPr lang="en-US" sz="2400"/>
              <a:t> </a:t>
            </a:r>
            <a:r>
              <a:rPr lang="en-US" sz="2400" err="1"/>
              <a:t>dat</a:t>
            </a:r>
            <a:r>
              <a:rPr lang="en-US" sz="2400"/>
              <a:t> </a:t>
            </a:r>
            <a:r>
              <a:rPr lang="en-US" sz="2400" err="1"/>
              <a:t>dit</a:t>
            </a:r>
            <a:r>
              <a:rPr lang="en-US" sz="2400"/>
              <a:t> het </a:t>
            </a:r>
            <a:r>
              <a:rPr lang="en-US" sz="2400" err="1"/>
              <a:t>meest</a:t>
            </a:r>
            <a:r>
              <a:rPr lang="en-US" sz="2400"/>
              <a:t> </a:t>
            </a:r>
            <a:r>
              <a:rPr lang="en-US" sz="2400" err="1"/>
              <a:t>belangrijke</a:t>
            </a:r>
            <a:r>
              <a:rPr lang="en-US" sz="2400"/>
              <a:t> </a:t>
            </a:r>
            <a:r>
              <a:rPr lang="en-US" sz="2400" err="1"/>
              <a:t>risico</a:t>
            </a:r>
            <a:r>
              <a:rPr lang="en-US" sz="2400"/>
              <a:t> is</a:t>
            </a:r>
          </a:p>
          <a:p>
            <a:r>
              <a:rPr lang="en-US" sz="2400" err="1"/>
              <a:t>Opdrachtnemer</a:t>
            </a:r>
            <a:r>
              <a:rPr lang="en-US" sz="2400"/>
              <a:t> </a:t>
            </a:r>
            <a:r>
              <a:rPr lang="en-US" sz="2400" err="1"/>
              <a:t>wordt</a:t>
            </a:r>
            <a:r>
              <a:rPr lang="en-US" sz="2400"/>
              <a:t> pro-</a:t>
            </a:r>
            <a:r>
              <a:rPr lang="en-US" sz="2400" err="1"/>
              <a:t>actief</a:t>
            </a:r>
            <a:r>
              <a:rPr lang="en-US" sz="2400"/>
              <a:t> in </a:t>
            </a:r>
            <a:r>
              <a:rPr lang="en-US" sz="2400" err="1"/>
              <a:t>plaats</a:t>
            </a:r>
            <a:r>
              <a:rPr lang="en-US" sz="2400"/>
              <a:t> van re-</a:t>
            </a:r>
            <a:r>
              <a:rPr lang="en-US" sz="2400" err="1"/>
              <a:t>actief</a:t>
            </a:r>
            <a:endParaRPr lang="en-US" sz="2400"/>
          </a:p>
          <a:p>
            <a:r>
              <a:rPr lang="en-US" sz="2400" err="1"/>
              <a:t>Opdrachtnemer</a:t>
            </a:r>
            <a:r>
              <a:rPr lang="en-US" sz="2400"/>
              <a:t> </a:t>
            </a:r>
            <a:r>
              <a:rPr lang="en-US" sz="2400" err="1"/>
              <a:t>bereidt</a:t>
            </a:r>
            <a:r>
              <a:rPr lang="en-US" sz="2400"/>
              <a:t> </a:t>
            </a:r>
            <a:r>
              <a:rPr lang="en-US" sz="2400" err="1"/>
              <a:t>zich</a:t>
            </a:r>
            <a:r>
              <a:rPr lang="en-US" sz="2400"/>
              <a:t> </a:t>
            </a:r>
            <a:r>
              <a:rPr lang="en-US" sz="2400" err="1"/>
              <a:t>voor</a:t>
            </a:r>
            <a:r>
              <a:rPr lang="en-US" sz="2400"/>
              <a:t> op </a:t>
            </a:r>
            <a:r>
              <a:rPr lang="en-US" sz="2400" err="1"/>
              <a:t>zaken</a:t>
            </a:r>
            <a:r>
              <a:rPr lang="en-US" sz="2400"/>
              <a:t> die </a:t>
            </a:r>
            <a:r>
              <a:rPr lang="en-US" sz="2400" err="1"/>
              <a:t>hij</a:t>
            </a:r>
            <a:r>
              <a:rPr lang="en-US" sz="2400"/>
              <a:t> </a:t>
            </a:r>
            <a:r>
              <a:rPr lang="en-US" sz="2400" err="1"/>
              <a:t>niet</a:t>
            </a:r>
            <a:r>
              <a:rPr lang="en-US" sz="2400"/>
              <a:t> </a:t>
            </a:r>
            <a:r>
              <a:rPr lang="en-US" sz="2400" err="1"/>
              <a:t>onder</a:t>
            </a:r>
            <a:r>
              <a:rPr lang="en-US" sz="2400"/>
              <a:t> </a:t>
            </a:r>
            <a:r>
              <a:rPr lang="en-US" sz="2400" err="1"/>
              <a:t>controle</a:t>
            </a:r>
            <a:r>
              <a:rPr lang="en-US" sz="2400"/>
              <a:t> </a:t>
            </a:r>
            <a:r>
              <a:rPr lang="en-US" sz="2400" err="1"/>
              <a:t>heeft</a:t>
            </a:r>
            <a:endParaRPr lang="en-US" sz="2400"/>
          </a:p>
          <a:p>
            <a:pPr>
              <a:lnSpc>
                <a:spcPct val="90000"/>
              </a:lnSpc>
            </a:pPr>
            <a:endParaRPr lang="en-US" altLang="nl-NL" sz="2400"/>
          </a:p>
          <a:p>
            <a:pPr eaLnBrk="1" hangingPunct="1">
              <a:lnSpc>
                <a:spcPct val="90000"/>
              </a:lnSpc>
            </a:pPr>
            <a:endParaRPr lang="nl-NL" altLang="nl-NL"/>
          </a:p>
        </p:txBody>
      </p:sp>
    </p:spTree>
    <p:extLst>
      <p:ext uri="{BB962C8B-B14F-4D97-AF65-F5344CB8AC3E}">
        <p14:creationId xmlns:p14="http://schemas.microsoft.com/office/powerpoint/2010/main" val="680188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8244" y="3273152"/>
            <a:ext cx="1752600"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el 1"/>
          <p:cNvSpPr>
            <a:spLocks noGrp="1"/>
          </p:cNvSpPr>
          <p:nvPr>
            <p:ph type="ctrTitle"/>
          </p:nvPr>
        </p:nvSpPr>
        <p:spPr>
          <a:xfrm>
            <a:off x="0" y="0"/>
            <a:ext cx="9144000" cy="1080120"/>
          </a:xfrm>
        </p:spPr>
        <p:txBody>
          <a:bodyPr/>
          <a:lstStyle/>
          <a:p>
            <a:r>
              <a:rPr lang="nl-NL"/>
              <a:t>IN- en buiten aanbieding</a:t>
            </a:r>
            <a:br>
              <a:rPr lang="nl-NL"/>
            </a:br>
            <a:endParaRPr lang="nl-NL"/>
          </a:p>
        </p:txBody>
      </p:sp>
      <p:sp>
        <p:nvSpPr>
          <p:cNvPr id="5" name="Right Arrow 4"/>
          <p:cNvSpPr/>
          <p:nvPr/>
        </p:nvSpPr>
        <p:spPr>
          <a:xfrm>
            <a:off x="539552" y="1700808"/>
            <a:ext cx="6696744" cy="12961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err="1"/>
              <a:t>Onderhoudsperiode</a:t>
            </a:r>
            <a:r>
              <a:rPr lang="en-US" sz="2800" b="1"/>
              <a:t> van 8 </a:t>
            </a:r>
            <a:r>
              <a:rPr lang="en-US" sz="2800" b="1" err="1"/>
              <a:t>jaar</a:t>
            </a:r>
            <a:endParaRPr lang="en-US" sz="2800" b="1"/>
          </a:p>
        </p:txBody>
      </p:sp>
      <p:cxnSp>
        <p:nvCxnSpPr>
          <p:cNvPr id="7" name="Straight Connector 6"/>
          <p:cNvCxnSpPr/>
          <p:nvPr/>
        </p:nvCxnSpPr>
        <p:spPr>
          <a:xfrm>
            <a:off x="539552" y="1420416"/>
            <a:ext cx="0" cy="9144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7236296" y="1434480"/>
            <a:ext cx="0" cy="91440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23528" y="1115452"/>
            <a:ext cx="936104" cy="369332"/>
          </a:xfrm>
          <a:prstGeom prst="rect">
            <a:avLst/>
          </a:prstGeom>
          <a:noFill/>
        </p:spPr>
        <p:txBody>
          <a:bodyPr wrap="square" rtlCol="0">
            <a:spAutoFit/>
          </a:bodyPr>
          <a:lstStyle/>
          <a:p>
            <a:r>
              <a:rPr lang="en-US"/>
              <a:t>Nu</a:t>
            </a:r>
          </a:p>
        </p:txBody>
      </p:sp>
      <p:sp>
        <p:nvSpPr>
          <p:cNvPr id="11" name="TextBox 10"/>
          <p:cNvSpPr txBox="1"/>
          <p:nvPr/>
        </p:nvSpPr>
        <p:spPr>
          <a:xfrm>
            <a:off x="6948264" y="1124744"/>
            <a:ext cx="936104" cy="369332"/>
          </a:xfrm>
          <a:prstGeom prst="rect">
            <a:avLst/>
          </a:prstGeom>
          <a:noFill/>
        </p:spPr>
        <p:txBody>
          <a:bodyPr wrap="square" rtlCol="0">
            <a:spAutoFit/>
          </a:bodyPr>
          <a:lstStyle/>
          <a:p>
            <a:r>
              <a:rPr lang="en-US"/>
              <a:t>2030</a:t>
            </a:r>
          </a:p>
        </p:txBody>
      </p:sp>
      <p:sp>
        <p:nvSpPr>
          <p:cNvPr id="12" name="Rounded Rectangle 11"/>
          <p:cNvSpPr/>
          <p:nvPr/>
        </p:nvSpPr>
        <p:spPr>
          <a:xfrm>
            <a:off x="539552" y="2852936"/>
            <a:ext cx="1656184" cy="5040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in </a:t>
            </a:r>
            <a:r>
              <a:rPr lang="en-US" err="1"/>
              <a:t>aanbieding</a:t>
            </a:r>
            <a:endParaRPr lang="en-US"/>
          </a:p>
        </p:txBody>
      </p:sp>
      <p:sp>
        <p:nvSpPr>
          <p:cNvPr id="13" name="Rounded Rectangle 12"/>
          <p:cNvSpPr/>
          <p:nvPr/>
        </p:nvSpPr>
        <p:spPr>
          <a:xfrm>
            <a:off x="2339752" y="2854846"/>
            <a:ext cx="4176465" cy="5040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err="1"/>
              <a:t>Niet</a:t>
            </a:r>
            <a:r>
              <a:rPr lang="en-US"/>
              <a:t> </a:t>
            </a:r>
            <a:r>
              <a:rPr lang="en-US" err="1"/>
              <a:t>planmatig</a:t>
            </a:r>
            <a:r>
              <a:rPr lang="en-US"/>
              <a:t> </a:t>
            </a:r>
            <a:r>
              <a:rPr lang="en-US" err="1"/>
              <a:t>onderhoud</a:t>
            </a:r>
            <a:r>
              <a:rPr lang="en-US"/>
              <a:t>, </a:t>
            </a:r>
            <a:r>
              <a:rPr lang="en-US" err="1"/>
              <a:t>Planmatig</a:t>
            </a:r>
            <a:r>
              <a:rPr lang="en-US"/>
              <a:t> </a:t>
            </a:r>
            <a:r>
              <a:rPr lang="en-US" err="1"/>
              <a:t>onderhoud</a:t>
            </a:r>
            <a:r>
              <a:rPr lang="en-US"/>
              <a:t> &amp; MJOP</a:t>
            </a:r>
          </a:p>
        </p:txBody>
      </p:sp>
      <p:sp>
        <p:nvSpPr>
          <p:cNvPr id="14" name="Rounded Rectangle 13"/>
          <p:cNvSpPr/>
          <p:nvPr/>
        </p:nvSpPr>
        <p:spPr>
          <a:xfrm>
            <a:off x="539552" y="3493393"/>
            <a:ext cx="1656184" cy="504056"/>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r>
              <a:rPr lang="en-US" err="1"/>
              <a:t>buiten</a:t>
            </a:r>
            <a:r>
              <a:rPr lang="en-US"/>
              <a:t> </a:t>
            </a:r>
            <a:r>
              <a:rPr lang="en-US" err="1"/>
              <a:t>aanbieding</a:t>
            </a:r>
            <a:endParaRPr lang="en-US"/>
          </a:p>
        </p:txBody>
      </p:sp>
      <p:sp>
        <p:nvSpPr>
          <p:cNvPr id="15" name="Rounded Rectangle 14"/>
          <p:cNvSpPr/>
          <p:nvPr/>
        </p:nvSpPr>
        <p:spPr>
          <a:xfrm>
            <a:off x="2339752" y="3495303"/>
            <a:ext cx="4176465" cy="504056"/>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a:t>Molest </a:t>
            </a:r>
            <a:r>
              <a:rPr lang="en-US" sz="1400" err="1"/>
              <a:t>en</a:t>
            </a:r>
            <a:r>
              <a:rPr lang="en-US" sz="1400"/>
              <a:t> </a:t>
            </a:r>
            <a:r>
              <a:rPr lang="en-US" sz="1400" err="1"/>
              <a:t>andere</a:t>
            </a:r>
            <a:r>
              <a:rPr lang="en-US" sz="1400"/>
              <a:t> </a:t>
            </a:r>
            <a:r>
              <a:rPr lang="en-US" sz="1400" err="1"/>
              <a:t>oorzaken</a:t>
            </a:r>
            <a:r>
              <a:rPr lang="en-US" sz="1400"/>
              <a:t> van </a:t>
            </a:r>
            <a:r>
              <a:rPr lang="en-US" sz="1400" err="1"/>
              <a:t>buitenaf</a:t>
            </a:r>
            <a:r>
              <a:rPr lang="en-US" sz="1400"/>
              <a:t> </a:t>
            </a:r>
            <a:r>
              <a:rPr lang="en-US" sz="1400" err="1"/>
              <a:t>zoals</a:t>
            </a:r>
            <a:r>
              <a:rPr lang="en-US" sz="1400"/>
              <a:t> </a:t>
            </a:r>
            <a:r>
              <a:rPr lang="en-US" sz="1400" err="1"/>
              <a:t>lekkage</a:t>
            </a:r>
            <a:r>
              <a:rPr lang="en-US" sz="1400"/>
              <a:t>, brand, </a:t>
            </a:r>
            <a:r>
              <a:rPr lang="en-US" sz="1400" err="1"/>
              <a:t>e.d.</a:t>
            </a:r>
            <a:endParaRPr lang="en-US" sz="1400"/>
          </a:p>
        </p:txBody>
      </p:sp>
      <p:sp>
        <p:nvSpPr>
          <p:cNvPr id="16" name="Rounded Rectangle 15"/>
          <p:cNvSpPr/>
          <p:nvPr/>
        </p:nvSpPr>
        <p:spPr>
          <a:xfrm>
            <a:off x="2339752" y="4138042"/>
            <a:ext cx="4176465" cy="504056"/>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a:t>Grote </a:t>
            </a:r>
            <a:r>
              <a:rPr lang="en-US" sz="1400" err="1"/>
              <a:t>posten</a:t>
            </a:r>
            <a:r>
              <a:rPr lang="en-US" sz="1400"/>
              <a:t> die </a:t>
            </a:r>
            <a:r>
              <a:rPr lang="en-US" sz="1400" err="1"/>
              <a:t>niet</a:t>
            </a:r>
            <a:r>
              <a:rPr lang="en-US" sz="1400"/>
              <a:t> </a:t>
            </a:r>
            <a:r>
              <a:rPr lang="en-US" sz="1400" err="1"/>
              <a:t>voorzien</a:t>
            </a:r>
            <a:r>
              <a:rPr lang="en-US" sz="1400"/>
              <a:t> </a:t>
            </a:r>
            <a:r>
              <a:rPr lang="en-US" sz="1400" err="1"/>
              <a:t>hadden</a:t>
            </a:r>
            <a:r>
              <a:rPr lang="en-US" sz="1400"/>
              <a:t> </a:t>
            </a:r>
            <a:r>
              <a:rPr lang="en-US" sz="1400" err="1"/>
              <a:t>kunnen</a:t>
            </a:r>
            <a:r>
              <a:rPr lang="en-US" sz="1400"/>
              <a:t> </a:t>
            </a:r>
            <a:r>
              <a:rPr lang="en-US" sz="1400" err="1"/>
              <a:t>worden</a:t>
            </a:r>
            <a:r>
              <a:rPr lang="en-US" sz="1400"/>
              <a:t>, </a:t>
            </a:r>
            <a:r>
              <a:rPr lang="en-US" sz="1400" err="1"/>
              <a:t>zoals</a:t>
            </a:r>
            <a:r>
              <a:rPr lang="en-US" sz="1400"/>
              <a:t> </a:t>
            </a:r>
            <a:r>
              <a:rPr lang="en-US" sz="1400" err="1"/>
              <a:t>constructiefouten</a:t>
            </a:r>
            <a:r>
              <a:rPr lang="en-US" sz="1400"/>
              <a:t>, </a:t>
            </a:r>
            <a:r>
              <a:rPr lang="en-US" sz="1400" err="1"/>
              <a:t>overbelasting</a:t>
            </a:r>
            <a:r>
              <a:rPr lang="en-US" sz="1400"/>
              <a:t> ed.</a:t>
            </a:r>
          </a:p>
        </p:txBody>
      </p:sp>
      <p:sp>
        <p:nvSpPr>
          <p:cNvPr id="17" name="Rounded Rectangle 16"/>
          <p:cNvSpPr/>
          <p:nvPr/>
        </p:nvSpPr>
        <p:spPr>
          <a:xfrm>
            <a:off x="2339752" y="4797152"/>
            <a:ext cx="4176465" cy="504056"/>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err="1"/>
              <a:t>Scopewijzigingen</a:t>
            </a:r>
            <a:r>
              <a:rPr lang="en-US" sz="1400"/>
              <a:t> </a:t>
            </a:r>
            <a:r>
              <a:rPr lang="en-US" sz="1400" err="1"/>
              <a:t>zoals</a:t>
            </a:r>
            <a:r>
              <a:rPr lang="en-US" sz="1400"/>
              <a:t> </a:t>
            </a:r>
            <a:r>
              <a:rPr lang="en-US" sz="1400" err="1"/>
              <a:t>bijstelling</a:t>
            </a:r>
            <a:r>
              <a:rPr lang="en-US" sz="1400"/>
              <a:t> budget </a:t>
            </a:r>
            <a:r>
              <a:rPr lang="en-US" sz="1400" err="1"/>
              <a:t>en</a:t>
            </a:r>
            <a:r>
              <a:rPr lang="en-US" sz="1400"/>
              <a:t> of </a:t>
            </a:r>
            <a:r>
              <a:rPr lang="en-US" sz="1400" err="1"/>
              <a:t>onderhoudsniveau</a:t>
            </a:r>
            <a:r>
              <a:rPr lang="en-US" sz="1400"/>
              <a:t>, </a:t>
            </a:r>
            <a:r>
              <a:rPr lang="en-US" sz="1400" err="1"/>
              <a:t>verbouwingen</a:t>
            </a:r>
            <a:r>
              <a:rPr lang="en-US" sz="1400"/>
              <a:t>, </a:t>
            </a:r>
            <a:r>
              <a:rPr lang="en-US" sz="1400" err="1"/>
              <a:t>wetswijzigingen</a:t>
            </a:r>
            <a:endParaRPr lang="en-US" sz="1400"/>
          </a:p>
        </p:txBody>
      </p:sp>
      <p:sp>
        <p:nvSpPr>
          <p:cNvPr id="18" name="Rounded Rectangle 17"/>
          <p:cNvSpPr/>
          <p:nvPr/>
        </p:nvSpPr>
        <p:spPr>
          <a:xfrm>
            <a:off x="539552" y="4149080"/>
            <a:ext cx="1656184" cy="504056"/>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r>
              <a:rPr lang="en-US" err="1"/>
              <a:t>buiten</a:t>
            </a:r>
            <a:r>
              <a:rPr lang="en-US"/>
              <a:t> </a:t>
            </a:r>
            <a:r>
              <a:rPr lang="en-US" err="1"/>
              <a:t>aanbieding</a:t>
            </a:r>
            <a:endParaRPr lang="en-US"/>
          </a:p>
        </p:txBody>
      </p:sp>
      <p:sp>
        <p:nvSpPr>
          <p:cNvPr id="19" name="Rounded Rectangle 18"/>
          <p:cNvSpPr/>
          <p:nvPr/>
        </p:nvSpPr>
        <p:spPr>
          <a:xfrm>
            <a:off x="553294" y="4797152"/>
            <a:ext cx="1656184" cy="504056"/>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r>
              <a:rPr lang="en-US" err="1"/>
              <a:t>buiten</a:t>
            </a:r>
            <a:r>
              <a:rPr lang="en-US"/>
              <a:t> </a:t>
            </a:r>
            <a:r>
              <a:rPr lang="en-US" err="1"/>
              <a:t>aanbieding</a:t>
            </a:r>
            <a:endParaRPr lang="en-US"/>
          </a:p>
        </p:txBody>
      </p:sp>
      <p:sp>
        <p:nvSpPr>
          <p:cNvPr id="20" name="Right Brace 19"/>
          <p:cNvSpPr/>
          <p:nvPr/>
        </p:nvSpPr>
        <p:spPr>
          <a:xfrm>
            <a:off x="6660232" y="2996952"/>
            <a:ext cx="216024" cy="2232248"/>
          </a:xfrm>
          <a:prstGeom prst="righ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TextBox 20"/>
          <p:cNvSpPr txBox="1"/>
          <p:nvPr/>
        </p:nvSpPr>
        <p:spPr>
          <a:xfrm>
            <a:off x="7236296" y="4725144"/>
            <a:ext cx="936104" cy="369332"/>
          </a:xfrm>
          <a:prstGeom prst="rect">
            <a:avLst/>
          </a:prstGeom>
          <a:noFill/>
        </p:spPr>
        <p:txBody>
          <a:bodyPr wrap="square" rtlCol="0">
            <a:spAutoFit/>
          </a:bodyPr>
          <a:lstStyle/>
          <a:p>
            <a:r>
              <a:rPr lang="en-US"/>
              <a:t>Budget</a:t>
            </a:r>
          </a:p>
        </p:txBody>
      </p:sp>
    </p:spTree>
    <p:extLst>
      <p:ext uri="{BB962C8B-B14F-4D97-AF65-F5344CB8AC3E}">
        <p14:creationId xmlns:p14="http://schemas.microsoft.com/office/powerpoint/2010/main" val="1378418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a:t>Niet geïdentificeerde risico’s</a:t>
            </a:r>
            <a:br>
              <a:rPr lang="nl-NL"/>
            </a:br>
            <a:endParaRPr lang="nl-NL"/>
          </a:p>
        </p:txBody>
      </p:sp>
      <p:sp>
        <p:nvSpPr>
          <p:cNvPr id="4" name="Text Placeholder 3"/>
          <p:cNvSpPr>
            <a:spLocks noGrp="1" noChangeArrowheads="1"/>
          </p:cNvSpPr>
          <p:nvPr>
            <p:ph type="body" idx="4294967295"/>
          </p:nvPr>
        </p:nvSpPr>
        <p:spPr>
          <a:xfrm>
            <a:off x="457200" y="1207293"/>
            <a:ext cx="8229600" cy="4525963"/>
          </a:xfrm>
          <a:prstGeom prst="rect">
            <a:avLst/>
          </a:prstGeom>
        </p:spPr>
        <p:txBody>
          <a:bodyPr/>
          <a:lstStyle/>
          <a:p>
            <a:pPr eaLnBrk="1" hangingPunct="1">
              <a:buNone/>
            </a:pPr>
            <a:r>
              <a:rPr lang="nl-NL" altLang="nl-NL" sz="2400" b="1"/>
              <a:t>Risico dat niet is geïdentificeerd door Opdrachtgever, Opdrachtnemer en andere inschrijvers</a:t>
            </a:r>
          </a:p>
          <a:p>
            <a:pPr eaLnBrk="1" hangingPunct="1">
              <a:buFontTx/>
              <a:buNone/>
            </a:pPr>
            <a:endParaRPr lang="nl-NL" altLang="nl-NL" sz="2400"/>
          </a:p>
          <a:p>
            <a:pPr eaLnBrk="1" hangingPunct="1">
              <a:buFontTx/>
              <a:buNone/>
            </a:pPr>
            <a:endParaRPr lang="en-US" altLang="nl-NL" sz="2400"/>
          </a:p>
        </p:txBody>
      </p:sp>
      <p:pic>
        <p:nvPicPr>
          <p:cNvPr id="5" name="il_fi" descr="Downburst"/>
          <p:cNvPicPr>
            <a:picLocks noChangeAspect="1" noChangeArrowheads="1"/>
          </p:cNvPicPr>
          <p:nvPr/>
        </p:nvPicPr>
        <p:blipFill>
          <a:blip r:embed="rId2" cstate="print">
            <a:lum bright="-6000" contrast="18000"/>
          </a:blip>
          <a:srcRect/>
          <a:stretch>
            <a:fillRect/>
          </a:stretch>
        </p:blipFill>
        <p:spPr bwMode="auto">
          <a:xfrm>
            <a:off x="467544" y="2132856"/>
            <a:ext cx="8208912" cy="3671888"/>
          </a:xfrm>
          <a:prstGeom prst="rect">
            <a:avLst/>
          </a:prstGeom>
          <a:noFill/>
          <a:ln w="9525">
            <a:noFill/>
            <a:miter lim="800000"/>
            <a:headEnd/>
            <a:tailEnd/>
          </a:ln>
        </p:spPr>
      </p:pic>
      <p:sp>
        <p:nvSpPr>
          <p:cNvPr id="6" name="Rechthoek 5"/>
          <p:cNvSpPr/>
          <p:nvPr/>
        </p:nvSpPr>
        <p:spPr>
          <a:xfrm>
            <a:off x="489071" y="2204864"/>
            <a:ext cx="8208912" cy="2834622"/>
          </a:xfrm>
          <a:prstGeom prst="rect">
            <a:avLst/>
          </a:prstGeom>
        </p:spPr>
        <p:txBody>
          <a:bodyPr wrap="square">
            <a:spAutoFit/>
          </a:bodyPr>
          <a:lstStyle/>
          <a:p>
            <a:pPr marL="180975" indent="-180975">
              <a:lnSpc>
                <a:spcPct val="90000"/>
              </a:lnSpc>
              <a:buFont typeface="Arial" pitchFamily="34" charset="0"/>
              <a:buChar char="•"/>
              <a:tabLst>
                <a:tab pos="180975" algn="l"/>
              </a:tabLst>
            </a:pPr>
            <a:r>
              <a:rPr lang="en-US" err="1">
                <a:solidFill>
                  <a:schemeClr val="bg1"/>
                </a:solidFill>
              </a:rPr>
              <a:t>Opdrachtnemer</a:t>
            </a:r>
            <a:r>
              <a:rPr lang="en-US">
                <a:solidFill>
                  <a:schemeClr val="bg1"/>
                </a:solidFill>
              </a:rPr>
              <a:t> </a:t>
            </a:r>
            <a:r>
              <a:rPr lang="en-US" err="1">
                <a:solidFill>
                  <a:schemeClr val="bg1"/>
                </a:solidFill>
              </a:rPr>
              <a:t>stelt</a:t>
            </a:r>
            <a:r>
              <a:rPr lang="en-US">
                <a:solidFill>
                  <a:schemeClr val="bg1"/>
                </a:solidFill>
              </a:rPr>
              <a:t> </a:t>
            </a:r>
            <a:r>
              <a:rPr lang="en-US" err="1">
                <a:solidFill>
                  <a:schemeClr val="bg1"/>
                </a:solidFill>
              </a:rPr>
              <a:t>onmiddellijk</a:t>
            </a:r>
            <a:r>
              <a:rPr lang="en-US">
                <a:solidFill>
                  <a:schemeClr val="bg1"/>
                </a:solidFill>
              </a:rPr>
              <a:t> </a:t>
            </a:r>
            <a:r>
              <a:rPr lang="en-US" err="1">
                <a:solidFill>
                  <a:schemeClr val="bg1"/>
                </a:solidFill>
              </a:rPr>
              <a:t>opdrachtgever</a:t>
            </a:r>
            <a:r>
              <a:rPr lang="en-US">
                <a:solidFill>
                  <a:schemeClr val="bg1"/>
                </a:solidFill>
              </a:rPr>
              <a:t> </a:t>
            </a:r>
            <a:r>
              <a:rPr lang="en-US" err="1">
                <a:solidFill>
                  <a:schemeClr val="bg1"/>
                </a:solidFill>
              </a:rPr>
              <a:t>hiervan</a:t>
            </a:r>
            <a:r>
              <a:rPr lang="en-US">
                <a:solidFill>
                  <a:schemeClr val="bg1"/>
                </a:solidFill>
              </a:rPr>
              <a:t> op de </a:t>
            </a:r>
            <a:r>
              <a:rPr lang="en-US" err="1">
                <a:solidFill>
                  <a:schemeClr val="bg1"/>
                </a:solidFill>
              </a:rPr>
              <a:t>hoogte</a:t>
            </a:r>
            <a:r>
              <a:rPr lang="en-US">
                <a:solidFill>
                  <a:schemeClr val="bg1"/>
                </a:solidFill>
              </a:rPr>
              <a:t> en </a:t>
            </a:r>
            <a:r>
              <a:rPr lang="en-US" err="1">
                <a:solidFill>
                  <a:schemeClr val="bg1"/>
                </a:solidFill>
              </a:rPr>
              <a:t>meldt</a:t>
            </a:r>
            <a:r>
              <a:rPr lang="en-US">
                <a:solidFill>
                  <a:schemeClr val="bg1"/>
                </a:solidFill>
              </a:rPr>
              <a:t> </a:t>
            </a:r>
            <a:r>
              <a:rPr lang="en-US" err="1">
                <a:solidFill>
                  <a:schemeClr val="bg1"/>
                </a:solidFill>
              </a:rPr>
              <a:t>gevolgen</a:t>
            </a:r>
            <a:r>
              <a:rPr lang="en-US">
                <a:solidFill>
                  <a:schemeClr val="bg1"/>
                </a:solidFill>
              </a:rPr>
              <a:t> </a:t>
            </a:r>
            <a:r>
              <a:rPr lang="en-US" err="1">
                <a:solidFill>
                  <a:schemeClr val="bg1"/>
                </a:solidFill>
              </a:rPr>
              <a:t>voor</a:t>
            </a:r>
            <a:r>
              <a:rPr lang="en-US">
                <a:solidFill>
                  <a:schemeClr val="bg1"/>
                </a:solidFill>
              </a:rPr>
              <a:t> </a:t>
            </a:r>
            <a:r>
              <a:rPr lang="en-US" err="1">
                <a:solidFill>
                  <a:schemeClr val="bg1"/>
                </a:solidFill>
              </a:rPr>
              <a:t>kosten</a:t>
            </a:r>
            <a:r>
              <a:rPr lang="en-US">
                <a:solidFill>
                  <a:schemeClr val="bg1"/>
                </a:solidFill>
              </a:rPr>
              <a:t> en </a:t>
            </a:r>
            <a:r>
              <a:rPr lang="en-US" err="1">
                <a:solidFill>
                  <a:schemeClr val="bg1"/>
                </a:solidFill>
              </a:rPr>
              <a:t>tijd</a:t>
            </a:r>
            <a:endParaRPr lang="en-US">
              <a:solidFill>
                <a:schemeClr val="bg1"/>
              </a:solidFill>
            </a:endParaRPr>
          </a:p>
          <a:p>
            <a:pPr marL="180975" indent="-180975">
              <a:lnSpc>
                <a:spcPct val="90000"/>
              </a:lnSpc>
              <a:buFont typeface="Arial" pitchFamily="34" charset="0"/>
              <a:buChar char="•"/>
              <a:tabLst>
                <a:tab pos="180975" algn="l"/>
              </a:tabLst>
            </a:pPr>
            <a:r>
              <a:rPr lang="en-US" err="1">
                <a:solidFill>
                  <a:schemeClr val="bg1"/>
                </a:solidFill>
              </a:rPr>
              <a:t>Opdrachtnemer</a:t>
            </a:r>
            <a:r>
              <a:rPr lang="en-US">
                <a:solidFill>
                  <a:schemeClr val="bg1"/>
                </a:solidFill>
              </a:rPr>
              <a:t> </a:t>
            </a:r>
            <a:r>
              <a:rPr lang="en-US" err="1">
                <a:solidFill>
                  <a:schemeClr val="bg1"/>
                </a:solidFill>
              </a:rPr>
              <a:t>zoekt</a:t>
            </a:r>
            <a:r>
              <a:rPr lang="en-US">
                <a:solidFill>
                  <a:schemeClr val="bg1"/>
                </a:solidFill>
              </a:rPr>
              <a:t> de best </a:t>
            </a:r>
            <a:r>
              <a:rPr lang="en-US" err="1">
                <a:solidFill>
                  <a:schemeClr val="bg1"/>
                </a:solidFill>
              </a:rPr>
              <a:t>mogelijke</a:t>
            </a:r>
            <a:r>
              <a:rPr lang="en-US">
                <a:solidFill>
                  <a:schemeClr val="bg1"/>
                </a:solidFill>
              </a:rPr>
              <a:t> </a:t>
            </a:r>
            <a:r>
              <a:rPr lang="en-US" err="1">
                <a:solidFill>
                  <a:schemeClr val="bg1"/>
                </a:solidFill>
              </a:rPr>
              <a:t>oplossing</a:t>
            </a:r>
            <a:r>
              <a:rPr lang="en-US">
                <a:solidFill>
                  <a:schemeClr val="bg1"/>
                </a:solidFill>
              </a:rPr>
              <a:t> (</a:t>
            </a:r>
            <a:r>
              <a:rPr lang="en-US" err="1">
                <a:solidFill>
                  <a:schemeClr val="bg1"/>
                </a:solidFill>
              </a:rPr>
              <a:t>beheersmaatregel</a:t>
            </a:r>
            <a:r>
              <a:rPr lang="en-US">
                <a:solidFill>
                  <a:schemeClr val="bg1"/>
                </a:solidFill>
              </a:rPr>
              <a:t>) </a:t>
            </a:r>
            <a:r>
              <a:rPr lang="en-US" err="1">
                <a:solidFill>
                  <a:schemeClr val="bg1"/>
                </a:solidFill>
              </a:rPr>
              <a:t>om</a:t>
            </a:r>
            <a:r>
              <a:rPr lang="en-US">
                <a:solidFill>
                  <a:schemeClr val="bg1"/>
                </a:solidFill>
              </a:rPr>
              <a:t> de </a:t>
            </a:r>
            <a:r>
              <a:rPr lang="en-US" err="1">
                <a:solidFill>
                  <a:schemeClr val="bg1"/>
                </a:solidFill>
              </a:rPr>
              <a:t>gevolgen</a:t>
            </a:r>
            <a:r>
              <a:rPr lang="en-US">
                <a:solidFill>
                  <a:schemeClr val="bg1"/>
                </a:solidFill>
              </a:rPr>
              <a:t> </a:t>
            </a:r>
            <a:r>
              <a:rPr lang="en-US" err="1">
                <a:solidFill>
                  <a:schemeClr val="bg1"/>
                </a:solidFill>
              </a:rPr>
              <a:t>zoveel</a:t>
            </a:r>
            <a:r>
              <a:rPr lang="en-US">
                <a:solidFill>
                  <a:schemeClr val="bg1"/>
                </a:solidFill>
              </a:rPr>
              <a:t> </a:t>
            </a:r>
            <a:r>
              <a:rPr lang="en-US" err="1">
                <a:solidFill>
                  <a:schemeClr val="bg1"/>
                </a:solidFill>
              </a:rPr>
              <a:t>mogelijk</a:t>
            </a:r>
            <a:r>
              <a:rPr lang="en-US">
                <a:solidFill>
                  <a:schemeClr val="bg1"/>
                </a:solidFill>
              </a:rPr>
              <a:t> </a:t>
            </a:r>
            <a:r>
              <a:rPr lang="en-US" err="1">
                <a:solidFill>
                  <a:schemeClr val="bg1"/>
                </a:solidFill>
              </a:rPr>
              <a:t>te</a:t>
            </a:r>
            <a:r>
              <a:rPr lang="en-US">
                <a:solidFill>
                  <a:schemeClr val="bg1"/>
                </a:solidFill>
              </a:rPr>
              <a:t> </a:t>
            </a:r>
            <a:r>
              <a:rPr lang="en-US" err="1">
                <a:solidFill>
                  <a:schemeClr val="bg1"/>
                </a:solidFill>
              </a:rPr>
              <a:t>minimaliseren</a:t>
            </a:r>
            <a:endParaRPr lang="en-US">
              <a:solidFill>
                <a:schemeClr val="bg1"/>
              </a:solidFill>
            </a:endParaRPr>
          </a:p>
          <a:p>
            <a:pPr marL="180975" indent="-180975">
              <a:lnSpc>
                <a:spcPct val="90000"/>
              </a:lnSpc>
              <a:buFont typeface="Arial" pitchFamily="34" charset="0"/>
              <a:buChar char="•"/>
              <a:tabLst>
                <a:tab pos="180975" algn="l"/>
              </a:tabLst>
            </a:pPr>
            <a:r>
              <a:rPr lang="en-US" err="1">
                <a:solidFill>
                  <a:schemeClr val="bg1"/>
                </a:solidFill>
              </a:rPr>
              <a:t>Opdrachtnemer</a:t>
            </a:r>
            <a:r>
              <a:rPr lang="en-US">
                <a:solidFill>
                  <a:schemeClr val="bg1"/>
                </a:solidFill>
              </a:rPr>
              <a:t> </a:t>
            </a:r>
            <a:r>
              <a:rPr lang="en-US" err="1">
                <a:solidFill>
                  <a:schemeClr val="bg1"/>
                </a:solidFill>
              </a:rPr>
              <a:t>toont</a:t>
            </a:r>
            <a:r>
              <a:rPr lang="en-US">
                <a:solidFill>
                  <a:schemeClr val="bg1"/>
                </a:solidFill>
              </a:rPr>
              <a:t> </a:t>
            </a:r>
            <a:r>
              <a:rPr lang="en-US" err="1">
                <a:solidFill>
                  <a:schemeClr val="bg1"/>
                </a:solidFill>
              </a:rPr>
              <a:t>daarbij</a:t>
            </a:r>
            <a:r>
              <a:rPr lang="en-US">
                <a:solidFill>
                  <a:schemeClr val="bg1"/>
                </a:solidFill>
              </a:rPr>
              <a:t> </a:t>
            </a:r>
            <a:r>
              <a:rPr lang="en-US" err="1">
                <a:solidFill>
                  <a:schemeClr val="bg1"/>
                </a:solidFill>
              </a:rPr>
              <a:t>aan</a:t>
            </a:r>
            <a:r>
              <a:rPr lang="en-US">
                <a:solidFill>
                  <a:schemeClr val="bg1"/>
                </a:solidFill>
              </a:rPr>
              <a:t> </a:t>
            </a:r>
            <a:r>
              <a:rPr lang="en-US" err="1">
                <a:solidFill>
                  <a:schemeClr val="bg1"/>
                </a:solidFill>
              </a:rPr>
              <a:t>dat</a:t>
            </a:r>
            <a:r>
              <a:rPr lang="en-US">
                <a:solidFill>
                  <a:schemeClr val="bg1"/>
                </a:solidFill>
              </a:rPr>
              <a:t> </a:t>
            </a:r>
            <a:r>
              <a:rPr lang="en-US" err="1">
                <a:solidFill>
                  <a:schemeClr val="bg1"/>
                </a:solidFill>
              </a:rPr>
              <a:t>dit</a:t>
            </a:r>
            <a:r>
              <a:rPr lang="en-US">
                <a:solidFill>
                  <a:schemeClr val="bg1"/>
                </a:solidFill>
              </a:rPr>
              <a:t> de best </a:t>
            </a:r>
            <a:r>
              <a:rPr lang="en-US" err="1">
                <a:solidFill>
                  <a:schemeClr val="bg1"/>
                </a:solidFill>
              </a:rPr>
              <a:t>mogelijke</a:t>
            </a:r>
            <a:r>
              <a:rPr lang="en-US">
                <a:solidFill>
                  <a:schemeClr val="bg1"/>
                </a:solidFill>
              </a:rPr>
              <a:t> </a:t>
            </a:r>
            <a:r>
              <a:rPr lang="en-US" err="1">
                <a:solidFill>
                  <a:schemeClr val="bg1"/>
                </a:solidFill>
              </a:rPr>
              <a:t>beheersmaatregel</a:t>
            </a:r>
            <a:r>
              <a:rPr lang="en-US">
                <a:solidFill>
                  <a:schemeClr val="bg1"/>
                </a:solidFill>
              </a:rPr>
              <a:t> is</a:t>
            </a:r>
          </a:p>
          <a:p>
            <a:pPr marL="180975" indent="-180975">
              <a:lnSpc>
                <a:spcPct val="90000"/>
              </a:lnSpc>
              <a:buFont typeface="Arial" pitchFamily="34" charset="0"/>
              <a:buChar char="•"/>
              <a:tabLst>
                <a:tab pos="180975" algn="l"/>
              </a:tabLst>
            </a:pPr>
            <a:r>
              <a:rPr lang="en-US" err="1">
                <a:solidFill>
                  <a:schemeClr val="bg1"/>
                </a:solidFill>
              </a:rPr>
              <a:t>Als</a:t>
            </a:r>
            <a:r>
              <a:rPr lang="en-US">
                <a:solidFill>
                  <a:schemeClr val="bg1"/>
                </a:solidFill>
              </a:rPr>
              <a:t> </a:t>
            </a:r>
            <a:r>
              <a:rPr lang="en-US" err="1">
                <a:solidFill>
                  <a:schemeClr val="bg1"/>
                </a:solidFill>
              </a:rPr>
              <a:t>Opdrachtgever</a:t>
            </a:r>
            <a:r>
              <a:rPr lang="en-US">
                <a:solidFill>
                  <a:schemeClr val="bg1"/>
                </a:solidFill>
              </a:rPr>
              <a:t> </a:t>
            </a:r>
            <a:r>
              <a:rPr lang="en-US" err="1">
                <a:solidFill>
                  <a:schemeClr val="bg1"/>
                </a:solidFill>
              </a:rPr>
              <a:t>beheersmaatregel</a:t>
            </a:r>
            <a:r>
              <a:rPr lang="en-US">
                <a:solidFill>
                  <a:schemeClr val="bg1"/>
                </a:solidFill>
              </a:rPr>
              <a:t> </a:t>
            </a:r>
            <a:r>
              <a:rPr lang="en-US" err="1">
                <a:solidFill>
                  <a:schemeClr val="bg1"/>
                </a:solidFill>
              </a:rPr>
              <a:t>goedkeurt</a:t>
            </a:r>
            <a:r>
              <a:rPr lang="en-US">
                <a:solidFill>
                  <a:schemeClr val="bg1"/>
                </a:solidFill>
              </a:rPr>
              <a:t> </a:t>
            </a:r>
            <a:r>
              <a:rPr lang="en-US">
                <a:solidFill>
                  <a:schemeClr val="bg1"/>
                </a:solidFill>
                <a:sym typeface="Wingdings" pitchFamily="2" charset="2"/>
              </a:rPr>
              <a:t> </a:t>
            </a:r>
            <a:r>
              <a:rPr lang="en-US" err="1">
                <a:solidFill>
                  <a:schemeClr val="bg1"/>
                </a:solidFill>
                <a:sym typeface="Wingdings" pitchFamily="2" charset="2"/>
              </a:rPr>
              <a:t>Opdrachtnemer</a:t>
            </a:r>
            <a:r>
              <a:rPr lang="en-US">
                <a:solidFill>
                  <a:schemeClr val="bg1"/>
                </a:solidFill>
                <a:sym typeface="Wingdings" pitchFamily="2" charset="2"/>
              </a:rPr>
              <a:t> </a:t>
            </a:r>
            <a:r>
              <a:rPr lang="en-US" err="1">
                <a:solidFill>
                  <a:schemeClr val="bg1"/>
                </a:solidFill>
                <a:sym typeface="Wingdings" pitchFamily="2" charset="2"/>
              </a:rPr>
              <a:t>krijgt</a:t>
            </a:r>
            <a:r>
              <a:rPr lang="en-US">
                <a:solidFill>
                  <a:schemeClr val="bg1"/>
                </a:solidFill>
                <a:sym typeface="Wingdings" pitchFamily="2" charset="2"/>
              </a:rPr>
              <a:t> </a:t>
            </a:r>
            <a:r>
              <a:rPr lang="en-US" err="1">
                <a:solidFill>
                  <a:schemeClr val="bg1"/>
                </a:solidFill>
                <a:sym typeface="Wingdings" pitchFamily="2" charset="2"/>
              </a:rPr>
              <a:t>opdracht</a:t>
            </a:r>
            <a:r>
              <a:rPr lang="en-US">
                <a:solidFill>
                  <a:schemeClr val="bg1"/>
                </a:solidFill>
                <a:sym typeface="Wingdings" pitchFamily="2" charset="2"/>
              </a:rPr>
              <a:t> </a:t>
            </a:r>
            <a:r>
              <a:rPr lang="en-US" err="1">
                <a:solidFill>
                  <a:schemeClr val="bg1"/>
                </a:solidFill>
                <a:sym typeface="Wingdings" pitchFamily="2" charset="2"/>
              </a:rPr>
              <a:t>maatregel</a:t>
            </a:r>
            <a:r>
              <a:rPr lang="en-US">
                <a:solidFill>
                  <a:schemeClr val="bg1"/>
                </a:solidFill>
                <a:sym typeface="Wingdings" pitchFamily="2" charset="2"/>
              </a:rPr>
              <a:t> </a:t>
            </a:r>
            <a:r>
              <a:rPr lang="en-US" err="1">
                <a:solidFill>
                  <a:schemeClr val="bg1"/>
                </a:solidFill>
                <a:sym typeface="Wingdings" pitchFamily="2" charset="2"/>
              </a:rPr>
              <a:t>uit</a:t>
            </a:r>
            <a:r>
              <a:rPr lang="en-US">
                <a:solidFill>
                  <a:schemeClr val="bg1"/>
                </a:solidFill>
                <a:sym typeface="Wingdings" pitchFamily="2" charset="2"/>
              </a:rPr>
              <a:t> </a:t>
            </a:r>
            <a:r>
              <a:rPr lang="en-US" err="1">
                <a:solidFill>
                  <a:schemeClr val="bg1"/>
                </a:solidFill>
                <a:sym typeface="Wingdings" pitchFamily="2" charset="2"/>
              </a:rPr>
              <a:t>te</a:t>
            </a:r>
            <a:r>
              <a:rPr lang="en-US">
                <a:solidFill>
                  <a:schemeClr val="bg1"/>
                </a:solidFill>
                <a:sym typeface="Wingdings" pitchFamily="2" charset="2"/>
              </a:rPr>
              <a:t> </a:t>
            </a:r>
            <a:r>
              <a:rPr lang="en-US" err="1">
                <a:solidFill>
                  <a:schemeClr val="bg1"/>
                </a:solidFill>
                <a:sym typeface="Wingdings" pitchFamily="2" charset="2"/>
              </a:rPr>
              <a:t>voeren</a:t>
            </a:r>
            <a:endParaRPr lang="en-US">
              <a:solidFill>
                <a:schemeClr val="bg1"/>
              </a:solidFill>
              <a:sym typeface="Wingdings" pitchFamily="2" charset="2"/>
            </a:endParaRPr>
          </a:p>
          <a:p>
            <a:pPr marL="180975" indent="-180975">
              <a:lnSpc>
                <a:spcPct val="90000"/>
              </a:lnSpc>
              <a:buFont typeface="Arial" pitchFamily="34" charset="0"/>
              <a:buChar char="•"/>
              <a:tabLst>
                <a:tab pos="180975" algn="l"/>
              </a:tabLst>
            </a:pPr>
            <a:r>
              <a:rPr lang="en-US" err="1">
                <a:solidFill>
                  <a:schemeClr val="bg1"/>
                </a:solidFill>
                <a:sym typeface="Wingdings" pitchFamily="2" charset="2"/>
              </a:rPr>
              <a:t>Kosten</a:t>
            </a:r>
            <a:r>
              <a:rPr lang="en-US">
                <a:solidFill>
                  <a:schemeClr val="bg1"/>
                </a:solidFill>
                <a:sym typeface="Wingdings" pitchFamily="2" charset="2"/>
              </a:rPr>
              <a:t> en </a:t>
            </a:r>
            <a:r>
              <a:rPr lang="en-US" err="1">
                <a:solidFill>
                  <a:schemeClr val="bg1"/>
                </a:solidFill>
                <a:sym typeface="Wingdings" pitchFamily="2" charset="2"/>
              </a:rPr>
              <a:t>gevolg</a:t>
            </a:r>
            <a:r>
              <a:rPr lang="en-US">
                <a:solidFill>
                  <a:schemeClr val="bg1"/>
                </a:solidFill>
                <a:sym typeface="Wingdings" pitchFamily="2" charset="2"/>
              </a:rPr>
              <a:t> </a:t>
            </a:r>
            <a:r>
              <a:rPr lang="en-US" err="1">
                <a:solidFill>
                  <a:schemeClr val="bg1"/>
                </a:solidFill>
                <a:sym typeface="Wingdings" pitchFamily="2" charset="2"/>
              </a:rPr>
              <a:t>voor</a:t>
            </a:r>
            <a:r>
              <a:rPr lang="en-US">
                <a:solidFill>
                  <a:schemeClr val="bg1"/>
                </a:solidFill>
                <a:sym typeface="Wingdings" pitchFamily="2" charset="2"/>
              </a:rPr>
              <a:t> planning </a:t>
            </a:r>
            <a:r>
              <a:rPr lang="en-US" err="1">
                <a:solidFill>
                  <a:schemeClr val="bg1"/>
                </a:solidFill>
                <a:sym typeface="Wingdings" pitchFamily="2" charset="2"/>
              </a:rPr>
              <a:t>komen</a:t>
            </a:r>
            <a:r>
              <a:rPr lang="en-US">
                <a:solidFill>
                  <a:schemeClr val="bg1"/>
                </a:solidFill>
                <a:sym typeface="Wingdings" pitchFamily="2" charset="2"/>
              </a:rPr>
              <a:t> </a:t>
            </a:r>
            <a:r>
              <a:rPr lang="en-US" err="1">
                <a:solidFill>
                  <a:schemeClr val="bg1"/>
                </a:solidFill>
                <a:sym typeface="Wingdings" pitchFamily="2" charset="2"/>
              </a:rPr>
              <a:t>voor</a:t>
            </a:r>
            <a:r>
              <a:rPr lang="en-US">
                <a:solidFill>
                  <a:schemeClr val="bg1"/>
                </a:solidFill>
                <a:sym typeface="Wingdings" pitchFamily="2" charset="2"/>
              </a:rPr>
              <a:t> </a:t>
            </a:r>
            <a:r>
              <a:rPr lang="en-US" err="1">
                <a:solidFill>
                  <a:schemeClr val="bg1"/>
                </a:solidFill>
                <a:sym typeface="Wingdings" pitchFamily="2" charset="2"/>
              </a:rPr>
              <a:t>rekening</a:t>
            </a:r>
            <a:r>
              <a:rPr lang="en-US">
                <a:solidFill>
                  <a:schemeClr val="bg1"/>
                </a:solidFill>
                <a:sym typeface="Wingdings" pitchFamily="2" charset="2"/>
              </a:rPr>
              <a:t> van </a:t>
            </a:r>
            <a:r>
              <a:rPr lang="en-US" err="1">
                <a:solidFill>
                  <a:schemeClr val="bg1"/>
                </a:solidFill>
                <a:sym typeface="Wingdings" pitchFamily="2" charset="2"/>
              </a:rPr>
              <a:t>Opdrachtgever</a:t>
            </a:r>
            <a:endParaRPr lang="en-US">
              <a:solidFill>
                <a:schemeClr val="bg1"/>
              </a:solidFill>
              <a:sym typeface="Wingdings" pitchFamily="2" charset="2"/>
            </a:endParaRPr>
          </a:p>
          <a:p>
            <a:pPr marL="180975" indent="-180975">
              <a:lnSpc>
                <a:spcPct val="90000"/>
              </a:lnSpc>
              <a:buFont typeface="Arial" pitchFamily="34" charset="0"/>
              <a:buChar char="•"/>
              <a:tabLst>
                <a:tab pos="180975" algn="l"/>
              </a:tabLst>
            </a:pPr>
            <a:r>
              <a:rPr lang="en-US" err="1">
                <a:solidFill>
                  <a:schemeClr val="bg1"/>
                </a:solidFill>
                <a:sym typeface="Wingdings" pitchFamily="2" charset="2"/>
              </a:rPr>
              <a:t>Als</a:t>
            </a:r>
            <a:r>
              <a:rPr lang="en-US">
                <a:solidFill>
                  <a:schemeClr val="bg1"/>
                </a:solidFill>
                <a:sym typeface="Wingdings" pitchFamily="2" charset="2"/>
              </a:rPr>
              <a:t> </a:t>
            </a:r>
            <a:r>
              <a:rPr lang="en-US" err="1">
                <a:solidFill>
                  <a:schemeClr val="bg1"/>
                </a:solidFill>
                <a:sym typeface="Wingdings" pitchFamily="2" charset="2"/>
              </a:rPr>
              <a:t>Opdrachtgever</a:t>
            </a:r>
            <a:r>
              <a:rPr lang="en-US">
                <a:solidFill>
                  <a:schemeClr val="bg1"/>
                </a:solidFill>
                <a:sym typeface="Wingdings" pitchFamily="2" charset="2"/>
              </a:rPr>
              <a:t> </a:t>
            </a:r>
            <a:r>
              <a:rPr lang="en-US" err="1">
                <a:solidFill>
                  <a:schemeClr val="bg1"/>
                </a:solidFill>
                <a:sym typeface="Wingdings" pitchFamily="2" charset="2"/>
              </a:rPr>
              <a:t>beheersmaatregel</a:t>
            </a:r>
            <a:r>
              <a:rPr lang="en-US">
                <a:solidFill>
                  <a:schemeClr val="bg1"/>
                </a:solidFill>
                <a:sym typeface="Wingdings" pitchFamily="2" charset="2"/>
              </a:rPr>
              <a:t> </a:t>
            </a:r>
            <a:r>
              <a:rPr lang="en-US" err="1">
                <a:solidFill>
                  <a:schemeClr val="bg1"/>
                </a:solidFill>
                <a:sym typeface="Wingdings" pitchFamily="2" charset="2"/>
              </a:rPr>
              <a:t>afwijst</a:t>
            </a:r>
            <a:r>
              <a:rPr lang="en-US">
                <a:solidFill>
                  <a:schemeClr val="bg1"/>
                </a:solidFill>
                <a:sym typeface="Wingdings" pitchFamily="2" charset="2"/>
              </a:rPr>
              <a:t>  </a:t>
            </a:r>
            <a:r>
              <a:rPr lang="en-US" err="1">
                <a:solidFill>
                  <a:schemeClr val="bg1"/>
                </a:solidFill>
                <a:sym typeface="Wingdings" pitchFamily="2" charset="2"/>
              </a:rPr>
              <a:t>Opdrachtnemer</a:t>
            </a:r>
            <a:r>
              <a:rPr lang="en-US">
                <a:solidFill>
                  <a:schemeClr val="bg1"/>
                </a:solidFill>
                <a:sym typeface="Wingdings" pitchFamily="2" charset="2"/>
              </a:rPr>
              <a:t> </a:t>
            </a:r>
            <a:br>
              <a:rPr lang="en-US">
                <a:solidFill>
                  <a:schemeClr val="bg1"/>
                </a:solidFill>
                <a:sym typeface="Wingdings" pitchFamily="2" charset="2"/>
              </a:rPr>
            </a:br>
            <a:r>
              <a:rPr lang="en-US" err="1">
                <a:solidFill>
                  <a:schemeClr val="bg1"/>
                </a:solidFill>
                <a:sym typeface="Wingdings" pitchFamily="2" charset="2"/>
              </a:rPr>
              <a:t>omzeilt</a:t>
            </a:r>
            <a:r>
              <a:rPr lang="en-US">
                <a:solidFill>
                  <a:schemeClr val="bg1"/>
                </a:solidFill>
                <a:sym typeface="Wingdings" pitchFamily="2" charset="2"/>
              </a:rPr>
              <a:t> het </a:t>
            </a:r>
            <a:r>
              <a:rPr lang="en-US" err="1">
                <a:solidFill>
                  <a:schemeClr val="bg1"/>
                </a:solidFill>
                <a:sym typeface="Wingdings" pitchFamily="2" charset="2"/>
              </a:rPr>
              <a:t>probleem</a:t>
            </a:r>
            <a:r>
              <a:rPr lang="en-US">
                <a:solidFill>
                  <a:schemeClr val="bg1"/>
                </a:solidFill>
                <a:sym typeface="Wingdings" pitchFamily="2" charset="2"/>
              </a:rPr>
              <a:t> en </a:t>
            </a:r>
            <a:r>
              <a:rPr lang="en-US" err="1">
                <a:solidFill>
                  <a:schemeClr val="bg1"/>
                </a:solidFill>
                <a:sym typeface="Wingdings" pitchFamily="2" charset="2"/>
              </a:rPr>
              <a:t>documenteert</a:t>
            </a:r>
            <a:r>
              <a:rPr lang="en-US">
                <a:solidFill>
                  <a:schemeClr val="bg1"/>
                </a:solidFill>
                <a:sym typeface="Wingdings" pitchFamily="2" charset="2"/>
              </a:rPr>
              <a:t> </a:t>
            </a:r>
            <a:r>
              <a:rPr lang="en-US" err="1">
                <a:solidFill>
                  <a:schemeClr val="bg1"/>
                </a:solidFill>
                <a:sym typeface="Wingdings" pitchFamily="2" charset="2"/>
              </a:rPr>
              <a:t>wekelijks</a:t>
            </a:r>
            <a:r>
              <a:rPr lang="en-US">
                <a:solidFill>
                  <a:schemeClr val="bg1"/>
                </a:solidFill>
                <a:sym typeface="Wingdings" pitchFamily="2" charset="2"/>
              </a:rPr>
              <a:t> de </a:t>
            </a:r>
            <a:br>
              <a:rPr lang="en-US">
                <a:solidFill>
                  <a:schemeClr val="bg1"/>
                </a:solidFill>
                <a:sym typeface="Wingdings" pitchFamily="2" charset="2"/>
              </a:rPr>
            </a:br>
            <a:r>
              <a:rPr lang="en-US" err="1">
                <a:solidFill>
                  <a:schemeClr val="bg1"/>
                </a:solidFill>
                <a:sym typeface="Wingdings" pitchFamily="2" charset="2"/>
              </a:rPr>
              <a:t>afwijkingen</a:t>
            </a:r>
            <a:r>
              <a:rPr lang="en-US">
                <a:solidFill>
                  <a:schemeClr val="bg1"/>
                </a:solidFill>
                <a:sym typeface="Wingdings" pitchFamily="2" charset="2"/>
              </a:rPr>
              <a:t> in </a:t>
            </a:r>
            <a:r>
              <a:rPr lang="en-US" err="1">
                <a:solidFill>
                  <a:schemeClr val="bg1"/>
                </a:solidFill>
                <a:sym typeface="Wingdings" pitchFamily="2" charset="2"/>
              </a:rPr>
              <a:t>tijd</a:t>
            </a:r>
            <a:r>
              <a:rPr lang="en-US">
                <a:solidFill>
                  <a:schemeClr val="bg1"/>
                </a:solidFill>
                <a:sym typeface="Wingdings" pitchFamily="2" charset="2"/>
              </a:rPr>
              <a:t> en </a:t>
            </a:r>
            <a:r>
              <a:rPr lang="en-US" err="1">
                <a:solidFill>
                  <a:schemeClr val="bg1"/>
                </a:solidFill>
                <a:sym typeface="Wingdings" pitchFamily="2" charset="2"/>
              </a:rPr>
              <a:t>kosten</a:t>
            </a:r>
            <a:r>
              <a:rPr lang="en-US">
                <a:solidFill>
                  <a:schemeClr val="bg1"/>
                </a:solidFill>
                <a:sym typeface="Wingdings" pitchFamily="2" charset="2"/>
              </a:rPr>
              <a:t> </a:t>
            </a:r>
            <a:endParaRPr lang="nl-NL">
              <a:solidFill>
                <a:schemeClr val="bg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a:t>Wat moet een opdrachtnemer niet doen</a:t>
            </a:r>
            <a:br>
              <a:rPr lang="nl-NL"/>
            </a:br>
            <a:endParaRPr lang="nl-NL"/>
          </a:p>
        </p:txBody>
      </p:sp>
      <p:sp>
        <p:nvSpPr>
          <p:cNvPr id="4" name="Text Placeholder 3"/>
          <p:cNvSpPr>
            <a:spLocks noGrp="1" noChangeArrowheads="1"/>
          </p:cNvSpPr>
          <p:nvPr>
            <p:ph type="body" idx="4294967295"/>
          </p:nvPr>
        </p:nvSpPr>
        <p:spPr>
          <a:xfrm>
            <a:off x="251520" y="1700808"/>
            <a:ext cx="8686800" cy="4525963"/>
          </a:xfrm>
          <a:prstGeom prst="rect">
            <a:avLst/>
          </a:prstGeom>
        </p:spPr>
        <p:txBody>
          <a:bodyPr/>
          <a:lstStyle/>
          <a:p>
            <a:pPr eaLnBrk="1" hangingPunct="1">
              <a:lnSpc>
                <a:spcPct val="90000"/>
              </a:lnSpc>
              <a:buNone/>
            </a:pPr>
            <a:r>
              <a:rPr lang="en-US" altLang="nl-NL" sz="2400" b="1" err="1"/>
              <a:t>Risico</a:t>
            </a:r>
            <a:r>
              <a:rPr lang="en-US" altLang="nl-NL" sz="2400" b="1"/>
              <a:t> </a:t>
            </a:r>
            <a:r>
              <a:rPr lang="en-US" altLang="nl-NL" sz="2400" b="1" err="1"/>
              <a:t>weer</a:t>
            </a:r>
            <a:r>
              <a:rPr lang="en-US" altLang="nl-NL" sz="2400" b="1"/>
              <a:t> </a:t>
            </a:r>
            <a:r>
              <a:rPr lang="en-US" altLang="nl-NL" sz="2400" b="1" err="1"/>
              <a:t>bij</a:t>
            </a:r>
            <a:r>
              <a:rPr lang="en-US" altLang="nl-NL" sz="2400" b="1"/>
              <a:t> de </a:t>
            </a:r>
            <a:r>
              <a:rPr lang="en-US" altLang="nl-NL" sz="2400" b="1" err="1"/>
              <a:t>Opdrachtgever</a:t>
            </a:r>
            <a:r>
              <a:rPr lang="en-US" altLang="nl-NL" sz="2400" b="1"/>
              <a:t> </a:t>
            </a:r>
            <a:r>
              <a:rPr lang="en-US" altLang="nl-NL" sz="2400" b="1" err="1"/>
              <a:t>leggen</a:t>
            </a:r>
            <a:endParaRPr lang="en-US" altLang="nl-NL" sz="2400" b="1"/>
          </a:p>
          <a:p>
            <a:pPr>
              <a:lnSpc>
                <a:spcPct val="90000"/>
              </a:lnSpc>
            </a:pPr>
            <a:r>
              <a:rPr lang="en-US" altLang="nl-NL" sz="2400"/>
              <a:t>“We </a:t>
            </a:r>
            <a:r>
              <a:rPr lang="en-US" altLang="nl-NL" sz="2400" err="1"/>
              <a:t>gaan</a:t>
            </a:r>
            <a:r>
              <a:rPr lang="en-US" altLang="nl-NL" sz="2400"/>
              <a:t> </a:t>
            </a:r>
            <a:r>
              <a:rPr lang="en-US" altLang="nl-NL" sz="2400" err="1"/>
              <a:t>samen</a:t>
            </a:r>
            <a:r>
              <a:rPr lang="en-US" altLang="nl-NL" sz="2400"/>
              <a:t> met de </a:t>
            </a:r>
            <a:r>
              <a:rPr lang="en-US" altLang="nl-NL" sz="2400" err="1"/>
              <a:t>Opdrachtgever</a:t>
            </a:r>
            <a:r>
              <a:rPr lang="en-US" altLang="nl-NL" sz="2400"/>
              <a:t> om de </a:t>
            </a:r>
            <a:r>
              <a:rPr lang="en-US" altLang="nl-NL" sz="2400" err="1"/>
              <a:t>tafel</a:t>
            </a:r>
            <a:r>
              <a:rPr lang="en-US" altLang="nl-NL" sz="2400"/>
              <a:t> </a:t>
            </a:r>
            <a:r>
              <a:rPr lang="en-US" altLang="nl-NL" sz="2400" err="1"/>
              <a:t>zitten</a:t>
            </a:r>
            <a:r>
              <a:rPr lang="en-US" altLang="nl-NL" sz="2400"/>
              <a:t> om </a:t>
            </a:r>
            <a:r>
              <a:rPr lang="en-US" altLang="nl-NL" sz="2400" err="1"/>
              <a:t>eruit</a:t>
            </a:r>
            <a:r>
              <a:rPr lang="en-US" altLang="nl-NL" sz="2400"/>
              <a:t> </a:t>
            </a:r>
            <a:r>
              <a:rPr lang="en-US" altLang="nl-NL" sz="2400" err="1"/>
              <a:t>te</a:t>
            </a:r>
            <a:r>
              <a:rPr lang="en-US" altLang="nl-NL" sz="2400"/>
              <a:t> </a:t>
            </a:r>
            <a:r>
              <a:rPr lang="en-US" altLang="nl-NL" sz="2400" err="1"/>
              <a:t>komen</a:t>
            </a:r>
            <a:r>
              <a:rPr lang="en-US" altLang="nl-NL" sz="2400"/>
              <a:t>.”</a:t>
            </a:r>
          </a:p>
          <a:p>
            <a:pPr>
              <a:lnSpc>
                <a:spcPct val="90000"/>
              </a:lnSpc>
            </a:pPr>
            <a:r>
              <a:rPr lang="en-US" altLang="nl-NL" sz="2400"/>
              <a:t>“We </a:t>
            </a:r>
            <a:r>
              <a:rPr lang="en-US" altLang="nl-NL" sz="2400" err="1"/>
              <a:t>zullen</a:t>
            </a:r>
            <a:r>
              <a:rPr lang="en-US" altLang="nl-NL" sz="2400"/>
              <a:t> </a:t>
            </a:r>
            <a:r>
              <a:rPr lang="en-US" altLang="nl-NL" sz="2400" err="1"/>
              <a:t>regelmatig</a:t>
            </a:r>
            <a:r>
              <a:rPr lang="en-US" altLang="nl-NL" sz="2400"/>
              <a:t> </a:t>
            </a:r>
            <a:r>
              <a:rPr lang="en-US" altLang="nl-NL" sz="2400" err="1"/>
              <a:t>overleggen</a:t>
            </a:r>
            <a:r>
              <a:rPr lang="en-US" altLang="nl-NL" sz="2400"/>
              <a:t>.”</a:t>
            </a:r>
          </a:p>
          <a:p>
            <a:pPr>
              <a:lnSpc>
                <a:spcPct val="90000"/>
              </a:lnSpc>
            </a:pPr>
            <a:r>
              <a:rPr lang="en-US" altLang="nl-NL" sz="2400"/>
              <a:t>“We </a:t>
            </a:r>
            <a:r>
              <a:rPr lang="en-US" altLang="nl-NL" sz="2400" err="1"/>
              <a:t>zullen</a:t>
            </a:r>
            <a:r>
              <a:rPr lang="en-US" altLang="nl-NL" sz="2400"/>
              <a:t> in </a:t>
            </a:r>
            <a:r>
              <a:rPr lang="en-US" altLang="nl-NL" sz="2400" err="1"/>
              <a:t>overleg</a:t>
            </a:r>
            <a:r>
              <a:rPr lang="en-US" altLang="nl-NL" sz="2400"/>
              <a:t> met de </a:t>
            </a:r>
            <a:r>
              <a:rPr lang="en-US" altLang="nl-NL" sz="2400" err="1"/>
              <a:t>Opdrachtgever</a:t>
            </a:r>
            <a:r>
              <a:rPr lang="en-US" altLang="nl-NL" sz="2400"/>
              <a:t> </a:t>
            </a:r>
            <a:r>
              <a:rPr lang="en-US" altLang="nl-NL" sz="2400" err="1"/>
              <a:t>een</a:t>
            </a:r>
            <a:r>
              <a:rPr lang="en-US" altLang="nl-NL" sz="2400"/>
              <a:t> plan </a:t>
            </a:r>
            <a:r>
              <a:rPr lang="en-US" altLang="nl-NL" sz="2400" err="1"/>
              <a:t>opstellen</a:t>
            </a:r>
            <a:r>
              <a:rPr lang="en-US" altLang="nl-NL" sz="2400"/>
              <a:t>.”</a:t>
            </a:r>
            <a:br>
              <a:rPr lang="en-US" altLang="nl-NL" sz="2400"/>
            </a:br>
            <a:endParaRPr lang="en-US" altLang="nl-NL" sz="2400"/>
          </a:p>
          <a:p>
            <a:pPr eaLnBrk="1" hangingPunct="1">
              <a:lnSpc>
                <a:spcPct val="90000"/>
              </a:lnSpc>
              <a:buNone/>
            </a:pPr>
            <a:r>
              <a:rPr lang="en-US" altLang="nl-NL" sz="2400" b="1" err="1"/>
              <a:t>Algemene</a:t>
            </a:r>
            <a:r>
              <a:rPr lang="en-US" altLang="nl-NL" sz="2400" b="1"/>
              <a:t> </a:t>
            </a:r>
            <a:r>
              <a:rPr lang="en-US" altLang="nl-NL" sz="2400" b="1" err="1"/>
              <a:t>risico</a:t>
            </a:r>
            <a:r>
              <a:rPr lang="en-US" altLang="en-US" sz="2400" b="1" err="1"/>
              <a:t>’</a:t>
            </a:r>
            <a:r>
              <a:rPr lang="en-US" altLang="nl-NL" sz="2400" b="1" err="1"/>
              <a:t>s</a:t>
            </a:r>
            <a:r>
              <a:rPr lang="en-US" altLang="nl-NL" sz="2400" b="1"/>
              <a:t> / </a:t>
            </a:r>
            <a:r>
              <a:rPr lang="en-US" altLang="nl-NL" sz="2400" b="1" err="1"/>
              <a:t>algemene</a:t>
            </a:r>
            <a:r>
              <a:rPr lang="en-US" altLang="nl-NL" sz="2400" b="1"/>
              <a:t> </a:t>
            </a:r>
            <a:r>
              <a:rPr lang="en-US" altLang="nl-NL" sz="2400" b="1" err="1"/>
              <a:t>oplossingen</a:t>
            </a:r>
            <a:endParaRPr lang="en-US" altLang="nl-NL" sz="2400" b="1"/>
          </a:p>
          <a:p>
            <a:pPr>
              <a:lnSpc>
                <a:spcPct val="90000"/>
              </a:lnSpc>
            </a:pPr>
            <a:r>
              <a:rPr lang="en-US" altLang="nl-NL" sz="2400"/>
              <a:t>“</a:t>
            </a:r>
            <a:r>
              <a:rPr lang="en-US" altLang="nl-NL" sz="2400" err="1"/>
              <a:t>Veiligheidsrisico</a:t>
            </a:r>
            <a:r>
              <a:rPr lang="en-US" altLang="en-US" sz="2400" err="1"/>
              <a:t>’</a:t>
            </a:r>
            <a:r>
              <a:rPr lang="en-US" altLang="nl-NL" sz="2400" err="1"/>
              <a:t>s</a:t>
            </a:r>
            <a:r>
              <a:rPr lang="en-US" altLang="nl-NL" sz="2400"/>
              <a:t> </a:t>
            </a:r>
            <a:r>
              <a:rPr lang="en-US" altLang="nl-NL" sz="2400" err="1"/>
              <a:t>zijn</a:t>
            </a:r>
            <a:r>
              <a:rPr lang="en-US" altLang="nl-NL" sz="2400"/>
              <a:t> het </a:t>
            </a:r>
            <a:r>
              <a:rPr lang="en-US" altLang="nl-NL" sz="2400" err="1"/>
              <a:t>grootste</a:t>
            </a:r>
            <a:r>
              <a:rPr lang="en-US" altLang="nl-NL" sz="2400"/>
              <a:t> </a:t>
            </a:r>
            <a:r>
              <a:rPr lang="en-US" altLang="nl-NL" sz="2400" err="1"/>
              <a:t>risico</a:t>
            </a:r>
            <a:r>
              <a:rPr lang="en-US" altLang="nl-NL" sz="2400"/>
              <a:t>.”</a:t>
            </a:r>
          </a:p>
          <a:p>
            <a:pPr>
              <a:lnSpc>
                <a:spcPct val="90000"/>
              </a:lnSpc>
            </a:pPr>
            <a:r>
              <a:rPr lang="en-US" altLang="nl-NL" sz="2400"/>
              <a:t>“We </a:t>
            </a:r>
            <a:r>
              <a:rPr lang="en-US" altLang="nl-NL" sz="2400" err="1"/>
              <a:t>zullen</a:t>
            </a:r>
            <a:r>
              <a:rPr lang="en-US" altLang="nl-NL" sz="2400"/>
              <a:t> </a:t>
            </a:r>
            <a:r>
              <a:rPr lang="en-US" altLang="nl-NL" sz="2400" err="1"/>
              <a:t>vooruit</a:t>
            </a:r>
            <a:r>
              <a:rPr lang="en-US" altLang="nl-NL" sz="2400"/>
              <a:t> </a:t>
            </a:r>
            <a:r>
              <a:rPr lang="en-US" altLang="nl-NL" sz="2400" err="1"/>
              <a:t>plannen</a:t>
            </a:r>
            <a:r>
              <a:rPr lang="en-US" altLang="nl-NL" sz="2400"/>
              <a:t>.”</a:t>
            </a:r>
          </a:p>
          <a:p>
            <a:pPr>
              <a:lnSpc>
                <a:spcPct val="90000"/>
              </a:lnSpc>
            </a:pPr>
            <a:r>
              <a:rPr lang="en-US" altLang="nl-NL" sz="2400"/>
              <a:t>“We </a:t>
            </a:r>
            <a:r>
              <a:rPr lang="en-US" altLang="nl-NL" sz="2400" err="1"/>
              <a:t>zullen</a:t>
            </a:r>
            <a:r>
              <a:rPr lang="en-US" altLang="nl-NL" sz="2400"/>
              <a:t> op </a:t>
            </a:r>
            <a:r>
              <a:rPr lang="en-US" altLang="nl-NL" sz="2400" err="1"/>
              <a:t>tijd</a:t>
            </a:r>
            <a:r>
              <a:rPr lang="en-US" altLang="nl-NL" sz="2400"/>
              <a:t> </a:t>
            </a:r>
            <a:r>
              <a:rPr lang="en-US" altLang="nl-NL" sz="2400" err="1"/>
              <a:t>ontheffingen</a:t>
            </a:r>
            <a:r>
              <a:rPr lang="en-US" altLang="nl-NL" sz="2400"/>
              <a:t> </a:t>
            </a:r>
            <a:r>
              <a:rPr lang="en-US" altLang="nl-NL" sz="2400" err="1"/>
              <a:t>aanvragen</a:t>
            </a:r>
            <a:r>
              <a:rPr lang="en-US" altLang="nl-NL" sz="2400"/>
              <a:t>.”</a:t>
            </a:r>
            <a:endParaRPr lang="nl-NL" altLang="nl-NL" sz="24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a:t>Presentatie &amp; interview</a:t>
            </a:r>
            <a:br>
              <a:rPr lang="nl-NL"/>
            </a:br>
            <a:endParaRPr lang="nl-NL"/>
          </a:p>
        </p:txBody>
      </p:sp>
      <p:sp>
        <p:nvSpPr>
          <p:cNvPr id="4" name="Text Placeholder 3"/>
          <p:cNvSpPr>
            <a:spLocks noGrp="1" noChangeArrowheads="1"/>
          </p:cNvSpPr>
          <p:nvPr>
            <p:ph type="body" idx="4294967295"/>
          </p:nvPr>
        </p:nvSpPr>
        <p:spPr>
          <a:xfrm>
            <a:off x="467544" y="1124744"/>
            <a:ext cx="8229600" cy="4525963"/>
          </a:xfrm>
          <a:prstGeom prst="rect">
            <a:avLst/>
          </a:prstGeom>
        </p:spPr>
        <p:txBody>
          <a:bodyPr/>
          <a:lstStyle/>
          <a:p>
            <a:pPr eaLnBrk="1" hangingPunct="1">
              <a:buFontTx/>
              <a:buNone/>
            </a:pPr>
            <a:r>
              <a:rPr lang="en-US" altLang="nl-NL" sz="2400" b="1" err="1"/>
              <a:t>Opzet</a:t>
            </a:r>
            <a:endParaRPr lang="en-US" altLang="nl-NL" sz="2400" b="1"/>
          </a:p>
          <a:p>
            <a:r>
              <a:rPr lang="en-US" altLang="nl-NL" sz="2400" err="1"/>
              <a:t>Presentatie</a:t>
            </a:r>
            <a:r>
              <a:rPr lang="en-US" altLang="nl-NL" sz="2400"/>
              <a:t> door </a:t>
            </a:r>
            <a:r>
              <a:rPr lang="en-US" altLang="nl-NL" sz="2400" err="1"/>
              <a:t>en</a:t>
            </a:r>
            <a:r>
              <a:rPr lang="en-US" altLang="nl-NL" sz="2400"/>
              <a:t> </a:t>
            </a:r>
            <a:r>
              <a:rPr lang="en-US" altLang="nl-NL" sz="2400" err="1"/>
              <a:t>Interviewen</a:t>
            </a:r>
            <a:r>
              <a:rPr lang="en-US" altLang="nl-NL" sz="2400"/>
              <a:t> van de </a:t>
            </a:r>
            <a:r>
              <a:rPr lang="en-US" altLang="nl-NL" sz="2400" err="1"/>
              <a:t>Sleutelfunctionaris</a:t>
            </a:r>
            <a:r>
              <a:rPr lang="en-US" altLang="nl-NL" sz="2400"/>
              <a:t> </a:t>
            </a:r>
            <a:endParaRPr lang="en-US" altLang="nl-NL" sz="2400">
              <a:sym typeface="Wingdings" pitchFamily="2" charset="2"/>
            </a:endParaRPr>
          </a:p>
          <a:p>
            <a:r>
              <a:rPr lang="en-US" altLang="nl-NL" sz="2400" err="1"/>
              <a:t>Sleutelfunctionaris</a:t>
            </a:r>
            <a:r>
              <a:rPr lang="en-US" altLang="nl-NL" sz="2400"/>
              <a:t> = </a:t>
            </a:r>
            <a:r>
              <a:rPr lang="nl-NL" altLang="nl-NL" sz="2400"/>
              <a:t>functionaris van opdrachtnemer die een belangrijke functie vervult in de dagelijkse uitvoering van de opdracht. </a:t>
            </a:r>
            <a:endParaRPr lang="en-US" altLang="nl-NL" sz="2400" b="1"/>
          </a:p>
          <a:p>
            <a:pPr eaLnBrk="1" hangingPunct="1">
              <a:buFontTx/>
              <a:buNone/>
            </a:pPr>
            <a:r>
              <a:rPr lang="en-US" altLang="nl-NL" sz="2400" b="1" err="1"/>
              <a:t>Doel</a:t>
            </a:r>
            <a:endParaRPr lang="en-US" altLang="nl-NL" sz="2400" b="1"/>
          </a:p>
          <a:p>
            <a:r>
              <a:rPr lang="nl-NL" altLang="nl-NL" sz="2400"/>
              <a:t>Aan de hand van de interviews wordt beoordeeld of de Sleutelfunctionaris het Project (de uitvoering van de opdracht) goed doorgrondt en goed kan managen. </a:t>
            </a:r>
          </a:p>
          <a:p>
            <a:pPr>
              <a:buNone/>
            </a:pPr>
            <a:endParaRPr lang="nl-NL" altLang="nl-NL" sz="24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a:t>Presentatie &amp; interview</a:t>
            </a:r>
            <a:br>
              <a:rPr lang="nl-NL"/>
            </a:br>
            <a:endParaRPr lang="nl-NL"/>
          </a:p>
        </p:txBody>
      </p:sp>
      <p:sp>
        <p:nvSpPr>
          <p:cNvPr id="5" name="Rectangle 3"/>
          <p:cNvSpPr>
            <a:spLocks noGrp="1" noChangeArrowheads="1"/>
          </p:cNvSpPr>
          <p:nvPr>
            <p:ph type="body" idx="4294967295"/>
          </p:nvPr>
        </p:nvSpPr>
        <p:spPr>
          <a:xfrm>
            <a:off x="457200" y="1600200"/>
            <a:ext cx="6203032" cy="4525963"/>
          </a:xfrm>
          <a:prstGeom prst="rect">
            <a:avLst/>
          </a:prstGeom>
        </p:spPr>
        <p:txBody>
          <a:bodyPr>
            <a:normAutofit fontScale="92500" lnSpcReduction="20000"/>
          </a:bodyPr>
          <a:lstStyle/>
          <a:p>
            <a:pPr eaLnBrk="1" hangingPunct="1">
              <a:lnSpc>
                <a:spcPct val="80000"/>
              </a:lnSpc>
              <a:buNone/>
            </a:pPr>
            <a:r>
              <a:rPr lang="nl-NL" altLang="nl-NL" sz="2400" b="1"/>
              <a:t>Wel toegestaan</a:t>
            </a:r>
          </a:p>
          <a:p>
            <a:r>
              <a:rPr lang="nl-NL" altLang="nl-NL" sz="2400"/>
              <a:t>Alleen inhoudelijk nadere toelichting op het kwalitatieve deel van de Inschrijving </a:t>
            </a:r>
          </a:p>
          <a:p>
            <a:pPr eaLnBrk="1" hangingPunct="1">
              <a:lnSpc>
                <a:spcPct val="80000"/>
              </a:lnSpc>
              <a:buNone/>
            </a:pPr>
            <a:r>
              <a:rPr lang="nl-NL" altLang="nl-NL" sz="2400" b="1"/>
              <a:t>N</a:t>
            </a:r>
            <a:r>
              <a:rPr lang="nl-NL" altLang="nl-NL" sz="2400" b="1" u="sng"/>
              <a:t>iet</a:t>
            </a:r>
            <a:r>
              <a:rPr lang="nl-NL" altLang="nl-NL" sz="2400" b="1"/>
              <a:t> toegestaan</a:t>
            </a:r>
          </a:p>
          <a:p>
            <a:pPr>
              <a:lnSpc>
                <a:spcPct val="90000"/>
              </a:lnSpc>
            </a:pPr>
            <a:r>
              <a:rPr lang="nl-NL" altLang="nl-NL" sz="2400"/>
              <a:t>Tijdens de presentaties en interviews af te wijken van hetgeen is ingediend in die zin, dat een essentiële wijziging dan wel aanvulling ontstaat van de Inschrijving.</a:t>
            </a:r>
          </a:p>
          <a:p>
            <a:pPr eaLnBrk="1" hangingPunct="1">
              <a:lnSpc>
                <a:spcPct val="80000"/>
              </a:lnSpc>
              <a:buNone/>
            </a:pPr>
            <a:r>
              <a:rPr lang="nl-NL" altLang="nl-NL" sz="2400" b="1"/>
              <a:t>Let op</a:t>
            </a:r>
          </a:p>
          <a:p>
            <a:r>
              <a:rPr lang="nl-NL" altLang="nl-NL" sz="2400"/>
              <a:t>Al hetgeen tijdens de presentatie en </a:t>
            </a:r>
            <a:br>
              <a:rPr lang="nl-NL" altLang="nl-NL" sz="2400"/>
            </a:br>
            <a:r>
              <a:rPr lang="nl-NL" altLang="nl-NL" sz="2400"/>
              <a:t>interviews wordt gezegd, wordt ook </a:t>
            </a:r>
            <a:br>
              <a:rPr lang="nl-NL" altLang="nl-NL" sz="2400"/>
            </a:br>
            <a:r>
              <a:rPr lang="nl-NL" altLang="nl-NL" sz="2400"/>
              <a:t>onderdeel van de Inschrijving en daarmee </a:t>
            </a:r>
            <a:br>
              <a:rPr lang="nl-NL" altLang="nl-NL" sz="2400"/>
            </a:br>
            <a:r>
              <a:rPr lang="nl-NL" altLang="nl-NL" sz="2400"/>
              <a:t>het (eventuele) contract </a:t>
            </a:r>
            <a:br>
              <a:rPr lang="nl-NL" altLang="nl-NL" sz="2400"/>
            </a:br>
            <a:r>
              <a:rPr lang="nl-NL" altLang="nl-NL" sz="2400">
                <a:sym typeface="Wingdings" pitchFamily="2" charset="2"/>
              </a:rPr>
              <a:t> interviews worden daarom vast gelegd (op tape en/of notulen).</a:t>
            </a:r>
            <a:endParaRPr lang="nl-NL" altLang="nl-NL" sz="2400"/>
          </a:p>
          <a:p>
            <a:pPr eaLnBrk="1" hangingPunct="1">
              <a:lnSpc>
                <a:spcPct val="80000"/>
              </a:lnSpc>
            </a:pPr>
            <a:endParaRPr lang="nl-NL" altLang="nl-NL" sz="2400"/>
          </a:p>
        </p:txBody>
      </p:sp>
      <p:pic>
        <p:nvPicPr>
          <p:cNvPr id="1026" name="Picture 2" descr="Wat mag wel en niet bij het kiezen van een bedrijfsnaam? - doorKees">
            <a:extLst>
              <a:ext uri="{FF2B5EF4-FFF2-40B4-BE49-F238E27FC236}">
                <a16:creationId xmlns:a16="http://schemas.microsoft.com/office/drawing/2014/main" id="{04D1BC74-9B51-4C29-A99B-173C5DF56F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0232" y="2204864"/>
            <a:ext cx="2448272" cy="244827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0D90F3-EE88-454C-BEDE-DC71253C23F2}"/>
              </a:ext>
            </a:extLst>
          </p:cNvPr>
          <p:cNvSpPr>
            <a:spLocks noGrp="1"/>
          </p:cNvSpPr>
          <p:nvPr>
            <p:ph type="ctrTitle"/>
          </p:nvPr>
        </p:nvSpPr>
        <p:spPr/>
        <p:txBody>
          <a:bodyPr/>
          <a:lstStyle/>
          <a:p>
            <a:r>
              <a:rPr lang="nl-NL"/>
              <a:t>Toelichting prijzenblad</a:t>
            </a:r>
          </a:p>
        </p:txBody>
      </p:sp>
      <p:sp>
        <p:nvSpPr>
          <p:cNvPr id="3" name="Tijdelijke aanduiding voor tekst 2">
            <a:extLst>
              <a:ext uri="{FF2B5EF4-FFF2-40B4-BE49-F238E27FC236}">
                <a16:creationId xmlns:a16="http://schemas.microsoft.com/office/drawing/2014/main" id="{2AC0E7D0-A919-4655-AEBB-C8878DC2F80D}"/>
              </a:ext>
            </a:extLst>
          </p:cNvPr>
          <p:cNvSpPr>
            <a:spLocks noGrp="1"/>
          </p:cNvSpPr>
          <p:nvPr>
            <p:ph type="body" sz="quarter" idx="10"/>
          </p:nvPr>
        </p:nvSpPr>
        <p:spPr/>
        <p:txBody>
          <a:bodyPr/>
          <a:lstStyle/>
          <a:p>
            <a:endParaRPr lang="nl-NL"/>
          </a:p>
        </p:txBody>
      </p:sp>
    </p:spTree>
    <p:extLst>
      <p:ext uri="{BB962C8B-B14F-4D97-AF65-F5344CB8AC3E}">
        <p14:creationId xmlns:p14="http://schemas.microsoft.com/office/powerpoint/2010/main" val="31648949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a:t>6. vragen</a:t>
            </a:r>
            <a:br>
              <a:rPr lang="nl-NL"/>
            </a:br>
            <a:endParaRPr lang="nl-NL"/>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79712" y="1556792"/>
            <a:ext cx="5030322" cy="44409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03535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a:t>6. afsluiting</a:t>
            </a:r>
            <a:br>
              <a:rPr lang="nl-NL"/>
            </a:br>
            <a:endParaRPr lang="nl-NL"/>
          </a:p>
        </p:txBody>
      </p:sp>
      <p:pic>
        <p:nvPicPr>
          <p:cNvPr id="7" name="Afbeelding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1284637"/>
            <a:ext cx="3676265" cy="23545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Afbeelding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96136" y="1284638"/>
            <a:ext cx="3121776" cy="23545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Afbeelding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9512" y="4365104"/>
            <a:ext cx="4608512" cy="20577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Rechthoek 12"/>
          <p:cNvSpPr/>
          <p:nvPr/>
        </p:nvSpPr>
        <p:spPr>
          <a:xfrm>
            <a:off x="5796136" y="4437112"/>
            <a:ext cx="1728192" cy="15121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05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21649" y="2276872"/>
            <a:ext cx="2532750" cy="253795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Afbeelding 5"/>
          <p:cNvPicPr>
            <a:picLocks noChangeAspect="1"/>
          </p:cNvPicPr>
          <p:nvPr/>
        </p:nvPicPr>
        <p:blipFill rotWithShape="1">
          <a:blip r:embed="rId7">
            <a:clrChange>
              <a:clrFrom>
                <a:srgbClr val="9CDCF8"/>
              </a:clrFrom>
              <a:clrTo>
                <a:srgbClr val="9CDCF8">
                  <a:alpha val="0"/>
                </a:srgbClr>
              </a:clrTo>
            </a:clrChange>
            <a:extLst>
              <a:ext uri="{28A0092B-C50C-407E-A947-70E740481C1C}">
                <a14:useLocalDpi xmlns:a14="http://schemas.microsoft.com/office/drawing/2010/main" val="0"/>
              </a:ext>
            </a:extLst>
          </a:blip>
          <a:srcRect l="11300" t="13307" r="16567" b="12519"/>
          <a:stretch/>
        </p:blipFill>
        <p:spPr>
          <a:xfrm>
            <a:off x="5652120" y="3639197"/>
            <a:ext cx="3419872" cy="2480463"/>
          </a:xfrm>
          <a:prstGeom prst="rect">
            <a:avLst/>
          </a:prstGeom>
        </p:spPr>
      </p:pic>
    </p:spTree>
    <p:extLst>
      <p:ext uri="{BB962C8B-B14F-4D97-AF65-F5344CB8AC3E}">
        <p14:creationId xmlns:p14="http://schemas.microsoft.com/office/powerpoint/2010/main" val="2242217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a:t>Wat is Onderhoud</a:t>
            </a:r>
          </a:p>
        </p:txBody>
      </p:sp>
      <p:sp>
        <p:nvSpPr>
          <p:cNvPr id="4" name="Tijdelijke aanduiding voor dianummer 3"/>
          <p:cNvSpPr>
            <a:spLocks noGrp="1"/>
          </p:cNvSpPr>
          <p:nvPr>
            <p:ph type="sldNum" sz="quarter" idx="12"/>
          </p:nvPr>
        </p:nvSpPr>
        <p:spPr/>
        <p:txBody>
          <a:bodyPr/>
          <a:lstStyle/>
          <a:p>
            <a:fld id="{16CC70A2-6B8C-4FE8-A4AE-E466C9B2130C}" type="slidenum">
              <a:rPr lang="nl-NL" smtClean="0"/>
              <a:pPr/>
              <a:t>2</a:t>
            </a:fld>
            <a:endParaRPr lang="nl-NL"/>
          </a:p>
        </p:txBody>
      </p:sp>
      <p:sp>
        <p:nvSpPr>
          <p:cNvPr id="5" name="Tijdelijke aanduiding voor voettekst 4"/>
          <p:cNvSpPr>
            <a:spLocks noGrp="1"/>
          </p:cNvSpPr>
          <p:nvPr>
            <p:ph type="ftr" sz="quarter" idx="13"/>
          </p:nvPr>
        </p:nvSpPr>
        <p:spPr/>
        <p:txBody>
          <a:bodyPr/>
          <a:lstStyle/>
          <a:p>
            <a:endParaRPr lang="nl-NL"/>
          </a:p>
        </p:txBody>
      </p:sp>
      <p:pic>
        <p:nvPicPr>
          <p:cNvPr id="6" name="KopieerVU_logo" descr="VUlogo_NL_Taglineblauw_Wit_HR_RGB.png"/>
          <p:cNvPicPr>
            <a:picLocks noChangeAspect="1"/>
          </p:cNvPicPr>
          <p:nvPr/>
        </p:nvPicPr>
        <p:blipFill>
          <a:blip r:embed="rId3" cstate="print"/>
          <a:stretch>
            <a:fillRect/>
          </a:stretch>
        </p:blipFill>
        <p:spPr>
          <a:xfrm>
            <a:off x="6719887" y="5319888"/>
            <a:ext cx="2160000" cy="1191000"/>
          </a:xfrm>
          <a:prstGeom prst="rect">
            <a:avLst/>
          </a:prstGeom>
        </p:spPr>
      </p:pic>
      <p:sp>
        <p:nvSpPr>
          <p:cNvPr id="7" name="Text Placeholder 2"/>
          <p:cNvSpPr>
            <a:spLocks noGrp="1"/>
          </p:cNvSpPr>
          <p:nvPr>
            <p:ph type="body" sz="quarter" idx="10"/>
          </p:nvPr>
        </p:nvSpPr>
        <p:spPr>
          <a:xfrm>
            <a:off x="251520" y="1222472"/>
            <a:ext cx="8461093" cy="4654800"/>
          </a:xfrm>
        </p:spPr>
        <p:txBody>
          <a:bodyPr/>
          <a:lstStyle/>
          <a:p>
            <a:r>
              <a:rPr lang="nl-NL"/>
              <a:t>Definitie onderhoud:</a:t>
            </a:r>
          </a:p>
          <a:p>
            <a:endParaRPr lang="en-US"/>
          </a:p>
          <a:p>
            <a:r>
              <a:rPr lang="en-US"/>
              <a:t>Het op </a:t>
            </a:r>
            <a:r>
              <a:rPr lang="en-US" err="1"/>
              <a:t>een</a:t>
            </a:r>
            <a:r>
              <a:rPr lang="en-US"/>
              <a:t> </a:t>
            </a:r>
            <a:r>
              <a:rPr lang="en-US" err="1"/>
              <a:t>doelmatige</a:t>
            </a:r>
            <a:r>
              <a:rPr lang="en-US"/>
              <a:t> </a:t>
            </a:r>
            <a:r>
              <a:rPr lang="en-US" err="1"/>
              <a:t>wijze</a:t>
            </a:r>
            <a:r>
              <a:rPr lang="en-US"/>
              <a:t> </a:t>
            </a:r>
            <a:r>
              <a:rPr lang="en-US" err="1"/>
              <a:t>instand</a:t>
            </a:r>
            <a:r>
              <a:rPr lang="en-US"/>
              <a:t> </a:t>
            </a:r>
            <a:r>
              <a:rPr lang="en-US" err="1"/>
              <a:t>houden</a:t>
            </a:r>
            <a:r>
              <a:rPr lang="en-US"/>
              <a:t> van </a:t>
            </a:r>
            <a:r>
              <a:rPr lang="en-US" err="1"/>
              <a:t>gebouwen</a:t>
            </a:r>
            <a:r>
              <a:rPr lang="en-US"/>
              <a:t> </a:t>
            </a:r>
            <a:r>
              <a:rPr lang="en-US" err="1"/>
              <a:t>voor</a:t>
            </a:r>
            <a:r>
              <a:rPr lang="en-US"/>
              <a:t> de </a:t>
            </a:r>
            <a:r>
              <a:rPr lang="en-US" err="1"/>
              <a:t>functie</a:t>
            </a:r>
            <a:r>
              <a:rPr lang="en-US"/>
              <a:t> </a:t>
            </a:r>
            <a:r>
              <a:rPr lang="en-US" err="1"/>
              <a:t>waar</a:t>
            </a:r>
            <a:r>
              <a:rPr lang="en-US"/>
              <a:t> </a:t>
            </a:r>
            <a:r>
              <a:rPr lang="en-US" err="1"/>
              <a:t>deze</a:t>
            </a:r>
            <a:r>
              <a:rPr lang="en-US"/>
              <a:t> </a:t>
            </a:r>
            <a:r>
              <a:rPr lang="en-US" err="1"/>
              <a:t>voor</a:t>
            </a:r>
            <a:r>
              <a:rPr lang="en-US"/>
              <a:t> </a:t>
            </a:r>
            <a:r>
              <a:rPr lang="en-US" err="1"/>
              <a:t>bedoeld</a:t>
            </a:r>
            <a:r>
              <a:rPr lang="en-US"/>
              <a:t> </a:t>
            </a:r>
            <a:r>
              <a:rPr lang="en-US" err="1"/>
              <a:t>zijn</a:t>
            </a:r>
            <a:r>
              <a:rPr lang="en-US"/>
              <a:t>.</a:t>
            </a:r>
          </a:p>
          <a:p>
            <a:endParaRPr lang="en-US"/>
          </a:p>
          <a:p>
            <a:r>
              <a:rPr lang="en-US" err="1"/>
              <a:t>Bij</a:t>
            </a:r>
            <a:r>
              <a:rPr lang="en-US"/>
              <a:t> </a:t>
            </a:r>
            <a:r>
              <a:rPr lang="en-US" err="1"/>
              <a:t>doelmatig</a:t>
            </a:r>
            <a:r>
              <a:rPr lang="en-US"/>
              <a:t> </a:t>
            </a:r>
            <a:r>
              <a:rPr lang="nl-NL"/>
              <a:t>gaat het om het optimaliseren van de gebruikskwaliteit versus de kosten van huisvesting.</a:t>
            </a:r>
          </a:p>
          <a:p>
            <a:endParaRPr lang="en-US"/>
          </a:p>
          <a:p>
            <a:r>
              <a:rPr lang="en-US"/>
              <a:t>De </a:t>
            </a:r>
            <a:r>
              <a:rPr lang="en-US" err="1"/>
              <a:t>gebruikskwaliteit</a:t>
            </a:r>
            <a:r>
              <a:rPr lang="en-US"/>
              <a:t> is per </a:t>
            </a:r>
            <a:r>
              <a:rPr lang="en-US" err="1"/>
              <a:t>gebruiksfunctie</a:t>
            </a:r>
            <a:r>
              <a:rPr lang="en-US"/>
              <a:t> </a:t>
            </a:r>
            <a:r>
              <a:rPr lang="en-US" err="1"/>
              <a:t>beschreven</a:t>
            </a:r>
            <a:r>
              <a:rPr lang="en-US"/>
              <a:t> </a:t>
            </a:r>
            <a:r>
              <a:rPr lang="en-US" err="1"/>
              <a:t>vanuit</a:t>
            </a:r>
            <a:r>
              <a:rPr lang="en-US"/>
              <a:t> het </a:t>
            </a:r>
            <a:r>
              <a:rPr lang="en-US" err="1"/>
              <a:t>huisvestingsbeleid</a:t>
            </a:r>
            <a:r>
              <a:rPr lang="en-US"/>
              <a:t> VU breed </a:t>
            </a:r>
            <a:r>
              <a:rPr lang="en-US" err="1"/>
              <a:t>en</a:t>
            </a:r>
            <a:r>
              <a:rPr lang="en-US"/>
              <a:t> </a:t>
            </a:r>
            <a:r>
              <a:rPr lang="en-US" err="1"/>
              <a:t>gekoppeld</a:t>
            </a:r>
            <a:r>
              <a:rPr lang="en-US"/>
              <a:t> </a:t>
            </a:r>
            <a:r>
              <a:rPr lang="en-US" err="1"/>
              <a:t>aan</a:t>
            </a:r>
            <a:r>
              <a:rPr lang="en-US"/>
              <a:t> de MJOP’s van de </a:t>
            </a:r>
            <a:r>
              <a:rPr lang="en-US" err="1"/>
              <a:t>gebouwen</a:t>
            </a:r>
            <a:r>
              <a:rPr lang="en-US"/>
              <a:t>.</a:t>
            </a:r>
            <a:endParaRPr lang="nl-NL"/>
          </a:p>
          <a:p>
            <a:pPr lvl="2"/>
            <a:endParaRPr lang="nl-NL"/>
          </a:p>
          <a:p>
            <a:endParaRPr lang="nl-NL"/>
          </a:p>
        </p:txBody>
      </p:sp>
    </p:spTree>
    <p:extLst>
      <p:ext uri="{BB962C8B-B14F-4D97-AF65-F5344CB8AC3E}">
        <p14:creationId xmlns:p14="http://schemas.microsoft.com/office/powerpoint/2010/main" val="1327909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err="1"/>
              <a:t>Beleidskaders</a:t>
            </a:r>
            <a:r>
              <a:rPr lang="en-US"/>
              <a:t> </a:t>
            </a:r>
            <a:r>
              <a:rPr lang="en-US" err="1"/>
              <a:t>vastgoed</a:t>
            </a:r>
            <a:endParaRPr lang="en-US"/>
          </a:p>
        </p:txBody>
      </p:sp>
      <p:sp>
        <p:nvSpPr>
          <p:cNvPr id="4" name="Slide Number Placeholder 3"/>
          <p:cNvSpPr>
            <a:spLocks noGrp="1"/>
          </p:cNvSpPr>
          <p:nvPr>
            <p:ph type="sldNum" sz="quarter" idx="12"/>
          </p:nvPr>
        </p:nvSpPr>
        <p:spPr/>
        <p:txBody>
          <a:bodyPr/>
          <a:lstStyle/>
          <a:p>
            <a:fld id="{16CC70A2-6B8C-4FE8-A4AE-E466C9B2130C}" type="slidenum">
              <a:rPr lang="nl-NL" smtClean="0"/>
              <a:pPr/>
              <a:t>3</a:t>
            </a:fld>
            <a:endParaRPr lang="nl-NL"/>
          </a:p>
        </p:txBody>
      </p:sp>
      <p:sp>
        <p:nvSpPr>
          <p:cNvPr id="5" name="Footer Placeholder 4"/>
          <p:cNvSpPr>
            <a:spLocks noGrp="1"/>
          </p:cNvSpPr>
          <p:nvPr>
            <p:ph type="ftr" sz="quarter" idx="13"/>
          </p:nvPr>
        </p:nvSpPr>
        <p:spPr/>
        <p:txBody>
          <a:bodyPr/>
          <a:lstStyle/>
          <a:p>
            <a:endParaRPr lang="nl-NL"/>
          </a:p>
        </p:txBody>
      </p:sp>
      <p:sp>
        <p:nvSpPr>
          <p:cNvPr id="6" name="Rectangle 5"/>
          <p:cNvSpPr/>
          <p:nvPr/>
        </p:nvSpPr>
        <p:spPr>
          <a:xfrm>
            <a:off x="1763688" y="1667303"/>
            <a:ext cx="2304256" cy="4353985"/>
          </a:xfrm>
          <a:prstGeom prst="rect">
            <a:avLst/>
          </a:prstGeom>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7" name="Rectangle 6"/>
          <p:cNvSpPr/>
          <p:nvPr/>
        </p:nvSpPr>
        <p:spPr>
          <a:xfrm>
            <a:off x="4211960" y="1667303"/>
            <a:ext cx="2304256" cy="435398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660232" y="1691516"/>
            <a:ext cx="2304256" cy="4329772"/>
          </a:xfrm>
          <a:prstGeom prst="rect">
            <a:avLst/>
          </a:prstGeom>
          <a:ln>
            <a:solidFill>
              <a:srgbClr val="004C22"/>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9" name="TextBox 8"/>
          <p:cNvSpPr txBox="1"/>
          <p:nvPr/>
        </p:nvSpPr>
        <p:spPr>
          <a:xfrm>
            <a:off x="1763688" y="1653755"/>
            <a:ext cx="2304256" cy="369332"/>
          </a:xfrm>
          <a:prstGeom prst="rect">
            <a:avLst/>
          </a:prstGeom>
          <a:noFill/>
          <a:ln w="38100">
            <a:solidFill>
              <a:srgbClr val="FF0000"/>
            </a:solidFill>
          </a:ln>
        </p:spPr>
        <p:txBody>
          <a:bodyPr wrap="square" rtlCol="0">
            <a:spAutoFit/>
          </a:bodyPr>
          <a:lstStyle/>
          <a:p>
            <a:pPr algn="ctr"/>
            <a:r>
              <a:rPr lang="nl-NL">
                <a:solidFill>
                  <a:srgbClr val="FF0000"/>
                </a:solidFill>
              </a:rPr>
              <a:t>Desinvesteren</a:t>
            </a:r>
            <a:endParaRPr lang="en-US">
              <a:solidFill>
                <a:srgbClr val="FF0000"/>
              </a:solidFill>
            </a:endParaRPr>
          </a:p>
        </p:txBody>
      </p:sp>
      <p:sp>
        <p:nvSpPr>
          <p:cNvPr id="10" name="TextBox 9"/>
          <p:cNvSpPr txBox="1"/>
          <p:nvPr/>
        </p:nvSpPr>
        <p:spPr>
          <a:xfrm>
            <a:off x="4211960" y="1667303"/>
            <a:ext cx="2304256" cy="369332"/>
          </a:xfrm>
          <a:prstGeom prst="rect">
            <a:avLst/>
          </a:prstGeom>
          <a:noFill/>
          <a:ln w="38100">
            <a:solidFill>
              <a:schemeClr val="tx2">
                <a:lumMod val="75000"/>
              </a:schemeClr>
            </a:solidFill>
          </a:ln>
        </p:spPr>
        <p:txBody>
          <a:bodyPr wrap="square" rtlCol="0">
            <a:spAutoFit/>
          </a:bodyPr>
          <a:lstStyle/>
          <a:p>
            <a:pPr algn="ctr"/>
            <a:r>
              <a:rPr lang="nl-NL">
                <a:solidFill>
                  <a:schemeClr val="tx2"/>
                </a:solidFill>
              </a:rPr>
              <a:t>Consolideren</a:t>
            </a:r>
            <a:endParaRPr lang="en-US">
              <a:solidFill>
                <a:schemeClr val="tx2"/>
              </a:solidFill>
            </a:endParaRPr>
          </a:p>
        </p:txBody>
      </p:sp>
      <p:sp>
        <p:nvSpPr>
          <p:cNvPr id="11" name="TextBox 10"/>
          <p:cNvSpPr txBox="1"/>
          <p:nvPr/>
        </p:nvSpPr>
        <p:spPr>
          <a:xfrm>
            <a:off x="6660232" y="1667303"/>
            <a:ext cx="2304256" cy="369332"/>
          </a:xfrm>
          <a:prstGeom prst="rect">
            <a:avLst/>
          </a:prstGeom>
          <a:solidFill>
            <a:schemeClr val="bg1"/>
          </a:solidFill>
          <a:ln w="38100">
            <a:solidFill>
              <a:srgbClr val="004C22"/>
            </a:solidFill>
          </a:ln>
        </p:spPr>
        <p:txBody>
          <a:bodyPr wrap="square" rtlCol="0">
            <a:spAutoFit/>
          </a:bodyPr>
          <a:lstStyle/>
          <a:p>
            <a:pPr algn="ctr"/>
            <a:r>
              <a:rPr lang="nl-NL">
                <a:solidFill>
                  <a:srgbClr val="004C22"/>
                </a:solidFill>
              </a:rPr>
              <a:t>Investeren</a:t>
            </a:r>
            <a:endParaRPr lang="en-US">
              <a:solidFill>
                <a:srgbClr val="004C22"/>
              </a:solidFill>
            </a:endParaRPr>
          </a:p>
        </p:txBody>
      </p:sp>
      <p:sp>
        <p:nvSpPr>
          <p:cNvPr id="12" name="TextBox 11"/>
          <p:cNvSpPr txBox="1"/>
          <p:nvPr/>
        </p:nvSpPr>
        <p:spPr>
          <a:xfrm>
            <a:off x="179512" y="1772816"/>
            <a:ext cx="1475656" cy="276999"/>
          </a:xfrm>
          <a:prstGeom prst="rect">
            <a:avLst/>
          </a:prstGeom>
          <a:noFill/>
        </p:spPr>
        <p:txBody>
          <a:bodyPr wrap="square" rtlCol="0">
            <a:spAutoFit/>
          </a:bodyPr>
          <a:lstStyle/>
          <a:p>
            <a:r>
              <a:rPr lang="nl-NL" sz="1200" b="1"/>
              <a:t>Strategie label</a:t>
            </a:r>
            <a:endParaRPr lang="en-US" sz="1200" b="1"/>
          </a:p>
        </p:txBody>
      </p:sp>
      <p:sp>
        <p:nvSpPr>
          <p:cNvPr id="13" name="TextBox 12"/>
          <p:cNvSpPr txBox="1"/>
          <p:nvPr/>
        </p:nvSpPr>
        <p:spPr>
          <a:xfrm>
            <a:off x="1619672" y="2761183"/>
            <a:ext cx="1224136" cy="307777"/>
          </a:xfrm>
          <a:prstGeom prst="rect">
            <a:avLst/>
          </a:prstGeom>
          <a:noFill/>
        </p:spPr>
        <p:txBody>
          <a:bodyPr wrap="square" rtlCol="0">
            <a:spAutoFit/>
          </a:bodyPr>
          <a:lstStyle/>
          <a:p>
            <a:pPr algn="ctr"/>
            <a:r>
              <a:rPr lang="nl-NL" sz="1400">
                <a:solidFill>
                  <a:srgbClr val="FF0000"/>
                </a:solidFill>
              </a:rPr>
              <a:t>Slopen</a:t>
            </a:r>
            <a:endParaRPr lang="en-US" sz="1400">
              <a:solidFill>
                <a:srgbClr val="FF0000"/>
              </a:solidFill>
            </a:endParaRPr>
          </a:p>
        </p:txBody>
      </p:sp>
      <p:sp>
        <p:nvSpPr>
          <p:cNvPr id="14" name="TextBox 13"/>
          <p:cNvSpPr txBox="1"/>
          <p:nvPr/>
        </p:nvSpPr>
        <p:spPr>
          <a:xfrm>
            <a:off x="2267744" y="2447310"/>
            <a:ext cx="1224136" cy="307777"/>
          </a:xfrm>
          <a:prstGeom prst="rect">
            <a:avLst/>
          </a:prstGeom>
          <a:noFill/>
        </p:spPr>
        <p:txBody>
          <a:bodyPr wrap="square" rtlCol="0">
            <a:spAutoFit/>
          </a:bodyPr>
          <a:lstStyle/>
          <a:p>
            <a:pPr algn="ctr"/>
            <a:r>
              <a:rPr lang="nl-NL" sz="1400">
                <a:solidFill>
                  <a:srgbClr val="FF0000"/>
                </a:solidFill>
              </a:rPr>
              <a:t>Verkopen</a:t>
            </a:r>
            <a:endParaRPr lang="en-US" sz="1400">
              <a:solidFill>
                <a:srgbClr val="FF0000"/>
              </a:solidFill>
            </a:endParaRPr>
          </a:p>
        </p:txBody>
      </p:sp>
      <p:sp>
        <p:nvSpPr>
          <p:cNvPr id="15" name="TextBox 14"/>
          <p:cNvSpPr txBox="1"/>
          <p:nvPr/>
        </p:nvSpPr>
        <p:spPr>
          <a:xfrm>
            <a:off x="3131840" y="2780928"/>
            <a:ext cx="1224136" cy="307777"/>
          </a:xfrm>
          <a:prstGeom prst="rect">
            <a:avLst/>
          </a:prstGeom>
          <a:noFill/>
        </p:spPr>
        <p:txBody>
          <a:bodyPr wrap="square" rtlCol="0">
            <a:spAutoFit/>
          </a:bodyPr>
          <a:lstStyle/>
          <a:p>
            <a:r>
              <a:rPr lang="nl-NL" sz="1400">
                <a:solidFill>
                  <a:srgbClr val="FF0000"/>
                </a:solidFill>
              </a:rPr>
              <a:t>Leegstand</a:t>
            </a:r>
            <a:endParaRPr lang="en-US" sz="1400">
              <a:solidFill>
                <a:srgbClr val="FF0000"/>
              </a:solidFill>
            </a:endParaRPr>
          </a:p>
        </p:txBody>
      </p:sp>
      <p:sp>
        <p:nvSpPr>
          <p:cNvPr id="16" name="TextBox 15"/>
          <p:cNvSpPr txBox="1"/>
          <p:nvPr/>
        </p:nvSpPr>
        <p:spPr>
          <a:xfrm>
            <a:off x="179512" y="2663334"/>
            <a:ext cx="1224136" cy="276999"/>
          </a:xfrm>
          <a:prstGeom prst="rect">
            <a:avLst/>
          </a:prstGeom>
          <a:noFill/>
        </p:spPr>
        <p:txBody>
          <a:bodyPr wrap="square" rtlCol="0">
            <a:spAutoFit/>
          </a:bodyPr>
          <a:lstStyle/>
          <a:p>
            <a:r>
              <a:rPr lang="nl-NL" sz="1200" b="1"/>
              <a:t>Beleidslabel</a:t>
            </a:r>
            <a:endParaRPr lang="en-US" sz="1200" b="1"/>
          </a:p>
        </p:txBody>
      </p:sp>
      <p:cxnSp>
        <p:nvCxnSpPr>
          <p:cNvPr id="17" name="Straight Connector 16"/>
          <p:cNvCxnSpPr/>
          <p:nvPr/>
        </p:nvCxnSpPr>
        <p:spPr>
          <a:xfrm flipH="1">
            <a:off x="251520" y="2070140"/>
            <a:ext cx="129614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251520" y="3356992"/>
            <a:ext cx="129614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251520" y="4437112"/>
            <a:ext cx="129614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2843808" y="2070140"/>
            <a:ext cx="0" cy="37717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2843808" y="2763798"/>
            <a:ext cx="0" cy="73721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2123728" y="2447310"/>
            <a:ext cx="151216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3635896" y="2447310"/>
            <a:ext cx="0" cy="30777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2133430" y="2447310"/>
            <a:ext cx="0" cy="30777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3635896" y="3121223"/>
            <a:ext cx="0" cy="37978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2123728" y="3121223"/>
            <a:ext cx="0" cy="37978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179512" y="3769295"/>
            <a:ext cx="1656184" cy="276999"/>
          </a:xfrm>
          <a:prstGeom prst="rect">
            <a:avLst/>
          </a:prstGeom>
          <a:noFill/>
        </p:spPr>
        <p:txBody>
          <a:bodyPr wrap="square" rtlCol="0">
            <a:spAutoFit/>
          </a:bodyPr>
          <a:lstStyle/>
          <a:p>
            <a:r>
              <a:rPr lang="nl-NL" sz="1200" b="1"/>
              <a:t>Onderhoudsniveau</a:t>
            </a:r>
            <a:endParaRPr lang="en-US" sz="1200" b="1"/>
          </a:p>
        </p:txBody>
      </p:sp>
      <p:sp>
        <p:nvSpPr>
          <p:cNvPr id="28" name="TextBox 27"/>
          <p:cNvSpPr txBox="1"/>
          <p:nvPr/>
        </p:nvSpPr>
        <p:spPr>
          <a:xfrm>
            <a:off x="179512" y="4509120"/>
            <a:ext cx="1512168" cy="276999"/>
          </a:xfrm>
          <a:prstGeom prst="rect">
            <a:avLst/>
          </a:prstGeom>
          <a:noFill/>
        </p:spPr>
        <p:txBody>
          <a:bodyPr wrap="square" rtlCol="0">
            <a:spAutoFit/>
          </a:bodyPr>
          <a:lstStyle/>
          <a:p>
            <a:r>
              <a:rPr lang="nl-NL" sz="1200" b="1"/>
              <a:t>Exploitatie</a:t>
            </a:r>
            <a:endParaRPr lang="en-US" sz="1200" b="1"/>
          </a:p>
        </p:txBody>
      </p:sp>
      <p:sp>
        <p:nvSpPr>
          <p:cNvPr id="29" name="TextBox 28"/>
          <p:cNvSpPr txBox="1"/>
          <p:nvPr/>
        </p:nvSpPr>
        <p:spPr>
          <a:xfrm>
            <a:off x="179512" y="5445224"/>
            <a:ext cx="1512168" cy="276999"/>
          </a:xfrm>
          <a:prstGeom prst="rect">
            <a:avLst/>
          </a:prstGeom>
          <a:noFill/>
        </p:spPr>
        <p:txBody>
          <a:bodyPr wrap="square" rtlCol="0">
            <a:spAutoFit/>
          </a:bodyPr>
          <a:lstStyle/>
          <a:p>
            <a:r>
              <a:rPr lang="nl-NL" sz="1200" b="1"/>
              <a:t>Investering</a:t>
            </a:r>
            <a:endParaRPr lang="en-US" sz="1200" b="1"/>
          </a:p>
        </p:txBody>
      </p:sp>
      <p:cxnSp>
        <p:nvCxnSpPr>
          <p:cNvPr id="30" name="Straight Connector 29"/>
          <p:cNvCxnSpPr/>
          <p:nvPr/>
        </p:nvCxnSpPr>
        <p:spPr>
          <a:xfrm flipH="1">
            <a:off x="251520" y="4869160"/>
            <a:ext cx="1296144" cy="0"/>
          </a:xfrm>
          <a:prstGeom prst="line">
            <a:avLst/>
          </a:prstGeom>
        </p:spPr>
        <p:style>
          <a:lnRef idx="1">
            <a:schemeClr val="accent1"/>
          </a:lnRef>
          <a:fillRef idx="0">
            <a:schemeClr val="accent1"/>
          </a:fillRef>
          <a:effectRef idx="0">
            <a:schemeClr val="accent1"/>
          </a:effectRef>
          <a:fontRef idx="minor">
            <a:schemeClr val="tx1"/>
          </a:fontRef>
        </p:style>
      </p:cxnSp>
      <p:pic>
        <p:nvPicPr>
          <p:cNvPr id="3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5976" y="3503290"/>
            <a:ext cx="342900" cy="285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7704" y="3429000"/>
            <a:ext cx="333375" cy="295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54449" y="3421757"/>
            <a:ext cx="333375" cy="295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6537" y="3429000"/>
            <a:ext cx="333375" cy="295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4924" y="3789040"/>
            <a:ext cx="342900" cy="285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3503290"/>
            <a:ext cx="342900" cy="285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7" name="TextBox 36"/>
          <p:cNvSpPr txBox="1"/>
          <p:nvPr/>
        </p:nvSpPr>
        <p:spPr>
          <a:xfrm>
            <a:off x="1835696" y="5229200"/>
            <a:ext cx="1512168" cy="261610"/>
          </a:xfrm>
          <a:prstGeom prst="rect">
            <a:avLst/>
          </a:prstGeom>
          <a:noFill/>
        </p:spPr>
        <p:txBody>
          <a:bodyPr wrap="square" rtlCol="0">
            <a:spAutoFit/>
          </a:bodyPr>
          <a:lstStyle/>
          <a:p>
            <a:r>
              <a:rPr lang="nl-NL" sz="1100"/>
              <a:t>Energiebesparing</a:t>
            </a:r>
            <a:endParaRPr lang="en-US" sz="1100"/>
          </a:p>
        </p:txBody>
      </p:sp>
      <p:sp>
        <p:nvSpPr>
          <p:cNvPr id="38" name="TextBox 37"/>
          <p:cNvSpPr txBox="1"/>
          <p:nvPr/>
        </p:nvSpPr>
        <p:spPr>
          <a:xfrm>
            <a:off x="1835696" y="5445224"/>
            <a:ext cx="1512168" cy="261610"/>
          </a:xfrm>
          <a:prstGeom prst="rect">
            <a:avLst/>
          </a:prstGeom>
          <a:noFill/>
        </p:spPr>
        <p:txBody>
          <a:bodyPr wrap="square" rtlCol="0">
            <a:spAutoFit/>
          </a:bodyPr>
          <a:lstStyle/>
          <a:p>
            <a:r>
              <a:rPr lang="nl-NL" sz="1100"/>
              <a:t>Duurzaamheid</a:t>
            </a:r>
            <a:endParaRPr lang="en-US" sz="1100"/>
          </a:p>
        </p:txBody>
      </p:sp>
      <p:sp>
        <p:nvSpPr>
          <p:cNvPr id="39" name="TextBox 38"/>
          <p:cNvSpPr txBox="1"/>
          <p:nvPr/>
        </p:nvSpPr>
        <p:spPr>
          <a:xfrm>
            <a:off x="1835696" y="5661248"/>
            <a:ext cx="1512168" cy="261610"/>
          </a:xfrm>
          <a:prstGeom prst="rect">
            <a:avLst/>
          </a:prstGeom>
          <a:noFill/>
        </p:spPr>
        <p:txBody>
          <a:bodyPr wrap="square" rtlCol="0">
            <a:spAutoFit/>
          </a:bodyPr>
          <a:lstStyle/>
          <a:p>
            <a:r>
              <a:rPr lang="nl-NL" sz="1100"/>
              <a:t>Extra kwaliteit</a:t>
            </a:r>
            <a:endParaRPr lang="en-US" sz="1100"/>
          </a:p>
        </p:txBody>
      </p:sp>
      <p:sp>
        <p:nvSpPr>
          <p:cNvPr id="40" name="Minus 39"/>
          <p:cNvSpPr/>
          <p:nvPr/>
        </p:nvSpPr>
        <p:spPr>
          <a:xfrm>
            <a:off x="3442544" y="5733256"/>
            <a:ext cx="265360" cy="144016"/>
          </a:xfrm>
          <a:prstGeom prst="mathMin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Minus 40"/>
          <p:cNvSpPr/>
          <p:nvPr/>
        </p:nvSpPr>
        <p:spPr>
          <a:xfrm>
            <a:off x="3442544" y="5517232"/>
            <a:ext cx="265360" cy="144016"/>
          </a:xfrm>
          <a:prstGeom prst="mathMin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Minus 41"/>
          <p:cNvSpPr/>
          <p:nvPr/>
        </p:nvSpPr>
        <p:spPr>
          <a:xfrm>
            <a:off x="3419872" y="5301208"/>
            <a:ext cx="265360" cy="144016"/>
          </a:xfrm>
          <a:prstGeom prst="mathMin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Minus 42"/>
          <p:cNvSpPr/>
          <p:nvPr/>
        </p:nvSpPr>
        <p:spPr>
          <a:xfrm>
            <a:off x="3419872" y="5733256"/>
            <a:ext cx="265360" cy="144016"/>
          </a:xfrm>
          <a:prstGeom prst="mathMin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Plus 43"/>
          <p:cNvSpPr/>
          <p:nvPr/>
        </p:nvSpPr>
        <p:spPr>
          <a:xfrm>
            <a:off x="8316416" y="5229200"/>
            <a:ext cx="288032" cy="216024"/>
          </a:xfrm>
          <a:prstGeom prst="mathPlus">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5"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19428" y="4427586"/>
            <a:ext cx="2248516" cy="40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6"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67700" y="4439964"/>
            <a:ext cx="2248516" cy="4173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7"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98492" y="4456162"/>
            <a:ext cx="2265996" cy="3753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8" name="TextBox 47"/>
          <p:cNvSpPr txBox="1"/>
          <p:nvPr/>
        </p:nvSpPr>
        <p:spPr>
          <a:xfrm>
            <a:off x="4716016" y="2438018"/>
            <a:ext cx="1224136" cy="307777"/>
          </a:xfrm>
          <a:prstGeom prst="rect">
            <a:avLst/>
          </a:prstGeom>
          <a:noFill/>
        </p:spPr>
        <p:txBody>
          <a:bodyPr wrap="square" rtlCol="0">
            <a:spAutoFit/>
          </a:bodyPr>
          <a:lstStyle/>
          <a:p>
            <a:pPr algn="ctr"/>
            <a:r>
              <a:rPr lang="nl-NL" sz="1400">
                <a:solidFill>
                  <a:schemeClr val="tx2">
                    <a:lumMod val="75000"/>
                  </a:schemeClr>
                </a:solidFill>
              </a:rPr>
              <a:t>Versterken</a:t>
            </a:r>
            <a:endParaRPr lang="en-US" sz="1400">
              <a:solidFill>
                <a:schemeClr val="tx2">
                  <a:lumMod val="75000"/>
                </a:schemeClr>
              </a:solidFill>
            </a:endParaRPr>
          </a:p>
        </p:txBody>
      </p:sp>
      <p:cxnSp>
        <p:nvCxnSpPr>
          <p:cNvPr id="49" name="Straight Connector 48"/>
          <p:cNvCxnSpPr/>
          <p:nvPr/>
        </p:nvCxnSpPr>
        <p:spPr>
          <a:xfrm>
            <a:off x="5292080" y="2060848"/>
            <a:ext cx="0" cy="377170"/>
          </a:xfrm>
          <a:prstGeom prst="line">
            <a:avLst/>
          </a:prstGeom>
          <a:ln w="190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5292080" y="2754506"/>
            <a:ext cx="0" cy="737210"/>
          </a:xfrm>
          <a:prstGeom prst="line">
            <a:avLst/>
          </a:prstGeom>
          <a:ln w="190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4572000" y="2438018"/>
            <a:ext cx="1512168" cy="0"/>
          </a:xfrm>
          <a:prstGeom prst="line">
            <a:avLst/>
          </a:prstGeom>
          <a:ln w="190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6084168" y="2438018"/>
            <a:ext cx="0" cy="307777"/>
          </a:xfrm>
          <a:prstGeom prst="line">
            <a:avLst/>
          </a:prstGeom>
          <a:ln w="190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4572000" y="2433545"/>
            <a:ext cx="0" cy="307777"/>
          </a:xfrm>
          <a:prstGeom prst="line">
            <a:avLst/>
          </a:prstGeom>
          <a:ln w="190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6084168" y="3111931"/>
            <a:ext cx="0" cy="379785"/>
          </a:xfrm>
          <a:prstGeom prst="line">
            <a:avLst/>
          </a:prstGeom>
          <a:ln w="190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4572000" y="3111931"/>
            <a:ext cx="0" cy="379785"/>
          </a:xfrm>
          <a:prstGeom prst="line">
            <a:avLst/>
          </a:prstGeom>
          <a:ln w="190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5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85284" y="3501008"/>
            <a:ext cx="342900" cy="285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8" name="TextBox 57"/>
          <p:cNvSpPr txBox="1"/>
          <p:nvPr/>
        </p:nvSpPr>
        <p:spPr>
          <a:xfrm>
            <a:off x="7164288" y="2438018"/>
            <a:ext cx="1224136" cy="307777"/>
          </a:xfrm>
          <a:prstGeom prst="rect">
            <a:avLst/>
          </a:prstGeom>
          <a:noFill/>
        </p:spPr>
        <p:txBody>
          <a:bodyPr wrap="square" rtlCol="0">
            <a:spAutoFit/>
          </a:bodyPr>
          <a:lstStyle/>
          <a:p>
            <a:pPr algn="ctr"/>
            <a:r>
              <a:rPr lang="nl-NL" sz="1400">
                <a:solidFill>
                  <a:srgbClr val="004C22"/>
                </a:solidFill>
              </a:rPr>
              <a:t>Nieuwbouw</a:t>
            </a:r>
            <a:endParaRPr lang="en-US" sz="1400">
              <a:solidFill>
                <a:srgbClr val="004C22"/>
              </a:solidFill>
            </a:endParaRPr>
          </a:p>
        </p:txBody>
      </p:sp>
      <p:cxnSp>
        <p:nvCxnSpPr>
          <p:cNvPr id="59" name="Straight Connector 58"/>
          <p:cNvCxnSpPr/>
          <p:nvPr/>
        </p:nvCxnSpPr>
        <p:spPr>
          <a:xfrm>
            <a:off x="7740352" y="2060848"/>
            <a:ext cx="0" cy="377170"/>
          </a:xfrm>
          <a:prstGeom prst="line">
            <a:avLst/>
          </a:prstGeom>
          <a:ln w="19050">
            <a:solidFill>
              <a:srgbClr val="004C2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7740352" y="2754506"/>
            <a:ext cx="0" cy="737210"/>
          </a:xfrm>
          <a:prstGeom prst="line">
            <a:avLst/>
          </a:prstGeom>
          <a:ln w="19050">
            <a:solidFill>
              <a:srgbClr val="004C22"/>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7020272" y="2438018"/>
            <a:ext cx="1512168" cy="0"/>
          </a:xfrm>
          <a:prstGeom prst="line">
            <a:avLst/>
          </a:prstGeom>
          <a:ln w="19050">
            <a:solidFill>
              <a:srgbClr val="004C22"/>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8532440" y="2438018"/>
            <a:ext cx="0" cy="307777"/>
          </a:xfrm>
          <a:prstGeom prst="line">
            <a:avLst/>
          </a:prstGeom>
          <a:ln w="19050">
            <a:solidFill>
              <a:srgbClr val="004C22"/>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7020272" y="2433546"/>
            <a:ext cx="0" cy="307777"/>
          </a:xfrm>
          <a:prstGeom prst="line">
            <a:avLst/>
          </a:prstGeom>
          <a:ln w="19050">
            <a:solidFill>
              <a:srgbClr val="004C22"/>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8532440" y="3111931"/>
            <a:ext cx="0" cy="379785"/>
          </a:xfrm>
          <a:prstGeom prst="line">
            <a:avLst/>
          </a:prstGeom>
          <a:ln w="19050">
            <a:solidFill>
              <a:srgbClr val="004C22"/>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a:off x="7020272" y="3111931"/>
            <a:ext cx="0" cy="379785"/>
          </a:xfrm>
          <a:prstGeom prst="line">
            <a:avLst/>
          </a:prstGeom>
          <a:ln w="19050">
            <a:solidFill>
              <a:srgbClr val="004C22"/>
            </a:solidFill>
          </a:ln>
        </p:spPr>
        <p:style>
          <a:lnRef idx="1">
            <a:schemeClr val="accent1"/>
          </a:lnRef>
          <a:fillRef idx="0">
            <a:schemeClr val="accent1"/>
          </a:fillRef>
          <a:effectRef idx="0">
            <a:schemeClr val="accent1"/>
          </a:effectRef>
          <a:fontRef idx="minor">
            <a:schemeClr val="tx1"/>
          </a:fontRef>
        </p:style>
      </p:cxnSp>
      <p:pic>
        <p:nvPicPr>
          <p:cNvPr id="6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4248" y="3493765"/>
            <a:ext cx="333375" cy="295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7" name="TextBox 66"/>
          <p:cNvSpPr txBox="1"/>
          <p:nvPr/>
        </p:nvSpPr>
        <p:spPr>
          <a:xfrm>
            <a:off x="4355976" y="5229200"/>
            <a:ext cx="1512168" cy="261610"/>
          </a:xfrm>
          <a:prstGeom prst="rect">
            <a:avLst/>
          </a:prstGeom>
          <a:noFill/>
        </p:spPr>
        <p:txBody>
          <a:bodyPr wrap="square" rtlCol="0">
            <a:spAutoFit/>
          </a:bodyPr>
          <a:lstStyle/>
          <a:p>
            <a:r>
              <a:rPr lang="nl-NL" sz="1100"/>
              <a:t>Energiebesparing</a:t>
            </a:r>
            <a:endParaRPr lang="en-US" sz="1100"/>
          </a:p>
        </p:txBody>
      </p:sp>
      <p:sp>
        <p:nvSpPr>
          <p:cNvPr id="68" name="TextBox 67"/>
          <p:cNvSpPr txBox="1"/>
          <p:nvPr/>
        </p:nvSpPr>
        <p:spPr>
          <a:xfrm>
            <a:off x="4355976" y="5445224"/>
            <a:ext cx="1512168" cy="261610"/>
          </a:xfrm>
          <a:prstGeom prst="rect">
            <a:avLst/>
          </a:prstGeom>
          <a:noFill/>
        </p:spPr>
        <p:txBody>
          <a:bodyPr wrap="square" rtlCol="0">
            <a:spAutoFit/>
          </a:bodyPr>
          <a:lstStyle/>
          <a:p>
            <a:r>
              <a:rPr lang="nl-NL" sz="1100"/>
              <a:t>Duurzaamheid</a:t>
            </a:r>
            <a:endParaRPr lang="en-US" sz="1100"/>
          </a:p>
        </p:txBody>
      </p:sp>
      <p:sp>
        <p:nvSpPr>
          <p:cNvPr id="69" name="TextBox 68"/>
          <p:cNvSpPr txBox="1"/>
          <p:nvPr/>
        </p:nvSpPr>
        <p:spPr>
          <a:xfrm>
            <a:off x="4355976" y="5661248"/>
            <a:ext cx="1512168" cy="261610"/>
          </a:xfrm>
          <a:prstGeom prst="rect">
            <a:avLst/>
          </a:prstGeom>
          <a:noFill/>
        </p:spPr>
        <p:txBody>
          <a:bodyPr wrap="square" rtlCol="0">
            <a:spAutoFit/>
          </a:bodyPr>
          <a:lstStyle/>
          <a:p>
            <a:r>
              <a:rPr lang="nl-NL" sz="1100"/>
              <a:t>Extra kwaliteit</a:t>
            </a:r>
            <a:endParaRPr lang="en-US" sz="1100"/>
          </a:p>
        </p:txBody>
      </p:sp>
      <p:sp>
        <p:nvSpPr>
          <p:cNvPr id="70" name="Minus 69"/>
          <p:cNvSpPr/>
          <p:nvPr/>
        </p:nvSpPr>
        <p:spPr>
          <a:xfrm>
            <a:off x="5962824" y="5733256"/>
            <a:ext cx="265360" cy="144016"/>
          </a:xfrm>
          <a:prstGeom prst="mathMin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Minus 70"/>
          <p:cNvSpPr/>
          <p:nvPr/>
        </p:nvSpPr>
        <p:spPr>
          <a:xfrm>
            <a:off x="5962824" y="5517232"/>
            <a:ext cx="265360" cy="144016"/>
          </a:xfrm>
          <a:prstGeom prst="mathMin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Minus 71"/>
          <p:cNvSpPr/>
          <p:nvPr/>
        </p:nvSpPr>
        <p:spPr>
          <a:xfrm>
            <a:off x="5940152" y="5301208"/>
            <a:ext cx="265360" cy="144016"/>
          </a:xfrm>
          <a:prstGeom prst="mathMin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Minus 72"/>
          <p:cNvSpPr/>
          <p:nvPr/>
        </p:nvSpPr>
        <p:spPr>
          <a:xfrm>
            <a:off x="5940152" y="5733256"/>
            <a:ext cx="265360" cy="144016"/>
          </a:xfrm>
          <a:prstGeom prst="mathMin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Box 73"/>
          <p:cNvSpPr txBox="1"/>
          <p:nvPr/>
        </p:nvSpPr>
        <p:spPr>
          <a:xfrm>
            <a:off x="6732240" y="5229200"/>
            <a:ext cx="1512168" cy="261610"/>
          </a:xfrm>
          <a:prstGeom prst="rect">
            <a:avLst/>
          </a:prstGeom>
          <a:noFill/>
        </p:spPr>
        <p:txBody>
          <a:bodyPr wrap="square" rtlCol="0">
            <a:spAutoFit/>
          </a:bodyPr>
          <a:lstStyle/>
          <a:p>
            <a:r>
              <a:rPr lang="nl-NL" sz="1100"/>
              <a:t>Energiebesparing</a:t>
            </a:r>
            <a:endParaRPr lang="en-US" sz="1100"/>
          </a:p>
        </p:txBody>
      </p:sp>
      <p:sp>
        <p:nvSpPr>
          <p:cNvPr id="75" name="TextBox 74"/>
          <p:cNvSpPr txBox="1"/>
          <p:nvPr/>
        </p:nvSpPr>
        <p:spPr>
          <a:xfrm>
            <a:off x="6732240" y="5445224"/>
            <a:ext cx="1512168" cy="261610"/>
          </a:xfrm>
          <a:prstGeom prst="rect">
            <a:avLst/>
          </a:prstGeom>
          <a:noFill/>
        </p:spPr>
        <p:txBody>
          <a:bodyPr wrap="square" rtlCol="0">
            <a:spAutoFit/>
          </a:bodyPr>
          <a:lstStyle/>
          <a:p>
            <a:r>
              <a:rPr lang="nl-NL" sz="1100"/>
              <a:t>Duurzaamheid</a:t>
            </a:r>
            <a:endParaRPr lang="en-US" sz="1100"/>
          </a:p>
        </p:txBody>
      </p:sp>
      <p:sp>
        <p:nvSpPr>
          <p:cNvPr id="76" name="TextBox 75"/>
          <p:cNvSpPr txBox="1"/>
          <p:nvPr/>
        </p:nvSpPr>
        <p:spPr>
          <a:xfrm>
            <a:off x="6732240" y="5661248"/>
            <a:ext cx="1512168" cy="261610"/>
          </a:xfrm>
          <a:prstGeom prst="rect">
            <a:avLst/>
          </a:prstGeom>
          <a:noFill/>
        </p:spPr>
        <p:txBody>
          <a:bodyPr wrap="square" rtlCol="0">
            <a:spAutoFit/>
          </a:bodyPr>
          <a:lstStyle/>
          <a:p>
            <a:r>
              <a:rPr lang="nl-NL" sz="1100"/>
              <a:t>Extra kwaliteit</a:t>
            </a:r>
            <a:endParaRPr lang="en-US" sz="1100"/>
          </a:p>
        </p:txBody>
      </p:sp>
      <p:sp>
        <p:nvSpPr>
          <p:cNvPr id="77" name="Plus 76"/>
          <p:cNvSpPr/>
          <p:nvPr/>
        </p:nvSpPr>
        <p:spPr>
          <a:xfrm>
            <a:off x="8316416" y="5445224"/>
            <a:ext cx="288032" cy="216024"/>
          </a:xfrm>
          <a:prstGeom prst="mathPlus">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Plus 77"/>
          <p:cNvSpPr/>
          <p:nvPr/>
        </p:nvSpPr>
        <p:spPr>
          <a:xfrm>
            <a:off x="8316416" y="5661248"/>
            <a:ext cx="288032" cy="216024"/>
          </a:xfrm>
          <a:prstGeom prst="mathPlus">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Plus 78"/>
          <p:cNvSpPr/>
          <p:nvPr/>
        </p:nvSpPr>
        <p:spPr>
          <a:xfrm>
            <a:off x="5580112" y="5229200"/>
            <a:ext cx="288032" cy="216024"/>
          </a:xfrm>
          <a:prstGeom prst="mathPlus">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Plus 79"/>
          <p:cNvSpPr/>
          <p:nvPr/>
        </p:nvSpPr>
        <p:spPr>
          <a:xfrm>
            <a:off x="5580112" y="5445224"/>
            <a:ext cx="288032" cy="216024"/>
          </a:xfrm>
          <a:prstGeom prst="mathPlus">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Plus 80"/>
          <p:cNvSpPr/>
          <p:nvPr/>
        </p:nvSpPr>
        <p:spPr>
          <a:xfrm>
            <a:off x="5580112" y="5661248"/>
            <a:ext cx="288032" cy="216024"/>
          </a:xfrm>
          <a:prstGeom prst="mathPlus">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extBox 81"/>
          <p:cNvSpPr txBox="1"/>
          <p:nvPr/>
        </p:nvSpPr>
        <p:spPr>
          <a:xfrm>
            <a:off x="4004070" y="2636912"/>
            <a:ext cx="1324014" cy="523220"/>
          </a:xfrm>
          <a:prstGeom prst="rect">
            <a:avLst/>
          </a:prstGeom>
          <a:noFill/>
        </p:spPr>
        <p:txBody>
          <a:bodyPr wrap="square" rtlCol="0">
            <a:spAutoFit/>
          </a:bodyPr>
          <a:lstStyle/>
          <a:p>
            <a:pPr algn="ctr"/>
            <a:r>
              <a:rPr lang="nl-NL" sz="1400">
                <a:solidFill>
                  <a:schemeClr val="tx2">
                    <a:lumMod val="75000"/>
                  </a:schemeClr>
                </a:solidFill>
              </a:rPr>
              <a:t>Door exploiteren</a:t>
            </a:r>
            <a:endParaRPr lang="en-US" sz="1400">
              <a:solidFill>
                <a:schemeClr val="tx2">
                  <a:lumMod val="75000"/>
                </a:schemeClr>
              </a:solidFill>
            </a:endParaRPr>
          </a:p>
        </p:txBody>
      </p:sp>
      <p:sp>
        <p:nvSpPr>
          <p:cNvPr id="83" name="TextBox 82"/>
          <p:cNvSpPr txBox="1"/>
          <p:nvPr/>
        </p:nvSpPr>
        <p:spPr>
          <a:xfrm>
            <a:off x="5436096" y="2780928"/>
            <a:ext cx="1224136" cy="307777"/>
          </a:xfrm>
          <a:prstGeom prst="rect">
            <a:avLst/>
          </a:prstGeom>
          <a:noFill/>
        </p:spPr>
        <p:txBody>
          <a:bodyPr wrap="square" rtlCol="0">
            <a:spAutoFit/>
          </a:bodyPr>
          <a:lstStyle/>
          <a:p>
            <a:pPr algn="ctr"/>
            <a:r>
              <a:rPr lang="nl-NL" sz="1400">
                <a:solidFill>
                  <a:schemeClr val="tx2">
                    <a:lumMod val="75000"/>
                  </a:schemeClr>
                </a:solidFill>
              </a:rPr>
              <a:t>Renderen</a:t>
            </a:r>
            <a:endParaRPr lang="en-US" sz="1400">
              <a:solidFill>
                <a:schemeClr val="tx2">
                  <a:lumMod val="75000"/>
                </a:schemeClr>
              </a:solidFill>
            </a:endParaRPr>
          </a:p>
        </p:txBody>
      </p:sp>
      <p:pic>
        <p:nvPicPr>
          <p:cNvPr id="84"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68144" y="4160887"/>
            <a:ext cx="352425" cy="27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5"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76056" y="4160887"/>
            <a:ext cx="352425" cy="27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6" name="Picture 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76256" y="3835896"/>
            <a:ext cx="32385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7" name="Picture 1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541468" y="3835896"/>
            <a:ext cx="3429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8" name="Picture 1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343081" y="3845421"/>
            <a:ext cx="333375" cy="447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9" name="TextBox 88"/>
          <p:cNvSpPr txBox="1"/>
          <p:nvPr/>
        </p:nvSpPr>
        <p:spPr>
          <a:xfrm>
            <a:off x="6516216" y="2780928"/>
            <a:ext cx="1224136" cy="307777"/>
          </a:xfrm>
          <a:prstGeom prst="rect">
            <a:avLst/>
          </a:prstGeom>
          <a:noFill/>
        </p:spPr>
        <p:txBody>
          <a:bodyPr wrap="square" rtlCol="0">
            <a:spAutoFit/>
          </a:bodyPr>
          <a:lstStyle/>
          <a:p>
            <a:pPr algn="ctr"/>
            <a:r>
              <a:rPr lang="nl-NL" sz="1400">
                <a:solidFill>
                  <a:srgbClr val="004C22"/>
                </a:solidFill>
              </a:rPr>
              <a:t>Renoveren</a:t>
            </a:r>
            <a:endParaRPr lang="en-US" sz="1400">
              <a:solidFill>
                <a:srgbClr val="004C22"/>
              </a:solidFill>
            </a:endParaRPr>
          </a:p>
        </p:txBody>
      </p:sp>
      <p:sp>
        <p:nvSpPr>
          <p:cNvPr id="90" name="TextBox 89"/>
          <p:cNvSpPr txBox="1"/>
          <p:nvPr/>
        </p:nvSpPr>
        <p:spPr>
          <a:xfrm>
            <a:off x="7812360" y="2780928"/>
            <a:ext cx="1224136" cy="307777"/>
          </a:xfrm>
          <a:prstGeom prst="rect">
            <a:avLst/>
          </a:prstGeom>
          <a:noFill/>
        </p:spPr>
        <p:txBody>
          <a:bodyPr wrap="square" rtlCol="0">
            <a:spAutoFit/>
          </a:bodyPr>
          <a:lstStyle/>
          <a:p>
            <a:pPr algn="ctr"/>
            <a:r>
              <a:rPr lang="nl-NL" sz="1400">
                <a:solidFill>
                  <a:srgbClr val="004C22"/>
                </a:solidFill>
              </a:rPr>
              <a:t>Aankoop</a:t>
            </a:r>
            <a:endParaRPr lang="en-US" sz="1400">
              <a:solidFill>
                <a:srgbClr val="004C22"/>
              </a:solidFill>
            </a:endParaRPr>
          </a:p>
        </p:txBody>
      </p:sp>
    </p:spTree>
    <p:extLst>
      <p:ext uri="{BB962C8B-B14F-4D97-AF65-F5344CB8AC3E}">
        <p14:creationId xmlns:p14="http://schemas.microsoft.com/office/powerpoint/2010/main" val="3073750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a:t>Verwachtingen vu</a:t>
            </a:r>
            <a:br>
              <a:rPr lang="nl-NL"/>
            </a:br>
            <a:endParaRPr lang="nl-NL"/>
          </a:p>
        </p:txBody>
      </p:sp>
      <p:sp>
        <p:nvSpPr>
          <p:cNvPr id="3" name="Tijdelijke aanduiding voor tekst 2"/>
          <p:cNvSpPr>
            <a:spLocks noGrp="1"/>
          </p:cNvSpPr>
          <p:nvPr>
            <p:ph type="body" sz="quarter" idx="10"/>
          </p:nvPr>
        </p:nvSpPr>
        <p:spPr>
          <a:xfrm>
            <a:off x="322907" y="1268760"/>
            <a:ext cx="8461093" cy="4654800"/>
          </a:xfrm>
        </p:spPr>
        <p:txBody>
          <a:bodyPr/>
          <a:lstStyle/>
          <a:p>
            <a:pPr marL="612900" indent="-342900">
              <a:buFont typeface="Arial" panose="020B0604020202020204" pitchFamily="34" charset="0"/>
              <a:buChar char="•"/>
            </a:pPr>
            <a:r>
              <a:rPr lang="nl-NL"/>
              <a:t>Opdrachtgever zegt wat hij wil</a:t>
            </a:r>
          </a:p>
          <a:p>
            <a:pPr marL="612900" indent="-342900">
              <a:buFont typeface="Arial" panose="020B0604020202020204" pitchFamily="34" charset="0"/>
              <a:buChar char="•"/>
            </a:pPr>
            <a:r>
              <a:rPr lang="nl-NL"/>
              <a:t>Opdrachtnemer vertelt wat Opdrachtgever kan krijgen</a:t>
            </a:r>
          </a:p>
          <a:p>
            <a:pPr marL="612900" indent="-342900">
              <a:buFont typeface="Arial" panose="020B0604020202020204" pitchFamily="34" charset="0"/>
              <a:buChar char="•"/>
            </a:pPr>
            <a:r>
              <a:rPr lang="nl-NL"/>
              <a:t>Concreet</a:t>
            </a:r>
            <a:endParaRPr lang="en-US"/>
          </a:p>
          <a:p>
            <a:pPr marL="612900" indent="-342900">
              <a:buFont typeface="Arial" panose="020B0604020202020204" pitchFamily="34" charset="0"/>
              <a:buChar char="•"/>
            </a:pPr>
            <a:r>
              <a:rPr lang="en-US"/>
              <a:t>Door </a:t>
            </a:r>
            <a:r>
              <a:rPr lang="en-US" err="1"/>
              <a:t>een</a:t>
            </a:r>
            <a:r>
              <a:rPr lang="en-US"/>
              <a:t> </a:t>
            </a:r>
            <a:r>
              <a:rPr lang="en-US" err="1"/>
              <a:t>prestatie</a:t>
            </a:r>
            <a:r>
              <a:rPr lang="en-US"/>
              <a:t> </a:t>
            </a:r>
            <a:r>
              <a:rPr lang="en-US" err="1"/>
              <a:t>uit</a:t>
            </a:r>
            <a:r>
              <a:rPr lang="en-US"/>
              <a:t> te </a:t>
            </a:r>
            <a:r>
              <a:rPr lang="en-US" err="1"/>
              <a:t>vragen</a:t>
            </a:r>
            <a:r>
              <a:rPr lang="en-US"/>
              <a:t> (het wat) </a:t>
            </a:r>
            <a:r>
              <a:rPr lang="en-US" err="1"/>
              <a:t>en</a:t>
            </a:r>
            <a:r>
              <a:rPr lang="en-US"/>
              <a:t> </a:t>
            </a:r>
            <a:r>
              <a:rPr lang="en-US" err="1"/>
              <a:t>Opdrachtnemer</a:t>
            </a:r>
            <a:r>
              <a:rPr lang="en-US"/>
              <a:t> </a:t>
            </a:r>
            <a:r>
              <a:rPr lang="en-US" err="1"/>
              <a:t>vrij</a:t>
            </a:r>
            <a:r>
              <a:rPr lang="en-US"/>
              <a:t> te </a:t>
            </a:r>
            <a:r>
              <a:rPr lang="en-US" err="1"/>
              <a:t>laten</a:t>
            </a:r>
            <a:r>
              <a:rPr lang="en-US"/>
              <a:t> in de </a:t>
            </a:r>
            <a:r>
              <a:rPr lang="en-US" err="1"/>
              <a:t>uitvoering</a:t>
            </a:r>
            <a:r>
              <a:rPr lang="en-US"/>
              <a:t> (hoe) </a:t>
            </a:r>
            <a:r>
              <a:rPr lang="en-US" err="1"/>
              <a:t>verwachten</a:t>
            </a:r>
            <a:r>
              <a:rPr lang="en-US"/>
              <a:t> </a:t>
            </a:r>
            <a:r>
              <a:rPr lang="en-US" err="1"/>
              <a:t>wij</a:t>
            </a:r>
            <a:r>
              <a:rPr lang="en-US"/>
              <a:t> </a:t>
            </a:r>
            <a:r>
              <a:rPr lang="en-US" err="1"/>
              <a:t>meer</a:t>
            </a:r>
            <a:r>
              <a:rPr lang="en-US"/>
              <a:t> </a:t>
            </a:r>
            <a:r>
              <a:rPr lang="en-US" err="1"/>
              <a:t>gebruikt</a:t>
            </a:r>
            <a:r>
              <a:rPr lang="en-US"/>
              <a:t> te </a:t>
            </a:r>
            <a:r>
              <a:rPr lang="en-US" err="1"/>
              <a:t>maken</a:t>
            </a:r>
            <a:r>
              <a:rPr lang="en-US"/>
              <a:t> van de expertise van </a:t>
            </a:r>
            <a:r>
              <a:rPr lang="en-US" err="1"/>
              <a:t>Opdrachtnemer</a:t>
            </a:r>
            <a:endParaRPr lang="en-US"/>
          </a:p>
          <a:p>
            <a:pPr marL="612900" indent="-342900">
              <a:buFont typeface="Arial" panose="020B0604020202020204" pitchFamily="34" charset="0"/>
              <a:buChar char="•"/>
            </a:pPr>
            <a:r>
              <a:rPr lang="en-US" err="1"/>
              <a:t>Een</a:t>
            </a:r>
            <a:r>
              <a:rPr lang="en-US"/>
              <a:t> </a:t>
            </a:r>
            <a:r>
              <a:rPr lang="en-US" err="1"/>
              <a:t>proactieve</a:t>
            </a:r>
            <a:r>
              <a:rPr lang="en-US"/>
              <a:t> </a:t>
            </a:r>
            <a:r>
              <a:rPr lang="en-US" err="1"/>
              <a:t>opstelling</a:t>
            </a:r>
            <a:r>
              <a:rPr lang="en-US"/>
              <a:t> van </a:t>
            </a:r>
            <a:r>
              <a:rPr lang="en-US" err="1"/>
              <a:t>Opdrachtnemer</a:t>
            </a:r>
            <a:endParaRPr lang="en-US"/>
          </a:p>
          <a:p>
            <a:pPr marL="612900" indent="-342900">
              <a:buFont typeface="Arial" panose="020B0604020202020204" pitchFamily="34" charset="0"/>
              <a:buChar char="•"/>
            </a:pPr>
            <a:r>
              <a:rPr lang="en-US" err="1"/>
              <a:t>Opdrachtgever</a:t>
            </a:r>
            <a:r>
              <a:rPr lang="en-US"/>
              <a:t> </a:t>
            </a:r>
            <a:r>
              <a:rPr lang="en-US" err="1"/>
              <a:t>en</a:t>
            </a:r>
            <a:r>
              <a:rPr lang="en-US"/>
              <a:t> –</a:t>
            </a:r>
            <a:r>
              <a:rPr lang="en-US" err="1"/>
              <a:t>nemer</a:t>
            </a:r>
            <a:r>
              <a:rPr lang="en-US"/>
              <a:t> </a:t>
            </a:r>
            <a:r>
              <a:rPr lang="en-US" err="1"/>
              <a:t>werken</a:t>
            </a:r>
            <a:r>
              <a:rPr lang="en-US"/>
              <a:t> </a:t>
            </a:r>
            <a:r>
              <a:rPr lang="en-US" err="1"/>
              <a:t>samen</a:t>
            </a:r>
            <a:r>
              <a:rPr lang="en-US"/>
              <a:t> om het </a:t>
            </a:r>
            <a:r>
              <a:rPr lang="en-US" err="1"/>
              <a:t>vastgoed</a:t>
            </a:r>
            <a:r>
              <a:rPr lang="en-US"/>
              <a:t> in stand te </a:t>
            </a:r>
            <a:r>
              <a:rPr lang="en-US" err="1"/>
              <a:t>houden</a:t>
            </a:r>
            <a:r>
              <a:rPr lang="en-US"/>
              <a:t>, </a:t>
            </a:r>
            <a:r>
              <a:rPr lang="en-US" err="1"/>
              <a:t>waarbij</a:t>
            </a:r>
            <a:r>
              <a:rPr lang="en-US"/>
              <a:t> de KPI’s het </a:t>
            </a:r>
            <a:r>
              <a:rPr lang="en-US" err="1"/>
              <a:t>stuurmiddel</a:t>
            </a:r>
            <a:r>
              <a:rPr lang="en-US"/>
              <a:t> </a:t>
            </a:r>
            <a:r>
              <a:rPr lang="en-US" err="1"/>
              <a:t>zijn</a:t>
            </a:r>
            <a:r>
              <a:rPr lang="en-US"/>
              <a:t>. </a:t>
            </a:r>
            <a:br>
              <a:rPr lang="en-US"/>
            </a:br>
            <a:r>
              <a:rPr lang="en-US"/>
              <a:t>We </a:t>
            </a:r>
            <a:r>
              <a:rPr lang="en-US" err="1"/>
              <a:t>hebben</a:t>
            </a:r>
            <a:r>
              <a:rPr lang="en-US"/>
              <a:t> </a:t>
            </a:r>
            <a:r>
              <a:rPr lang="en-US" err="1"/>
              <a:t>samen</a:t>
            </a:r>
            <a:r>
              <a:rPr lang="en-US"/>
              <a:t> tot </a:t>
            </a:r>
            <a:r>
              <a:rPr lang="en-US" err="1"/>
              <a:t>doel</a:t>
            </a:r>
            <a:r>
              <a:rPr lang="en-US"/>
              <a:t> om de </a:t>
            </a:r>
            <a:r>
              <a:rPr lang="en-US" err="1"/>
              <a:t>gebruikers</a:t>
            </a:r>
            <a:r>
              <a:rPr lang="en-US"/>
              <a:t> </a:t>
            </a:r>
            <a:r>
              <a:rPr lang="en-US" err="1"/>
              <a:t>tevreden</a:t>
            </a:r>
            <a:r>
              <a:rPr lang="en-US"/>
              <a:t> te </a:t>
            </a:r>
            <a:r>
              <a:rPr lang="en-US" err="1"/>
              <a:t>stellen</a:t>
            </a:r>
            <a:r>
              <a:rPr lang="en-US"/>
              <a:t>.</a:t>
            </a:r>
          </a:p>
          <a:p>
            <a:pPr marL="612900" indent="-342900">
              <a:buFont typeface="Arial" panose="020B0604020202020204" pitchFamily="34" charset="0"/>
              <a:buChar char="•"/>
            </a:pPr>
            <a:endParaRPr lang="en-US"/>
          </a:p>
          <a:p>
            <a:pPr marL="612900" indent="-342900">
              <a:buFont typeface="Arial" panose="020B0604020202020204" pitchFamily="34" charset="0"/>
              <a:buChar char="•"/>
            </a:pPr>
            <a:endParaRPr lang="nl-NL"/>
          </a:p>
        </p:txBody>
      </p:sp>
    </p:spTree>
    <p:extLst>
      <p:ext uri="{BB962C8B-B14F-4D97-AF65-F5344CB8AC3E}">
        <p14:creationId xmlns:p14="http://schemas.microsoft.com/office/powerpoint/2010/main" val="8969306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solidFill>
            <a:srgbClr val="0089CF">
              <a:alpha val="89804"/>
            </a:srgbClr>
          </a:solidFill>
          <a:ln>
            <a:noFill/>
          </a:ln>
          <a:effectLst>
            <a:outerShdw blurRad="50800" dist="38100" dir="5400000" algn="ctr" rotWithShape="0">
              <a:srgbClr val="A6A6A6">
                <a:alpha val="40000"/>
              </a:srgbClr>
            </a:outerShdw>
          </a:effectLst>
        </p:spPr>
        <p:txBody>
          <a:bodyPr vert="horz" lIns="612000" tIns="180000" rIns="360000" bIns="108000" rtlCol="0" anchor="b">
            <a:noAutofit/>
          </a:bodyPr>
          <a:lstStyle/>
          <a:p>
            <a:r>
              <a:rPr lang="nl-NL"/>
              <a:t>Knelpunten vorige aanbestedingen</a:t>
            </a:r>
            <a:br>
              <a:rPr lang="nl-NL"/>
            </a:br>
            <a:endParaRPr lang="nl-NL"/>
          </a:p>
        </p:txBody>
      </p:sp>
      <p:sp>
        <p:nvSpPr>
          <p:cNvPr id="4" name="Rectangle 7"/>
          <p:cNvSpPr>
            <a:spLocks noGrp="1" noChangeArrowheads="1"/>
          </p:cNvSpPr>
          <p:nvPr>
            <p:ph type="body" sz="half" idx="4294967295"/>
          </p:nvPr>
        </p:nvSpPr>
        <p:spPr>
          <a:xfrm>
            <a:off x="179512" y="1412776"/>
            <a:ext cx="6192688" cy="5029200"/>
          </a:xfrm>
        </p:spPr>
        <p:txBody>
          <a:bodyPr>
            <a:normAutofit/>
          </a:bodyPr>
          <a:lstStyle/>
          <a:p>
            <a:pPr marL="612900"/>
            <a:r>
              <a:rPr lang="en-US" sz="2400" err="1"/>
              <a:t>Algemeen</a:t>
            </a:r>
            <a:r>
              <a:rPr lang="en-US" sz="2400"/>
              <a:t>/</a:t>
            </a:r>
            <a:r>
              <a:rPr lang="en-US" sz="2400" err="1"/>
              <a:t>standaard</a:t>
            </a:r>
            <a:r>
              <a:rPr lang="en-US" sz="2400"/>
              <a:t> – Wat </a:t>
            </a:r>
            <a:r>
              <a:rPr lang="en-US" sz="2400" err="1"/>
              <a:t>staat</a:t>
            </a:r>
            <a:r>
              <a:rPr lang="en-US" sz="2400"/>
              <a:t> </a:t>
            </a:r>
            <a:r>
              <a:rPr lang="en-US" sz="2400" err="1"/>
              <a:t>er</a:t>
            </a:r>
            <a:r>
              <a:rPr lang="en-US" sz="2400"/>
              <a:t> nu </a:t>
            </a:r>
            <a:r>
              <a:rPr lang="en-US" sz="2400" err="1"/>
              <a:t>echt</a:t>
            </a:r>
            <a:r>
              <a:rPr lang="en-US" sz="2400"/>
              <a:t>? </a:t>
            </a:r>
          </a:p>
          <a:p>
            <a:pPr marL="612900"/>
            <a:r>
              <a:rPr lang="en-US" sz="2400" err="1"/>
              <a:t>Weinig</a:t>
            </a:r>
            <a:r>
              <a:rPr lang="en-US" sz="2400"/>
              <a:t> </a:t>
            </a:r>
            <a:r>
              <a:rPr lang="en-US" sz="2400" err="1"/>
              <a:t>concreet</a:t>
            </a:r>
            <a:r>
              <a:rPr lang="en-US" sz="2400"/>
              <a:t> – </a:t>
            </a:r>
            <a:r>
              <a:rPr lang="en-US" sz="2400" u="sng"/>
              <a:t>Hoe</a:t>
            </a:r>
            <a:r>
              <a:rPr lang="en-US" sz="2400"/>
              <a:t> </a:t>
            </a:r>
            <a:r>
              <a:rPr lang="en-US" sz="2400" err="1"/>
              <a:t>draagt</a:t>
            </a:r>
            <a:r>
              <a:rPr lang="en-US" sz="2400"/>
              <a:t> </a:t>
            </a:r>
            <a:r>
              <a:rPr lang="en-US" sz="2400" err="1"/>
              <a:t>dit</a:t>
            </a:r>
            <a:r>
              <a:rPr lang="en-US" sz="2400"/>
              <a:t> </a:t>
            </a:r>
            <a:r>
              <a:rPr lang="en-US" sz="2400" err="1"/>
              <a:t>bij</a:t>
            </a:r>
            <a:r>
              <a:rPr lang="en-US" sz="2400"/>
              <a:t> </a:t>
            </a:r>
            <a:r>
              <a:rPr lang="en-US" sz="2400" err="1"/>
              <a:t>aan</a:t>
            </a:r>
            <a:r>
              <a:rPr lang="en-US" sz="2400"/>
              <a:t> het </a:t>
            </a:r>
            <a:r>
              <a:rPr lang="en-US" sz="2400" err="1"/>
              <a:t>gevraagde</a:t>
            </a:r>
            <a:r>
              <a:rPr lang="en-US" sz="2400"/>
              <a:t>?</a:t>
            </a:r>
          </a:p>
          <a:p>
            <a:pPr marL="612900"/>
            <a:r>
              <a:rPr lang="nl-NL" sz="2400"/>
              <a:t>Relatie tussen aanpak en PvE/beleid mist, komt niet tot de kern van het gevraagde – Gaat er geleverd worden wat wordt gevraagd? En hoe wordt dit geleverd?</a:t>
            </a:r>
          </a:p>
          <a:p>
            <a:pPr marL="612900"/>
            <a:r>
              <a:rPr lang="en-US" sz="2400" err="1"/>
              <a:t>Belang</a:t>
            </a:r>
            <a:r>
              <a:rPr lang="en-US" sz="2400"/>
              <a:t> </a:t>
            </a:r>
            <a:r>
              <a:rPr lang="en-US" sz="2400" err="1"/>
              <a:t>gebruikers</a:t>
            </a:r>
            <a:r>
              <a:rPr lang="en-US" sz="2400"/>
              <a:t> </a:t>
            </a:r>
            <a:r>
              <a:rPr lang="en-US" sz="2400" err="1"/>
              <a:t>onderbelicht</a:t>
            </a:r>
            <a:r>
              <a:rPr lang="en-US" sz="2400"/>
              <a:t> – Wat </a:t>
            </a:r>
            <a:r>
              <a:rPr lang="en-US" sz="2400" err="1"/>
              <a:t>levert</a:t>
            </a:r>
            <a:r>
              <a:rPr lang="en-US" sz="2400"/>
              <a:t> het op </a:t>
            </a:r>
            <a:r>
              <a:rPr lang="en-US" sz="2400" err="1"/>
              <a:t>voor</a:t>
            </a:r>
            <a:r>
              <a:rPr lang="en-US" sz="2400"/>
              <a:t> de </a:t>
            </a:r>
            <a:r>
              <a:rPr lang="en-US" sz="2400" err="1"/>
              <a:t>gebruikers</a:t>
            </a:r>
            <a:r>
              <a:rPr lang="en-US" sz="2400"/>
              <a:t>? </a:t>
            </a:r>
            <a:endParaRPr lang="nl-NL" sz="2000"/>
          </a:p>
          <a:p>
            <a:pPr marL="612900"/>
            <a:r>
              <a:rPr lang="en-US" sz="2400" err="1"/>
              <a:t>Eindresultaat</a:t>
            </a:r>
            <a:r>
              <a:rPr lang="en-US" sz="2400"/>
              <a:t> – Comfort </a:t>
            </a:r>
            <a:r>
              <a:rPr lang="en-US" sz="2400" err="1"/>
              <a:t>en</a:t>
            </a:r>
            <a:r>
              <a:rPr lang="en-US" sz="2400"/>
              <a:t> </a:t>
            </a:r>
            <a:r>
              <a:rPr lang="en-US" sz="2400" err="1"/>
              <a:t>beleving</a:t>
            </a:r>
            <a:r>
              <a:rPr lang="en-US" sz="2400"/>
              <a:t> door </a:t>
            </a:r>
            <a:r>
              <a:rPr lang="en-US" sz="2400" err="1"/>
              <a:t>gebruikers</a:t>
            </a:r>
            <a:r>
              <a:rPr lang="en-US" sz="2400"/>
              <a:t>? </a:t>
            </a:r>
          </a:p>
        </p:txBody>
      </p:sp>
      <p:pic>
        <p:nvPicPr>
          <p:cNvPr id="31746" name="Picture 2" descr="http://www.smitswoondiensten.nl/portals/0/Woondiensten/Samenwerken.jpg">
            <a:hlinkClick r:id="rId2"/>
          </p:cNvPr>
          <p:cNvPicPr>
            <a:picLocks noChangeAspect="1" noChangeArrowheads="1"/>
          </p:cNvPicPr>
          <p:nvPr/>
        </p:nvPicPr>
        <p:blipFill>
          <a:blip r:embed="rId3" cstate="print"/>
          <a:srcRect/>
          <a:stretch>
            <a:fillRect/>
          </a:stretch>
        </p:blipFill>
        <p:spPr bwMode="auto">
          <a:xfrm>
            <a:off x="6228184" y="4077072"/>
            <a:ext cx="2381250" cy="1704976"/>
          </a:xfrm>
          <a:prstGeom prst="rect">
            <a:avLst/>
          </a:prstGeom>
          <a:noFill/>
        </p:spPr>
      </p:pic>
      <p:pic>
        <p:nvPicPr>
          <p:cNvPr id="31748" name="Picture 4" descr="http://www.elseboutkan.nl/wp-content/uploads/2011/09/my-way-your-way.jpg">
            <a:hlinkClick r:id="rId4"/>
          </p:cNvPr>
          <p:cNvPicPr>
            <a:picLocks noChangeAspect="1" noChangeArrowheads="1"/>
          </p:cNvPicPr>
          <p:nvPr/>
        </p:nvPicPr>
        <p:blipFill>
          <a:blip r:embed="rId5" cstate="print"/>
          <a:srcRect/>
          <a:stretch>
            <a:fillRect/>
          </a:stretch>
        </p:blipFill>
        <p:spPr bwMode="auto">
          <a:xfrm>
            <a:off x="6300192" y="1268760"/>
            <a:ext cx="1919883" cy="1574003"/>
          </a:xfrm>
          <a:prstGeom prst="rect">
            <a:avLst/>
          </a:prstGeom>
          <a:noFill/>
        </p:spPr>
      </p:pic>
      <p:sp>
        <p:nvSpPr>
          <p:cNvPr id="41" name="PIJL-OMLAAG 40"/>
          <p:cNvSpPr/>
          <p:nvPr/>
        </p:nvSpPr>
        <p:spPr>
          <a:xfrm>
            <a:off x="7092280" y="3140968"/>
            <a:ext cx="504056" cy="8640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ctrTitle"/>
          </p:nvPr>
        </p:nvSpPr>
        <p:spPr/>
        <p:txBody>
          <a:bodyPr/>
          <a:lstStyle/>
          <a:p>
            <a:r>
              <a:rPr lang="nl-NL"/>
              <a:t>Prestatie eisen voor ruimtesoorten </a:t>
            </a:r>
            <a:endParaRPr lang="nl-NL" i="1" noProof="0"/>
          </a:p>
        </p:txBody>
      </p:sp>
      <p:sp>
        <p:nvSpPr>
          <p:cNvPr id="4" name="Tijdelijke aanduiding voor dianummer 3"/>
          <p:cNvSpPr>
            <a:spLocks noGrp="1"/>
          </p:cNvSpPr>
          <p:nvPr>
            <p:ph type="sldNum" sz="quarter" idx="12"/>
          </p:nvPr>
        </p:nvSpPr>
        <p:spPr/>
        <p:txBody>
          <a:bodyPr/>
          <a:lstStyle/>
          <a:p>
            <a:fld id="{16CC70A2-6B8C-4FE8-A4AE-E466C9B2130C}" type="slidenum">
              <a:rPr lang="nl-NL" smtClean="0"/>
              <a:pPr/>
              <a:t>6</a:t>
            </a:fld>
            <a:endParaRPr lang="nl-NL"/>
          </a:p>
        </p:txBody>
      </p:sp>
      <p:sp>
        <p:nvSpPr>
          <p:cNvPr id="9" name="Tijdelijke aanduiding voor inhoud 2"/>
          <p:cNvSpPr txBox="1">
            <a:spLocks/>
          </p:cNvSpPr>
          <p:nvPr/>
        </p:nvSpPr>
        <p:spPr>
          <a:xfrm>
            <a:off x="432000" y="1412776"/>
            <a:ext cx="8229600" cy="5067744"/>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l-NL" sz="1800"/>
              <a:t>Het </a:t>
            </a:r>
            <a:r>
              <a:rPr lang="nl-NL" sz="1800" b="1"/>
              <a:t>prestatie onderhoudsniveau </a:t>
            </a:r>
            <a:r>
              <a:rPr lang="nl-NL" sz="1800"/>
              <a:t>geeft de minimale eis aan van de technische staat waarin de verschillende gebruiksruimtes minimaal moeten worden gehouden. </a:t>
            </a:r>
          </a:p>
          <a:p>
            <a:endParaRPr lang="nl-NL" sz="1800"/>
          </a:p>
          <a:p>
            <a:endParaRPr lang="nl-NL" sz="1800"/>
          </a:p>
        </p:txBody>
      </p:sp>
      <p:pic>
        <p:nvPicPr>
          <p:cNvPr id="3" name="Afbeelding 2">
            <a:extLst>
              <a:ext uri="{FF2B5EF4-FFF2-40B4-BE49-F238E27FC236}">
                <a16:creationId xmlns:a16="http://schemas.microsoft.com/office/drawing/2014/main" id="{25DBF0A7-A1BF-4C21-B4A9-8354F9261532}"/>
              </a:ext>
            </a:extLst>
          </p:cNvPr>
          <p:cNvPicPr>
            <a:picLocks noChangeAspect="1"/>
          </p:cNvPicPr>
          <p:nvPr/>
        </p:nvPicPr>
        <p:blipFill>
          <a:blip r:embed="rId3"/>
          <a:stretch>
            <a:fillRect/>
          </a:stretch>
        </p:blipFill>
        <p:spPr>
          <a:xfrm>
            <a:off x="1331640" y="2358254"/>
            <a:ext cx="6048672" cy="3761885"/>
          </a:xfrm>
          <a:prstGeom prst="rect">
            <a:avLst/>
          </a:prstGeom>
        </p:spPr>
      </p:pic>
    </p:spTree>
    <p:extLst>
      <p:ext uri="{BB962C8B-B14F-4D97-AF65-F5344CB8AC3E}">
        <p14:creationId xmlns:p14="http://schemas.microsoft.com/office/powerpoint/2010/main" val="14478543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pPr>
              <a:spcAft>
                <a:spcPts val="0"/>
              </a:spcAft>
            </a:pPr>
            <a:r>
              <a:rPr lang="nl-NL">
                <a:latin typeface="Calibri" panose="020F0502020204030204" pitchFamily="34" charset="0"/>
                <a:ea typeface="Times New Roman" panose="02020603050405020304" pitchFamily="18" charset="0"/>
                <a:cs typeface="Times New Roman" panose="02020603050405020304" pitchFamily="18" charset="0"/>
              </a:rPr>
              <a:t>Dienstverlening VGB gebouwbeheer aan de hand van 7 beleidsparameters:</a:t>
            </a:r>
          </a:p>
        </p:txBody>
      </p:sp>
      <p:sp>
        <p:nvSpPr>
          <p:cNvPr id="4" name="Tijdelijke aanduiding voor dianummer 3"/>
          <p:cNvSpPr>
            <a:spLocks noGrp="1"/>
          </p:cNvSpPr>
          <p:nvPr>
            <p:ph type="sldNum" sz="quarter" idx="12"/>
          </p:nvPr>
        </p:nvSpPr>
        <p:spPr>
          <a:xfrm>
            <a:off x="0" y="6492875"/>
            <a:ext cx="611560" cy="365125"/>
          </a:xfrm>
          <a:prstGeom prst="rect">
            <a:avLst/>
          </a:prstGeom>
        </p:spPr>
        <p:txBody>
          <a:bodyPr vert="horz" lIns="91440" tIns="45720" rIns="91440" bIns="45720" rtlCol="0" anchor="b" anchorCtr="0"/>
          <a:lstStyle>
            <a:defPPr>
              <a:defRPr lang="nl-NL"/>
            </a:defPPr>
            <a:lvl1pPr marL="0" algn="ctr" defTabSz="914400" rtl="0" eaLnBrk="1" latinLnBrk="0" hangingPunct="1">
              <a:defRPr sz="9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6CC70A2-6B8C-4FE8-A4AE-E466C9B2130C}" type="slidenum">
              <a:rPr lang="nl-NL" smtClean="0"/>
              <a:pPr/>
              <a:t>7</a:t>
            </a:fld>
            <a:endParaRPr lang="nl-NL"/>
          </a:p>
        </p:txBody>
      </p:sp>
      <p:sp>
        <p:nvSpPr>
          <p:cNvPr id="6" name="Rechthoek 5"/>
          <p:cNvSpPr/>
          <p:nvPr/>
        </p:nvSpPr>
        <p:spPr>
          <a:xfrm>
            <a:off x="467544" y="1088357"/>
            <a:ext cx="7848872" cy="5509200"/>
          </a:xfrm>
          <a:prstGeom prst="rect">
            <a:avLst/>
          </a:prstGeom>
        </p:spPr>
        <p:txBody>
          <a:bodyPr wrap="square">
            <a:spAutoFit/>
          </a:bodyPr>
          <a:lstStyle/>
          <a:p>
            <a:pPr>
              <a:spcAft>
                <a:spcPts val="0"/>
              </a:spcAft>
            </a:pPr>
            <a:endParaRPr lang="nl-NL" sz="1100">
              <a:latin typeface="Calibri" panose="020F0502020204030204" pitchFamily="34" charset="0"/>
              <a:ea typeface="Times New Roman" panose="02020603050405020304" pitchFamily="18" charset="0"/>
              <a:cs typeface="Times New Roman" panose="02020603050405020304" pitchFamily="18" charset="0"/>
            </a:endParaRPr>
          </a:p>
          <a:p>
            <a:pPr marL="228600" lvl="0" indent="-228600">
              <a:spcAft>
                <a:spcPts val="0"/>
              </a:spcAft>
              <a:buFont typeface="+mj-lt"/>
              <a:buAutoNum type="arabicPeriod"/>
            </a:pPr>
            <a:r>
              <a:rPr lang="nl-NL" sz="1100" b="1">
                <a:latin typeface="Calibri" panose="020F0502020204030204" pitchFamily="34" charset="0"/>
                <a:ea typeface="Times New Roman" panose="02020603050405020304" pitchFamily="18" charset="0"/>
                <a:cs typeface="Arial" panose="020B0604020202020204" pitchFamily="34" charset="0"/>
              </a:rPr>
              <a:t>Functioneren bedrijfsproces</a:t>
            </a:r>
            <a:r>
              <a:rPr lang="nl-NL" sz="1100">
                <a:latin typeface="Calibri" panose="020F0502020204030204" pitchFamily="34" charset="0"/>
                <a:ea typeface="Times New Roman" panose="02020603050405020304" pitchFamily="18" charset="0"/>
                <a:cs typeface="Arial" panose="020B0604020202020204" pitchFamily="34" charset="0"/>
              </a:rPr>
              <a:t> </a:t>
            </a:r>
            <a:br>
              <a:rPr lang="nl-NL" sz="1100">
                <a:latin typeface="Calibri" panose="020F0502020204030204" pitchFamily="34" charset="0"/>
                <a:ea typeface="Times New Roman" panose="02020603050405020304" pitchFamily="18" charset="0"/>
                <a:cs typeface="Arial" panose="020B0604020202020204" pitchFamily="34" charset="0"/>
              </a:rPr>
            </a:br>
            <a:r>
              <a:rPr lang="nl-NL" sz="1100">
                <a:latin typeface="Calibri" panose="020F0502020204030204" pitchFamily="34" charset="0"/>
                <a:ea typeface="Times New Roman" panose="02020603050405020304" pitchFamily="18" charset="0"/>
                <a:cs typeface="Arial" panose="020B0604020202020204" pitchFamily="34" charset="0"/>
              </a:rPr>
              <a:t>99,8 % gegarandeerde beschikbaarheid van gebouwen, ruimtes en werkplekken</a:t>
            </a:r>
          </a:p>
          <a:p>
            <a:pPr marL="228600" lvl="0" indent="-228600">
              <a:spcAft>
                <a:spcPts val="0"/>
              </a:spcAft>
              <a:buFont typeface="+mj-lt"/>
              <a:buAutoNum type="arabicPeriod"/>
            </a:pPr>
            <a:endParaRPr lang="nl-NL" sz="1100">
              <a:latin typeface="Calibri" panose="020F0502020204030204" pitchFamily="34" charset="0"/>
              <a:ea typeface="Times New Roman" panose="02020603050405020304" pitchFamily="18" charset="0"/>
              <a:cs typeface="Arial" panose="020B0604020202020204" pitchFamily="34" charset="0"/>
            </a:endParaRPr>
          </a:p>
          <a:p>
            <a:pPr marL="228600" lvl="0" indent="-228600">
              <a:spcAft>
                <a:spcPts val="0"/>
              </a:spcAft>
              <a:buFont typeface="+mj-lt"/>
              <a:buAutoNum type="arabicPeriod"/>
            </a:pPr>
            <a:r>
              <a:rPr lang="nl-NL" sz="1100" b="1">
                <a:latin typeface="Calibri" panose="020F0502020204030204" pitchFamily="34" charset="0"/>
                <a:ea typeface="Times New Roman" panose="02020603050405020304" pitchFamily="18" charset="0"/>
                <a:cs typeface="Arial" panose="020B0604020202020204" pitchFamily="34" charset="0"/>
              </a:rPr>
              <a:t>Veiligheid en wet- &amp; regelgeving</a:t>
            </a:r>
            <a:br>
              <a:rPr lang="nl-NL" sz="1100">
                <a:latin typeface="Calibri" panose="020F0502020204030204" pitchFamily="34" charset="0"/>
                <a:ea typeface="Times New Roman" panose="02020603050405020304" pitchFamily="18" charset="0"/>
                <a:cs typeface="Arial" panose="020B0604020202020204" pitchFamily="34" charset="0"/>
              </a:rPr>
            </a:br>
            <a:r>
              <a:rPr lang="nl-NL" sz="1100">
                <a:latin typeface="Calibri" panose="020F0502020204030204" pitchFamily="34" charset="0"/>
                <a:ea typeface="Times New Roman" panose="02020603050405020304" pitchFamily="18" charset="0"/>
                <a:cs typeface="Arial" panose="020B0604020202020204" pitchFamily="34" charset="0"/>
              </a:rPr>
              <a:t>Het blijvend voldoen aan de wettelijke veiligheidsnormen en de gestelde wetten en eisen t.a.v. de gebouwen en werkplekken</a:t>
            </a:r>
          </a:p>
          <a:p>
            <a:pPr marL="228600" lvl="0" indent="-228600">
              <a:spcAft>
                <a:spcPts val="0"/>
              </a:spcAft>
              <a:buFont typeface="+mj-lt"/>
              <a:buAutoNum type="arabicPeriod"/>
            </a:pPr>
            <a:endParaRPr lang="nl-NL" sz="1100">
              <a:latin typeface="Calibri" panose="020F0502020204030204" pitchFamily="34" charset="0"/>
              <a:ea typeface="Times New Roman" panose="02020603050405020304" pitchFamily="18" charset="0"/>
              <a:cs typeface="Arial" panose="020B0604020202020204" pitchFamily="34" charset="0"/>
            </a:endParaRPr>
          </a:p>
          <a:p>
            <a:pPr marL="228600" lvl="0" indent="-228600">
              <a:spcAft>
                <a:spcPts val="0"/>
              </a:spcAft>
              <a:buFont typeface="+mj-lt"/>
              <a:buAutoNum type="arabicPeriod"/>
            </a:pPr>
            <a:r>
              <a:rPr lang="nl-NL" sz="1100" b="1">
                <a:latin typeface="Calibri" panose="020F0502020204030204" pitchFamily="34" charset="0"/>
                <a:ea typeface="Times New Roman" panose="02020603050405020304" pitchFamily="18" charset="0"/>
                <a:cs typeface="Arial" panose="020B0604020202020204" pitchFamily="34" charset="0"/>
              </a:rPr>
              <a:t>Duurzaamheid</a:t>
            </a:r>
            <a:br>
              <a:rPr lang="nl-NL" sz="1100">
                <a:latin typeface="Calibri" panose="020F0502020204030204" pitchFamily="34" charset="0"/>
                <a:ea typeface="Times New Roman" panose="02020603050405020304" pitchFamily="18" charset="0"/>
                <a:cs typeface="Arial" panose="020B0604020202020204" pitchFamily="34" charset="0"/>
              </a:rPr>
            </a:br>
            <a:r>
              <a:rPr lang="nl-NL" sz="1100">
                <a:latin typeface="Calibri" panose="020F0502020204030204" pitchFamily="34" charset="0"/>
                <a:ea typeface="Times New Roman" panose="02020603050405020304" pitchFamily="18" charset="0"/>
                <a:cs typeface="Arial" panose="020B0604020202020204" pitchFamily="34" charset="0"/>
              </a:rPr>
              <a:t>Voldoen aan de duurzaamheidsambitie van de VU</a:t>
            </a:r>
          </a:p>
          <a:p>
            <a:pPr marL="228600" lvl="0" indent="-228600">
              <a:spcAft>
                <a:spcPts val="0"/>
              </a:spcAft>
              <a:buFont typeface="+mj-lt"/>
              <a:buAutoNum type="arabicPeriod"/>
            </a:pPr>
            <a:endParaRPr lang="nl-NL" sz="1100">
              <a:latin typeface="Calibri" panose="020F0502020204030204" pitchFamily="34" charset="0"/>
              <a:ea typeface="Times New Roman" panose="02020603050405020304" pitchFamily="18" charset="0"/>
              <a:cs typeface="Arial" panose="020B0604020202020204" pitchFamily="34" charset="0"/>
            </a:endParaRPr>
          </a:p>
          <a:p>
            <a:pPr marL="228600" indent="-228600">
              <a:buFont typeface="+mj-lt"/>
              <a:buAutoNum type="arabicPeriod"/>
            </a:pPr>
            <a:r>
              <a:rPr lang="nl-NL" sz="1100" b="1">
                <a:latin typeface="Calibri" panose="020F0502020204030204" pitchFamily="34" charset="0"/>
                <a:ea typeface="Times New Roman" panose="02020603050405020304" pitchFamily="18" charset="0"/>
                <a:cs typeface="Arial" panose="020B0604020202020204" pitchFamily="34" charset="0"/>
              </a:rPr>
              <a:t>Binnenmilieu</a:t>
            </a:r>
          </a:p>
          <a:p>
            <a:r>
              <a:rPr lang="nl-NL" sz="1100" b="1">
                <a:latin typeface="Calibri" panose="020F0502020204030204" pitchFamily="34" charset="0"/>
                <a:cs typeface="Arial" panose="020B0604020202020204" pitchFamily="34" charset="0"/>
              </a:rPr>
              <a:t>        </a:t>
            </a:r>
            <a:r>
              <a:rPr lang="nl-NL" sz="1100" u="sng">
                <a:latin typeface="Calibri" panose="020F0502020204030204" pitchFamily="34" charset="0"/>
                <a:cs typeface="Calibri" panose="020F0502020204030204" pitchFamily="34" charset="0"/>
              </a:rPr>
              <a:t>Binnentemperatuur</a:t>
            </a:r>
            <a:r>
              <a:rPr lang="nl-NL" sz="1100">
                <a:latin typeface="Calibri" panose="020F0502020204030204" pitchFamily="34" charset="0"/>
                <a:cs typeface="Calibri" panose="020F0502020204030204" pitchFamily="34" charset="0"/>
              </a:rPr>
              <a:t> </a:t>
            </a:r>
          </a:p>
          <a:p>
            <a:r>
              <a:rPr lang="nl-NL" sz="1100">
                <a:latin typeface="Calibri" panose="020F0502020204030204" pitchFamily="34" charset="0"/>
                <a:cs typeface="Calibri" panose="020F0502020204030204" pitchFamily="34" charset="0"/>
              </a:rPr>
              <a:t>        Zomer: Tussen de 22 en 26 graden Celsius</a:t>
            </a:r>
          </a:p>
          <a:p>
            <a:r>
              <a:rPr lang="nl-NL" sz="1100">
                <a:latin typeface="Calibri" panose="020F0502020204030204" pitchFamily="34" charset="0"/>
                <a:cs typeface="Calibri" panose="020F0502020204030204" pitchFamily="34" charset="0"/>
              </a:rPr>
              <a:t>        Winter: tussen 20 en 23 graden Celsius</a:t>
            </a:r>
            <a:r>
              <a:rPr lang="nl-NL" sz="1100">
                <a:latin typeface="Calibri" panose="020F0502020204030204" pitchFamily="34" charset="0"/>
                <a:ea typeface="Times New Roman" panose="02020603050405020304" pitchFamily="18" charset="0"/>
                <a:cs typeface="Calibri" panose="020F0502020204030204" pitchFamily="34" charset="0"/>
              </a:rPr>
              <a:t> </a:t>
            </a:r>
          </a:p>
          <a:p>
            <a:r>
              <a:rPr lang="en-US" sz="1100">
                <a:latin typeface="Calibri" panose="020F0502020204030204" pitchFamily="34" charset="0"/>
                <a:cs typeface="Calibri" panose="020F0502020204030204" pitchFamily="34" charset="0"/>
              </a:rPr>
              <a:t>         </a:t>
            </a:r>
            <a:r>
              <a:rPr lang="en-US" sz="1100" u="sng">
                <a:latin typeface="Calibri" panose="020F0502020204030204" pitchFamily="34" charset="0"/>
                <a:cs typeface="Calibri" panose="020F0502020204030204" pitchFamily="34" charset="0"/>
              </a:rPr>
              <a:t>Concentrate CO2</a:t>
            </a:r>
          </a:p>
          <a:p>
            <a:r>
              <a:rPr lang="en-US" sz="1100">
                <a:latin typeface="Calibri" panose="020F0502020204030204" pitchFamily="34" charset="0"/>
                <a:cs typeface="Calibri" panose="020F0502020204030204" pitchFamily="34" charset="0"/>
              </a:rPr>
              <a:t>         &lt; 900 de PPM</a:t>
            </a:r>
          </a:p>
          <a:p>
            <a:r>
              <a:rPr lang="nl-NL" sz="1100">
                <a:latin typeface="Calibri" panose="020F0502020204030204" pitchFamily="34" charset="0"/>
                <a:cs typeface="Calibri" panose="020F0502020204030204" pitchFamily="34" charset="0"/>
              </a:rPr>
              <a:t>        </a:t>
            </a:r>
            <a:r>
              <a:rPr lang="nl-NL" sz="1100" u="sng">
                <a:latin typeface="Calibri" panose="020F0502020204030204" pitchFamily="34" charset="0"/>
                <a:cs typeface="Calibri" panose="020F0502020204030204" pitchFamily="34" charset="0"/>
              </a:rPr>
              <a:t>Luchtsnelheid </a:t>
            </a:r>
          </a:p>
          <a:p>
            <a:r>
              <a:rPr lang="nl-NL" sz="1100">
                <a:latin typeface="Calibri" panose="020F0502020204030204" pitchFamily="34" charset="0"/>
                <a:cs typeface="Calibri" panose="020F0502020204030204" pitchFamily="34" charset="0"/>
              </a:rPr>
              <a:t>        Zomer: maximaal 0,24 m/s</a:t>
            </a:r>
          </a:p>
          <a:p>
            <a:r>
              <a:rPr lang="nl-NL" sz="1100">
                <a:latin typeface="Calibri" panose="020F0502020204030204" pitchFamily="34" charset="0"/>
                <a:cs typeface="Calibri" panose="020F0502020204030204" pitchFamily="34" charset="0"/>
              </a:rPr>
              <a:t>        Winter: maximaal 0,15 m/s</a:t>
            </a:r>
          </a:p>
          <a:p>
            <a:endParaRPr lang="nl-NL" sz="1100">
              <a:latin typeface="Calibri" panose="020F0502020204030204" pitchFamily="34" charset="0"/>
              <a:ea typeface="Times New Roman" panose="02020603050405020304" pitchFamily="18" charset="0"/>
              <a:cs typeface="Calibri" panose="020F0502020204030204" pitchFamily="34" charset="0"/>
            </a:endParaRPr>
          </a:p>
          <a:p>
            <a:pPr marL="228600" lvl="0" indent="-228600">
              <a:spcAft>
                <a:spcPts val="0"/>
              </a:spcAft>
              <a:buFont typeface="+mj-lt"/>
              <a:buAutoNum type="arabicPeriod" startAt="5"/>
            </a:pPr>
            <a:r>
              <a:rPr lang="nl-NL" sz="1100" b="1">
                <a:latin typeface="Calibri" panose="020F0502020204030204" pitchFamily="34" charset="0"/>
                <a:ea typeface="Times New Roman" panose="02020603050405020304" pitchFamily="18" charset="0"/>
                <a:cs typeface="Arial" panose="020B0604020202020204" pitchFamily="34" charset="0"/>
              </a:rPr>
              <a:t>Uitstraling en beeldkwaliteit</a:t>
            </a:r>
          </a:p>
          <a:p>
            <a:pPr lvl="0">
              <a:spcAft>
                <a:spcPts val="0"/>
              </a:spcAft>
            </a:pPr>
            <a:r>
              <a:rPr lang="nl-NL" sz="1100" b="1">
                <a:latin typeface="Calibri" panose="020F0502020204030204" pitchFamily="34" charset="0"/>
                <a:ea typeface="Times New Roman" panose="02020603050405020304" pitchFamily="18" charset="0"/>
                <a:cs typeface="Arial" panose="020B0604020202020204" pitchFamily="34" charset="0"/>
              </a:rPr>
              <a:t>       </a:t>
            </a:r>
            <a:r>
              <a:rPr lang="nl-NL" sz="1100">
                <a:latin typeface="Calibri" panose="020F0502020204030204" pitchFamily="34" charset="0"/>
                <a:ea typeface="Times New Roman" panose="02020603050405020304" pitchFamily="18" charset="0"/>
                <a:cs typeface="Arial" panose="020B0604020202020204" pitchFamily="34" charset="0"/>
              </a:rPr>
              <a:t>Melding omdat niet meer wordt voldaan aan de subjectieve ervaring van de gewenste "schoonheid“ </a:t>
            </a:r>
          </a:p>
          <a:p>
            <a:pPr lvl="0">
              <a:spcAft>
                <a:spcPts val="0"/>
              </a:spcAft>
            </a:pPr>
            <a:endParaRPr lang="nl-NL" sz="1100">
              <a:latin typeface="Calibri" panose="020F0502020204030204" pitchFamily="34" charset="0"/>
              <a:ea typeface="Times New Roman" panose="02020603050405020304" pitchFamily="18" charset="0"/>
              <a:cs typeface="Arial" panose="020B0604020202020204" pitchFamily="34" charset="0"/>
            </a:endParaRPr>
          </a:p>
          <a:p>
            <a:pPr marL="228600" lvl="0" indent="-228600">
              <a:spcAft>
                <a:spcPts val="0"/>
              </a:spcAft>
              <a:buFont typeface="+mj-lt"/>
              <a:buAutoNum type="arabicPeriod" startAt="6"/>
            </a:pPr>
            <a:r>
              <a:rPr lang="nl-NL" sz="1100" b="1">
                <a:latin typeface="Calibri" panose="020F0502020204030204" pitchFamily="34" charset="0"/>
                <a:ea typeface="Times New Roman" panose="02020603050405020304" pitchFamily="18" charset="0"/>
                <a:cs typeface="Arial" panose="020B0604020202020204" pitchFamily="34" charset="0"/>
              </a:rPr>
              <a:t>Vervolgschade</a:t>
            </a:r>
            <a:br>
              <a:rPr lang="nl-NL" sz="1100">
                <a:latin typeface="Calibri" panose="020F0502020204030204" pitchFamily="34" charset="0"/>
                <a:ea typeface="Times New Roman" panose="02020603050405020304" pitchFamily="18" charset="0"/>
                <a:cs typeface="Arial" panose="020B0604020202020204" pitchFamily="34" charset="0"/>
              </a:rPr>
            </a:br>
            <a:r>
              <a:rPr lang="nl-NL" sz="1100">
                <a:latin typeface="Calibri" panose="020F0502020204030204" pitchFamily="34" charset="0"/>
                <a:ea typeface="Times New Roman" panose="02020603050405020304" pitchFamily="18" charset="0"/>
                <a:cs typeface="Arial" panose="020B0604020202020204" pitchFamily="34" charset="0"/>
              </a:rPr>
              <a:t>Klacht die bijdraagt om schade in de nabije toekomst te voorkomen</a:t>
            </a:r>
          </a:p>
          <a:p>
            <a:pPr marL="228600" lvl="0" indent="-228600">
              <a:spcAft>
                <a:spcPts val="0"/>
              </a:spcAft>
              <a:buFont typeface="+mj-lt"/>
              <a:buAutoNum type="arabicPeriod" startAt="6"/>
            </a:pPr>
            <a:r>
              <a:rPr lang="nl-NL" sz="1100" b="1">
                <a:latin typeface="Calibri" panose="020F0502020204030204" pitchFamily="34" charset="0"/>
                <a:ea typeface="Times New Roman" panose="02020603050405020304" pitchFamily="18" charset="0"/>
                <a:cs typeface="Arial" panose="020B0604020202020204" pitchFamily="34" charset="0"/>
              </a:rPr>
              <a:t>Klachtenonderhoud</a:t>
            </a:r>
            <a:br>
              <a:rPr lang="nl-NL" sz="1100">
                <a:latin typeface="Calibri" panose="020F0502020204030204" pitchFamily="34" charset="0"/>
                <a:ea typeface="Times New Roman" panose="02020603050405020304" pitchFamily="18" charset="0"/>
                <a:cs typeface="Arial" panose="020B0604020202020204" pitchFamily="34" charset="0"/>
              </a:rPr>
            </a:br>
            <a:r>
              <a:rPr lang="nl-NL" sz="1100">
                <a:latin typeface="Calibri" panose="020F0502020204030204" pitchFamily="34" charset="0"/>
                <a:ea typeface="Times New Roman" panose="02020603050405020304" pitchFamily="18" charset="0"/>
                <a:cs typeface="Arial" panose="020B0604020202020204" pitchFamily="34" charset="0"/>
              </a:rPr>
              <a:t>		</a:t>
            </a:r>
            <a:r>
              <a:rPr lang="nl-NL" sz="1100" i="1">
                <a:latin typeface="Calibri" panose="020F0502020204030204" pitchFamily="34" charset="0"/>
                <a:ea typeface="Times New Roman" panose="02020603050405020304" pitchFamily="18" charset="0"/>
                <a:cs typeface="Arial" panose="020B0604020202020204" pitchFamily="34" charset="0"/>
              </a:rPr>
              <a:t>Responstijd	Hersteltijd</a:t>
            </a:r>
          </a:p>
          <a:p>
            <a:pPr lvl="0">
              <a:spcAft>
                <a:spcPts val="0"/>
              </a:spcAft>
            </a:pPr>
            <a:r>
              <a:rPr lang="nl-NL" sz="1100">
                <a:latin typeface="Calibri" panose="020F0502020204030204" pitchFamily="34" charset="0"/>
                <a:ea typeface="Times New Roman" panose="02020603050405020304" pitchFamily="18" charset="0"/>
                <a:cs typeface="Arial" panose="020B0604020202020204" pitchFamily="34" charset="0"/>
              </a:rPr>
              <a:t>        Urgentie 1		1 uur	1,5 uur</a:t>
            </a:r>
          </a:p>
          <a:p>
            <a:pPr lvl="0">
              <a:spcAft>
                <a:spcPts val="0"/>
              </a:spcAft>
            </a:pPr>
            <a:r>
              <a:rPr lang="nl-NL" sz="1100">
                <a:latin typeface="Calibri" panose="020F0502020204030204" pitchFamily="34" charset="0"/>
                <a:ea typeface="Times New Roman" panose="02020603050405020304" pitchFamily="18" charset="0"/>
                <a:cs typeface="Arial" panose="020B0604020202020204" pitchFamily="34" charset="0"/>
              </a:rPr>
              <a:t>        Urgentie 2		4 uur	  8  uur</a:t>
            </a:r>
          </a:p>
          <a:p>
            <a:pPr lvl="0">
              <a:spcAft>
                <a:spcPts val="0"/>
              </a:spcAft>
            </a:pPr>
            <a:r>
              <a:rPr lang="nl-NL" sz="1100">
                <a:latin typeface="Calibri" panose="020F0502020204030204" pitchFamily="34" charset="0"/>
                <a:ea typeface="Times New Roman" panose="02020603050405020304" pitchFamily="18" charset="0"/>
                <a:cs typeface="Arial" panose="020B0604020202020204" pitchFamily="34" charset="0"/>
              </a:rPr>
              <a:t>        Urgentie 3		8 uur	16  uur</a:t>
            </a:r>
          </a:p>
          <a:p>
            <a:pPr>
              <a:spcAft>
                <a:spcPts val="0"/>
              </a:spcAft>
            </a:pPr>
            <a:r>
              <a:rPr lang="nl-NL" sz="1100">
                <a:latin typeface="Calibri" panose="020F0502020204030204" pitchFamily="34" charset="0"/>
                <a:ea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8140006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sz="2400"/>
              <a:t>Verschil tussen traditioneel- en prestatiecontract</a:t>
            </a:r>
          </a:p>
        </p:txBody>
      </p:sp>
      <p:sp>
        <p:nvSpPr>
          <p:cNvPr id="4" name="Tijdelijke aanduiding voor dianummer 3"/>
          <p:cNvSpPr>
            <a:spLocks noGrp="1"/>
          </p:cNvSpPr>
          <p:nvPr>
            <p:ph type="sldNum" sz="quarter" idx="12"/>
          </p:nvPr>
        </p:nvSpPr>
        <p:spPr>
          <a:xfrm>
            <a:off x="0" y="6492875"/>
            <a:ext cx="611560" cy="365125"/>
          </a:xfrm>
          <a:prstGeom prst="rect">
            <a:avLst/>
          </a:prstGeom>
        </p:spPr>
        <p:txBody>
          <a:bodyPr vert="horz" lIns="91440" tIns="45720" rIns="91440" bIns="45720" rtlCol="0" anchor="b" anchorCtr="0"/>
          <a:lstStyle>
            <a:defPPr>
              <a:defRPr lang="nl-NL"/>
            </a:defPPr>
            <a:lvl1pPr marL="0" algn="ctr" defTabSz="914400" rtl="0" eaLnBrk="1" latinLnBrk="0" hangingPunct="1">
              <a:defRPr sz="9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6CC70A2-6B8C-4FE8-A4AE-E466C9B2130C}" type="slidenum">
              <a:rPr lang="nl-NL" smtClean="0"/>
              <a:pPr/>
              <a:t>8</a:t>
            </a:fld>
            <a:endParaRPr lang="nl-NL"/>
          </a:p>
        </p:txBody>
      </p:sp>
      <p:graphicFrame>
        <p:nvGraphicFramePr>
          <p:cNvPr id="6" name="Tijdelijke aanduiding voor inhoud 8"/>
          <p:cNvGraphicFramePr>
            <a:graphicFrameLocks/>
          </p:cNvGraphicFramePr>
          <p:nvPr/>
        </p:nvGraphicFramePr>
        <p:xfrm>
          <a:off x="0" y="1268412"/>
          <a:ext cx="9144000" cy="4581182"/>
        </p:xfrm>
        <a:graphic>
          <a:graphicData uri="http://schemas.openxmlformats.org/drawingml/2006/table">
            <a:tbl>
              <a:tblPr firstRow="1" bandRow="1">
                <a:tableStyleId>{5C22544A-7EE6-4342-B048-85BDC9FD1C3A}</a:tableStyleId>
              </a:tblPr>
              <a:tblGrid>
                <a:gridCol w="4572000">
                  <a:extLst>
                    <a:ext uri="{9D8B030D-6E8A-4147-A177-3AD203B41FA5}">
                      <a16:colId xmlns:a16="http://schemas.microsoft.com/office/drawing/2014/main" val="20000"/>
                    </a:ext>
                  </a:extLst>
                </a:gridCol>
                <a:gridCol w="4572000">
                  <a:extLst>
                    <a:ext uri="{9D8B030D-6E8A-4147-A177-3AD203B41FA5}">
                      <a16:colId xmlns:a16="http://schemas.microsoft.com/office/drawing/2014/main" val="20001"/>
                    </a:ext>
                  </a:extLst>
                </a:gridCol>
              </a:tblGrid>
              <a:tr h="792436">
                <a:tc>
                  <a:txBody>
                    <a:bodyPr/>
                    <a:lstStyle/>
                    <a:p>
                      <a:endParaRPr lang="nl-NL" noProof="0"/>
                    </a:p>
                    <a:p>
                      <a:r>
                        <a:rPr lang="nl-NL" noProof="0"/>
                        <a:t>Inspanningscontract</a:t>
                      </a:r>
                    </a:p>
                  </a:txBody>
                  <a:tcPr/>
                </a:tc>
                <a:tc>
                  <a:txBody>
                    <a:bodyPr/>
                    <a:lstStyle/>
                    <a:p>
                      <a:endParaRPr lang="nl-NL" noProof="0"/>
                    </a:p>
                    <a:p>
                      <a:r>
                        <a:rPr lang="nl-NL" noProof="0"/>
                        <a:t>Prestatiecontract</a:t>
                      </a:r>
                    </a:p>
                  </a:txBody>
                  <a:tcPr/>
                </a:tc>
                <a:extLst>
                  <a:ext uri="{0D108BD9-81ED-4DB2-BD59-A6C34878D82A}">
                    <a16:rowId xmlns:a16="http://schemas.microsoft.com/office/drawing/2014/main" val="10000"/>
                  </a:ext>
                </a:extLst>
              </a:tr>
              <a:tr h="946945">
                <a:tc>
                  <a:txBody>
                    <a:bodyPr/>
                    <a:lstStyle/>
                    <a:p>
                      <a:endParaRPr lang="nl-NL" sz="1600" b="1" noProof="0"/>
                    </a:p>
                    <a:p>
                      <a:r>
                        <a:rPr lang="nl-NL" sz="1600" b="1" noProof="0"/>
                        <a:t>Opdrachtgever</a:t>
                      </a:r>
                      <a:r>
                        <a:rPr lang="nl-NL" sz="1600" b="1" baseline="0" noProof="0"/>
                        <a:t> moet de expert zijn</a:t>
                      </a:r>
                      <a:endParaRPr lang="nl-NL" sz="1600" b="1" noProof="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1600" b="1" noProof="0"/>
                    </a:p>
                    <a:p>
                      <a:pPr marL="0" marR="0" lvl="0" indent="0" algn="l" defTabSz="914400" rtl="0" eaLnBrk="1" fontAlgn="auto" latinLnBrk="0" hangingPunct="1">
                        <a:lnSpc>
                          <a:spcPct val="100000"/>
                        </a:lnSpc>
                        <a:spcBef>
                          <a:spcPts val="0"/>
                        </a:spcBef>
                        <a:spcAft>
                          <a:spcPts val="0"/>
                        </a:spcAft>
                        <a:buClrTx/>
                        <a:buSzTx/>
                        <a:buFontTx/>
                        <a:buNone/>
                        <a:tabLst/>
                        <a:defRPr/>
                      </a:pPr>
                      <a:r>
                        <a:rPr lang="nl-NL" sz="1600" b="1" noProof="0"/>
                        <a:t>Opdrachtnemer is de expert</a:t>
                      </a:r>
                    </a:p>
                  </a:txBody>
                  <a:tcPr/>
                </a:tc>
                <a:extLst>
                  <a:ext uri="{0D108BD9-81ED-4DB2-BD59-A6C34878D82A}">
                    <a16:rowId xmlns:a16="http://schemas.microsoft.com/office/drawing/2014/main" val="10001"/>
                  </a:ext>
                </a:extLst>
              </a:tr>
              <a:tr h="1141287">
                <a:tc>
                  <a:txBody>
                    <a:bodyPr/>
                    <a:lstStyle/>
                    <a:p>
                      <a:endParaRPr lang="nl-NL" sz="1600" b="1" noProof="0"/>
                    </a:p>
                    <a:p>
                      <a:r>
                        <a:rPr lang="nl-NL" sz="1600" b="1" noProof="0"/>
                        <a:t>Technisch</a:t>
                      </a:r>
                      <a:r>
                        <a:rPr lang="nl-NL" sz="1600" b="1" baseline="0" noProof="0"/>
                        <a:t> en financiële risico's liggen bij opdrachtgever</a:t>
                      </a:r>
                      <a:endParaRPr lang="nl-NL" sz="1600" b="1" noProof="0"/>
                    </a:p>
                  </a:txBody>
                  <a:tcPr/>
                </a:tc>
                <a:tc>
                  <a:txBody>
                    <a:bodyPr/>
                    <a:lstStyle/>
                    <a:p>
                      <a:endParaRPr lang="nl-NL" sz="1600" b="1" noProof="0"/>
                    </a:p>
                    <a:p>
                      <a:r>
                        <a:rPr lang="nl-NL" sz="1600" b="1" noProof="0"/>
                        <a:t>Technische</a:t>
                      </a:r>
                      <a:r>
                        <a:rPr lang="nl-NL" sz="1600" b="1" baseline="0" noProof="0"/>
                        <a:t> en financiële risico's liggen bij opdrachtnemer</a:t>
                      </a:r>
                      <a:endParaRPr lang="nl-NL" sz="1600" b="1" noProof="0"/>
                    </a:p>
                  </a:txBody>
                  <a:tcPr/>
                </a:tc>
                <a:extLst>
                  <a:ext uri="{0D108BD9-81ED-4DB2-BD59-A6C34878D82A}">
                    <a16:rowId xmlns:a16="http://schemas.microsoft.com/office/drawing/2014/main" val="10002"/>
                  </a:ext>
                </a:extLst>
              </a:tr>
              <a:tr h="877554">
                <a:tc>
                  <a:txBody>
                    <a:bodyPr/>
                    <a:lstStyle/>
                    <a:p>
                      <a:endParaRPr lang="nl-NL" sz="1600" b="1" noProof="0"/>
                    </a:p>
                    <a:p>
                      <a:r>
                        <a:rPr lang="nl-NL" sz="1600" b="1" noProof="0"/>
                        <a:t>Opdrachtnemer is passief</a:t>
                      </a:r>
                    </a:p>
                  </a:txBody>
                  <a:tcPr/>
                </a:tc>
                <a:tc>
                  <a:txBody>
                    <a:bodyPr/>
                    <a:lstStyle/>
                    <a:p>
                      <a:endParaRPr lang="nl-NL" sz="1600" b="1" noProof="0"/>
                    </a:p>
                    <a:p>
                      <a:r>
                        <a:rPr lang="nl-NL" sz="1600" b="1" noProof="0"/>
                        <a:t>Opdrachtnemer</a:t>
                      </a:r>
                      <a:r>
                        <a:rPr lang="nl-NL" sz="1600" b="1" baseline="0" noProof="0"/>
                        <a:t> is proactief</a:t>
                      </a:r>
                      <a:endParaRPr lang="nl-NL" sz="1600" b="1" noProof="0"/>
                    </a:p>
                  </a:txBody>
                  <a:tcPr/>
                </a:tc>
                <a:extLst>
                  <a:ext uri="{0D108BD9-81ED-4DB2-BD59-A6C34878D82A}">
                    <a16:rowId xmlns:a16="http://schemas.microsoft.com/office/drawing/2014/main" val="10003"/>
                  </a:ext>
                </a:extLst>
              </a:tr>
              <a:tr h="589870">
                <a:tc>
                  <a:txBody>
                    <a:bodyPr/>
                    <a:lstStyle/>
                    <a:p>
                      <a:endParaRPr lang="nl-NL" sz="1600" b="1" noProof="0"/>
                    </a:p>
                    <a:p>
                      <a:r>
                        <a:rPr lang="nl-NL" sz="1600" b="1" noProof="0"/>
                        <a:t>Opdrachtnemer</a:t>
                      </a:r>
                      <a:r>
                        <a:rPr lang="nl-NL" sz="1600" b="1" baseline="0" noProof="0"/>
                        <a:t> denkt vanuit ‘ik’</a:t>
                      </a:r>
                    </a:p>
                    <a:p>
                      <a:endParaRPr lang="nl-NL" sz="1600" b="1" noProof="0"/>
                    </a:p>
                  </a:txBody>
                  <a:tcPr/>
                </a:tc>
                <a:tc>
                  <a:txBody>
                    <a:bodyPr/>
                    <a:lstStyle/>
                    <a:p>
                      <a:endParaRPr lang="nl-NL" sz="1600" b="1" noProof="0"/>
                    </a:p>
                    <a:p>
                      <a:r>
                        <a:rPr lang="nl-NL" sz="1600" b="1" noProof="0"/>
                        <a:t>Opdrachtnemer</a:t>
                      </a:r>
                      <a:r>
                        <a:rPr lang="nl-NL" sz="1600" b="1" baseline="0" noProof="0"/>
                        <a:t> denkt vanuit ‘wij’</a:t>
                      </a:r>
                      <a:endParaRPr lang="nl-NL" sz="1600" b="1" noProof="0"/>
                    </a:p>
                  </a:txBody>
                  <a:tcPr/>
                </a:tc>
                <a:extLst>
                  <a:ext uri="{0D108BD9-81ED-4DB2-BD59-A6C34878D82A}">
                    <a16:rowId xmlns:a16="http://schemas.microsoft.com/office/drawing/2014/main" val="10004"/>
                  </a:ext>
                </a:extLst>
              </a:tr>
            </a:tbl>
          </a:graphicData>
        </a:graphic>
      </p:graphicFrame>
      <p:sp>
        <p:nvSpPr>
          <p:cNvPr id="7" name="Tijdelijke aanduiding voor dianummer 3"/>
          <p:cNvSpPr txBox="1">
            <a:spLocks/>
          </p:cNvSpPr>
          <p:nvPr/>
        </p:nvSpPr>
        <p:spPr>
          <a:xfrm>
            <a:off x="6553200" y="6356350"/>
            <a:ext cx="2133600" cy="365125"/>
          </a:xfrm>
          <a:prstGeom prst="rect">
            <a:avLst/>
          </a:prstGeom>
        </p:spPr>
        <p:txBody>
          <a:bodyPr vert="horz" lIns="91440" tIns="45720" rIns="91440" bIns="45720" rtlCol="0" anchor="b" anchorCtr="0"/>
          <a:lstStyle>
            <a:defPPr>
              <a:defRPr lang="nl-NL"/>
            </a:defPPr>
            <a:lvl1pPr marL="0" algn="ctr" defTabSz="914400" rtl="0" eaLnBrk="1" latinLnBrk="0" hangingPunct="1">
              <a:defRPr sz="9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NL"/>
          </a:p>
        </p:txBody>
      </p:sp>
    </p:spTree>
    <p:extLst>
      <p:ext uri="{BB962C8B-B14F-4D97-AF65-F5344CB8AC3E}">
        <p14:creationId xmlns:p14="http://schemas.microsoft.com/office/powerpoint/2010/main" val="24118229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a:t>beoordeling Plan van Aanpak  </a:t>
            </a:r>
            <a:br>
              <a:rPr lang="nl-NL"/>
            </a:br>
            <a:endParaRPr lang="nl-NL"/>
          </a:p>
        </p:txBody>
      </p:sp>
      <p:sp>
        <p:nvSpPr>
          <p:cNvPr id="4" name="Text Placeholder 3"/>
          <p:cNvSpPr>
            <a:spLocks noGrp="1" noChangeArrowheads="1"/>
          </p:cNvSpPr>
          <p:nvPr>
            <p:ph type="body" idx="4294967295"/>
          </p:nvPr>
        </p:nvSpPr>
        <p:spPr>
          <a:xfrm>
            <a:off x="395536" y="1063277"/>
            <a:ext cx="8229600" cy="4525963"/>
          </a:xfrm>
          <a:prstGeom prst="rect">
            <a:avLst/>
          </a:prstGeom>
        </p:spPr>
        <p:txBody>
          <a:bodyPr/>
          <a:lstStyle/>
          <a:p>
            <a:pPr eaLnBrk="1" hangingPunct="1">
              <a:lnSpc>
                <a:spcPct val="80000"/>
              </a:lnSpc>
              <a:buFontTx/>
              <a:buNone/>
            </a:pPr>
            <a:endParaRPr lang="en-US" altLang="nl-NL" sz="2400" b="1"/>
          </a:p>
          <a:p>
            <a:pPr eaLnBrk="1" hangingPunct="1">
              <a:lnSpc>
                <a:spcPct val="80000"/>
              </a:lnSpc>
              <a:buFontTx/>
              <a:buNone/>
            </a:pPr>
            <a:r>
              <a:rPr lang="nl-NL" altLang="nl-NL" sz="2400" b="1"/>
              <a:t>O</a:t>
            </a:r>
            <a:r>
              <a:rPr lang="en-US" altLang="nl-NL" sz="2400" b="1"/>
              <a:t>p </a:t>
            </a:r>
            <a:r>
              <a:rPr lang="nl-NL" altLang="nl-NL" sz="2400" b="1"/>
              <a:t>welke</a:t>
            </a:r>
            <a:r>
              <a:rPr lang="en-US" altLang="nl-NL" sz="2400" b="1"/>
              <a:t> </a:t>
            </a:r>
            <a:r>
              <a:rPr lang="nl-NL" altLang="nl-NL" sz="2400" b="1"/>
              <a:t>wijze</a:t>
            </a:r>
            <a:r>
              <a:rPr lang="en-US" altLang="nl-NL" sz="2400" b="1"/>
              <a:t> </a:t>
            </a:r>
            <a:r>
              <a:rPr lang="en-US" altLang="nl-NL" sz="2400" b="1" err="1"/>
              <a:t>wordt</a:t>
            </a:r>
            <a:r>
              <a:rPr lang="en-US" altLang="nl-NL" sz="2400" b="1"/>
              <a:t> </a:t>
            </a:r>
            <a:r>
              <a:rPr lang="nl-NL" altLang="nl-NL" sz="2400" b="1"/>
              <a:t>invulling</a:t>
            </a:r>
            <a:r>
              <a:rPr lang="en-US" altLang="nl-NL" sz="2400" b="1"/>
              <a:t> </a:t>
            </a:r>
            <a:r>
              <a:rPr lang="en-US" altLang="nl-NL" sz="2400" b="1" err="1"/>
              <a:t>gegeven</a:t>
            </a:r>
            <a:r>
              <a:rPr lang="en-US" altLang="nl-NL" sz="2400" b="1"/>
              <a:t> </a:t>
            </a:r>
            <a:r>
              <a:rPr lang="en-US" altLang="nl-NL" sz="2400" b="1" err="1"/>
              <a:t>aan</a:t>
            </a:r>
            <a:r>
              <a:rPr lang="en-US" altLang="nl-NL" sz="2400" b="1"/>
              <a:t> de </a:t>
            </a:r>
            <a:r>
              <a:rPr lang="en-US" altLang="nl-NL" sz="2400" b="1" err="1"/>
              <a:t>opdracht</a:t>
            </a:r>
            <a:r>
              <a:rPr lang="en-US" altLang="nl-NL" sz="2400" b="1"/>
              <a:t>?</a:t>
            </a:r>
            <a:endParaRPr lang="en-US" altLang="nl-NL" sz="2400"/>
          </a:p>
          <a:p>
            <a:pPr eaLnBrk="1" hangingPunct="1">
              <a:lnSpc>
                <a:spcPct val="80000"/>
              </a:lnSpc>
            </a:pPr>
            <a:r>
              <a:rPr lang="nl-NL" altLang="nl-NL" sz="2400"/>
              <a:t>Welke oplossingsrichting wordt voor de geschetste problematiek gegeven. De oplossingsrichting moet passen binnen de projectdoelstellingen. </a:t>
            </a:r>
          </a:p>
          <a:p>
            <a:pPr eaLnBrk="1" hangingPunct="1">
              <a:lnSpc>
                <a:spcPct val="80000"/>
              </a:lnSpc>
            </a:pPr>
            <a:r>
              <a:rPr lang="nl-NL" altLang="nl-NL" sz="2400"/>
              <a:t>Op welke wijze wordt de opdracht in hoofdlijnen uitgevoerd.</a:t>
            </a:r>
          </a:p>
          <a:p>
            <a:pPr eaLnBrk="1" hangingPunct="1">
              <a:lnSpc>
                <a:spcPct val="80000"/>
              </a:lnSpc>
              <a:buFontTx/>
              <a:buNone/>
            </a:pPr>
            <a:endParaRPr lang="en-US" altLang="nl-NL" sz="2400"/>
          </a:p>
          <a:p>
            <a:pPr eaLnBrk="1" hangingPunct="1">
              <a:lnSpc>
                <a:spcPct val="80000"/>
              </a:lnSpc>
              <a:buFontTx/>
              <a:buNone/>
            </a:pPr>
            <a:r>
              <a:rPr lang="en-US" altLang="nl-NL" sz="2400"/>
              <a:t> </a:t>
            </a:r>
            <a:endParaRPr lang="nl-NL" altLang="nl-NL" sz="2400"/>
          </a:p>
        </p:txBody>
      </p:sp>
      <p:pic>
        <p:nvPicPr>
          <p:cNvPr id="46082" name="Picture 2" descr="http://www.personeels-en-organisatieadviezen.com/images/richting.jpg">
            <a:hlinkClick r:id="rId3"/>
          </p:cNvPr>
          <p:cNvPicPr>
            <a:picLocks noChangeAspect="1" noChangeArrowheads="1"/>
          </p:cNvPicPr>
          <p:nvPr/>
        </p:nvPicPr>
        <p:blipFill>
          <a:blip r:embed="rId4" cstate="print"/>
          <a:srcRect/>
          <a:stretch>
            <a:fillRect/>
          </a:stretch>
        </p:blipFill>
        <p:spPr bwMode="auto">
          <a:xfrm>
            <a:off x="1187624" y="3098278"/>
            <a:ext cx="3672408" cy="2924810"/>
          </a:xfrm>
          <a:prstGeom prst="rect">
            <a:avLst/>
          </a:prstGeom>
          <a:noFill/>
        </p:spPr>
      </p:pic>
    </p:spTree>
    <p:extLst>
      <p:ext uri="{BB962C8B-B14F-4D97-AF65-F5344CB8AC3E}">
        <p14:creationId xmlns:p14="http://schemas.microsoft.com/office/powerpoint/2010/main" val="680188068"/>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1166</Words>
  <Application>Microsoft Office PowerPoint</Application>
  <PresentationFormat>Diavoorstelling (4:3)</PresentationFormat>
  <Paragraphs>181</Paragraphs>
  <Slides>18</Slides>
  <Notes>11</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18</vt:i4>
      </vt:variant>
    </vt:vector>
  </HeadingPairs>
  <TitlesOfParts>
    <vt:vector size="22" baseType="lpstr">
      <vt:lpstr>Arial</vt:lpstr>
      <vt:lpstr>Arial Narrow</vt:lpstr>
      <vt:lpstr>Calibri</vt:lpstr>
      <vt:lpstr>Kantoorthema</vt:lpstr>
      <vt:lpstr>PowerPoint-presentatie</vt:lpstr>
      <vt:lpstr>Wat is Onderhoud</vt:lpstr>
      <vt:lpstr>Beleidskaders vastgoed</vt:lpstr>
      <vt:lpstr>Verwachtingen vu </vt:lpstr>
      <vt:lpstr>Knelpunten vorige aanbestedingen </vt:lpstr>
      <vt:lpstr>Prestatie eisen voor ruimtesoorten </vt:lpstr>
      <vt:lpstr>Dienstverlening VGB gebouwbeheer aan de hand van 7 beleidsparameters:</vt:lpstr>
      <vt:lpstr>Verschil tussen traditioneel- en prestatiecontract</vt:lpstr>
      <vt:lpstr>beoordeling Plan van Aanpak   </vt:lpstr>
      <vt:lpstr>Beheersen risico’s  </vt:lpstr>
      <vt:lpstr>IN- en buiten aanbieding </vt:lpstr>
      <vt:lpstr>Niet geïdentificeerde risico’s </vt:lpstr>
      <vt:lpstr>Wat moet een opdrachtnemer niet doen </vt:lpstr>
      <vt:lpstr>Presentatie &amp; interview </vt:lpstr>
      <vt:lpstr>Presentatie &amp; interview </vt:lpstr>
      <vt:lpstr>Toelichting prijzenblad</vt:lpstr>
      <vt:lpstr>6. vragen </vt:lpstr>
      <vt:lpstr>6. afsluiting </vt:lpstr>
    </vt:vector>
  </TitlesOfParts>
  <Company>Vrije Universiteit Amsterdam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Verhoef, M.C.</dc:creator>
  <cp:lastModifiedBy>Velde, J. van der</cp:lastModifiedBy>
  <cp:revision>2</cp:revision>
  <cp:lastPrinted>2014-09-08T07:14:14Z</cp:lastPrinted>
  <dcterms:created xsi:type="dcterms:W3CDTF">2014-08-28T16:32:19Z</dcterms:created>
  <dcterms:modified xsi:type="dcterms:W3CDTF">2022-01-21T07:24:15Z</dcterms:modified>
</cp:coreProperties>
</file>