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2" r:id="rId2"/>
  </p:sldMasterIdLst>
  <p:notesMasterIdLst>
    <p:notesMasterId r:id="rId17"/>
  </p:notesMasterIdLst>
  <p:handoutMasterIdLst>
    <p:handoutMasterId r:id="rId18"/>
  </p:handoutMasterIdLst>
  <p:sldIdLst>
    <p:sldId id="256" r:id="rId3"/>
    <p:sldId id="257" r:id="rId4"/>
    <p:sldId id="269" r:id="rId5"/>
    <p:sldId id="259" r:id="rId6"/>
    <p:sldId id="265" r:id="rId7"/>
    <p:sldId id="266" r:id="rId8"/>
    <p:sldId id="268" r:id="rId9"/>
    <p:sldId id="270" r:id="rId10"/>
    <p:sldId id="261" r:id="rId11"/>
    <p:sldId id="267" r:id="rId12"/>
    <p:sldId id="271" r:id="rId13"/>
    <p:sldId id="272" r:id="rId14"/>
    <p:sldId id="273" r:id="rId15"/>
    <p:sldId id="274"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extLst/>
  </p:cmAuthor>
  <p:cmAuthor id="1" name="Arnout Drenthel" initials="AD" lastIdx="1" clrIdx="0">
    <p:extLst/>
  </p:cmAuthor>
  <p:cmAuthor id="8" name="Arnout Drenthel" initials="AD [8]" lastIdx="1" clrIdx="7">
    <p:extLst/>
  </p:cmAuthor>
  <p:cmAuthor id="2" name="Arnout Drenthel" initials="AD [2]" lastIdx="1" clrIdx="1">
    <p:extLst/>
  </p:cmAuthor>
  <p:cmAuthor id="9" name="Arnout Drenthel" initials="AD [9]" lastIdx="1" clrIdx="8">
    <p:extLst/>
  </p:cmAuthor>
  <p:cmAuthor id="3" name="Arnout Drenthel" initials="AD [3]" lastIdx="1" clrIdx="2">
    <p:extLst/>
  </p:cmAuthor>
  <p:cmAuthor id="4" name="Arnout Drenthel" initials="AD [4]" lastIdx="1" clrIdx="3">
    <p:extLst/>
  </p:cmAuthor>
  <p:cmAuthor id="5" name="Arnout Drenthel" initials="AD [5]" lastIdx="1" clrIdx="4">
    <p:extLst/>
  </p:cmAuthor>
  <p:cmAuthor id="6" name="Arnout Drenthel" initials="AD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6" autoAdjust="0"/>
    <p:restoredTop sz="94363" autoAdjust="0"/>
  </p:normalViewPr>
  <p:slideViewPr>
    <p:cSldViewPr snapToGrid="0">
      <p:cViewPr varScale="1">
        <p:scale>
          <a:sx n="81" d="100"/>
          <a:sy n="81" d="100"/>
        </p:scale>
        <p:origin x="726"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29-6-2022</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29-6-2022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Arjana</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3616586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Arjana</a:t>
            </a:r>
            <a:r>
              <a:rPr lang="nl-NL" baseline="0" dirty="0" smtClean="0"/>
              <a:t> en Otto of Ruud</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42278311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Arjana</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18983881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Arjana</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12</a:t>
            </a:fld>
            <a:endParaRPr lang="nl-NL"/>
          </a:p>
        </p:txBody>
      </p:sp>
    </p:spTree>
    <p:extLst>
      <p:ext uri="{BB962C8B-B14F-4D97-AF65-F5344CB8AC3E}">
        <p14:creationId xmlns:p14="http://schemas.microsoft.com/office/powerpoint/2010/main" val="3793769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Arjana</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2266909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Arjana</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14</a:t>
            </a:fld>
            <a:endParaRPr lang="nl-NL"/>
          </a:p>
        </p:txBody>
      </p:sp>
    </p:spTree>
    <p:extLst>
      <p:ext uri="{BB962C8B-B14F-4D97-AF65-F5344CB8AC3E}">
        <p14:creationId xmlns:p14="http://schemas.microsoft.com/office/powerpoint/2010/main" val="258862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jdelijke aanduiding voor dia-afbeelding 1"/>
          <p:cNvSpPr>
            <a:spLocks noGrp="1" noRot="1" noChangeAspect="1" noTextEdit="1"/>
          </p:cNvSpPr>
          <p:nvPr>
            <p:ph type="sldImg"/>
          </p:nvPr>
        </p:nvSpPr>
        <p:spPr>
          <a:ln/>
        </p:spPr>
      </p:sp>
      <p:sp>
        <p:nvSpPr>
          <p:cNvPr id="14339" name="Tijdelijke aanduiding voor notities 2"/>
          <p:cNvSpPr>
            <a:spLocks noGrp="1"/>
          </p:cNvSpPr>
          <p:nvPr>
            <p:ph type="body" idx="1"/>
          </p:nvPr>
        </p:nvSpPr>
        <p:spPr>
          <a:noFill/>
        </p:spPr>
        <p:txBody>
          <a:bodyPr/>
          <a:lstStyle/>
          <a:p>
            <a:r>
              <a:rPr lang="nl-NL" altLang="nl-NL" dirty="0" smtClean="0">
                <a:latin typeface="Arial" panose="020B0604020202020204" pitchFamily="34" charset="0"/>
              </a:rPr>
              <a:t>Arjana</a:t>
            </a:r>
          </a:p>
        </p:txBody>
      </p:sp>
      <p:sp>
        <p:nvSpPr>
          <p:cNvPr id="19460" name="Tijdelijke aanduiding voor voettekst 3"/>
          <p:cNvSpPr>
            <a:spLocks noGrp="1"/>
          </p:cNvSpPr>
          <p:nvPr>
            <p:ph type="ftr" sz="quarter" idx="4"/>
          </p:nvPr>
        </p:nvSpPr>
        <p:spPr/>
        <p:txBody>
          <a:bodyPr/>
          <a:lstStyle>
            <a:lvl1pPr defTabSz="933450" eaLnBrk="0" hangingPunct="0">
              <a:spcBef>
                <a:spcPct val="50000"/>
              </a:spcBef>
              <a:defRPr sz="2200">
                <a:solidFill>
                  <a:schemeClr val="tx1"/>
                </a:solidFill>
                <a:latin typeface="Verdana" pitchFamily="34" charset="0"/>
              </a:defRPr>
            </a:lvl1pPr>
            <a:lvl2pPr marL="742950" indent="-285750" defTabSz="933450" eaLnBrk="0" hangingPunct="0">
              <a:spcBef>
                <a:spcPct val="50000"/>
              </a:spcBef>
              <a:defRPr sz="2200">
                <a:solidFill>
                  <a:schemeClr val="tx1"/>
                </a:solidFill>
                <a:latin typeface="Verdana" pitchFamily="34" charset="0"/>
              </a:defRPr>
            </a:lvl2pPr>
            <a:lvl3pPr marL="1143000" indent="-228600" defTabSz="933450" eaLnBrk="0" hangingPunct="0">
              <a:spcBef>
                <a:spcPct val="50000"/>
              </a:spcBef>
              <a:defRPr sz="2200">
                <a:solidFill>
                  <a:schemeClr val="tx1"/>
                </a:solidFill>
                <a:latin typeface="Verdana" pitchFamily="34" charset="0"/>
              </a:defRPr>
            </a:lvl3pPr>
            <a:lvl4pPr marL="1600200" indent="-228600" defTabSz="933450" eaLnBrk="0" hangingPunct="0">
              <a:spcBef>
                <a:spcPct val="50000"/>
              </a:spcBef>
              <a:defRPr sz="2200">
                <a:solidFill>
                  <a:schemeClr val="tx1"/>
                </a:solidFill>
                <a:latin typeface="Verdana" pitchFamily="34" charset="0"/>
              </a:defRPr>
            </a:lvl4pPr>
            <a:lvl5pPr marL="2057400" indent="-228600" defTabSz="933450" eaLnBrk="0" hangingPunct="0">
              <a:spcBef>
                <a:spcPct val="50000"/>
              </a:spcBef>
              <a:defRPr sz="2200">
                <a:solidFill>
                  <a:schemeClr val="tx1"/>
                </a:solidFill>
                <a:latin typeface="Verdana" pitchFamily="34" charset="0"/>
              </a:defRPr>
            </a:lvl5pPr>
            <a:lvl6pPr marL="2514600" indent="-228600" defTabSz="933450" eaLnBrk="0" fontAlgn="base" hangingPunct="0">
              <a:spcBef>
                <a:spcPct val="50000"/>
              </a:spcBef>
              <a:spcAft>
                <a:spcPct val="0"/>
              </a:spcAft>
              <a:defRPr sz="2200">
                <a:solidFill>
                  <a:schemeClr val="tx1"/>
                </a:solidFill>
                <a:latin typeface="Verdana" pitchFamily="34" charset="0"/>
              </a:defRPr>
            </a:lvl6pPr>
            <a:lvl7pPr marL="2971800" indent="-228600" defTabSz="933450" eaLnBrk="0" fontAlgn="base" hangingPunct="0">
              <a:spcBef>
                <a:spcPct val="50000"/>
              </a:spcBef>
              <a:spcAft>
                <a:spcPct val="0"/>
              </a:spcAft>
              <a:defRPr sz="2200">
                <a:solidFill>
                  <a:schemeClr val="tx1"/>
                </a:solidFill>
                <a:latin typeface="Verdana" pitchFamily="34" charset="0"/>
              </a:defRPr>
            </a:lvl7pPr>
            <a:lvl8pPr marL="3429000" indent="-228600" defTabSz="933450" eaLnBrk="0" fontAlgn="base" hangingPunct="0">
              <a:spcBef>
                <a:spcPct val="50000"/>
              </a:spcBef>
              <a:spcAft>
                <a:spcPct val="0"/>
              </a:spcAft>
              <a:defRPr sz="2200">
                <a:solidFill>
                  <a:schemeClr val="tx1"/>
                </a:solidFill>
                <a:latin typeface="Verdana" pitchFamily="34" charset="0"/>
              </a:defRPr>
            </a:lvl8pPr>
            <a:lvl9pPr marL="3886200" indent="-228600" defTabSz="933450" eaLnBrk="0" fontAlgn="base" hangingPunct="0">
              <a:spcBef>
                <a:spcPct val="50000"/>
              </a:spcBef>
              <a:spcAft>
                <a:spcPct val="0"/>
              </a:spcAft>
              <a:defRPr sz="2200">
                <a:solidFill>
                  <a:schemeClr val="tx1"/>
                </a:solidFill>
                <a:latin typeface="Verdana" pitchFamily="34" charset="0"/>
              </a:defRPr>
            </a:lvl9pPr>
          </a:lstStyle>
          <a:p>
            <a:pPr marL="0" marR="0" lvl="0" indent="0" algn="l" defTabSz="933450" rtl="0" eaLnBrk="0" fontAlgn="base" latinLnBrk="0" hangingPunct="0">
              <a:lnSpc>
                <a:spcPct val="100000"/>
              </a:lnSpc>
              <a:spcBef>
                <a:spcPct val="0"/>
              </a:spcBef>
              <a:spcAft>
                <a:spcPct val="0"/>
              </a:spcAft>
              <a:buClrTx/>
              <a:buSzTx/>
              <a:buFontTx/>
              <a:buNone/>
              <a:tabLst/>
              <a:defRPr/>
            </a:pPr>
            <a:r>
              <a:rPr kumimoji="0" lang="en-US" altLang="nl-NL" sz="1000" b="0" i="0" u="none" strike="noStrike" kern="1200" cap="none" spc="0" normalizeH="0" baseline="0" noProof="0" dirty="0" err="1" smtClean="0">
                <a:ln>
                  <a:noFill/>
                </a:ln>
                <a:solidFill>
                  <a:srgbClr val="000000"/>
                </a:solidFill>
                <a:effectLst/>
                <a:uLnTx/>
                <a:uFillTx/>
                <a:latin typeface="Arial" charset="0"/>
                <a:ea typeface="+mn-ea"/>
                <a:cs typeface="+mn-cs"/>
              </a:rPr>
              <a:t>Eventuele voettekst</a:t>
            </a:r>
          </a:p>
        </p:txBody>
      </p:sp>
      <p:sp>
        <p:nvSpPr>
          <p:cNvPr id="19461" name="Tijdelijke aanduiding voor dianummer 4"/>
          <p:cNvSpPr>
            <a:spLocks noGrp="1"/>
          </p:cNvSpPr>
          <p:nvPr>
            <p:ph type="sldNum" sz="quarter" idx="5"/>
          </p:nvPr>
        </p:nvSpPr>
        <p:spPr/>
        <p:txBody>
          <a:bodyPr/>
          <a:lstStyle>
            <a:lvl1pPr defTabSz="933450" eaLnBrk="0" hangingPunct="0">
              <a:lnSpc>
                <a:spcPct val="110000"/>
              </a:lnSpc>
              <a:defRPr sz="1000">
                <a:solidFill>
                  <a:schemeClr val="tx1"/>
                </a:solidFill>
                <a:latin typeface="Arial" panose="020B0604020202020204" pitchFamily="34" charset="0"/>
              </a:defRPr>
            </a:lvl1pPr>
            <a:lvl2pPr marL="742950" indent="-285750" defTabSz="933450" eaLnBrk="0" hangingPunct="0">
              <a:lnSpc>
                <a:spcPct val="110000"/>
              </a:lnSpc>
              <a:defRPr sz="1000">
                <a:solidFill>
                  <a:schemeClr val="tx1"/>
                </a:solidFill>
                <a:latin typeface="Arial" panose="020B0604020202020204" pitchFamily="34" charset="0"/>
              </a:defRPr>
            </a:lvl2pPr>
            <a:lvl3pPr marL="1143000" indent="-228600" defTabSz="933450" eaLnBrk="0" hangingPunct="0">
              <a:lnSpc>
                <a:spcPct val="110000"/>
              </a:lnSpc>
              <a:defRPr sz="1000">
                <a:solidFill>
                  <a:schemeClr val="tx1"/>
                </a:solidFill>
                <a:latin typeface="Arial" panose="020B0604020202020204" pitchFamily="34" charset="0"/>
              </a:defRPr>
            </a:lvl3pPr>
            <a:lvl4pPr marL="1600200" indent="-228600" defTabSz="933450" eaLnBrk="0" hangingPunct="0">
              <a:lnSpc>
                <a:spcPct val="110000"/>
              </a:lnSpc>
              <a:defRPr sz="1000">
                <a:solidFill>
                  <a:schemeClr val="tx1"/>
                </a:solidFill>
                <a:latin typeface="Arial" panose="020B0604020202020204" pitchFamily="34" charset="0"/>
              </a:defRPr>
            </a:lvl4pPr>
            <a:lvl5pPr marL="2057400" indent="-228600" defTabSz="933450" eaLnBrk="0" hangingPunct="0">
              <a:lnSpc>
                <a:spcPct val="110000"/>
              </a:lnSpc>
              <a:defRPr sz="1000">
                <a:solidFill>
                  <a:schemeClr val="tx1"/>
                </a:solidFill>
                <a:latin typeface="Arial" panose="020B0604020202020204" pitchFamily="34" charset="0"/>
              </a:defRPr>
            </a:lvl5pPr>
            <a:lvl6pPr marL="2514600" indent="-228600" defTabSz="933450" eaLnBrk="0" fontAlgn="base" hangingPunct="0">
              <a:lnSpc>
                <a:spcPct val="110000"/>
              </a:lnSpc>
              <a:spcBef>
                <a:spcPct val="0"/>
              </a:spcBef>
              <a:spcAft>
                <a:spcPct val="0"/>
              </a:spcAft>
              <a:defRPr sz="1000">
                <a:solidFill>
                  <a:schemeClr val="tx1"/>
                </a:solidFill>
                <a:latin typeface="Arial" panose="020B0604020202020204" pitchFamily="34" charset="0"/>
              </a:defRPr>
            </a:lvl6pPr>
            <a:lvl7pPr marL="2971800" indent="-228600" defTabSz="933450" eaLnBrk="0" fontAlgn="base" hangingPunct="0">
              <a:lnSpc>
                <a:spcPct val="110000"/>
              </a:lnSpc>
              <a:spcBef>
                <a:spcPct val="0"/>
              </a:spcBef>
              <a:spcAft>
                <a:spcPct val="0"/>
              </a:spcAft>
              <a:defRPr sz="1000">
                <a:solidFill>
                  <a:schemeClr val="tx1"/>
                </a:solidFill>
                <a:latin typeface="Arial" panose="020B0604020202020204" pitchFamily="34" charset="0"/>
              </a:defRPr>
            </a:lvl7pPr>
            <a:lvl8pPr marL="3429000" indent="-228600" defTabSz="933450" eaLnBrk="0" fontAlgn="base" hangingPunct="0">
              <a:lnSpc>
                <a:spcPct val="110000"/>
              </a:lnSpc>
              <a:spcBef>
                <a:spcPct val="0"/>
              </a:spcBef>
              <a:spcAft>
                <a:spcPct val="0"/>
              </a:spcAft>
              <a:defRPr sz="1000">
                <a:solidFill>
                  <a:schemeClr val="tx1"/>
                </a:solidFill>
                <a:latin typeface="Arial" panose="020B0604020202020204" pitchFamily="34" charset="0"/>
              </a:defRPr>
            </a:lvl8pPr>
            <a:lvl9pPr marL="3886200" indent="-228600" defTabSz="933450" eaLnBrk="0" fontAlgn="base" hangingPunct="0">
              <a:lnSpc>
                <a:spcPct val="110000"/>
              </a:lnSpc>
              <a:spcBef>
                <a:spcPct val="0"/>
              </a:spcBef>
              <a:spcAft>
                <a:spcPct val="0"/>
              </a:spcAft>
              <a:defRPr sz="1000">
                <a:solidFill>
                  <a:schemeClr val="tx1"/>
                </a:solidFill>
                <a:latin typeface="Arial" panose="020B0604020202020204" pitchFamily="34" charset="0"/>
              </a:defRPr>
            </a:lvl9pPr>
          </a:lstStyle>
          <a:p>
            <a:pPr marL="0" marR="0" lvl="0" indent="0" algn="ctr" defTabSz="933450" rtl="0" eaLnBrk="0" fontAlgn="base" latinLnBrk="0" hangingPunct="0">
              <a:lnSpc>
                <a:spcPct val="100000"/>
              </a:lnSpc>
              <a:spcBef>
                <a:spcPct val="0"/>
              </a:spcBef>
              <a:spcAft>
                <a:spcPct val="0"/>
              </a:spcAft>
              <a:buClrTx/>
              <a:buSzTx/>
              <a:buFontTx/>
              <a:buNone/>
              <a:tabLst/>
              <a:defRPr/>
            </a:pPr>
            <a:fld id="{3A3039BD-53E5-476B-A65C-0A4385A915A8}" type="slidenum">
              <a:rPr kumimoji="0" lang="en-US" altLang="nl-NL" sz="1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ctr" defTabSz="933450" rtl="0" eaLnBrk="0" fontAlgn="base" latinLnBrk="0" hangingPunct="0">
                <a:lnSpc>
                  <a:spcPct val="100000"/>
                </a:lnSpc>
                <a:spcBef>
                  <a:spcPct val="0"/>
                </a:spcBef>
                <a:spcAft>
                  <a:spcPct val="0"/>
                </a:spcAft>
                <a:buClrTx/>
                <a:buSzTx/>
                <a:buFontTx/>
                <a:buNone/>
                <a:tabLst/>
                <a:defRPr/>
              </a:pPr>
              <a:t>2</a:t>
            </a:fld>
            <a:endParaRPr kumimoji="0" lang="en-US" altLang="nl-NL" sz="1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53774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Arjana</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2808269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Otto of Ruud</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1108809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Otto of Ruud</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544459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Otto of Ruud</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332833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Otto of Ruud</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797119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Arjana</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1161990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Arjana en Otto of Ruud</a:t>
            </a:r>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63582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4" name="Rectangle 189" descr="Bar_Right"/>
          <p:cNvSpPr>
            <a:spLocks noChangeArrowheads="1"/>
          </p:cNvSpPr>
          <p:nvPr/>
        </p:nvSpPr>
        <p:spPr bwMode="auto">
          <a:xfrm>
            <a:off x="6096000" y="0"/>
            <a:ext cx="6096000" cy="6858000"/>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algn="ctr">
              <a:defRPr/>
            </a:pPr>
            <a:endParaRPr lang="nl-NL" altLang="nl-NL" sz="2600" smtClean="0">
              <a:solidFill>
                <a:schemeClr val="bg1"/>
              </a:solidFill>
              <a:cs typeface="Arial" charset="0"/>
            </a:endParaRPr>
          </a:p>
        </p:txBody>
      </p:sp>
      <p:sp>
        <p:nvSpPr>
          <p:cNvPr id="5" name="Rectangle 157"/>
          <p:cNvSpPr>
            <a:spLocks noChangeArrowheads="1"/>
          </p:cNvSpPr>
          <p:nvPr/>
        </p:nvSpPr>
        <p:spPr bwMode="auto">
          <a:xfrm>
            <a:off x="6578601" y="2474914"/>
            <a:ext cx="4798484"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a:spcBef>
                <a:spcPct val="0"/>
              </a:spcBef>
              <a:defRPr/>
            </a:pPr>
            <a:endParaRPr lang="nl-NL" altLang="nl-NL" sz="2600" smtClean="0">
              <a:solidFill>
                <a:schemeClr val="bg1"/>
              </a:solidFill>
              <a:cs typeface="Arial" charset="0"/>
            </a:endParaRPr>
          </a:p>
        </p:txBody>
      </p:sp>
      <p:sp>
        <p:nvSpPr>
          <p:cNvPr id="6"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a:defRPr/>
            </a:pPr>
            <a:endParaRPr lang="nl-NL" altLang="nl-NL" sz="2200" smtClean="0">
              <a:cs typeface="Arial" charset="0"/>
            </a:endParaRPr>
          </a:p>
        </p:txBody>
      </p:sp>
      <p:pic>
        <p:nvPicPr>
          <p:cNvPr id="7" name="LogoLandmac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199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64" name="Rectangle 196"/>
          <p:cNvSpPr>
            <a:spLocks noGrp="1" noChangeArrowheads="1"/>
          </p:cNvSpPr>
          <p:nvPr>
            <p:ph type="ctrTitle"/>
          </p:nvPr>
        </p:nvSpPr>
        <p:spPr>
          <a:xfrm>
            <a:off x="6715201" y="2880000"/>
            <a:ext cx="4798484" cy="856800"/>
          </a:xfrm>
        </p:spPr>
        <p:txBody>
          <a:bodyPr anchor="b">
            <a:noAutofit/>
          </a:bodyPr>
          <a:lstStyle>
            <a:lvl1pPr>
              <a:defRPr>
                <a:solidFill>
                  <a:schemeClr val="tx1"/>
                </a:solidFill>
              </a:defRPr>
            </a:lvl1pPr>
          </a:lstStyle>
          <a:p>
            <a:pPr lvl="0"/>
            <a:r>
              <a:rPr lang="nl-NL" noProof="0" dirty="0" smtClean="0"/>
              <a:t>Klik om de stijl te </a:t>
            </a:r>
            <a:r>
              <a:rPr lang="nl-NL" noProof="0" dirty="0" err="1" smtClean="0"/>
              <a:t>bewerken</a:t>
            </a:r>
            <a:endParaRPr lang="nl-NL" noProof="0" dirty="0" smtClean="0"/>
          </a:p>
        </p:txBody>
      </p:sp>
      <p:sp>
        <p:nvSpPr>
          <p:cNvPr id="7374" name="Rectangle 206"/>
          <p:cNvSpPr>
            <a:spLocks noGrp="1" noChangeArrowheads="1"/>
          </p:cNvSpPr>
          <p:nvPr>
            <p:ph type="subTitle" idx="1"/>
          </p:nvPr>
        </p:nvSpPr>
        <p:spPr>
          <a:xfrm>
            <a:off x="6715201" y="3780000"/>
            <a:ext cx="4798484" cy="1753200"/>
          </a:xfrm>
        </p:spPr>
        <p:txBody>
          <a:bodyPr/>
          <a:lstStyle>
            <a:lvl1pPr marL="0" indent="0">
              <a:buNone/>
              <a:defRPr sz="1800">
                <a:solidFill>
                  <a:srgbClr val="007BC7"/>
                </a:solidFill>
              </a:defRPr>
            </a:lvl1pPr>
          </a:lstStyle>
          <a:p>
            <a:pPr lvl="0"/>
            <a:r>
              <a:rPr lang="nl-NL" noProof="0" dirty="0" smtClean="0"/>
              <a:t>Klik om de </a:t>
            </a:r>
            <a:r>
              <a:rPr lang="nl-NL" noProof="0" dirty="0" err="1" smtClean="0"/>
              <a:t>ondertitelstijl</a:t>
            </a:r>
            <a:r>
              <a:rPr lang="nl-NL" noProof="0" dirty="0" smtClean="0"/>
              <a:t> van het model te bewerken</a:t>
            </a:r>
          </a:p>
        </p:txBody>
      </p:sp>
      <p:sp>
        <p:nvSpPr>
          <p:cNvPr id="8" name="Date Placeholder 1" descr="Date"/>
          <p:cNvSpPr>
            <a:spLocks noGrp="1"/>
          </p:cNvSpPr>
          <p:nvPr>
            <p:ph type="dt" sz="half" idx="10"/>
          </p:nvPr>
        </p:nvSpPr>
        <p:spPr>
          <a:xfrm>
            <a:off x="6716184" y="6516688"/>
            <a:ext cx="5240867" cy="207962"/>
          </a:xfrm>
        </p:spPr>
        <p:txBody>
          <a:bodyPr/>
          <a:lstStyle>
            <a:lvl1pPr algn="l">
              <a:defRPr sz="1000">
                <a:solidFill>
                  <a:schemeClr val="tx1"/>
                </a:solidFill>
              </a:defRPr>
            </a:lvl1pPr>
          </a:lstStyle>
          <a:p>
            <a:pPr>
              <a:defRPr/>
            </a:pPr>
            <a:r>
              <a:rPr lang="nl-NL"/>
              <a:t>29 september 2015</a:t>
            </a:r>
          </a:p>
        </p:txBody>
      </p:sp>
    </p:spTree>
    <p:extLst>
      <p:ext uri="{BB962C8B-B14F-4D97-AF65-F5344CB8AC3E}">
        <p14:creationId xmlns:p14="http://schemas.microsoft.com/office/powerpoint/2010/main" val="3054257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olgdia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lvl1pPr>
              <a:defRPr/>
            </a:lvl1pPr>
          </a:lstStyle>
          <a:p>
            <a:r>
              <a:rPr lang="nl-NL" noProof="0" smtClean="0"/>
              <a:t>Klik om de stijl te bewerken</a:t>
            </a:r>
            <a:endParaRPr lang="nl-NL" noProof="0" dirty="0"/>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smtClean="0"/>
              <a:t>Klik</a:t>
            </a:r>
            <a:r>
              <a:rPr lang="nl-NL" noProof="0" dirty="0" smtClean="0"/>
              <a:t> </a:t>
            </a:r>
            <a:r>
              <a:rPr lang="nl-NL" noProof="0" dirty="0" err="1" smtClean="0"/>
              <a:t>om</a:t>
            </a:r>
            <a:r>
              <a:rPr lang="nl-NL" noProof="0" dirty="0" smtClean="0"/>
              <a:t> de </a:t>
            </a:r>
            <a:r>
              <a:rPr lang="nl-NL" noProof="0" dirty="0" err="1" smtClean="0"/>
              <a:t>modelstijlen</a:t>
            </a:r>
            <a:r>
              <a:rPr lang="nl-NL" noProof="0" dirty="0" smtClean="0"/>
              <a:t> </a:t>
            </a:r>
            <a:r>
              <a:rPr lang="nl-NL" noProof="0" dirty="0" err="1" smtClean="0"/>
              <a:t>te</a:t>
            </a:r>
            <a:r>
              <a:rPr lang="nl-NL" noProof="0" dirty="0" smtClean="0"/>
              <a:t> </a:t>
            </a:r>
            <a:r>
              <a:rPr lang="nl-NL" noProof="0" dirty="0" err="1" smtClean="0"/>
              <a:t>bewerken</a:t>
            </a:r>
            <a:endParaRPr lang="nl-NL" noProof="0" dirty="0" smtClean="0"/>
          </a:p>
          <a:p>
            <a:pPr lvl="1"/>
            <a:r>
              <a:rPr lang="nl-NL" noProof="0" dirty="0" err="1" smtClean="0"/>
              <a:t>Tweede</a:t>
            </a:r>
            <a:r>
              <a:rPr lang="nl-NL" noProof="0" dirty="0" smtClean="0"/>
              <a:t> </a:t>
            </a:r>
            <a:r>
              <a:rPr lang="nl-NL" noProof="0" dirty="0" err="1" smtClean="0"/>
              <a:t>niveau</a:t>
            </a:r>
            <a:endParaRPr lang="nl-NL" noProof="0" dirty="0" smtClean="0"/>
          </a:p>
          <a:p>
            <a:pPr lvl="2"/>
            <a:r>
              <a:rPr lang="nl-NL" noProof="0" dirty="0" err="1" smtClean="0"/>
              <a:t>Derde</a:t>
            </a:r>
            <a:r>
              <a:rPr lang="nl-NL" noProof="0" dirty="0" smtClean="0"/>
              <a:t> </a:t>
            </a:r>
            <a:r>
              <a:rPr lang="nl-NL" noProof="0" dirty="0" err="1" smtClean="0"/>
              <a:t>niveau</a:t>
            </a:r>
            <a:endParaRPr lang="nl-NL" noProof="0" dirty="0" smtClean="0"/>
          </a:p>
          <a:p>
            <a:pPr lvl="3"/>
            <a:r>
              <a:rPr lang="nl-NL" noProof="0" dirty="0" err="1" smtClean="0"/>
              <a:t>Vierde</a:t>
            </a:r>
            <a:r>
              <a:rPr lang="nl-NL" noProof="0" dirty="0" smtClean="0"/>
              <a:t> </a:t>
            </a:r>
            <a:r>
              <a:rPr lang="nl-NL" noProof="0" dirty="0" err="1" smtClean="0"/>
              <a:t>niveau</a:t>
            </a:r>
            <a:endParaRPr lang="nl-NL" noProof="0" dirty="0" smtClean="0"/>
          </a:p>
          <a:p>
            <a:pPr lvl="4"/>
            <a:r>
              <a:rPr lang="nl-NL" noProof="0" dirty="0" err="1" smtClean="0"/>
              <a:t>Vijfde</a:t>
            </a:r>
            <a:r>
              <a:rPr lang="nl-NL" noProof="0" dirty="0" smtClean="0"/>
              <a:t> </a:t>
            </a:r>
            <a:r>
              <a:rPr lang="nl-NL" noProof="0" dirty="0" err="1" smtClean="0"/>
              <a:t>niveau</a:t>
            </a:r>
            <a:endParaRPr lang="nl-NL" noProof="0" dirty="0"/>
          </a:p>
        </p:txBody>
      </p:sp>
      <p:sp>
        <p:nvSpPr>
          <p:cNvPr id="4" name="Date Placeholder 1" descr="Date"/>
          <p:cNvSpPr>
            <a:spLocks noGrp="1"/>
          </p:cNvSpPr>
          <p:nvPr>
            <p:ph type="dt" sz="half" idx="12"/>
          </p:nvPr>
        </p:nvSpPr>
        <p:spPr/>
        <p:txBody>
          <a:bodyPr/>
          <a:lstStyle>
            <a:lvl1pPr>
              <a:defRPr/>
            </a:lvl1pPr>
          </a:lstStyle>
          <a:p>
            <a:pPr>
              <a:defRPr/>
            </a:pPr>
            <a:r>
              <a:rPr lang="nl-NL"/>
              <a:t>29 september 2015</a:t>
            </a:r>
          </a:p>
        </p:txBody>
      </p:sp>
    </p:spTree>
    <p:extLst>
      <p:ext uri="{BB962C8B-B14F-4D97-AF65-F5344CB8AC3E}">
        <p14:creationId xmlns:p14="http://schemas.microsoft.com/office/powerpoint/2010/main" val="17379885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olgdia met tabel">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smtClean="0"/>
              <a:t>Klik om de stijl te bewerken</a:t>
            </a:r>
            <a:endParaRPr lang="nl-NL" noProof="0"/>
          </a:p>
        </p:txBody>
      </p:sp>
      <p:sp>
        <p:nvSpPr>
          <p:cNvPr id="5" name="Tijdelijke aanduiding voor tabel 4"/>
          <p:cNvSpPr>
            <a:spLocks noGrp="1"/>
          </p:cNvSpPr>
          <p:nvPr>
            <p:ph type="tbl" sz="quarter" idx="11"/>
          </p:nvPr>
        </p:nvSpPr>
        <p:spPr>
          <a:xfrm>
            <a:off x="624000" y="2070000"/>
            <a:ext cx="11203200" cy="4140000"/>
          </a:xfrm>
        </p:spPr>
        <p:txBody>
          <a:bodyPr/>
          <a:lstStyle/>
          <a:p>
            <a:pPr lvl="0"/>
            <a:endParaRPr lang="nl-NL" noProof="0" dirty="0"/>
          </a:p>
        </p:txBody>
      </p:sp>
      <p:sp>
        <p:nvSpPr>
          <p:cNvPr id="4" name="Date Placeholder 1" descr="Date"/>
          <p:cNvSpPr>
            <a:spLocks noGrp="1"/>
          </p:cNvSpPr>
          <p:nvPr>
            <p:ph type="dt" sz="half" idx="12"/>
          </p:nvPr>
        </p:nvSpPr>
        <p:spPr/>
        <p:txBody>
          <a:bodyPr/>
          <a:lstStyle>
            <a:lvl1pPr>
              <a:defRPr/>
            </a:lvl1pPr>
          </a:lstStyle>
          <a:p>
            <a:pPr>
              <a:defRPr/>
            </a:pPr>
            <a:r>
              <a:rPr lang="nl-NL"/>
              <a:t>29 september 2015</a:t>
            </a:r>
          </a:p>
        </p:txBody>
      </p:sp>
    </p:spTree>
    <p:extLst>
      <p:ext uri="{BB962C8B-B14F-4D97-AF65-F5344CB8AC3E}">
        <p14:creationId xmlns:p14="http://schemas.microsoft.com/office/powerpoint/2010/main" val="1074790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dia met grafiek">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smtClean="0"/>
              <a:t>Klik om de stijl te bewerken</a:t>
            </a:r>
            <a:endParaRPr lang="nl-NL" noProof="0"/>
          </a:p>
        </p:txBody>
      </p:sp>
      <p:sp>
        <p:nvSpPr>
          <p:cNvPr id="5" name="Tijdelijke aanduiding voor grafiek 4"/>
          <p:cNvSpPr>
            <a:spLocks noGrp="1"/>
          </p:cNvSpPr>
          <p:nvPr>
            <p:ph type="chart" sz="quarter" idx="11"/>
          </p:nvPr>
        </p:nvSpPr>
        <p:spPr>
          <a:xfrm>
            <a:off x="624417" y="2070000"/>
            <a:ext cx="11203200" cy="4140000"/>
          </a:xfrm>
        </p:spPr>
        <p:txBody>
          <a:bodyPr/>
          <a:lstStyle/>
          <a:p>
            <a:pPr lvl="0"/>
            <a:endParaRPr lang="nl-NL" noProof="0" dirty="0"/>
          </a:p>
        </p:txBody>
      </p:sp>
      <p:sp>
        <p:nvSpPr>
          <p:cNvPr id="4" name="Date Placeholder 1" descr="Date"/>
          <p:cNvSpPr>
            <a:spLocks noGrp="1"/>
          </p:cNvSpPr>
          <p:nvPr>
            <p:ph type="dt" sz="half" idx="12"/>
          </p:nvPr>
        </p:nvSpPr>
        <p:spPr/>
        <p:txBody>
          <a:bodyPr/>
          <a:lstStyle>
            <a:lvl1pPr>
              <a:defRPr/>
            </a:lvl1pPr>
          </a:lstStyle>
          <a:p>
            <a:pPr>
              <a:defRPr/>
            </a:pPr>
            <a:r>
              <a:rPr lang="nl-NL"/>
              <a:t>29 september 2015</a:t>
            </a:r>
          </a:p>
        </p:txBody>
      </p:sp>
    </p:spTree>
    <p:extLst>
      <p:ext uri="{BB962C8B-B14F-4D97-AF65-F5344CB8AC3E}">
        <p14:creationId xmlns:p14="http://schemas.microsoft.com/office/powerpoint/2010/main" val="1078877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olgdia met illustratie">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p>
            <a:r>
              <a:rPr lang="nl-NL" noProof="0" smtClean="0"/>
              <a:t>Klik om de stijl te bewerken</a:t>
            </a:r>
            <a:endParaRPr lang="nl-NL" noProof="0"/>
          </a:p>
        </p:txBody>
      </p:sp>
      <p:sp>
        <p:nvSpPr>
          <p:cNvPr id="5" name="Tijdelijke aanduiding voor illustratie 4"/>
          <p:cNvSpPr>
            <a:spLocks noGrp="1"/>
          </p:cNvSpPr>
          <p:nvPr>
            <p:ph type="clipArt" sz="quarter" idx="11"/>
          </p:nvPr>
        </p:nvSpPr>
        <p:spPr>
          <a:xfrm>
            <a:off x="624416" y="2070000"/>
            <a:ext cx="11203200" cy="4140000"/>
          </a:xfrm>
        </p:spPr>
        <p:txBody>
          <a:bodyPr/>
          <a:lstStyle/>
          <a:p>
            <a:pPr lvl="0"/>
            <a:endParaRPr lang="nl-NL" noProof="0" dirty="0"/>
          </a:p>
        </p:txBody>
      </p:sp>
      <p:sp>
        <p:nvSpPr>
          <p:cNvPr id="4" name="Date Placeholder 1" descr="Date"/>
          <p:cNvSpPr>
            <a:spLocks noGrp="1"/>
          </p:cNvSpPr>
          <p:nvPr>
            <p:ph type="dt" sz="half" idx="12"/>
          </p:nvPr>
        </p:nvSpPr>
        <p:spPr/>
        <p:txBody>
          <a:bodyPr/>
          <a:lstStyle>
            <a:lvl1pPr>
              <a:defRPr/>
            </a:lvl1pPr>
          </a:lstStyle>
          <a:p>
            <a:pPr>
              <a:defRPr/>
            </a:pPr>
            <a:r>
              <a:rPr lang="nl-NL"/>
              <a:t>29 september 2015</a:t>
            </a:r>
          </a:p>
        </p:txBody>
      </p:sp>
    </p:spTree>
    <p:extLst>
      <p:ext uri="{BB962C8B-B14F-4D97-AF65-F5344CB8AC3E}">
        <p14:creationId xmlns:p14="http://schemas.microsoft.com/office/powerpoint/2010/main" val="195603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hpKleurvlakOnder" descr="Bar_Bottom"/>
          <p:cNvSpPr>
            <a:spLocks noChangeArrowheads="1"/>
          </p:cNvSpPr>
          <p:nvPr/>
        </p:nvSpPr>
        <p:spPr bwMode="auto">
          <a:xfrm>
            <a:off x="0" y="6318250"/>
            <a:ext cx="12192000" cy="539750"/>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algn="ctr" eaLnBrk="1" hangingPunct="1">
              <a:spcBef>
                <a:spcPct val="0"/>
              </a:spcBef>
              <a:defRPr/>
            </a:pPr>
            <a:endParaRPr lang="nl-NL" altLang="nl-NL" sz="1800" smtClean="0">
              <a:solidFill>
                <a:srgbClr val="FFFFFF"/>
              </a:solidFill>
              <a:cs typeface="Arial" charset="0"/>
            </a:endParaRPr>
          </a:p>
        </p:txBody>
      </p:sp>
      <p:sp>
        <p:nvSpPr>
          <p:cNvPr id="1070" name="Rectangle 46"/>
          <p:cNvSpPr>
            <a:spLocks noGrp="1" noChangeArrowheads="1"/>
          </p:cNvSpPr>
          <p:nvPr>
            <p:ph type="body" idx="1"/>
          </p:nvPr>
        </p:nvSpPr>
        <p:spPr bwMode="auto">
          <a:xfrm>
            <a:off x="624418" y="2070100"/>
            <a:ext cx="11203516" cy="414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smtClean="0"/>
              <a:t>Klik</a:t>
            </a:r>
            <a:r>
              <a:rPr lang="nl-NL" dirty="0" smtClean="0"/>
              <a:t> </a:t>
            </a:r>
            <a:r>
              <a:rPr lang="nl-NL" dirty="0" err="1" smtClean="0"/>
              <a:t>om</a:t>
            </a:r>
            <a:r>
              <a:rPr lang="nl-NL" dirty="0" smtClean="0"/>
              <a:t> het </a:t>
            </a:r>
            <a:r>
              <a:rPr lang="nl-NL" dirty="0" err="1" smtClean="0"/>
              <a:t>opmaakprofiel</a:t>
            </a:r>
            <a:r>
              <a:rPr lang="nl-NL" dirty="0" smtClean="0"/>
              <a:t> van de </a:t>
            </a:r>
            <a:r>
              <a:rPr lang="nl-NL" dirty="0" err="1" smtClean="0"/>
              <a:t>modeltekst</a:t>
            </a:r>
            <a:r>
              <a:rPr lang="nl-NL" dirty="0" smtClean="0"/>
              <a:t> </a:t>
            </a:r>
            <a:r>
              <a:rPr lang="nl-NL" dirty="0" err="1" smtClean="0"/>
              <a:t>te</a:t>
            </a:r>
            <a:r>
              <a:rPr lang="nl-NL" dirty="0" smtClean="0"/>
              <a:t> </a:t>
            </a:r>
            <a:r>
              <a:rPr lang="nl-NL" dirty="0" err="1" smtClean="0"/>
              <a:t>bewerken</a:t>
            </a:r>
            <a:endParaRPr lang="nl-NL" dirty="0" smtClean="0"/>
          </a:p>
          <a:p>
            <a:pPr lvl="1"/>
            <a:r>
              <a:rPr lang="nl-NL" dirty="0" smtClean="0"/>
              <a:t>Tweede </a:t>
            </a:r>
            <a:r>
              <a:rPr lang="nl-NL" dirty="0" err="1" smtClean="0"/>
              <a:t>niveau</a:t>
            </a:r>
            <a:r>
              <a:rPr lang="nl-NL" dirty="0" smtClean="0"/>
              <a:t> </a:t>
            </a:r>
          </a:p>
          <a:p>
            <a:pPr lvl="2"/>
            <a:r>
              <a:rPr lang="nl-NL" dirty="0" err="1" smtClean="0"/>
              <a:t>Derde</a:t>
            </a:r>
            <a:r>
              <a:rPr lang="nl-NL" dirty="0" smtClean="0"/>
              <a:t> niveau</a:t>
            </a:r>
          </a:p>
          <a:p>
            <a:pPr lvl="4"/>
            <a:r>
              <a:rPr lang="nl-NL" dirty="0" smtClean="0"/>
              <a:t> Vierde niveau</a:t>
            </a:r>
          </a:p>
          <a:p>
            <a:pPr lvl="5"/>
            <a:r>
              <a:rPr lang="nl-NL" dirty="0" smtClean="0"/>
              <a:t>Vijfde niveau</a:t>
            </a:r>
          </a:p>
        </p:txBody>
      </p:sp>
      <p:sp>
        <p:nvSpPr>
          <p:cNvPr id="1028" name="shpTekst" descr="Bar_Top"/>
          <p:cNvSpPr>
            <a:spLocks noChangeArrowheads="1"/>
          </p:cNvSpPr>
          <p:nvPr/>
        </p:nvSpPr>
        <p:spPr bwMode="auto">
          <a:xfrm>
            <a:off x="0" y="1"/>
            <a:ext cx="12192000" cy="1071563"/>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algn="ctr" eaLnBrk="1" hangingPunct="1">
              <a:spcBef>
                <a:spcPct val="0"/>
              </a:spcBef>
              <a:defRPr/>
            </a:pPr>
            <a:endParaRPr lang="nl-NL" altLang="nl-NL" sz="1800" smtClean="0">
              <a:solidFill>
                <a:srgbClr val="FFFFFF"/>
              </a:solidFill>
              <a:cs typeface="Arial" charset="0"/>
            </a:endParaRPr>
          </a:p>
        </p:txBody>
      </p:sp>
      <p:sp>
        <p:nvSpPr>
          <p:cNvPr id="1029" name="Rectangle 45"/>
          <p:cNvSpPr>
            <a:spLocks noGrp="1" noChangeArrowheads="1"/>
          </p:cNvSpPr>
          <p:nvPr>
            <p:ph type="title"/>
          </p:nvPr>
        </p:nvSpPr>
        <p:spPr bwMode="auto">
          <a:xfrm>
            <a:off x="624418" y="1295400"/>
            <a:ext cx="11203516"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altLang="nl-NL" smtClean="0"/>
          </a:p>
        </p:txBody>
      </p:sp>
      <p:sp>
        <p:nvSpPr>
          <p:cNvPr id="1030" name="shpKleurvlakBoven"/>
          <p:cNvSpPr>
            <a:spLocks noChangeArrowheads="1"/>
          </p:cNvSpPr>
          <p:nvPr/>
        </p:nvSpPr>
        <p:spPr bwMode="auto">
          <a:xfrm>
            <a:off x="6716185" y="6423026"/>
            <a:ext cx="4203700" cy="11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a:spcBef>
                <a:spcPct val="0"/>
              </a:spcBef>
              <a:defRPr/>
            </a:pPr>
            <a:r>
              <a:rPr lang="nl-NL" altLang="nl-NL" sz="1000" smtClean="0">
                <a:cs typeface="Arial" charset="0"/>
              </a:rPr>
              <a:t>Rijkswaterstaat</a:t>
            </a:r>
          </a:p>
        </p:txBody>
      </p:sp>
      <p:sp>
        <p:nvSpPr>
          <p:cNvPr id="1031" name="shpBeeldmerk"/>
          <p:cNvSpPr>
            <a:spLocks noChangeArrowheads="1"/>
          </p:cNvSpPr>
          <p:nvPr/>
        </p:nvSpPr>
        <p:spPr bwMode="auto">
          <a:xfrm>
            <a:off x="624417" y="6613526"/>
            <a:ext cx="2537883"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200">
                <a:solidFill>
                  <a:schemeClr val="tx1"/>
                </a:solidFill>
                <a:latin typeface="Verdana" panose="020B0604030504040204" pitchFamily="34" charset="0"/>
                <a:cs typeface="Arial" panose="020B0604020202020204" pitchFamily="34" charset="0"/>
              </a:defRPr>
            </a:lvl1pPr>
            <a:lvl2pPr marL="742950" indent="-285750" eaLnBrk="0" hangingPunct="0">
              <a:defRPr sz="2200">
                <a:solidFill>
                  <a:schemeClr val="tx1"/>
                </a:solidFill>
                <a:latin typeface="Verdana" panose="020B0604030504040204" pitchFamily="34" charset="0"/>
                <a:cs typeface="Arial" panose="020B0604020202020204" pitchFamily="34" charset="0"/>
              </a:defRPr>
            </a:lvl2pPr>
            <a:lvl3pPr marL="1143000" indent="-228600" eaLnBrk="0" hangingPunct="0">
              <a:defRPr sz="2200">
                <a:solidFill>
                  <a:schemeClr val="tx1"/>
                </a:solidFill>
                <a:latin typeface="Verdana" panose="020B0604030504040204" pitchFamily="34" charset="0"/>
                <a:cs typeface="Arial" panose="020B0604020202020204" pitchFamily="34" charset="0"/>
              </a:defRPr>
            </a:lvl3pPr>
            <a:lvl4pPr marL="1600200" indent="-228600" eaLnBrk="0" hangingPunct="0">
              <a:defRPr sz="2200">
                <a:solidFill>
                  <a:schemeClr val="tx1"/>
                </a:solidFill>
                <a:latin typeface="Verdana" panose="020B0604030504040204" pitchFamily="34" charset="0"/>
                <a:cs typeface="Arial" panose="020B0604020202020204" pitchFamily="34" charset="0"/>
              </a:defRPr>
            </a:lvl4pPr>
            <a:lvl5pPr marL="2057400" indent="-228600" eaLnBrk="0" hangingPunct="0">
              <a:defRPr sz="22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22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22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22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2200">
                <a:solidFill>
                  <a:schemeClr val="tx1"/>
                </a:solidFill>
                <a:latin typeface="Verdana" panose="020B0604030504040204" pitchFamily="34" charset="0"/>
                <a:cs typeface="Arial" panose="020B0604020202020204" pitchFamily="34" charset="0"/>
              </a:defRPr>
            </a:lvl9pPr>
          </a:lstStyle>
          <a:p>
            <a:fld id="{47C4767E-A508-4E57-A8C5-C1B3BEE41334}" type="slidenum">
              <a:rPr lang="nl-NL" altLang="nl-NL" sz="1000"/>
              <a:pPr/>
              <a:t>‹nr.›</a:t>
            </a:fld>
            <a:endParaRPr lang="nl-NL" altLang="nl-NL" sz="1000"/>
          </a:p>
        </p:txBody>
      </p:sp>
      <p:sp>
        <p:nvSpPr>
          <p:cNvPr id="1032" name="TitelSlide2"/>
          <p:cNvSpPr txBox="1">
            <a:spLocks noChangeArrowheads="1"/>
          </p:cNvSpPr>
          <p:nvPr/>
        </p:nvSpPr>
        <p:spPr bwMode="auto">
          <a:xfrm>
            <a:off x="6716185" y="6613526"/>
            <a:ext cx="3219449" cy="11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a:spcBef>
                <a:spcPct val="0"/>
              </a:spcBef>
              <a:defRPr/>
            </a:pPr>
            <a:r>
              <a:rPr lang="nl-NL" altLang="nl-NL" sz="1000" smtClean="0">
                <a:cs typeface="Arial" charset="0"/>
              </a:rPr>
              <a:t>Toelichting op Uitvraag</a:t>
            </a:r>
          </a:p>
        </p:txBody>
      </p:sp>
      <p:sp>
        <p:nvSpPr>
          <p:cNvPr id="1033"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a:defRPr/>
            </a:pPr>
            <a:endParaRPr lang="nl-NL" altLang="nl-NL" sz="2200" smtClean="0">
              <a:cs typeface="Arial" charset="0"/>
            </a:endParaRPr>
          </a:p>
        </p:txBody>
      </p:sp>
      <p:pic>
        <p:nvPicPr>
          <p:cNvPr id="1034" name="LogoLandmacht"/>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80618" y="4764"/>
            <a:ext cx="586316"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5868" y="6613526"/>
            <a:ext cx="2010833" cy="119063"/>
          </a:xfrm>
          <a:prstGeom prst="rect">
            <a:avLst/>
          </a:prstGeom>
        </p:spPr>
        <p:txBody>
          <a:bodyPr vert="horz" lIns="91440" tIns="45720" rIns="91440" bIns="45720" rtlCol="0" anchor="ctr"/>
          <a:lstStyle>
            <a:lvl1pPr algn="r" eaLnBrk="0" hangingPunct="0">
              <a:spcBef>
                <a:spcPct val="50000"/>
              </a:spcBef>
              <a:defRPr sz="1000">
                <a:solidFill>
                  <a:schemeClr val="tx1"/>
                </a:solidFill>
                <a:cs typeface="+mn-cs"/>
              </a:defRPr>
            </a:lvl1pPr>
          </a:lstStyle>
          <a:p>
            <a:pPr>
              <a:defRPr/>
            </a:pPr>
            <a:r>
              <a:rPr lang="nl-NL"/>
              <a:t>29 september 2015</a:t>
            </a:r>
          </a:p>
        </p:txBody>
      </p:sp>
      <p:sp>
        <p:nvSpPr>
          <p:cNvPr id="12" name="shpKleurvlakBoven"/>
          <p:cNvSpPr>
            <a:spLocks noChangeArrowheads="1"/>
          </p:cNvSpPr>
          <p:nvPr userDrawn="1"/>
        </p:nvSpPr>
        <p:spPr bwMode="auto">
          <a:xfrm>
            <a:off x="1102784" y="6656388"/>
            <a:ext cx="403648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hangingPunct="0">
              <a:defRPr/>
            </a:pPr>
            <a:r>
              <a:rPr lang="nl-NL" sz="650" cap="all" dirty="0">
                <a:cs typeface="Arial" charset="0"/>
              </a:rPr>
              <a:t>RWS Ongeclassificeerd</a:t>
            </a:r>
          </a:p>
        </p:txBody>
      </p:sp>
    </p:spTree>
    <p:extLst>
      <p:ext uri="{BB962C8B-B14F-4D97-AF65-F5344CB8AC3E}">
        <p14:creationId xmlns:p14="http://schemas.microsoft.com/office/powerpoint/2010/main" val="225796773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Lst>
  <p:hf sldNum="0" hdr="0" ftr="0"/>
  <p:txStyles>
    <p:title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0" fontAlgn="base" hangingPunct="0">
        <a:spcBef>
          <a:spcPts val="425"/>
        </a:spcBef>
        <a:spcAft>
          <a:spcPct val="0"/>
        </a:spcAft>
        <a:buFont typeface="Arial" panose="020B0604020202020204" pitchFamily="34" charset="0"/>
        <a:buChar char="•"/>
        <a:defRPr>
          <a:solidFill>
            <a:srgbClr val="000000"/>
          </a:solidFill>
          <a:latin typeface="+mn-lt"/>
          <a:ea typeface="+mn-ea"/>
          <a:cs typeface="+mn-cs"/>
        </a:defRPr>
      </a:lvl1pPr>
      <a:lvl2pPr marL="741363" indent="-284163" algn="l" rtl="0" eaLnBrk="0" fontAlgn="base" hangingPunct="0">
        <a:spcBef>
          <a:spcPts val="425"/>
        </a:spcBef>
        <a:spcAft>
          <a:spcPct val="0"/>
        </a:spcAft>
        <a:buFont typeface="Verdana" panose="020B0604030504040204" pitchFamily="34" charset="0"/>
        <a:buChar char="–"/>
        <a:defRPr>
          <a:solidFill>
            <a:srgbClr val="000000"/>
          </a:solidFill>
          <a:latin typeface="+mn-lt"/>
        </a:defRPr>
      </a:lvl2pPr>
      <a:lvl3pPr marL="965200" indent="-342900" algn="l" rtl="0" eaLnBrk="0" fontAlgn="base" hangingPunct="0">
        <a:spcBef>
          <a:spcPts val="425"/>
        </a:spcBef>
        <a:spcAft>
          <a:spcPct val="0"/>
        </a:spcAft>
        <a:buFont typeface="Arial" panose="020B0604020202020204" pitchFamily="34" charset="0"/>
        <a:buChar char="•"/>
        <a:defRPr>
          <a:solidFill>
            <a:srgbClr val="000000"/>
          </a:solidFill>
          <a:latin typeface="+mn-lt"/>
        </a:defRPr>
      </a:lvl3pPr>
      <a:lvl4pPr marL="989013" algn="l" rtl="0" eaLnBrk="0" fontAlgn="base" hangingPunct="0">
        <a:spcBef>
          <a:spcPct val="5000"/>
        </a:spcBef>
        <a:spcAft>
          <a:spcPct val="0"/>
        </a:spcAft>
        <a:buFont typeface="Verdana" panose="020B0604030504040204" pitchFamily="34" charset="0"/>
        <a:defRPr sz="2200">
          <a:solidFill>
            <a:srgbClr val="000000"/>
          </a:solidFill>
          <a:latin typeface="+mn-lt"/>
        </a:defRPr>
      </a:lvl4pPr>
      <a:lvl5pPr marL="1631950" indent="-285750" algn="l" rtl="0" eaLnBrk="0" fontAlgn="base" hangingPunct="0">
        <a:spcBef>
          <a:spcPts val="425"/>
        </a:spcBef>
        <a:spcAft>
          <a:spcPct val="0"/>
        </a:spcAft>
        <a:buFont typeface="Verdana" panose="020B0604030504040204" pitchFamily="34" charset="0"/>
        <a:buChar char="–"/>
        <a:defRPr>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a:xfrm>
            <a:off x="6373580" y="3641673"/>
            <a:ext cx="5004000" cy="1828800"/>
          </a:xfrm>
        </p:spPr>
        <p:txBody>
          <a:bodyPr/>
          <a:lstStyle/>
          <a:p>
            <a:r>
              <a:rPr lang="nl-NL" dirty="0" smtClean="0"/>
              <a:t>Vergunningverlening en </a:t>
            </a:r>
            <a:r>
              <a:rPr lang="nl-NL" dirty="0" err="1" smtClean="0"/>
              <a:t>Bbk</a:t>
            </a:r>
            <a:r>
              <a:rPr lang="nl-NL" dirty="0" smtClean="0"/>
              <a:t>-meldingen ON, ZN, MN en WNZ</a:t>
            </a:r>
            <a:endParaRPr lang="nl-NL" dirty="0"/>
          </a:p>
        </p:txBody>
      </p:sp>
      <p:sp>
        <p:nvSpPr>
          <p:cNvPr id="4" name="Titel 3"/>
          <p:cNvSpPr>
            <a:spLocks noGrp="1"/>
          </p:cNvSpPr>
          <p:nvPr>
            <p:ph type="ctrTitle"/>
          </p:nvPr>
        </p:nvSpPr>
        <p:spPr>
          <a:xfrm>
            <a:off x="6373580" y="2041525"/>
            <a:ext cx="5640000" cy="1403350"/>
          </a:xfrm>
        </p:spPr>
        <p:txBody>
          <a:bodyPr/>
          <a:lstStyle/>
          <a:p>
            <a:r>
              <a:rPr lang="nl-NL" dirty="0" smtClean="0"/>
              <a:t>Inlichtingenbijeenkomst Rijkswaterstaat</a:t>
            </a:r>
            <a:endParaRPr lang="nl-NL" dirty="0"/>
          </a:p>
        </p:txBody>
      </p:sp>
      <p:sp>
        <p:nvSpPr>
          <p:cNvPr id="5" name="Tijdelijke aanduiding voor tekst 4"/>
          <p:cNvSpPr>
            <a:spLocks noGrp="1"/>
          </p:cNvSpPr>
          <p:nvPr>
            <p:ph type="body" sz="quarter" idx="25"/>
          </p:nvPr>
        </p:nvSpPr>
        <p:spPr/>
        <p:txBody>
          <a:bodyPr/>
          <a:lstStyle/>
          <a:p>
            <a:r>
              <a:rPr lang="nl-NL" dirty="0" smtClean="0"/>
              <a:t>29 juni 2022</a:t>
            </a:r>
          </a:p>
          <a:p>
            <a:endParaRPr lang="nl-NL" dirty="0"/>
          </a:p>
        </p:txBody>
      </p:sp>
      <p:sp>
        <p:nvSpPr>
          <p:cNvPr id="6" name="Tijdelijke aanduiding voor tekst 5"/>
          <p:cNvSpPr>
            <a:spLocks noGrp="1"/>
          </p:cNvSpPr>
          <p:nvPr>
            <p:ph type="body" sz="quarter" idx="26"/>
          </p:nvPr>
        </p:nvSpPr>
        <p:spPr/>
        <p:txBody>
          <a:bodyPr/>
          <a:lstStyle/>
          <a:p>
            <a:r>
              <a:rPr lang="nl-NL" dirty="0" smtClean="0"/>
              <a:t>RWS bedrijfsinformatie</a:t>
            </a:r>
            <a:endParaRPr lang="nl-NL"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dirty="0"/>
          </a:p>
        </p:txBody>
      </p:sp>
      <p:pic>
        <p:nvPicPr>
          <p:cNvPr id="3" name="Afbeelding 2"/>
          <p:cNvPicPr>
            <a:picLocks noChangeAspect="1"/>
          </p:cNvPicPr>
          <p:nvPr/>
        </p:nvPicPr>
        <p:blipFill>
          <a:blip r:embed="rId3"/>
          <a:stretch>
            <a:fillRect/>
          </a:stretch>
        </p:blipFill>
        <p:spPr>
          <a:xfrm>
            <a:off x="296669" y="2041525"/>
            <a:ext cx="5535419" cy="2936823"/>
          </a:xfrm>
          <a:prstGeom prst="rect">
            <a:avLst/>
          </a:prstGeom>
        </p:spPr>
      </p:pic>
    </p:spTree>
    <p:extLst>
      <p:ext uri="{BB962C8B-B14F-4D97-AF65-F5344CB8AC3E}">
        <p14:creationId xmlns:p14="http://schemas.microsoft.com/office/powerpoint/2010/main" val="2535237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a:xfrm>
            <a:off x="1992313" y="1184849"/>
            <a:ext cx="8402637" cy="400050"/>
          </a:xfrm>
        </p:spPr>
        <p:txBody>
          <a:bodyPr/>
          <a:lstStyle/>
          <a:p>
            <a:pPr eaLnBrk="1" hangingPunct="1"/>
            <a:r>
              <a:rPr lang="nl-NL" altLang="nl-NL" dirty="0" smtClean="0"/>
              <a:t>BPKV criteria perceel 2, overige VV producten </a:t>
            </a:r>
          </a:p>
        </p:txBody>
      </p:sp>
      <p:sp>
        <p:nvSpPr>
          <p:cNvPr id="13316" name="Tijdelijke aanduiding voor datum 4"/>
          <p:cNvSpPr>
            <a:spLocks noGrp="1"/>
          </p:cNvSpPr>
          <p:nvPr>
            <p:ph type="dt"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fontAlgn="base">
              <a:spcAft>
                <a:spcPct val="0"/>
              </a:spcAft>
              <a:defRPr/>
            </a:pPr>
            <a:r>
              <a:rPr lang="nl-NL" altLang="nl-NL" sz="1000" dirty="0">
                <a:solidFill>
                  <a:srgbClr val="000000"/>
                </a:solidFill>
              </a:rPr>
              <a:t>29 </a:t>
            </a:r>
            <a:r>
              <a:rPr lang="nl-NL" altLang="nl-NL" sz="1000" dirty="0" smtClean="0">
                <a:solidFill>
                  <a:srgbClr val="000000"/>
                </a:solidFill>
              </a:rPr>
              <a:t>juni 2022</a:t>
            </a:r>
            <a:endParaRPr lang="nl-NL" altLang="nl-NL" sz="1000" dirty="0">
              <a:solidFill>
                <a:srgbClr val="000000"/>
              </a:solidFill>
            </a:endParaRPr>
          </a:p>
        </p:txBody>
      </p:sp>
      <p:graphicFrame>
        <p:nvGraphicFramePr>
          <p:cNvPr id="2" name="Tabel 1"/>
          <p:cNvGraphicFramePr>
            <a:graphicFrameLocks noGrp="1"/>
          </p:cNvGraphicFramePr>
          <p:nvPr>
            <p:extLst>
              <p:ext uri="{D42A27DB-BD31-4B8C-83A1-F6EECF244321}">
                <p14:modId xmlns:p14="http://schemas.microsoft.com/office/powerpoint/2010/main" val="3109374716"/>
              </p:ext>
            </p:extLst>
          </p:nvPr>
        </p:nvGraphicFramePr>
        <p:xfrm>
          <a:off x="281208" y="1719642"/>
          <a:ext cx="7693556" cy="4526280"/>
        </p:xfrm>
        <a:graphic>
          <a:graphicData uri="http://schemas.openxmlformats.org/drawingml/2006/table">
            <a:tbl>
              <a:tblPr>
                <a:tableStyleId>{5C22544A-7EE6-4342-B048-85BDC9FD1C3A}</a:tableStyleId>
              </a:tblPr>
              <a:tblGrid>
                <a:gridCol w="1533329">
                  <a:extLst>
                    <a:ext uri="{9D8B030D-6E8A-4147-A177-3AD203B41FA5}">
                      <a16:colId xmlns:a16="http://schemas.microsoft.com/office/drawing/2014/main" val="156817453"/>
                    </a:ext>
                  </a:extLst>
                </a:gridCol>
                <a:gridCol w="1887849">
                  <a:extLst>
                    <a:ext uri="{9D8B030D-6E8A-4147-A177-3AD203B41FA5}">
                      <a16:colId xmlns:a16="http://schemas.microsoft.com/office/drawing/2014/main" val="742098243"/>
                    </a:ext>
                  </a:extLst>
                </a:gridCol>
                <a:gridCol w="2384529">
                  <a:extLst>
                    <a:ext uri="{9D8B030D-6E8A-4147-A177-3AD203B41FA5}">
                      <a16:colId xmlns:a16="http://schemas.microsoft.com/office/drawing/2014/main" val="2568516524"/>
                    </a:ext>
                  </a:extLst>
                </a:gridCol>
                <a:gridCol w="1887849">
                  <a:extLst>
                    <a:ext uri="{9D8B030D-6E8A-4147-A177-3AD203B41FA5}">
                      <a16:colId xmlns:a16="http://schemas.microsoft.com/office/drawing/2014/main" val="2562428731"/>
                    </a:ext>
                  </a:extLst>
                </a:gridCol>
              </a:tblGrid>
              <a:tr h="261628">
                <a:tc>
                  <a:txBody>
                    <a:bodyPr/>
                    <a:lstStyle/>
                    <a:p>
                      <a:pPr marL="144780" indent="-144780" algn="ctr">
                        <a:lnSpc>
                          <a:spcPts val="1200"/>
                        </a:lnSpc>
                        <a:spcBef>
                          <a:spcPts val="300"/>
                        </a:spcBef>
                        <a:spcAft>
                          <a:spcPts val="300"/>
                        </a:spcAft>
                      </a:pPr>
                      <a:r>
                        <a:rPr lang="nl-NL" sz="900" b="1" dirty="0">
                          <a:effectLst/>
                        </a:rPr>
                        <a:t>Criterium</a:t>
                      </a:r>
                      <a:endParaRPr lang="nl-NL" sz="1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ts val="1200"/>
                        </a:lnSpc>
                        <a:spcBef>
                          <a:spcPts val="300"/>
                        </a:spcBef>
                        <a:spcAft>
                          <a:spcPts val="300"/>
                        </a:spcAft>
                      </a:pPr>
                      <a:r>
                        <a:rPr lang="nl-NL" sz="900" b="1" dirty="0">
                          <a:effectLst/>
                        </a:rPr>
                        <a:t>Subcriterium</a:t>
                      </a:r>
                      <a:endParaRPr lang="nl-NL" sz="1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ts val="1200"/>
                        </a:lnSpc>
                        <a:spcBef>
                          <a:spcPts val="300"/>
                        </a:spcBef>
                        <a:spcAft>
                          <a:spcPts val="300"/>
                        </a:spcAft>
                      </a:pPr>
                      <a:r>
                        <a:rPr lang="nl-NL" sz="900" b="1" dirty="0">
                          <a:effectLst/>
                        </a:rPr>
                        <a:t>Aandachtspunten</a:t>
                      </a:r>
                      <a:endParaRPr lang="nl-NL" sz="1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ts val="1200"/>
                        </a:lnSpc>
                        <a:spcBef>
                          <a:spcPts val="300"/>
                        </a:spcBef>
                        <a:spcAft>
                          <a:spcPts val="300"/>
                        </a:spcAft>
                      </a:pPr>
                      <a:r>
                        <a:rPr lang="nl-NL" sz="900" b="1" dirty="0">
                          <a:effectLst/>
                        </a:rPr>
                        <a:t>Doelstelling Opdrachtgever</a:t>
                      </a:r>
                      <a:endParaRPr lang="nl-NL" sz="12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35515060"/>
                  </a:ext>
                </a:extLst>
              </a:tr>
              <a:tr h="1177327">
                <a:tc>
                  <a:txBody>
                    <a:bodyPr/>
                    <a:lstStyle/>
                    <a:p>
                      <a:pPr marL="144780" indent="-144780">
                        <a:lnSpc>
                          <a:spcPts val="1200"/>
                        </a:lnSpc>
                        <a:spcAft>
                          <a:spcPts val="0"/>
                        </a:spcAft>
                      </a:pPr>
                      <a:r>
                        <a:rPr lang="nl-NL" sz="900">
                          <a:effectLst/>
                        </a:rPr>
                        <a:t>1	Niet verwijtbare termijnoverschrijding</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6695" indent="-226695">
                        <a:lnSpc>
                          <a:spcPts val="1200"/>
                        </a:lnSpc>
                        <a:spcAft>
                          <a:spcPts val="0"/>
                        </a:spcAft>
                      </a:pPr>
                      <a:r>
                        <a:rPr lang="nl-NL" sz="900">
                          <a:effectLst/>
                        </a:rPr>
                        <a:t> </a:t>
                      </a:r>
                      <a:endParaRPr lang="nl-NL" sz="1200">
                        <a:effectLst/>
                        <a:latin typeface="Times New Roman" panose="02020603050405020304" pitchFamily="18" charset="0"/>
                        <a:ea typeface="Times New Roman" panose="02020603050405020304" pitchFamily="18" charset="0"/>
                      </a:endParaRPr>
                    </a:p>
                  </a:txBody>
                  <a:tcPr marL="68580" marR="68580" marT="0" marB="0"/>
                </a:tc>
                <a:tc rowSpan="3">
                  <a:txBody>
                    <a:bodyPr/>
                    <a:lstStyle/>
                    <a:p>
                      <a:pPr marL="342900" lvl="0" indent="-342900">
                        <a:lnSpc>
                          <a:spcPts val="1200"/>
                        </a:lnSpc>
                        <a:spcAft>
                          <a:spcPts val="0"/>
                        </a:spcAft>
                        <a:buFont typeface="Arial" panose="020B0604020202020204" pitchFamily="34" charset="0"/>
                        <a:buChar char="•"/>
                        <a:tabLst>
                          <a:tab pos="457200" algn="l"/>
                        </a:tabLst>
                      </a:pPr>
                      <a:r>
                        <a:rPr lang="nl-NL" sz="900" dirty="0">
                          <a:effectLst/>
                        </a:rPr>
                        <a:t>De mate waarin de aangeboden maatregelen en resultaten (prestaties) bijdragen aan het bereiken van de doelstelling.</a:t>
                      </a:r>
                      <a:endParaRPr lang="nl-NL" sz="1200" dirty="0">
                        <a:effectLst/>
                      </a:endParaRPr>
                    </a:p>
                    <a:p>
                      <a:pPr marL="457200">
                        <a:lnSpc>
                          <a:spcPts val="1200"/>
                        </a:lnSpc>
                        <a:spcAft>
                          <a:spcPts val="0"/>
                        </a:spcAft>
                      </a:pPr>
                      <a:r>
                        <a:rPr lang="nl-NL" sz="900" dirty="0">
                          <a:effectLst/>
                        </a:rPr>
                        <a:t> </a:t>
                      </a:r>
                      <a:endParaRPr lang="nl-NL" sz="1200" dirty="0">
                        <a:effectLst/>
                      </a:endParaRPr>
                    </a:p>
                    <a:p>
                      <a:pPr marL="342900" lvl="0" indent="-342900">
                        <a:lnSpc>
                          <a:spcPts val="1200"/>
                        </a:lnSpc>
                        <a:spcAft>
                          <a:spcPts val="0"/>
                        </a:spcAft>
                        <a:buFont typeface="Arial" panose="020B0604020202020204" pitchFamily="34" charset="0"/>
                        <a:buChar char="•"/>
                        <a:tabLst>
                          <a:tab pos="457200" algn="l"/>
                        </a:tabLst>
                      </a:pPr>
                      <a:r>
                        <a:rPr lang="nl-NL" sz="900" dirty="0">
                          <a:effectLst/>
                        </a:rPr>
                        <a:t>De mate waarin het aanbod SMART gemaakt is.</a:t>
                      </a:r>
                      <a:br>
                        <a:rPr lang="nl-NL" sz="900" dirty="0">
                          <a:effectLst/>
                        </a:rPr>
                      </a:br>
                      <a:endParaRPr lang="nl-NL" sz="1200" dirty="0">
                        <a:effectLst/>
                      </a:endParaRPr>
                    </a:p>
                    <a:p>
                      <a:pPr marL="342900" lvl="0" indent="-342900">
                        <a:lnSpc>
                          <a:spcPts val="1200"/>
                        </a:lnSpc>
                        <a:spcAft>
                          <a:spcPts val="0"/>
                        </a:spcAft>
                        <a:buFont typeface="Arial" panose="020B0604020202020204" pitchFamily="34" charset="0"/>
                        <a:buChar char="•"/>
                        <a:tabLst>
                          <a:tab pos="457200" algn="l"/>
                        </a:tabLst>
                      </a:pPr>
                      <a:r>
                        <a:rPr lang="nl-NL" sz="900" dirty="0">
                          <a:effectLst/>
                        </a:rPr>
                        <a:t>De mate waarin de aangeboden maatregelen en  resultaten (prestaties) onderbouwd zijn.</a:t>
                      </a:r>
                      <a:endParaRPr lang="nl-NL"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Opdrachtgever wenst bij dreigende niet verwijtbare termijnoverschrijding van de te leveren producten dat opdrachtnemer alle mogelijke maatregelen neemt om termijnoverschrijding te voorkomen. </a:t>
                      </a:r>
                      <a:endParaRPr lang="nl-NL" sz="1200">
                        <a:effectLst/>
                      </a:endParaRPr>
                    </a:p>
                    <a:p>
                      <a:pPr>
                        <a:lnSpc>
                          <a:spcPts val="1200"/>
                        </a:lnSpc>
                        <a:spcAft>
                          <a:spcPts val="0"/>
                        </a:spcAft>
                      </a:pPr>
                      <a:r>
                        <a:rPr lang="nl-NL" sz="900">
                          <a:effectLst/>
                        </a:rPr>
                        <a:t> </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55113124"/>
                  </a:ext>
                </a:extLst>
              </a:tr>
              <a:tr h="915699">
                <a:tc rowSpan="2">
                  <a:txBody>
                    <a:bodyPr/>
                    <a:lstStyle/>
                    <a:p>
                      <a:pPr marL="144780" indent="-144780">
                        <a:lnSpc>
                          <a:spcPts val="1200"/>
                        </a:lnSpc>
                        <a:spcAft>
                          <a:spcPts val="0"/>
                        </a:spcAft>
                      </a:pPr>
                      <a:r>
                        <a:rPr lang="nl-NL" sz="900">
                          <a:effectLst/>
                        </a:rPr>
                        <a:t>2	Samenwerking </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226695" indent="-226695">
                        <a:lnSpc>
                          <a:spcPts val="1200"/>
                        </a:lnSpc>
                        <a:spcAft>
                          <a:spcPts val="0"/>
                        </a:spcAft>
                      </a:pPr>
                      <a:r>
                        <a:rPr lang="nl-NL" sz="900">
                          <a:effectLst/>
                        </a:rPr>
                        <a:t>2.1 Professionalisering van de te leveren producten.</a:t>
                      </a:r>
                      <a:endParaRPr lang="nl-NL" sz="1200">
                        <a:effectLst/>
                        <a:latin typeface="Times New Roman" panose="02020603050405020304" pitchFamily="18" charset="0"/>
                        <a:ea typeface="Times New Roman" panose="02020603050405020304" pitchFamily="18" charset="0"/>
                      </a:endParaRPr>
                    </a:p>
                  </a:txBody>
                  <a:tcPr marL="68580" marR="68580" marT="0" marB="0"/>
                </a:tc>
                <a:tc vMerge="1">
                  <a:txBody>
                    <a:bodyPr/>
                    <a:lstStyle/>
                    <a:p>
                      <a:endParaRPr lang="nl-NL"/>
                    </a:p>
                  </a:txBody>
                  <a:tcPr/>
                </a:tc>
                <a:tc>
                  <a:txBody>
                    <a:bodyPr/>
                    <a:lstStyle/>
                    <a:p>
                      <a:pPr>
                        <a:lnSpc>
                          <a:spcPts val="1200"/>
                        </a:lnSpc>
                        <a:spcAft>
                          <a:spcPts val="0"/>
                        </a:spcAft>
                      </a:pPr>
                      <a:r>
                        <a:rPr lang="nl-NL" sz="900">
                          <a:effectLst/>
                        </a:rPr>
                        <a:t>Opdrachtgever wenst maximaal ondersteuning bij relevante nieuwe ontwikkelingen die betrekking hebben tot de te leveren producten.</a:t>
                      </a:r>
                      <a:endParaRPr lang="nl-NL" sz="1200">
                        <a:effectLst/>
                      </a:endParaRPr>
                    </a:p>
                    <a:p>
                      <a:pPr>
                        <a:lnSpc>
                          <a:spcPts val="1200"/>
                        </a:lnSpc>
                        <a:spcAft>
                          <a:spcPts val="0"/>
                        </a:spcAft>
                      </a:pPr>
                      <a:r>
                        <a:rPr lang="nl-NL" sz="900">
                          <a:effectLst/>
                        </a:rPr>
                        <a:t> </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28107343"/>
                  </a:ext>
                </a:extLst>
              </a:tr>
              <a:tr h="1530525">
                <a:tc vMerge="1">
                  <a:txBody>
                    <a:bodyPr/>
                    <a:lstStyle/>
                    <a:p>
                      <a:endParaRPr lang="nl-NL"/>
                    </a:p>
                  </a:txBody>
                  <a:tcPr/>
                </a:tc>
                <a:tc>
                  <a:txBody>
                    <a:bodyPr/>
                    <a:lstStyle/>
                    <a:p>
                      <a:pPr marL="226695" indent="-226695">
                        <a:lnSpc>
                          <a:spcPts val="1200"/>
                        </a:lnSpc>
                        <a:spcAft>
                          <a:spcPts val="0"/>
                        </a:spcAft>
                      </a:pPr>
                      <a:r>
                        <a:rPr lang="nl-NL" sz="900">
                          <a:effectLst/>
                        </a:rPr>
                        <a:t>2.2 Risicobeheersing</a:t>
                      </a:r>
                      <a:endParaRPr lang="nl-NL" sz="1200">
                        <a:effectLst/>
                      </a:endParaRPr>
                    </a:p>
                    <a:p>
                      <a:pPr marL="226695" indent="-226695">
                        <a:lnSpc>
                          <a:spcPts val="1200"/>
                        </a:lnSpc>
                        <a:spcAft>
                          <a:spcPts val="0"/>
                        </a:spcAft>
                      </a:pPr>
                      <a:r>
                        <a:rPr lang="nl-NL" sz="900">
                          <a:effectLst/>
                        </a:rPr>
                        <a:t> </a:t>
                      </a:r>
                      <a:endParaRPr lang="nl-NL" sz="1200">
                        <a:effectLst/>
                      </a:endParaRPr>
                    </a:p>
                    <a:p>
                      <a:pPr marL="226695" indent="-226695">
                        <a:lnSpc>
                          <a:spcPts val="1200"/>
                        </a:lnSpc>
                        <a:spcAft>
                          <a:spcPts val="0"/>
                        </a:spcAft>
                      </a:pPr>
                      <a:r>
                        <a:rPr lang="nl-NL" sz="900">
                          <a:effectLst/>
                        </a:rPr>
                        <a:t> </a:t>
                      </a:r>
                      <a:endParaRPr lang="nl-NL" sz="1200">
                        <a:effectLst/>
                        <a:latin typeface="Times New Roman" panose="02020603050405020304" pitchFamily="18" charset="0"/>
                        <a:ea typeface="Times New Roman" panose="02020603050405020304" pitchFamily="18" charset="0"/>
                      </a:endParaRPr>
                    </a:p>
                  </a:txBody>
                  <a:tcPr marL="68580" marR="68580" marT="0" marB="0"/>
                </a:tc>
                <a:tc vMerge="1">
                  <a:txBody>
                    <a:bodyPr/>
                    <a:lstStyle/>
                    <a:p>
                      <a:endParaRPr lang="nl-NL"/>
                    </a:p>
                  </a:txBody>
                  <a:tcPr/>
                </a:tc>
                <a:tc>
                  <a:txBody>
                    <a:bodyPr/>
                    <a:lstStyle/>
                    <a:p>
                      <a:pPr>
                        <a:spcAft>
                          <a:spcPts val="0"/>
                        </a:spcAft>
                      </a:pPr>
                      <a:r>
                        <a:rPr lang="nl-NL" sz="900" dirty="0">
                          <a:effectLst/>
                        </a:rPr>
                        <a:t>Opdrachtgever wenst van opdrachtnemer inzicht te krijgen in de risico’s die kunnen optreden met de komst van de Omgevingswet met betrekking tot de te leveren producten, welke beheersmaatregelen Opdrachtnemer hiervoor treft en hoe deze worden geactualiseerd gedurende het contract. </a:t>
                      </a:r>
                      <a:endParaRPr lang="nl-NL" sz="1200" dirty="0">
                        <a:effectLst/>
                      </a:endParaRPr>
                    </a:p>
                    <a:p>
                      <a:pPr>
                        <a:spcAft>
                          <a:spcPts val="0"/>
                        </a:spcAft>
                      </a:pPr>
                      <a:r>
                        <a:rPr lang="nl-NL" sz="900" dirty="0">
                          <a:effectLst/>
                        </a:rPr>
                        <a:t> </a:t>
                      </a:r>
                      <a:endParaRPr lang="nl-NL"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21982725"/>
                  </a:ext>
                </a:extLst>
              </a:tr>
            </a:tbl>
          </a:graphicData>
        </a:graphic>
      </p:graphicFrame>
      <p:sp>
        <p:nvSpPr>
          <p:cNvPr id="3" name="Tijdelijke aanduiding voor tekst 2"/>
          <p:cNvSpPr>
            <a:spLocks noGrp="1"/>
          </p:cNvSpPr>
          <p:nvPr>
            <p:ph type="body" sz="quarter" idx="11"/>
          </p:nvPr>
        </p:nvSpPr>
        <p:spPr>
          <a:xfrm>
            <a:off x="8120959" y="2442767"/>
            <a:ext cx="3965417" cy="3312890"/>
          </a:xfrm>
        </p:spPr>
        <p:txBody>
          <a:bodyPr/>
          <a:lstStyle/>
          <a:p>
            <a:pPr marL="0" indent="0">
              <a:buNone/>
            </a:pPr>
            <a:r>
              <a:rPr lang="nl-NL" dirty="0"/>
              <a:t>Maximale kwaliteitswaarde: </a:t>
            </a:r>
          </a:p>
          <a:p>
            <a:pPr marL="0" indent="0">
              <a:buNone/>
            </a:pPr>
            <a:r>
              <a:rPr lang="nl-NL" sz="1200" dirty="0"/>
              <a:t>Criterium 1 Niet verwijtbare termijnoverschrijding</a:t>
            </a:r>
            <a:r>
              <a:rPr lang="nl-NL" sz="1200" dirty="0" smtClean="0"/>
              <a:t>: </a:t>
            </a:r>
            <a:r>
              <a:rPr lang="nl-NL" sz="1200" dirty="0"/>
              <a:t>	</a:t>
            </a:r>
            <a:r>
              <a:rPr lang="nl-NL" sz="1200" dirty="0" smtClean="0"/>
              <a:t>		€ </a:t>
            </a:r>
            <a:r>
              <a:rPr lang="nl-NL" sz="1200" dirty="0"/>
              <a:t>300.000</a:t>
            </a:r>
            <a:r>
              <a:rPr lang="nl-NL" sz="1200" dirty="0" smtClean="0"/>
              <a:t>,-</a:t>
            </a:r>
          </a:p>
          <a:p>
            <a:pPr marL="0" indent="0">
              <a:buNone/>
            </a:pPr>
            <a:endParaRPr lang="nl-NL" sz="1200" dirty="0"/>
          </a:p>
          <a:p>
            <a:pPr marL="0" indent="0">
              <a:buNone/>
            </a:pPr>
            <a:r>
              <a:rPr lang="nl-NL" sz="1200" dirty="0"/>
              <a:t>Criterium 2 Samenwerking</a:t>
            </a:r>
            <a:r>
              <a:rPr lang="nl-NL" sz="1200" dirty="0" smtClean="0"/>
              <a:t>: </a:t>
            </a:r>
            <a:r>
              <a:rPr lang="nl-NL" sz="1200" dirty="0"/>
              <a:t>	</a:t>
            </a:r>
            <a:endParaRPr lang="nl-NL" sz="1200" dirty="0" smtClean="0"/>
          </a:p>
          <a:p>
            <a:pPr marL="0" indent="0">
              <a:buNone/>
            </a:pPr>
            <a:r>
              <a:rPr lang="nl-NL" sz="1200" dirty="0" smtClean="0"/>
              <a:t>2.1 </a:t>
            </a:r>
            <a:r>
              <a:rPr lang="nl-NL" sz="1200" dirty="0"/>
              <a:t>Professionalisering van de te leveren </a:t>
            </a:r>
            <a:r>
              <a:rPr lang="nl-NL" sz="1200" dirty="0" smtClean="0"/>
              <a:t>producten: 			€ 200.000,-</a:t>
            </a:r>
          </a:p>
          <a:p>
            <a:pPr marL="0" indent="0">
              <a:buNone/>
            </a:pPr>
            <a:r>
              <a:rPr lang="nl-NL" sz="1200" dirty="0" smtClean="0"/>
              <a:t>2.2 Risicobeheersing: 		€ 100.000,-</a:t>
            </a:r>
          </a:p>
          <a:p>
            <a:pPr marL="0" indent="0">
              <a:buNone/>
            </a:pPr>
            <a:endParaRPr lang="nl-NL" sz="1200" dirty="0"/>
          </a:p>
          <a:p>
            <a:pPr marL="0" indent="0">
              <a:buNone/>
            </a:pPr>
            <a:endParaRPr lang="nl-NL" dirty="0"/>
          </a:p>
        </p:txBody>
      </p:sp>
    </p:spTree>
    <p:extLst>
      <p:ext uri="{BB962C8B-B14F-4D97-AF65-F5344CB8AC3E}">
        <p14:creationId xmlns:p14="http://schemas.microsoft.com/office/powerpoint/2010/main" val="35748933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Maximale score (Beoordelingscijfer)</a:t>
            </a:r>
            <a:endParaRPr lang="nl-NL" dirty="0"/>
          </a:p>
        </p:txBody>
      </p:sp>
      <p:sp>
        <p:nvSpPr>
          <p:cNvPr id="4" name="Tijdelijke aanduiding voor datum 3"/>
          <p:cNvSpPr>
            <a:spLocks noGrp="1"/>
          </p:cNvSpPr>
          <p:nvPr>
            <p:ph type="dt" sz="half" idx="12"/>
          </p:nvPr>
        </p:nvSpPr>
        <p:spPr/>
        <p:txBody>
          <a:bodyPr/>
          <a:lstStyle/>
          <a:p>
            <a:pPr>
              <a:defRPr/>
            </a:pPr>
            <a:r>
              <a:rPr lang="nl-NL" smtClean="0"/>
              <a:t>29 september 2015</a:t>
            </a:r>
            <a:endParaRPr lang="nl-NL"/>
          </a:p>
        </p:txBody>
      </p:sp>
      <p:graphicFrame>
        <p:nvGraphicFramePr>
          <p:cNvPr id="5" name="Tijdelijke aanduiding voor inhoud 5"/>
          <p:cNvGraphicFramePr>
            <a:graphicFrameLocks/>
          </p:cNvGraphicFramePr>
          <p:nvPr>
            <p:extLst>
              <p:ext uri="{D42A27DB-BD31-4B8C-83A1-F6EECF244321}">
                <p14:modId xmlns:p14="http://schemas.microsoft.com/office/powerpoint/2010/main" val="1819010426"/>
              </p:ext>
            </p:extLst>
          </p:nvPr>
        </p:nvGraphicFramePr>
        <p:xfrm>
          <a:off x="630000" y="1966827"/>
          <a:ext cx="9394947" cy="4065984"/>
        </p:xfrm>
        <a:graphic>
          <a:graphicData uri="http://schemas.openxmlformats.org/drawingml/2006/table">
            <a:tbl>
              <a:tblPr firstRow="1" firstCol="1" bandRow="1">
                <a:tableStyleId>{5C22544A-7EE6-4342-B048-85BDC9FD1C3A}</a:tableStyleId>
              </a:tblPr>
              <a:tblGrid>
                <a:gridCol w="1773916">
                  <a:extLst>
                    <a:ext uri="{9D8B030D-6E8A-4147-A177-3AD203B41FA5}">
                      <a16:colId xmlns:a16="http://schemas.microsoft.com/office/drawing/2014/main" val="3322707532"/>
                    </a:ext>
                  </a:extLst>
                </a:gridCol>
                <a:gridCol w="5879020">
                  <a:extLst>
                    <a:ext uri="{9D8B030D-6E8A-4147-A177-3AD203B41FA5}">
                      <a16:colId xmlns:a16="http://schemas.microsoft.com/office/drawing/2014/main" val="4292935137"/>
                    </a:ext>
                  </a:extLst>
                </a:gridCol>
                <a:gridCol w="1742011">
                  <a:extLst>
                    <a:ext uri="{9D8B030D-6E8A-4147-A177-3AD203B41FA5}">
                      <a16:colId xmlns:a16="http://schemas.microsoft.com/office/drawing/2014/main" val="3382887095"/>
                    </a:ext>
                  </a:extLst>
                </a:gridCol>
              </a:tblGrid>
              <a:tr h="685998">
                <a:tc>
                  <a:txBody>
                    <a:bodyPr/>
                    <a:lstStyle/>
                    <a:p>
                      <a:pPr algn="ctr">
                        <a:lnSpc>
                          <a:spcPts val="1200"/>
                        </a:lnSpc>
                        <a:spcAft>
                          <a:spcPts val="0"/>
                        </a:spcAft>
                      </a:pPr>
                      <a:r>
                        <a:rPr lang="nl-NL" sz="900" dirty="0">
                          <a:effectLst/>
                        </a:rPr>
                        <a:t>Beoordelings-cijfer</a:t>
                      </a:r>
                      <a:endParaRPr lang="nl-NL"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nl-NL" sz="900">
                          <a:effectLst/>
                        </a:rPr>
                        <a:t>Waardering</a:t>
                      </a:r>
                      <a:endParaRPr lang="nl-NL" sz="1200">
                        <a:effectLst/>
                      </a:endParaRPr>
                    </a:p>
                    <a:p>
                      <a:pPr algn="ctr">
                        <a:lnSpc>
                          <a:spcPts val="1200"/>
                        </a:lnSpc>
                        <a:spcAft>
                          <a:spcPts val="0"/>
                        </a:spcAft>
                      </a:pPr>
                      <a:r>
                        <a:rPr lang="nl-NL" sz="900">
                          <a:effectLst/>
                        </a:rPr>
                        <a:t>(mate waarin meerwaarde wordt geleverd)</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nl-NL" sz="900">
                          <a:effectLst/>
                        </a:rPr>
                        <a:t>% van maximale</a:t>
                      </a:r>
                      <a:endParaRPr lang="nl-NL" sz="1200">
                        <a:effectLst/>
                      </a:endParaRPr>
                    </a:p>
                    <a:p>
                      <a:pPr algn="ctr">
                        <a:lnSpc>
                          <a:spcPts val="1200"/>
                        </a:lnSpc>
                        <a:spcAft>
                          <a:spcPts val="0"/>
                        </a:spcAft>
                      </a:pPr>
                      <a:r>
                        <a:rPr lang="nl-NL" sz="900">
                          <a:effectLst/>
                        </a:rPr>
                        <a:t>kwaliteits-waarde</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20932102"/>
                  </a:ext>
                </a:extLst>
              </a:tr>
              <a:tr h="375554">
                <a:tc>
                  <a:txBody>
                    <a:bodyPr/>
                    <a:lstStyle/>
                    <a:p>
                      <a:pPr algn="ctr">
                        <a:lnSpc>
                          <a:spcPts val="1200"/>
                        </a:lnSpc>
                        <a:spcAft>
                          <a:spcPts val="0"/>
                        </a:spcAft>
                      </a:pPr>
                      <a:r>
                        <a:rPr lang="nl-NL" sz="900">
                          <a:effectLst/>
                        </a:rPr>
                        <a:t>10</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Uitstekend (heel veel meerwaarde)               </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48590">
                        <a:lnSpc>
                          <a:spcPts val="1200"/>
                        </a:lnSpc>
                        <a:spcAft>
                          <a:spcPts val="0"/>
                        </a:spcAft>
                      </a:pPr>
                      <a:r>
                        <a:rPr lang="nl-NL" sz="900">
                          <a:effectLst/>
                        </a:rPr>
                        <a:t>100</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02027388"/>
                  </a:ext>
                </a:extLst>
              </a:tr>
              <a:tr h="375554">
                <a:tc>
                  <a:txBody>
                    <a:bodyPr/>
                    <a:lstStyle/>
                    <a:p>
                      <a:pPr algn="ctr">
                        <a:lnSpc>
                          <a:spcPts val="1200"/>
                        </a:lnSpc>
                        <a:spcAft>
                          <a:spcPts val="0"/>
                        </a:spcAft>
                      </a:pPr>
                      <a:r>
                        <a:rPr lang="nl-NL" sz="900">
                          <a:effectLst/>
                        </a:rPr>
                        <a:t>9</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Zeer goed (veel meerwaarde)</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48590">
                        <a:lnSpc>
                          <a:spcPts val="1200"/>
                        </a:lnSpc>
                        <a:spcAft>
                          <a:spcPts val="0"/>
                        </a:spcAft>
                      </a:pPr>
                      <a:r>
                        <a:rPr lang="nl-NL" sz="900">
                          <a:effectLst/>
                        </a:rPr>
                        <a:t>75</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31040618"/>
                  </a:ext>
                </a:extLst>
              </a:tr>
              <a:tr h="375554">
                <a:tc>
                  <a:txBody>
                    <a:bodyPr/>
                    <a:lstStyle/>
                    <a:p>
                      <a:pPr algn="ctr">
                        <a:lnSpc>
                          <a:spcPts val="1200"/>
                        </a:lnSpc>
                        <a:spcAft>
                          <a:spcPts val="0"/>
                        </a:spcAft>
                      </a:pPr>
                      <a:r>
                        <a:rPr lang="nl-NL" sz="900">
                          <a:effectLst/>
                        </a:rPr>
                        <a:t>8</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Goed (ruim voldoende tot aanzienlijke meerwaarde) </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48590">
                        <a:lnSpc>
                          <a:spcPts val="1200"/>
                        </a:lnSpc>
                        <a:spcAft>
                          <a:spcPts val="0"/>
                        </a:spcAft>
                      </a:pPr>
                      <a:r>
                        <a:rPr lang="nl-NL" sz="900">
                          <a:effectLst/>
                        </a:rPr>
                        <a:t>50</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86084873"/>
                  </a:ext>
                </a:extLst>
              </a:tr>
              <a:tr h="375554">
                <a:tc>
                  <a:txBody>
                    <a:bodyPr/>
                    <a:lstStyle/>
                    <a:p>
                      <a:pPr algn="ctr">
                        <a:lnSpc>
                          <a:spcPts val="1200"/>
                        </a:lnSpc>
                        <a:spcAft>
                          <a:spcPts val="0"/>
                        </a:spcAft>
                      </a:pPr>
                      <a:r>
                        <a:rPr lang="nl-NL" sz="900">
                          <a:effectLst/>
                        </a:rPr>
                        <a:t>7</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Redelijk (voldoende meerwaarde)</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48590">
                        <a:lnSpc>
                          <a:spcPts val="1200"/>
                        </a:lnSpc>
                        <a:spcAft>
                          <a:spcPts val="0"/>
                        </a:spcAft>
                      </a:pPr>
                      <a:r>
                        <a:rPr lang="nl-NL" sz="900">
                          <a:effectLst/>
                        </a:rPr>
                        <a:t>25</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92955245"/>
                  </a:ext>
                </a:extLst>
              </a:tr>
              <a:tr h="375554">
                <a:tc>
                  <a:txBody>
                    <a:bodyPr/>
                    <a:lstStyle/>
                    <a:p>
                      <a:pPr algn="ctr">
                        <a:lnSpc>
                          <a:spcPts val="1200"/>
                        </a:lnSpc>
                        <a:spcAft>
                          <a:spcPts val="0"/>
                        </a:spcAft>
                      </a:pPr>
                      <a:r>
                        <a:rPr lang="nl-NL" sz="900">
                          <a:effectLst/>
                        </a:rPr>
                        <a:t>6</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Neutraal (niet of nauwelijks meerwaarde)</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48590">
                        <a:lnSpc>
                          <a:spcPts val="1200"/>
                        </a:lnSpc>
                        <a:spcAft>
                          <a:spcPts val="0"/>
                        </a:spcAft>
                      </a:pPr>
                      <a:r>
                        <a:rPr lang="nl-NL" sz="900">
                          <a:effectLst/>
                        </a:rPr>
                        <a:t>0</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0063992"/>
                  </a:ext>
                </a:extLst>
              </a:tr>
              <a:tr h="375554">
                <a:tc>
                  <a:txBody>
                    <a:bodyPr/>
                    <a:lstStyle/>
                    <a:p>
                      <a:pPr algn="ctr">
                        <a:lnSpc>
                          <a:spcPts val="1200"/>
                        </a:lnSpc>
                        <a:spcAft>
                          <a:spcPts val="0"/>
                        </a:spcAft>
                      </a:pPr>
                      <a:r>
                        <a:rPr lang="nl-NL" sz="900">
                          <a:effectLst/>
                        </a:rPr>
                        <a:t>5</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Onvoldoende (deels ontoereikend/nadelig/gevaarlijk)</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48590">
                        <a:lnSpc>
                          <a:spcPts val="1200"/>
                        </a:lnSpc>
                        <a:spcAft>
                          <a:spcPts val="0"/>
                        </a:spcAft>
                      </a:pPr>
                      <a:r>
                        <a:rPr lang="nl-NL" sz="900">
                          <a:effectLst/>
                        </a:rPr>
                        <a:t>- 25</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56519211"/>
                  </a:ext>
                </a:extLst>
              </a:tr>
              <a:tr h="375554">
                <a:tc>
                  <a:txBody>
                    <a:bodyPr/>
                    <a:lstStyle/>
                    <a:p>
                      <a:pPr algn="ctr">
                        <a:lnSpc>
                          <a:spcPts val="1200"/>
                        </a:lnSpc>
                        <a:spcAft>
                          <a:spcPts val="0"/>
                        </a:spcAft>
                      </a:pPr>
                      <a:r>
                        <a:rPr lang="nl-NL" sz="900">
                          <a:effectLst/>
                        </a:rPr>
                        <a:t>4</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Ruim onvoldoende (ruim ontoereikend/nadelig/gevaarlijk)</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48590">
                        <a:lnSpc>
                          <a:spcPts val="1200"/>
                        </a:lnSpc>
                        <a:spcAft>
                          <a:spcPts val="0"/>
                        </a:spcAft>
                      </a:pPr>
                      <a:r>
                        <a:rPr lang="nl-NL" sz="900">
                          <a:effectLst/>
                        </a:rPr>
                        <a:t>- 50</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70050434"/>
                  </a:ext>
                </a:extLst>
              </a:tr>
              <a:tr h="375554">
                <a:tc>
                  <a:txBody>
                    <a:bodyPr/>
                    <a:lstStyle/>
                    <a:p>
                      <a:pPr algn="ctr">
                        <a:lnSpc>
                          <a:spcPts val="1200"/>
                        </a:lnSpc>
                        <a:spcAft>
                          <a:spcPts val="0"/>
                        </a:spcAft>
                      </a:pPr>
                      <a:r>
                        <a:rPr lang="nl-NL" sz="900">
                          <a:effectLst/>
                        </a:rPr>
                        <a:t>3</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Slecht (zeer ontoereikend/nadelig/gevaarlijk)</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48590">
                        <a:lnSpc>
                          <a:spcPts val="1200"/>
                        </a:lnSpc>
                        <a:spcAft>
                          <a:spcPts val="0"/>
                        </a:spcAft>
                      </a:pPr>
                      <a:r>
                        <a:rPr lang="nl-NL" sz="900">
                          <a:effectLst/>
                        </a:rPr>
                        <a:t>- 75</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45800682"/>
                  </a:ext>
                </a:extLst>
              </a:tr>
              <a:tr h="375554">
                <a:tc>
                  <a:txBody>
                    <a:bodyPr/>
                    <a:lstStyle/>
                    <a:p>
                      <a:pPr algn="ctr">
                        <a:lnSpc>
                          <a:spcPts val="1200"/>
                        </a:lnSpc>
                        <a:spcAft>
                          <a:spcPts val="0"/>
                        </a:spcAft>
                      </a:pPr>
                      <a:r>
                        <a:rPr lang="nl-NL" sz="900">
                          <a:effectLst/>
                        </a:rPr>
                        <a:t>2</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Zeer slecht (uiterst ontoereikend/nadelig/gevaarlijk)</a:t>
                      </a:r>
                      <a:endParaRPr lang="nl-NL"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148590">
                        <a:lnSpc>
                          <a:spcPts val="1200"/>
                        </a:lnSpc>
                        <a:spcAft>
                          <a:spcPts val="0"/>
                        </a:spcAft>
                      </a:pPr>
                      <a:r>
                        <a:rPr lang="nl-NL" sz="900" dirty="0">
                          <a:effectLst/>
                        </a:rPr>
                        <a:t>- 100</a:t>
                      </a:r>
                      <a:endParaRPr lang="nl-NL"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09253999"/>
                  </a:ext>
                </a:extLst>
              </a:tr>
            </a:tbl>
          </a:graphicData>
        </a:graphic>
      </p:graphicFrame>
    </p:spTree>
    <p:extLst>
      <p:ext uri="{BB962C8B-B14F-4D97-AF65-F5344CB8AC3E}">
        <p14:creationId xmlns:p14="http://schemas.microsoft.com/office/powerpoint/2010/main" val="34999626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 Fictieve inschrijving </a:t>
            </a:r>
            <a:endParaRPr lang="nl-NL" dirty="0"/>
          </a:p>
        </p:txBody>
      </p:sp>
      <p:sp>
        <p:nvSpPr>
          <p:cNvPr id="3" name="Tijdelijke aanduiding voor tekst 2"/>
          <p:cNvSpPr>
            <a:spLocks noGrp="1"/>
          </p:cNvSpPr>
          <p:nvPr>
            <p:ph type="body" sz="quarter" idx="11"/>
          </p:nvPr>
        </p:nvSpPr>
        <p:spPr/>
        <p:txBody>
          <a:bodyPr/>
          <a:lstStyle/>
          <a:p>
            <a:pPr marL="313200" lvl="1" indent="0">
              <a:lnSpc>
                <a:spcPct val="100000"/>
              </a:lnSpc>
              <a:buNone/>
            </a:pPr>
            <a:r>
              <a:rPr lang="nl-NL" dirty="0"/>
              <a:t>Inschrijver A: inschrijvingssom van € 550.000,- </a:t>
            </a:r>
          </a:p>
          <a:p>
            <a:pPr marL="313200" lvl="1" indent="0">
              <a:buNone/>
            </a:pPr>
            <a:r>
              <a:rPr lang="nl-NL" sz="1600" dirty="0" smtClean="0"/>
              <a:t>C1</a:t>
            </a:r>
            <a:r>
              <a:rPr lang="nl-NL" sz="1600" dirty="0"/>
              <a:t>: cijfer </a:t>
            </a:r>
            <a:r>
              <a:rPr lang="nl-NL" sz="1600" dirty="0" smtClean="0"/>
              <a:t>8 </a:t>
            </a:r>
            <a:r>
              <a:rPr lang="nl-NL" sz="1600" dirty="0"/>
              <a:t>(€ </a:t>
            </a:r>
            <a:r>
              <a:rPr lang="nl-NL" sz="1600" dirty="0" smtClean="0"/>
              <a:t>150.000), C2</a:t>
            </a:r>
            <a:r>
              <a:rPr lang="nl-NL" sz="1600" dirty="0"/>
              <a:t>: cijfer 6</a:t>
            </a:r>
            <a:r>
              <a:rPr lang="nl-NL" sz="1600" dirty="0" smtClean="0"/>
              <a:t> </a:t>
            </a:r>
            <a:r>
              <a:rPr lang="nl-NL" sz="1600" dirty="0"/>
              <a:t>(</a:t>
            </a:r>
            <a:r>
              <a:rPr lang="nl-NL" sz="1600" dirty="0" smtClean="0"/>
              <a:t>€ 0). </a:t>
            </a:r>
            <a:r>
              <a:rPr lang="nl-NL" sz="1600" dirty="0"/>
              <a:t>Totale kwaliteitswaarde: € </a:t>
            </a:r>
            <a:r>
              <a:rPr lang="nl-NL" sz="1600" dirty="0" smtClean="0"/>
              <a:t>150.000</a:t>
            </a:r>
            <a:endParaRPr lang="nl-NL" sz="1600" dirty="0"/>
          </a:p>
          <a:p>
            <a:pPr marL="313200" lvl="1" indent="0">
              <a:buNone/>
            </a:pPr>
            <a:r>
              <a:rPr lang="nl-NL" sz="1600" dirty="0"/>
              <a:t>Inschrijvingssom (€ 550.000) minus totale kwaliteitswaarde (€ </a:t>
            </a:r>
            <a:r>
              <a:rPr lang="nl-NL" sz="1600" dirty="0" smtClean="0"/>
              <a:t>150.000</a:t>
            </a:r>
            <a:r>
              <a:rPr lang="nl-NL" sz="1600" dirty="0"/>
              <a:t>) = </a:t>
            </a:r>
            <a:r>
              <a:rPr lang="nl-NL" sz="1600" b="1" dirty="0"/>
              <a:t>fictieve </a:t>
            </a:r>
          </a:p>
          <a:p>
            <a:pPr marL="313200" lvl="1" indent="0">
              <a:buNone/>
            </a:pPr>
            <a:r>
              <a:rPr lang="nl-NL" sz="1600" b="1" dirty="0"/>
              <a:t>inschrijvingssom (€ </a:t>
            </a:r>
            <a:r>
              <a:rPr lang="nl-NL" sz="1600" b="1" dirty="0" smtClean="0"/>
              <a:t>400.000</a:t>
            </a:r>
            <a:r>
              <a:rPr lang="nl-NL" sz="1600" b="1" dirty="0"/>
              <a:t>)</a:t>
            </a:r>
          </a:p>
          <a:p>
            <a:pPr marL="313200" lvl="1" indent="0">
              <a:buNone/>
            </a:pPr>
            <a:endParaRPr lang="nl-NL" sz="700" b="1" dirty="0"/>
          </a:p>
          <a:p>
            <a:pPr marL="313200" lvl="1" indent="0">
              <a:buNone/>
            </a:pPr>
            <a:r>
              <a:rPr lang="nl-NL" dirty="0"/>
              <a:t>Inschrijver B: inschrijvingssom van € 675.000,-</a:t>
            </a:r>
          </a:p>
          <a:p>
            <a:pPr marL="313200" lvl="1" indent="0">
              <a:buNone/>
            </a:pPr>
            <a:r>
              <a:rPr lang="nl-NL" sz="1600" dirty="0" smtClean="0"/>
              <a:t>C1</a:t>
            </a:r>
            <a:r>
              <a:rPr lang="nl-NL" sz="1600" dirty="0"/>
              <a:t>: cijfer 8 (€ </a:t>
            </a:r>
            <a:r>
              <a:rPr lang="nl-NL" sz="1600" dirty="0" smtClean="0"/>
              <a:t>150.000</a:t>
            </a:r>
            <a:r>
              <a:rPr lang="nl-NL" sz="1600" dirty="0"/>
              <a:t>), </a:t>
            </a:r>
            <a:r>
              <a:rPr lang="nl-NL" sz="1600" dirty="0" smtClean="0"/>
              <a:t>C2</a:t>
            </a:r>
            <a:r>
              <a:rPr lang="nl-NL" sz="1600" dirty="0"/>
              <a:t>: cijfer 9 (€ </a:t>
            </a:r>
            <a:r>
              <a:rPr lang="nl-NL" sz="1600" dirty="0" smtClean="0"/>
              <a:t>112.500</a:t>
            </a:r>
            <a:r>
              <a:rPr lang="nl-NL" sz="1600" dirty="0"/>
              <a:t>). Totale kwaliteitswaarde: € </a:t>
            </a:r>
            <a:r>
              <a:rPr lang="nl-NL" sz="1600" dirty="0" smtClean="0"/>
              <a:t>262.500</a:t>
            </a:r>
            <a:endParaRPr lang="nl-NL" sz="1600" dirty="0"/>
          </a:p>
          <a:p>
            <a:pPr marL="313200" lvl="1" indent="0">
              <a:buNone/>
            </a:pPr>
            <a:r>
              <a:rPr lang="nl-NL" sz="1600" dirty="0"/>
              <a:t>Inschrijvingssom (€ 675.000) minus totale kwaliteitswaarde (€ </a:t>
            </a:r>
            <a:r>
              <a:rPr lang="nl-NL" sz="1600" dirty="0" smtClean="0"/>
              <a:t>262.500</a:t>
            </a:r>
            <a:r>
              <a:rPr lang="nl-NL" sz="1600" dirty="0"/>
              <a:t>) = </a:t>
            </a:r>
            <a:r>
              <a:rPr lang="nl-NL" sz="1600" b="1" dirty="0"/>
              <a:t>fictieve </a:t>
            </a:r>
          </a:p>
          <a:p>
            <a:pPr marL="313200" lvl="1" indent="0">
              <a:buNone/>
            </a:pPr>
            <a:r>
              <a:rPr lang="nl-NL" sz="1600" b="1" dirty="0"/>
              <a:t>inschrijvingssom (€ </a:t>
            </a:r>
            <a:r>
              <a:rPr lang="nl-NL" sz="1600" b="1" dirty="0" smtClean="0"/>
              <a:t>412.500</a:t>
            </a:r>
            <a:r>
              <a:rPr lang="nl-NL" sz="1600" b="1" dirty="0"/>
              <a:t>)</a:t>
            </a:r>
          </a:p>
          <a:p>
            <a:pPr marL="313200" lvl="1" indent="0">
              <a:buNone/>
            </a:pPr>
            <a:endParaRPr lang="nl-NL" sz="700" b="1" dirty="0"/>
          </a:p>
          <a:p>
            <a:pPr marL="313200" lvl="1" indent="0">
              <a:buNone/>
            </a:pPr>
            <a:r>
              <a:rPr lang="nl-NL" dirty="0"/>
              <a:t>Inschrijver C: inschrijvingssom van € 400.000,-</a:t>
            </a:r>
          </a:p>
          <a:p>
            <a:pPr marL="313200" lvl="1" indent="0">
              <a:buNone/>
            </a:pPr>
            <a:r>
              <a:rPr lang="nl-NL" sz="1600" dirty="0" smtClean="0"/>
              <a:t>C1</a:t>
            </a:r>
            <a:r>
              <a:rPr lang="nl-NL" sz="1600" dirty="0"/>
              <a:t>: cijfer 6 (€ 0), </a:t>
            </a:r>
            <a:r>
              <a:rPr lang="nl-NL" sz="1600" dirty="0" smtClean="0"/>
              <a:t>C2</a:t>
            </a:r>
            <a:r>
              <a:rPr lang="nl-NL" sz="1600" dirty="0"/>
              <a:t>: cijfer 4 (€ + </a:t>
            </a:r>
            <a:r>
              <a:rPr lang="nl-NL" sz="1600" dirty="0" smtClean="0"/>
              <a:t>75.000</a:t>
            </a:r>
            <a:r>
              <a:rPr lang="nl-NL" sz="1600" dirty="0"/>
              <a:t>). Totale kwaliteitswaarde: € + </a:t>
            </a:r>
            <a:r>
              <a:rPr lang="nl-NL" sz="1600" dirty="0" smtClean="0"/>
              <a:t>75.000</a:t>
            </a:r>
            <a:endParaRPr lang="nl-NL" sz="1600" dirty="0"/>
          </a:p>
          <a:p>
            <a:pPr marL="313200" lvl="1" indent="0">
              <a:buNone/>
            </a:pPr>
            <a:r>
              <a:rPr lang="nl-NL" sz="1600" dirty="0"/>
              <a:t>Inschrijvingssom (€ 400.000) minus totale kwaliteitswaarde (€ + </a:t>
            </a:r>
            <a:r>
              <a:rPr lang="nl-NL" sz="1600" dirty="0" smtClean="0"/>
              <a:t>75.000</a:t>
            </a:r>
            <a:r>
              <a:rPr lang="nl-NL" sz="1600" dirty="0"/>
              <a:t>) = </a:t>
            </a:r>
            <a:r>
              <a:rPr lang="nl-NL" sz="1600" b="1" dirty="0"/>
              <a:t>fictieve </a:t>
            </a:r>
          </a:p>
          <a:p>
            <a:pPr marL="313200" lvl="1" indent="0">
              <a:buNone/>
            </a:pPr>
            <a:r>
              <a:rPr lang="nl-NL" sz="1600" b="1" dirty="0"/>
              <a:t>inschrijvingssom (€ </a:t>
            </a:r>
            <a:r>
              <a:rPr lang="nl-NL" sz="1600" b="1" dirty="0" smtClean="0"/>
              <a:t>475.000</a:t>
            </a:r>
            <a:r>
              <a:rPr lang="nl-NL" sz="1600" b="1" dirty="0"/>
              <a:t>)</a:t>
            </a:r>
          </a:p>
          <a:p>
            <a:pPr marL="0" indent="0">
              <a:buNone/>
            </a:pPr>
            <a:endParaRPr lang="nl-NL" dirty="0"/>
          </a:p>
        </p:txBody>
      </p:sp>
      <p:sp>
        <p:nvSpPr>
          <p:cNvPr id="4" name="Tijdelijke aanduiding voor datum 3"/>
          <p:cNvSpPr>
            <a:spLocks noGrp="1"/>
          </p:cNvSpPr>
          <p:nvPr>
            <p:ph type="dt" sz="half" idx="12"/>
          </p:nvPr>
        </p:nvSpPr>
        <p:spPr/>
        <p:txBody>
          <a:bodyPr/>
          <a:lstStyle/>
          <a:p>
            <a:pPr>
              <a:defRPr/>
            </a:pPr>
            <a:r>
              <a:rPr lang="nl-NL" smtClean="0"/>
              <a:t>29 september 2015</a:t>
            </a:r>
            <a:endParaRPr lang="nl-NL"/>
          </a:p>
        </p:txBody>
      </p:sp>
    </p:spTree>
    <p:extLst>
      <p:ext uri="{BB962C8B-B14F-4D97-AF65-F5344CB8AC3E}">
        <p14:creationId xmlns:p14="http://schemas.microsoft.com/office/powerpoint/2010/main" val="29238942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Voorwaarde inschrijving</a:t>
            </a:r>
            <a:endParaRPr lang="nl-NL" dirty="0"/>
          </a:p>
        </p:txBody>
      </p:sp>
      <p:sp>
        <p:nvSpPr>
          <p:cNvPr id="3" name="Tijdelijke aanduiding voor tekst 2"/>
          <p:cNvSpPr>
            <a:spLocks noGrp="1"/>
          </p:cNvSpPr>
          <p:nvPr>
            <p:ph type="body" sz="quarter" idx="11"/>
          </p:nvPr>
        </p:nvSpPr>
        <p:spPr/>
        <p:txBody>
          <a:bodyPr/>
          <a:lstStyle/>
          <a:p>
            <a:pPr lvl="1">
              <a:buFont typeface="Arial" panose="020B0604020202020204" pitchFamily="34" charset="0"/>
              <a:buChar char="•"/>
            </a:pPr>
            <a:r>
              <a:rPr lang="nl-NL" dirty="0" smtClean="0"/>
              <a:t>Maximum van </a:t>
            </a:r>
            <a:r>
              <a:rPr lang="nl-NL" dirty="0"/>
              <a:t>3 pagina’s A4 formaat voor perceel 1 en 4 pagina’s A4 formaat voor perceel 2 (inclusief bijlagen maar exclusief voorblad, inleiding, inhoudsopgave en tabbladen</a:t>
            </a:r>
            <a:r>
              <a:rPr lang="nl-NL" dirty="0" smtClean="0"/>
              <a:t>) </a:t>
            </a:r>
          </a:p>
          <a:p>
            <a:pPr lvl="1">
              <a:buFont typeface="Arial" panose="020B0604020202020204" pitchFamily="34" charset="0"/>
              <a:buChar char="•"/>
            </a:pPr>
            <a:r>
              <a:rPr lang="nl-NL" dirty="0" smtClean="0"/>
              <a:t>Let </a:t>
            </a:r>
            <a:r>
              <a:rPr lang="nl-NL" dirty="0"/>
              <a:t>op het gebruikte </a:t>
            </a:r>
            <a:r>
              <a:rPr lang="nl-NL" b="1" dirty="0"/>
              <a:t>lettertype</a:t>
            </a:r>
            <a:r>
              <a:rPr lang="nl-NL" dirty="0"/>
              <a:t>, </a:t>
            </a:r>
            <a:r>
              <a:rPr lang="nl-NL" b="1" dirty="0"/>
              <a:t>minimale regelafstand</a:t>
            </a:r>
            <a:r>
              <a:rPr lang="nl-NL" dirty="0"/>
              <a:t> en de </a:t>
            </a:r>
            <a:r>
              <a:rPr lang="nl-NL" b="1" dirty="0"/>
              <a:t>minimale marges </a:t>
            </a:r>
            <a:r>
              <a:rPr lang="nl-NL" dirty="0"/>
              <a:t>(zie bijlage G)</a:t>
            </a:r>
          </a:p>
          <a:p>
            <a:pPr lvl="1">
              <a:buFont typeface="Arial" panose="020B0604020202020204" pitchFamily="34" charset="0"/>
              <a:buChar char="•"/>
            </a:pPr>
            <a:endParaRPr lang="nl-NL" dirty="0" smtClean="0"/>
          </a:p>
          <a:p>
            <a:pPr lvl="1">
              <a:buFont typeface="Arial" panose="020B0604020202020204" pitchFamily="34" charset="0"/>
              <a:buChar char="•"/>
            </a:pPr>
            <a:endParaRPr lang="nl-NL" dirty="0"/>
          </a:p>
          <a:p>
            <a:pPr lvl="1">
              <a:buFont typeface="Arial" panose="020B0604020202020204" pitchFamily="34" charset="0"/>
              <a:buChar char="•"/>
            </a:pPr>
            <a:r>
              <a:rPr lang="nl-NL" dirty="0" smtClean="0">
                <a:solidFill>
                  <a:srgbClr val="FF0000"/>
                </a:solidFill>
              </a:rPr>
              <a:t>Let op!: </a:t>
            </a:r>
          </a:p>
          <a:p>
            <a:pPr lvl="3"/>
            <a:r>
              <a:rPr lang="nl-NL" dirty="0"/>
              <a:t>P</a:t>
            </a:r>
            <a:r>
              <a:rPr lang="nl-NL" dirty="0" smtClean="0"/>
              <a:t>lafondbedrag </a:t>
            </a:r>
            <a:r>
              <a:rPr lang="nl-NL" dirty="0"/>
              <a:t>voor perceel 2 (exclusief omzetbelasting) </a:t>
            </a:r>
            <a:r>
              <a:rPr lang="nl-NL" dirty="0" smtClean="0"/>
              <a:t>€ </a:t>
            </a:r>
            <a:r>
              <a:rPr lang="nl-NL" dirty="0"/>
              <a:t>1.200.000,-. De inschrijvingssom dient gelijk aan of kleiner te zijn dan het plafondbedrag. Indien dit niet het geval is, is de inschrijving ongeldig. </a:t>
            </a:r>
            <a:endParaRPr lang="nl-NL" dirty="0" smtClean="0"/>
          </a:p>
          <a:p>
            <a:pPr lvl="3"/>
            <a:r>
              <a:rPr lang="nl-NL" dirty="0" smtClean="0"/>
              <a:t>Voor </a:t>
            </a:r>
            <a:r>
              <a:rPr lang="nl-NL" dirty="0"/>
              <a:t>perceel 1 geldt er geen plafondbedrag. </a:t>
            </a:r>
          </a:p>
          <a:p>
            <a:pPr lvl="3"/>
            <a:r>
              <a:rPr lang="nl-NL" b="1" dirty="0" smtClean="0"/>
              <a:t>De </a:t>
            </a:r>
            <a:r>
              <a:rPr lang="nl-NL" b="1" dirty="0"/>
              <a:t>maximale waarde van de </a:t>
            </a:r>
            <a:r>
              <a:rPr lang="nl-NL" b="1" dirty="0" smtClean="0"/>
              <a:t>Raamovereenkomst (</a:t>
            </a:r>
            <a:r>
              <a:rPr lang="nl-NL" b="1" dirty="0"/>
              <a:t>€ </a:t>
            </a:r>
            <a:r>
              <a:rPr lang="nl-NL" b="1" dirty="0" smtClean="0"/>
              <a:t>3.500.000,- perceel 1, € 5.000.000,- perceel 2) </a:t>
            </a:r>
            <a:r>
              <a:rPr lang="nl-NL" b="1" dirty="0"/>
              <a:t>is geen raming!</a:t>
            </a:r>
          </a:p>
          <a:p>
            <a:endParaRPr lang="nl-NL" dirty="0"/>
          </a:p>
        </p:txBody>
      </p:sp>
      <p:sp>
        <p:nvSpPr>
          <p:cNvPr id="4" name="Tijdelijke aanduiding voor datum 3"/>
          <p:cNvSpPr>
            <a:spLocks noGrp="1"/>
          </p:cNvSpPr>
          <p:nvPr>
            <p:ph type="dt" sz="half" idx="12"/>
          </p:nvPr>
        </p:nvSpPr>
        <p:spPr/>
        <p:txBody>
          <a:bodyPr/>
          <a:lstStyle/>
          <a:p>
            <a:pPr>
              <a:defRPr/>
            </a:pPr>
            <a:r>
              <a:rPr lang="nl-NL" smtClean="0"/>
              <a:t>29 september 2015</a:t>
            </a:r>
            <a:endParaRPr lang="nl-NL"/>
          </a:p>
        </p:txBody>
      </p:sp>
    </p:spTree>
    <p:extLst>
      <p:ext uri="{BB962C8B-B14F-4D97-AF65-F5344CB8AC3E}">
        <p14:creationId xmlns:p14="http://schemas.microsoft.com/office/powerpoint/2010/main" val="985985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nl-NL" dirty="0" smtClean="0"/>
              <a:t>Bedankt voor </a:t>
            </a:r>
            <a:r>
              <a:rPr lang="nl-NL" smtClean="0"/>
              <a:t>uw aandacht!</a:t>
            </a:r>
            <a:endParaRPr lang="nl-NL" dirty="0"/>
          </a:p>
        </p:txBody>
      </p:sp>
      <p:sp>
        <p:nvSpPr>
          <p:cNvPr id="6" name="Ondertitel 5"/>
          <p:cNvSpPr>
            <a:spLocks noGrp="1"/>
          </p:cNvSpPr>
          <p:nvPr>
            <p:ph type="subTitle" idx="1"/>
          </p:nvPr>
        </p:nvSpPr>
        <p:spPr/>
        <p:txBody>
          <a:bodyPr/>
          <a:lstStyle/>
          <a:p>
            <a:r>
              <a:rPr lang="nl-NL" dirty="0" smtClean="0"/>
              <a:t>Succes met de aanbesteding!</a:t>
            </a:r>
            <a:endParaRPr lang="nl-NL" dirty="0"/>
          </a:p>
        </p:txBody>
      </p:sp>
      <p:sp>
        <p:nvSpPr>
          <p:cNvPr id="9" name="Tijdelijke aanduiding voor tekst 8"/>
          <p:cNvSpPr>
            <a:spLocks noGrp="1"/>
          </p:cNvSpPr>
          <p:nvPr>
            <p:ph type="body" sz="quarter" idx="26"/>
          </p:nvPr>
        </p:nvSpPr>
        <p:spPr/>
        <p:txBody>
          <a:bodyPr/>
          <a:lstStyle/>
          <a:p>
            <a:endParaRPr lang="nl-NL"/>
          </a:p>
        </p:txBody>
      </p:sp>
      <p:sp>
        <p:nvSpPr>
          <p:cNvPr id="4" name="Tijdelijke aanduiding voor datum 3"/>
          <p:cNvSpPr>
            <a:spLocks noGrp="1"/>
          </p:cNvSpPr>
          <p:nvPr>
            <p:ph type="dt" sz="half" idx="4294967295"/>
          </p:nvPr>
        </p:nvSpPr>
        <p:spPr>
          <a:xfrm>
            <a:off x="10180638" y="6613525"/>
            <a:ext cx="2011362" cy="119063"/>
          </a:xfrm>
          <a:prstGeom prst="rect">
            <a:avLst/>
          </a:prstGeom>
        </p:spPr>
        <p:txBody>
          <a:bodyPr/>
          <a:lstStyle/>
          <a:p>
            <a:pPr>
              <a:defRPr/>
            </a:pPr>
            <a:r>
              <a:rPr lang="nl-NL" smtClean="0"/>
              <a:t>29 september 2015</a:t>
            </a:r>
            <a:endParaRPr lang="nl-NL"/>
          </a:p>
        </p:txBody>
      </p:sp>
    </p:spTree>
    <p:extLst>
      <p:ext uri="{BB962C8B-B14F-4D97-AF65-F5344CB8AC3E}">
        <p14:creationId xmlns:p14="http://schemas.microsoft.com/office/powerpoint/2010/main" val="2240513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a:xfrm>
            <a:off x="1992314" y="1295400"/>
            <a:ext cx="8402637" cy="400110"/>
          </a:xfrm>
        </p:spPr>
        <p:txBody>
          <a:bodyPr/>
          <a:lstStyle/>
          <a:p>
            <a:pPr eaLnBrk="1" hangingPunct="1"/>
            <a:r>
              <a:rPr lang="nl-NL" altLang="nl-NL" dirty="0" smtClean="0"/>
              <a:t>Agenda</a:t>
            </a:r>
          </a:p>
        </p:txBody>
      </p:sp>
      <p:sp>
        <p:nvSpPr>
          <p:cNvPr id="4099" name="Tijdelijke aanduiding voor datum 4"/>
          <p:cNvSpPr>
            <a:spLocks noGrp="1"/>
          </p:cNvSpPr>
          <p:nvPr>
            <p:ph type="dt" sz="quarter" idx="12"/>
          </p:nvPr>
        </p:nvSpPr>
        <p:spPr bwMode="auto">
          <a:xfrm>
            <a:off x="9685868" y="6584950"/>
            <a:ext cx="2010833" cy="147639"/>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fontAlgn="base">
              <a:spcAft>
                <a:spcPct val="0"/>
              </a:spcAft>
              <a:defRPr/>
            </a:pPr>
            <a:r>
              <a:rPr lang="nl-NL" altLang="nl-NL" sz="1000" dirty="0">
                <a:solidFill>
                  <a:srgbClr val="000000"/>
                </a:solidFill>
              </a:rPr>
              <a:t>29 </a:t>
            </a:r>
            <a:r>
              <a:rPr lang="nl-NL" altLang="nl-NL" sz="1000" dirty="0" smtClean="0">
                <a:solidFill>
                  <a:srgbClr val="000000"/>
                </a:solidFill>
              </a:rPr>
              <a:t>juni 2022</a:t>
            </a:r>
            <a:endParaRPr lang="nl-NL" altLang="nl-NL" sz="1000" dirty="0">
              <a:solidFill>
                <a:srgbClr val="000000"/>
              </a:solidFill>
            </a:endParaRPr>
          </a:p>
        </p:txBody>
      </p:sp>
      <p:sp>
        <p:nvSpPr>
          <p:cNvPr id="3" name="Tijdelijke aanduiding voor tekst 2"/>
          <p:cNvSpPr>
            <a:spLocks noGrp="1"/>
          </p:cNvSpPr>
          <p:nvPr>
            <p:ph type="body" sz="quarter" idx="11"/>
          </p:nvPr>
        </p:nvSpPr>
        <p:spPr>
          <a:xfrm>
            <a:off x="1992314" y="2070100"/>
            <a:ext cx="8402637" cy="4140200"/>
          </a:xfrm>
        </p:spPr>
        <p:txBody>
          <a:bodyPr/>
          <a:lstStyle/>
          <a:p>
            <a:pPr marL="0" indent="0" eaLnBrk="1" hangingPunct="1">
              <a:spcBef>
                <a:spcPts val="423"/>
              </a:spcBef>
              <a:buNone/>
              <a:defRPr/>
            </a:pPr>
            <a:endParaRPr lang="nl-NL" dirty="0"/>
          </a:p>
          <a:p>
            <a:pPr eaLnBrk="1" hangingPunct="1">
              <a:spcBef>
                <a:spcPts val="423"/>
              </a:spcBef>
              <a:defRPr/>
            </a:pPr>
            <a:r>
              <a:rPr lang="nl-NL" dirty="0" smtClean="0"/>
              <a:t>Voorstellen</a:t>
            </a:r>
          </a:p>
          <a:p>
            <a:pPr eaLnBrk="1" hangingPunct="1">
              <a:spcBef>
                <a:spcPts val="423"/>
              </a:spcBef>
              <a:defRPr/>
            </a:pPr>
            <a:r>
              <a:rPr lang="nl-NL" dirty="0" smtClean="0"/>
              <a:t>Proces</a:t>
            </a:r>
            <a:endParaRPr lang="nl-NL" dirty="0"/>
          </a:p>
          <a:p>
            <a:pPr eaLnBrk="1" hangingPunct="1">
              <a:spcBef>
                <a:spcPts val="423"/>
              </a:spcBef>
              <a:defRPr/>
            </a:pPr>
            <a:r>
              <a:rPr lang="nl-NL" dirty="0" smtClean="0"/>
              <a:t>Aanleiding voor de uitvraag</a:t>
            </a:r>
          </a:p>
          <a:p>
            <a:pPr eaLnBrk="1" hangingPunct="1">
              <a:spcBef>
                <a:spcPts val="423"/>
              </a:spcBef>
              <a:defRPr/>
            </a:pPr>
            <a:r>
              <a:rPr lang="nl-NL" dirty="0" smtClean="0"/>
              <a:t>Toelichting gevraagde producten</a:t>
            </a:r>
          </a:p>
          <a:p>
            <a:pPr eaLnBrk="1" hangingPunct="1">
              <a:spcBef>
                <a:spcPts val="423"/>
              </a:spcBef>
              <a:defRPr/>
            </a:pPr>
            <a:r>
              <a:rPr lang="nl-NL" dirty="0" smtClean="0"/>
              <a:t>Huidige wetgeving </a:t>
            </a:r>
            <a:r>
              <a:rPr lang="nl-NL" dirty="0" smtClean="0">
                <a:sym typeface="Wingdings" panose="05000000000000000000" pitchFamily="2" charset="2"/>
              </a:rPr>
              <a:t> Omgevingswet</a:t>
            </a:r>
            <a:endParaRPr lang="nl-NL" dirty="0" smtClean="0"/>
          </a:p>
          <a:p>
            <a:pPr eaLnBrk="1" hangingPunct="1">
              <a:spcBef>
                <a:spcPts val="423"/>
              </a:spcBef>
              <a:defRPr/>
            </a:pPr>
            <a:r>
              <a:rPr lang="nl-NL" dirty="0"/>
              <a:t>T</a:t>
            </a:r>
            <a:r>
              <a:rPr lang="nl-NL" dirty="0" smtClean="0"/>
              <a:t>oelichting BPKV criteria</a:t>
            </a:r>
          </a:p>
          <a:p>
            <a:pPr eaLnBrk="1" hangingPunct="1">
              <a:spcBef>
                <a:spcPts val="423"/>
              </a:spcBef>
              <a:defRPr/>
            </a:pPr>
            <a:r>
              <a:rPr lang="nl-NL" dirty="0" smtClean="0"/>
              <a:t>Voorwaarde inschrijving</a:t>
            </a:r>
          </a:p>
          <a:p>
            <a:pPr eaLnBrk="1" hangingPunct="1">
              <a:spcBef>
                <a:spcPts val="423"/>
              </a:spcBef>
              <a:defRPr/>
            </a:pPr>
            <a:r>
              <a:rPr lang="nl-NL" dirty="0" smtClean="0"/>
              <a:t>Afsluiting</a:t>
            </a:r>
            <a:endParaRPr lang="nl-NL" dirty="0"/>
          </a:p>
          <a:p>
            <a:pPr eaLnBrk="1" hangingPunct="1">
              <a:spcBef>
                <a:spcPts val="423"/>
              </a:spcBef>
              <a:defRPr/>
            </a:pPr>
            <a:endParaRPr lang="nl-NL" dirty="0"/>
          </a:p>
        </p:txBody>
      </p:sp>
      <p:pic>
        <p:nvPicPr>
          <p:cNvPr id="2" name="Afbeelding 1"/>
          <p:cNvPicPr>
            <a:picLocks noChangeAspect="1"/>
          </p:cNvPicPr>
          <p:nvPr/>
        </p:nvPicPr>
        <p:blipFill>
          <a:blip r:embed="rId3"/>
          <a:stretch>
            <a:fillRect/>
          </a:stretch>
        </p:blipFill>
        <p:spPr>
          <a:xfrm>
            <a:off x="8074760" y="4115265"/>
            <a:ext cx="3895767" cy="2095035"/>
          </a:xfrm>
          <a:prstGeom prst="rect">
            <a:avLst/>
          </a:prstGeom>
        </p:spPr>
      </p:pic>
    </p:spTree>
    <p:extLst>
      <p:ext uri="{BB962C8B-B14F-4D97-AF65-F5344CB8AC3E}">
        <p14:creationId xmlns:p14="http://schemas.microsoft.com/office/powerpoint/2010/main" val="25881200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Proces</a:t>
            </a:r>
            <a:endParaRPr lang="nl-NL" dirty="0"/>
          </a:p>
        </p:txBody>
      </p:sp>
      <p:sp>
        <p:nvSpPr>
          <p:cNvPr id="4" name="Tijdelijke aanduiding voor datum 3"/>
          <p:cNvSpPr>
            <a:spLocks noGrp="1"/>
          </p:cNvSpPr>
          <p:nvPr>
            <p:ph type="dt" sz="half" idx="12"/>
          </p:nvPr>
        </p:nvSpPr>
        <p:spPr/>
        <p:txBody>
          <a:bodyPr/>
          <a:lstStyle/>
          <a:p>
            <a:pPr>
              <a:defRPr/>
            </a:pPr>
            <a:r>
              <a:rPr lang="nl-NL" smtClean="0"/>
              <a:t>29 september 2015</a:t>
            </a:r>
            <a:endParaRPr lang="nl-NL"/>
          </a:p>
        </p:txBody>
      </p:sp>
      <p:graphicFrame>
        <p:nvGraphicFramePr>
          <p:cNvPr id="7" name="Tijdelijke aanduiding voor inhoud 5"/>
          <p:cNvGraphicFramePr>
            <a:graphicFrameLocks/>
          </p:cNvGraphicFramePr>
          <p:nvPr>
            <p:extLst>
              <p:ext uri="{D42A27DB-BD31-4B8C-83A1-F6EECF244321}">
                <p14:modId xmlns:p14="http://schemas.microsoft.com/office/powerpoint/2010/main" val="750317978"/>
              </p:ext>
            </p:extLst>
          </p:nvPr>
        </p:nvGraphicFramePr>
        <p:xfrm>
          <a:off x="630238" y="2351088"/>
          <a:ext cx="10922000" cy="3505200"/>
        </p:xfrm>
        <a:graphic>
          <a:graphicData uri="http://schemas.openxmlformats.org/drawingml/2006/table">
            <a:tbl>
              <a:tblPr firstRow="1" bandRow="1"/>
              <a:tblGrid>
                <a:gridCol w="5461000">
                  <a:extLst>
                    <a:ext uri="{9D8B030D-6E8A-4147-A177-3AD203B41FA5}">
                      <a16:colId xmlns:a16="http://schemas.microsoft.com/office/drawing/2014/main" val="2910283650"/>
                    </a:ext>
                  </a:extLst>
                </a:gridCol>
                <a:gridCol w="5461000">
                  <a:extLst>
                    <a:ext uri="{9D8B030D-6E8A-4147-A177-3AD203B41FA5}">
                      <a16:colId xmlns:a16="http://schemas.microsoft.com/office/drawing/2014/main" val="3131545332"/>
                    </a:ext>
                  </a:extLst>
                </a:gridCol>
              </a:tblGrid>
              <a:tr h="37084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r>
                        <a:rPr lang="nl-NL" dirty="0" smtClean="0"/>
                        <a:t>Vervolgstappen Aanbesteding</a:t>
                      </a:r>
                      <a:endParaRPr lang="nl-NL"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BC7"/>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r>
                        <a:rPr lang="nl-NL" dirty="0" smtClean="0"/>
                        <a:t>Uiterlijke termijn</a:t>
                      </a:r>
                      <a:endParaRPr lang="nl-NL"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BC7"/>
                    </a:solidFill>
                  </a:tcPr>
                </a:tc>
                <a:extLst>
                  <a:ext uri="{0D108BD9-81ED-4DB2-BD59-A6C34878D82A}">
                    <a16:rowId xmlns:a16="http://schemas.microsoft.com/office/drawing/2014/main" val="3707666799"/>
                  </a:ext>
                </a:extLst>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Uiterlijke ontvangst van vragen voor inschrijvingen</a:t>
                      </a:r>
                      <a:endParaRPr lang="nl-NL" dirty="0"/>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13 juli 2022 (23:59 uur)</a:t>
                      </a:r>
                      <a:endParaRPr lang="nl-NL" dirty="0"/>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40000"/>
                      </a:srgbClr>
                    </a:solidFill>
                  </a:tcPr>
                </a:tc>
                <a:extLst>
                  <a:ext uri="{0D108BD9-81ED-4DB2-BD59-A6C34878D82A}">
                    <a16:rowId xmlns:a16="http://schemas.microsoft.com/office/drawing/2014/main" val="175551664"/>
                  </a:ext>
                </a:extLst>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Bekendmaken Nota van Inlichtingen inschrijffase</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27 juli 2022</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20000"/>
                      </a:srgbClr>
                    </a:solidFill>
                  </a:tcPr>
                </a:tc>
                <a:extLst>
                  <a:ext uri="{0D108BD9-81ED-4DB2-BD59-A6C34878D82A}">
                    <a16:rowId xmlns:a16="http://schemas.microsoft.com/office/drawing/2014/main" val="3316486069"/>
                  </a:ext>
                </a:extLst>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Uiterlijke ontvangst van inschrijvingen</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9 september 2022 (15:00 uur)</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40000"/>
                      </a:srgbClr>
                    </a:solidFill>
                  </a:tcPr>
                </a:tc>
                <a:extLst>
                  <a:ext uri="{0D108BD9-81ED-4DB2-BD59-A6C34878D82A}">
                    <a16:rowId xmlns:a16="http://schemas.microsoft.com/office/drawing/2014/main" val="1928905737"/>
                  </a:ext>
                </a:extLst>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Opening van de kluis met inschrijvingen</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12 september</a:t>
                      </a:r>
                      <a:r>
                        <a:rPr lang="nl-NL" baseline="0" dirty="0" smtClean="0"/>
                        <a:t> 2022 </a:t>
                      </a:r>
                      <a:r>
                        <a:rPr lang="nl-NL" dirty="0" smtClean="0"/>
                        <a:t>(09:00 uur)</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20000"/>
                      </a:srgbClr>
                    </a:solidFill>
                  </a:tcPr>
                </a:tc>
                <a:extLst>
                  <a:ext uri="{0D108BD9-81ED-4DB2-BD59-A6C34878D82A}">
                    <a16:rowId xmlns:a16="http://schemas.microsoft.com/office/drawing/2014/main" val="4156457225"/>
                  </a:ext>
                </a:extLst>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Versturen gunningsbeslissing</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2 november 2022</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40000"/>
                      </a:srgbClr>
                    </a:solidFill>
                  </a:tcPr>
                </a:tc>
                <a:extLst>
                  <a:ext uri="{0D108BD9-81ED-4DB2-BD59-A6C34878D82A}">
                    <a16:rowId xmlns:a16="http://schemas.microsoft.com/office/drawing/2014/main" val="1955741711"/>
                  </a:ext>
                </a:extLst>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Versturen gunning</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2 december 2022</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20000"/>
                      </a:srgbClr>
                    </a:solidFill>
                  </a:tcPr>
                </a:tc>
                <a:extLst>
                  <a:ext uri="{0D108BD9-81ED-4DB2-BD59-A6C34878D82A}">
                    <a16:rowId xmlns:a16="http://schemas.microsoft.com/office/drawing/2014/main" val="3811488475"/>
                  </a:ext>
                </a:extLst>
              </a:tr>
              <a:tr h="370840">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Start opdracht</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r>
                        <a:rPr lang="nl-NL" dirty="0" smtClean="0"/>
                        <a:t>Vanaf 1 januari 2023</a:t>
                      </a:r>
                      <a:endParaRPr lang="nl-NL"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7BC7">
                        <a:tint val="40000"/>
                      </a:srgbClr>
                    </a:solidFill>
                  </a:tcPr>
                </a:tc>
                <a:extLst>
                  <a:ext uri="{0D108BD9-81ED-4DB2-BD59-A6C34878D82A}">
                    <a16:rowId xmlns:a16="http://schemas.microsoft.com/office/drawing/2014/main" val="1260374673"/>
                  </a:ext>
                </a:extLst>
              </a:tr>
            </a:tbl>
          </a:graphicData>
        </a:graphic>
      </p:graphicFrame>
    </p:spTree>
    <p:extLst>
      <p:ext uri="{BB962C8B-B14F-4D97-AF65-F5344CB8AC3E}">
        <p14:creationId xmlns:p14="http://schemas.microsoft.com/office/powerpoint/2010/main" val="959165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a:xfrm>
            <a:off x="1992314" y="1295400"/>
            <a:ext cx="8402637" cy="400050"/>
          </a:xfrm>
        </p:spPr>
        <p:txBody>
          <a:bodyPr/>
          <a:lstStyle/>
          <a:p>
            <a:r>
              <a:rPr lang="nl-NL" altLang="nl-NL" smtClean="0"/>
              <a:t>Aanleiding voor de uitvraag</a:t>
            </a:r>
          </a:p>
        </p:txBody>
      </p:sp>
      <p:sp>
        <p:nvSpPr>
          <p:cNvPr id="6147" name="Tijdelijke aanduiding voor tekst 2"/>
          <p:cNvSpPr>
            <a:spLocks noGrp="1"/>
          </p:cNvSpPr>
          <p:nvPr>
            <p:ph type="body" sz="quarter" idx="11"/>
          </p:nvPr>
        </p:nvSpPr>
        <p:spPr>
          <a:xfrm>
            <a:off x="1964635" y="1962034"/>
            <a:ext cx="8780981" cy="4140200"/>
          </a:xfrm>
        </p:spPr>
        <p:txBody>
          <a:bodyPr/>
          <a:lstStyle/>
          <a:p>
            <a:r>
              <a:rPr lang="nl-NL" altLang="nl-NL" sz="1600" dirty="0" smtClean="0"/>
              <a:t>Behoefte aan flexibele schil (pieken, onderbezetting, etc.).</a:t>
            </a:r>
          </a:p>
          <a:p>
            <a:r>
              <a:rPr lang="nl-NL" altLang="nl-NL" sz="1600" dirty="0" smtClean="0"/>
              <a:t>Geen inhuur maar productuitbesteding.</a:t>
            </a:r>
          </a:p>
          <a:p>
            <a:r>
              <a:rPr lang="nl-NL" altLang="nl-NL" sz="1600" dirty="0" smtClean="0"/>
              <a:t>Uitbesteding RWS ON, ZN, MN en WNZ in 2 percelen.</a:t>
            </a:r>
          </a:p>
          <a:p>
            <a:endParaRPr lang="nl-NL" altLang="nl-NL" dirty="0" smtClean="0"/>
          </a:p>
          <a:p>
            <a:endParaRPr lang="nl-NL" altLang="nl-NL" dirty="0" smtClean="0"/>
          </a:p>
        </p:txBody>
      </p:sp>
      <p:sp>
        <p:nvSpPr>
          <p:cNvPr id="4" name="Tijdelijke aanduiding voor datum 3"/>
          <p:cNvSpPr>
            <a:spLocks noGrp="1"/>
          </p:cNvSpPr>
          <p:nvPr>
            <p:ph type="dt" sz="quarter" idx="12"/>
          </p:nvPr>
        </p:nvSpPr>
        <p:spPr/>
        <p:txBody>
          <a:bodyPr/>
          <a:lstStyle/>
          <a:p>
            <a:pPr fontAlgn="base">
              <a:spcAft>
                <a:spcPct val="0"/>
              </a:spcAft>
              <a:defRPr/>
            </a:pPr>
            <a:r>
              <a:rPr lang="nl-NL" dirty="0">
                <a:solidFill>
                  <a:srgbClr val="000000"/>
                </a:solidFill>
                <a:latin typeface="Verdana" panose="020B0604030504040204" pitchFamily="34" charset="0"/>
              </a:rPr>
              <a:t>29 </a:t>
            </a:r>
            <a:r>
              <a:rPr lang="nl-NL" dirty="0" smtClean="0">
                <a:solidFill>
                  <a:srgbClr val="000000"/>
                </a:solidFill>
                <a:latin typeface="Verdana" panose="020B0604030504040204" pitchFamily="34" charset="0"/>
              </a:rPr>
              <a:t>juni 2022</a:t>
            </a:r>
            <a:endParaRPr lang="nl-NL" dirty="0">
              <a:solidFill>
                <a:srgbClr val="000000"/>
              </a:solidFill>
              <a:latin typeface="Verdana" panose="020B0604030504040204" pitchFamily="34" charset="0"/>
            </a:endParaRPr>
          </a:p>
        </p:txBody>
      </p:sp>
      <p:pic>
        <p:nvPicPr>
          <p:cNvPr id="2" name="Afbeelding 1"/>
          <p:cNvPicPr>
            <a:picLocks noChangeAspect="1"/>
          </p:cNvPicPr>
          <p:nvPr/>
        </p:nvPicPr>
        <p:blipFill>
          <a:blip r:embed="rId3"/>
          <a:stretch>
            <a:fillRect/>
          </a:stretch>
        </p:blipFill>
        <p:spPr>
          <a:xfrm>
            <a:off x="8533935" y="2530862"/>
            <a:ext cx="3658065" cy="3658065"/>
          </a:xfrm>
          <a:prstGeom prst="rect">
            <a:avLst/>
          </a:prstGeom>
        </p:spPr>
      </p:pic>
    </p:spTree>
    <p:extLst>
      <p:ext uri="{BB962C8B-B14F-4D97-AF65-F5344CB8AC3E}">
        <p14:creationId xmlns:p14="http://schemas.microsoft.com/office/powerpoint/2010/main" val="2467051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jdelijke aanduiding voor tekst 2"/>
          <p:cNvSpPr>
            <a:spLocks noGrp="1"/>
          </p:cNvSpPr>
          <p:nvPr>
            <p:ph type="body" sz="quarter" idx="11"/>
          </p:nvPr>
        </p:nvSpPr>
        <p:spPr>
          <a:xfrm>
            <a:off x="490451" y="1305098"/>
            <a:ext cx="10255165" cy="4797136"/>
          </a:xfrm>
        </p:spPr>
        <p:txBody>
          <a:bodyPr/>
          <a:lstStyle/>
          <a:p>
            <a:pPr marL="0" indent="0">
              <a:buNone/>
            </a:pPr>
            <a:r>
              <a:rPr lang="nl-NL" altLang="nl-NL" sz="1600" dirty="0" smtClean="0"/>
              <a:t>Uitbesteding RWS ON, ZN, MN en WNZ</a:t>
            </a:r>
          </a:p>
          <a:p>
            <a:pPr marL="0" indent="0">
              <a:buNone/>
            </a:pPr>
            <a:endParaRPr lang="nl-NL" altLang="nl-NL" dirty="0" smtClean="0"/>
          </a:p>
          <a:p>
            <a:pPr marL="0" indent="0">
              <a:buNone/>
            </a:pPr>
            <a:r>
              <a:rPr lang="nl-NL" altLang="nl-NL" dirty="0" smtClean="0"/>
              <a:t>Perceel 1</a:t>
            </a:r>
          </a:p>
          <a:p>
            <a:endParaRPr lang="nl-NL" altLang="nl-NL" dirty="0" smtClean="0"/>
          </a:p>
          <a:p>
            <a:endParaRPr lang="nl-NL" altLang="nl-NL" dirty="0" smtClean="0"/>
          </a:p>
        </p:txBody>
      </p:sp>
      <p:sp>
        <p:nvSpPr>
          <p:cNvPr id="4" name="Tijdelijke aanduiding voor datum 3"/>
          <p:cNvSpPr>
            <a:spLocks noGrp="1"/>
          </p:cNvSpPr>
          <p:nvPr>
            <p:ph type="dt" sz="quarter" idx="12"/>
          </p:nvPr>
        </p:nvSpPr>
        <p:spPr/>
        <p:txBody>
          <a:bodyPr/>
          <a:lstStyle/>
          <a:p>
            <a:pPr fontAlgn="base">
              <a:spcAft>
                <a:spcPct val="0"/>
              </a:spcAft>
              <a:defRPr/>
            </a:pPr>
            <a:r>
              <a:rPr lang="nl-NL" dirty="0">
                <a:solidFill>
                  <a:srgbClr val="000000"/>
                </a:solidFill>
                <a:latin typeface="Verdana" panose="020B0604030504040204" pitchFamily="34" charset="0"/>
              </a:rPr>
              <a:t>29 </a:t>
            </a:r>
            <a:r>
              <a:rPr lang="nl-NL" dirty="0" smtClean="0">
                <a:solidFill>
                  <a:srgbClr val="000000"/>
                </a:solidFill>
                <a:latin typeface="Verdana" panose="020B0604030504040204" pitchFamily="34" charset="0"/>
              </a:rPr>
              <a:t>juni 2022</a:t>
            </a:r>
            <a:endParaRPr lang="nl-NL" dirty="0">
              <a:solidFill>
                <a:srgbClr val="000000"/>
              </a:solidFill>
              <a:latin typeface="Verdana" panose="020B0604030504040204" pitchFamily="34" charset="0"/>
            </a:endParaRPr>
          </a:p>
        </p:txBody>
      </p:sp>
      <p:pic>
        <p:nvPicPr>
          <p:cNvPr id="6" name="Afbeelding 5"/>
          <p:cNvPicPr>
            <a:picLocks noChangeAspect="1"/>
          </p:cNvPicPr>
          <p:nvPr/>
        </p:nvPicPr>
        <p:blipFill>
          <a:blip r:embed="rId3"/>
          <a:stretch>
            <a:fillRect/>
          </a:stretch>
        </p:blipFill>
        <p:spPr>
          <a:xfrm>
            <a:off x="2134065" y="2224148"/>
            <a:ext cx="4407790" cy="2036240"/>
          </a:xfrm>
          <a:prstGeom prst="rect">
            <a:avLst/>
          </a:prstGeom>
        </p:spPr>
      </p:pic>
      <p:pic>
        <p:nvPicPr>
          <p:cNvPr id="2" name="Afbeelding 1"/>
          <p:cNvPicPr>
            <a:picLocks noChangeAspect="1"/>
          </p:cNvPicPr>
          <p:nvPr/>
        </p:nvPicPr>
        <p:blipFill>
          <a:blip r:embed="rId4"/>
          <a:stretch>
            <a:fillRect/>
          </a:stretch>
        </p:blipFill>
        <p:spPr>
          <a:xfrm>
            <a:off x="8932126" y="3107087"/>
            <a:ext cx="2981835" cy="2995147"/>
          </a:xfrm>
          <a:prstGeom prst="rect">
            <a:avLst/>
          </a:prstGeom>
        </p:spPr>
      </p:pic>
    </p:spTree>
    <p:extLst>
      <p:ext uri="{BB962C8B-B14F-4D97-AF65-F5344CB8AC3E}">
        <p14:creationId xmlns:p14="http://schemas.microsoft.com/office/powerpoint/2010/main" val="8318993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jdelijke aanduiding voor tekst 2"/>
          <p:cNvSpPr>
            <a:spLocks noGrp="1"/>
          </p:cNvSpPr>
          <p:nvPr>
            <p:ph type="body" sz="quarter" idx="11"/>
          </p:nvPr>
        </p:nvSpPr>
        <p:spPr>
          <a:xfrm>
            <a:off x="490451" y="1288473"/>
            <a:ext cx="10255165" cy="4813761"/>
          </a:xfrm>
        </p:spPr>
        <p:txBody>
          <a:bodyPr/>
          <a:lstStyle/>
          <a:p>
            <a:pPr marL="0" indent="0">
              <a:buNone/>
            </a:pPr>
            <a:r>
              <a:rPr lang="nl-NL" altLang="nl-NL" sz="1600" dirty="0"/>
              <a:t>U</a:t>
            </a:r>
            <a:r>
              <a:rPr lang="nl-NL" altLang="nl-NL" sz="1600" dirty="0" smtClean="0"/>
              <a:t>itbesteding RWS ON, ZN, MN</a:t>
            </a:r>
          </a:p>
          <a:p>
            <a:pPr marL="0" indent="0">
              <a:buNone/>
            </a:pPr>
            <a:endParaRPr lang="nl-NL" altLang="nl-NL" dirty="0" smtClean="0"/>
          </a:p>
          <a:p>
            <a:pPr marL="0" indent="0">
              <a:buNone/>
            </a:pPr>
            <a:r>
              <a:rPr lang="nl-NL" altLang="nl-NL" dirty="0" smtClean="0"/>
              <a:t>Perceel 2</a:t>
            </a:r>
          </a:p>
          <a:p>
            <a:endParaRPr lang="nl-NL" altLang="nl-NL" dirty="0" smtClean="0"/>
          </a:p>
          <a:p>
            <a:endParaRPr lang="nl-NL" altLang="nl-NL" dirty="0" smtClean="0"/>
          </a:p>
        </p:txBody>
      </p:sp>
      <p:sp>
        <p:nvSpPr>
          <p:cNvPr id="4" name="Tijdelijke aanduiding voor datum 3"/>
          <p:cNvSpPr>
            <a:spLocks noGrp="1"/>
          </p:cNvSpPr>
          <p:nvPr>
            <p:ph type="dt" sz="quarter" idx="12"/>
          </p:nvPr>
        </p:nvSpPr>
        <p:spPr/>
        <p:txBody>
          <a:bodyPr/>
          <a:lstStyle/>
          <a:p>
            <a:pPr fontAlgn="base">
              <a:spcAft>
                <a:spcPct val="0"/>
              </a:spcAft>
              <a:defRPr/>
            </a:pPr>
            <a:r>
              <a:rPr lang="nl-NL" dirty="0">
                <a:solidFill>
                  <a:srgbClr val="000000"/>
                </a:solidFill>
                <a:latin typeface="Verdana" panose="020B0604030504040204" pitchFamily="34" charset="0"/>
              </a:rPr>
              <a:t>29 </a:t>
            </a:r>
            <a:r>
              <a:rPr lang="nl-NL" dirty="0" smtClean="0">
                <a:solidFill>
                  <a:srgbClr val="000000"/>
                </a:solidFill>
                <a:latin typeface="Verdana" panose="020B0604030504040204" pitchFamily="34" charset="0"/>
              </a:rPr>
              <a:t>juni 2022</a:t>
            </a:r>
            <a:endParaRPr lang="nl-NL" dirty="0">
              <a:solidFill>
                <a:srgbClr val="000000"/>
              </a:solidFill>
              <a:latin typeface="Verdana" panose="020B0604030504040204" pitchFamily="34" charset="0"/>
            </a:endParaRPr>
          </a:p>
        </p:txBody>
      </p:sp>
      <p:graphicFrame>
        <p:nvGraphicFramePr>
          <p:cNvPr id="2" name="Tabel 1"/>
          <p:cNvGraphicFramePr>
            <a:graphicFrameLocks noGrp="1"/>
          </p:cNvGraphicFramePr>
          <p:nvPr>
            <p:extLst>
              <p:ext uri="{D42A27DB-BD31-4B8C-83A1-F6EECF244321}">
                <p14:modId xmlns:p14="http://schemas.microsoft.com/office/powerpoint/2010/main" val="1179647282"/>
              </p:ext>
            </p:extLst>
          </p:nvPr>
        </p:nvGraphicFramePr>
        <p:xfrm>
          <a:off x="2169623" y="1962030"/>
          <a:ext cx="6184668" cy="4140204"/>
        </p:xfrm>
        <a:graphic>
          <a:graphicData uri="http://schemas.openxmlformats.org/drawingml/2006/table">
            <a:tbl>
              <a:tblPr>
                <a:tableStyleId>{5C22544A-7EE6-4342-B048-85BDC9FD1C3A}</a:tableStyleId>
              </a:tblPr>
              <a:tblGrid>
                <a:gridCol w="3638090">
                  <a:extLst>
                    <a:ext uri="{9D8B030D-6E8A-4147-A177-3AD203B41FA5}">
                      <a16:colId xmlns:a16="http://schemas.microsoft.com/office/drawing/2014/main" val="921068031"/>
                    </a:ext>
                  </a:extLst>
                </a:gridCol>
                <a:gridCol w="2546578">
                  <a:extLst>
                    <a:ext uri="{9D8B030D-6E8A-4147-A177-3AD203B41FA5}">
                      <a16:colId xmlns:a16="http://schemas.microsoft.com/office/drawing/2014/main" val="3619716441"/>
                    </a:ext>
                  </a:extLst>
                </a:gridCol>
              </a:tblGrid>
              <a:tr h="383300">
                <a:tc>
                  <a:txBody>
                    <a:bodyPr/>
                    <a:lstStyle/>
                    <a:p>
                      <a:pPr>
                        <a:lnSpc>
                          <a:spcPts val="1200"/>
                        </a:lnSpc>
                        <a:spcAft>
                          <a:spcPts val="0"/>
                        </a:spcAft>
                      </a:pPr>
                      <a:r>
                        <a:rPr lang="nl-NL" sz="900" b="1" kern="0">
                          <a:effectLst/>
                        </a:rPr>
                        <a:t>Diensten / (deel)producten</a:t>
                      </a:r>
                      <a:endParaRPr lang="nl-NL" sz="900" b="1" kern="0">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b="1" dirty="0">
                          <a:effectLst/>
                        </a:rPr>
                        <a:t>Aantal verwachte</a:t>
                      </a:r>
                    </a:p>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b="1" dirty="0">
                          <a:effectLst/>
                        </a:rPr>
                        <a:t>Producten in 17 maanden</a:t>
                      </a:r>
                      <a:endParaRPr lang="nl-NL" sz="900" b="1" dirty="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2012337307"/>
                  </a:ext>
                </a:extLst>
              </a:tr>
              <a:tr h="383300">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1: Waterwetvergunning (art. 6.2 en 6.5 a en b) eenvoudig</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18</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879360293"/>
                  </a:ext>
                </a:extLst>
              </a:tr>
              <a:tr h="383300">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2: Waterwetvergunning (art. 6.2 en 6.5 a en b) middelzwaar</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16</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1778285773"/>
                  </a:ext>
                </a:extLst>
              </a:tr>
              <a:tr h="383300">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3: Waterwetvergunning (art. 6.5, c) eenvoudig</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184</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3132495796"/>
                  </a:ext>
                </a:extLst>
              </a:tr>
              <a:tr h="383300">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4: Waterwetvergunning (art. 6.5, c) middelzwaar</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24</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670958894"/>
                  </a:ext>
                </a:extLst>
              </a:tr>
              <a:tr h="383300">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5: Wet beheer Rijkswaterstaatswerken vergunning</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524</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1042273850"/>
                  </a:ext>
                </a:extLst>
              </a:tr>
              <a:tr h="182138">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6: Ontgrondingenwet</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7</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58310628"/>
                  </a:ext>
                </a:extLst>
              </a:tr>
              <a:tr h="182138">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7: besluit Scheepvaartverkeerswet</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135</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2650767415"/>
                  </a:ext>
                </a:extLst>
              </a:tr>
              <a:tr h="182138">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8: besluit Wegenverkeerswet</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120</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1528193101"/>
                  </a:ext>
                </a:extLst>
              </a:tr>
              <a:tr h="383300">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9: Oordeel meldingen algemene regels</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dirty="0">
                          <a:effectLst/>
                        </a:rPr>
                        <a:t>312</a:t>
                      </a:r>
                      <a:endParaRPr lang="nl-NL" sz="900" dirty="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3489871033"/>
                  </a:ext>
                </a:extLst>
              </a:tr>
              <a:tr h="182138">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10: Melding met maatwerk</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21</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2620670306"/>
                  </a:ext>
                </a:extLst>
              </a:tr>
              <a:tr h="182138">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11: Groene stroom</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170</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603030561"/>
                  </a:ext>
                </a:extLst>
              </a:tr>
              <a:tr h="182138">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dirty="0">
                          <a:effectLst/>
                        </a:rPr>
                        <a:t>Product 12: Advies</a:t>
                      </a:r>
                      <a:endParaRPr lang="nl-NL" sz="900" dirty="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50</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1302526583"/>
                  </a:ext>
                </a:extLst>
              </a:tr>
              <a:tr h="182138">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13: Adviesoverleggen  districten</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128</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3011871557"/>
                  </a:ext>
                </a:extLst>
              </a:tr>
              <a:tr h="182138">
                <a:tc>
                  <a:txBody>
                    <a:bodyPr/>
                    <a:lstStyle/>
                    <a:p>
                      <a:pP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a:effectLst/>
                        </a:rPr>
                        <a:t>Product 14: Legalisatietoets</a:t>
                      </a:r>
                      <a:endParaRPr lang="nl-NL" sz="900">
                        <a:effectLst/>
                        <a:latin typeface="Verdana" panose="020B0604030504040204" pitchFamily="34" charset="0"/>
                        <a:ea typeface="DejaVu Sans"/>
                        <a:cs typeface="Times New Roman" panose="02020603050405020304" pitchFamily="18" charset="0"/>
                      </a:endParaRPr>
                    </a:p>
                  </a:txBody>
                  <a:tcPr marL="68580" marR="68580" marT="0" marB="0"/>
                </a:tc>
                <a:tc>
                  <a:txBody>
                    <a:bodyPr/>
                    <a:lstStyle/>
                    <a:p>
                      <a:pPr algn="ctr">
                        <a:lnSpc>
                          <a:spcPts val="1200"/>
                        </a:lnSpc>
                        <a:spcAft>
                          <a:spcPts val="0"/>
                        </a:spcAft>
                        <a:tabLst>
                          <a:tab pos="-914400" algn="l"/>
                          <a:tab pos="-457200" algn="l"/>
                          <a:tab pos="365760" algn="l"/>
                          <a:tab pos="548640" algn="l"/>
                          <a:tab pos="731520" algn="l"/>
                          <a:tab pos="914400" algn="l"/>
                          <a:tab pos="1097280" algn="l"/>
                          <a:tab pos="1280160" algn="l"/>
                          <a:tab pos="1463040" algn="l"/>
                          <a:tab pos="1645920" algn="l"/>
                          <a:tab pos="1828800" algn="l"/>
                          <a:tab pos="2011680" algn="l"/>
                          <a:tab pos="2194560" algn="l"/>
                          <a:tab pos="2377440" algn="l"/>
                          <a:tab pos="2560320" algn="l"/>
                          <a:tab pos="2743200" algn="l"/>
                          <a:tab pos="2926080" algn="l"/>
                          <a:tab pos="3108960" algn="l"/>
                          <a:tab pos="3291840" algn="l"/>
                          <a:tab pos="3474720" algn="l"/>
                          <a:tab pos="3657600" algn="l"/>
                        </a:tabLst>
                      </a:pPr>
                      <a:r>
                        <a:rPr lang="nl-NL" sz="900" dirty="0">
                          <a:effectLst/>
                        </a:rPr>
                        <a:t>35</a:t>
                      </a:r>
                      <a:endParaRPr lang="nl-NL" sz="900" dirty="0">
                        <a:effectLst/>
                        <a:latin typeface="Verdana" panose="020B0604030504040204" pitchFamily="34" charset="0"/>
                        <a:ea typeface="DejaVu Sans"/>
                        <a:cs typeface="Times New Roman" panose="02020603050405020304" pitchFamily="18" charset="0"/>
                      </a:endParaRPr>
                    </a:p>
                  </a:txBody>
                  <a:tcPr marL="68580" marR="68580" marT="0" marB="0"/>
                </a:tc>
                <a:extLst>
                  <a:ext uri="{0D108BD9-81ED-4DB2-BD59-A6C34878D82A}">
                    <a16:rowId xmlns:a16="http://schemas.microsoft.com/office/drawing/2014/main" val="1072579072"/>
                  </a:ext>
                </a:extLst>
              </a:tr>
            </a:tbl>
          </a:graphicData>
        </a:graphic>
      </p:graphicFrame>
      <p:pic>
        <p:nvPicPr>
          <p:cNvPr id="3" name="Afbeelding 2"/>
          <p:cNvPicPr>
            <a:picLocks noChangeAspect="1"/>
          </p:cNvPicPr>
          <p:nvPr/>
        </p:nvPicPr>
        <p:blipFill>
          <a:blip r:embed="rId3"/>
          <a:stretch>
            <a:fillRect/>
          </a:stretch>
        </p:blipFill>
        <p:spPr>
          <a:xfrm>
            <a:off x="8842918" y="4094703"/>
            <a:ext cx="3158054" cy="2101541"/>
          </a:xfrm>
          <a:prstGeom prst="rect">
            <a:avLst/>
          </a:prstGeom>
        </p:spPr>
      </p:pic>
    </p:spTree>
    <p:extLst>
      <p:ext uri="{BB962C8B-B14F-4D97-AF65-F5344CB8AC3E}">
        <p14:creationId xmlns:p14="http://schemas.microsoft.com/office/powerpoint/2010/main" val="10007671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800219"/>
          </a:xfrm>
        </p:spPr>
        <p:txBody>
          <a:bodyPr/>
          <a:lstStyle/>
          <a:p>
            <a:r>
              <a:rPr lang="nl-NL" dirty="0"/>
              <a:t>Huidige wetgeving </a:t>
            </a:r>
            <a:r>
              <a:rPr lang="nl-NL" dirty="0" smtClean="0">
                <a:sym typeface="Wingdings" panose="05000000000000000000" pitchFamily="2" charset="2"/>
              </a:rPr>
              <a:t></a:t>
            </a:r>
            <a:r>
              <a:rPr lang="nl-NL" dirty="0" smtClean="0"/>
              <a:t> </a:t>
            </a:r>
            <a:r>
              <a:rPr lang="nl-NL" dirty="0"/>
              <a:t>Omgevingswet</a:t>
            </a:r>
            <a:br>
              <a:rPr lang="nl-NL" dirty="0"/>
            </a:br>
            <a:endParaRPr lang="nl-NL" dirty="0"/>
          </a:p>
        </p:txBody>
      </p:sp>
      <p:sp>
        <p:nvSpPr>
          <p:cNvPr id="3" name="Tijdelijke aanduiding voor tekst 2"/>
          <p:cNvSpPr>
            <a:spLocks noGrp="1"/>
          </p:cNvSpPr>
          <p:nvPr>
            <p:ph type="body" sz="quarter" idx="11"/>
          </p:nvPr>
        </p:nvSpPr>
        <p:spPr/>
        <p:txBody>
          <a:bodyPr/>
          <a:lstStyle/>
          <a:p>
            <a:r>
              <a:rPr lang="nl-NL" dirty="0" smtClean="0"/>
              <a:t>Naamgeving wijzigt, gevraagde producten niet.</a:t>
            </a:r>
          </a:p>
          <a:p>
            <a:r>
              <a:rPr lang="nl-NL" dirty="0" err="1" smtClean="0"/>
              <a:t>Wbr</a:t>
            </a:r>
            <a:r>
              <a:rPr lang="nl-NL" dirty="0" smtClean="0"/>
              <a:t>: verschuiving </a:t>
            </a:r>
            <a:r>
              <a:rPr lang="nl-NL" dirty="0"/>
              <a:t>van vergunningen naar </a:t>
            </a:r>
            <a:r>
              <a:rPr lang="nl-NL" dirty="0" smtClean="0"/>
              <a:t>meldingen.</a:t>
            </a:r>
          </a:p>
          <a:p>
            <a:r>
              <a:rPr lang="nl-NL" dirty="0" smtClean="0"/>
              <a:t>Advies met instemming vergelijkbaar met samenloop waterschappen.</a:t>
            </a:r>
          </a:p>
          <a:p>
            <a:endParaRPr lang="nl-NL" dirty="0"/>
          </a:p>
        </p:txBody>
      </p:sp>
      <p:sp>
        <p:nvSpPr>
          <p:cNvPr id="4" name="Tijdelijke aanduiding voor datum 3"/>
          <p:cNvSpPr>
            <a:spLocks noGrp="1"/>
          </p:cNvSpPr>
          <p:nvPr>
            <p:ph type="dt" sz="half" idx="12"/>
          </p:nvPr>
        </p:nvSpPr>
        <p:spPr/>
        <p:txBody>
          <a:bodyPr/>
          <a:lstStyle/>
          <a:p>
            <a:pPr>
              <a:defRPr/>
            </a:pPr>
            <a:r>
              <a:rPr lang="nl-NL" dirty="0" smtClean="0"/>
              <a:t>29 juni 2022</a:t>
            </a:r>
            <a:endParaRPr lang="nl-NL" dirty="0"/>
          </a:p>
        </p:txBody>
      </p:sp>
      <p:pic>
        <p:nvPicPr>
          <p:cNvPr id="5" name="Afbeelding 4"/>
          <p:cNvPicPr>
            <a:picLocks noChangeAspect="1"/>
          </p:cNvPicPr>
          <p:nvPr/>
        </p:nvPicPr>
        <p:blipFill>
          <a:blip r:embed="rId3"/>
          <a:stretch>
            <a:fillRect/>
          </a:stretch>
        </p:blipFill>
        <p:spPr>
          <a:xfrm>
            <a:off x="8384151" y="3601843"/>
            <a:ext cx="3443049" cy="2354185"/>
          </a:xfrm>
          <a:prstGeom prst="rect">
            <a:avLst/>
          </a:prstGeom>
        </p:spPr>
      </p:pic>
    </p:spTree>
    <p:extLst>
      <p:ext uri="{BB962C8B-B14F-4D97-AF65-F5344CB8AC3E}">
        <p14:creationId xmlns:p14="http://schemas.microsoft.com/office/powerpoint/2010/main" val="2986803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30887"/>
          </a:xfrm>
        </p:spPr>
        <p:txBody>
          <a:bodyPr/>
          <a:lstStyle/>
          <a:p>
            <a:r>
              <a:rPr lang="nl-NL" sz="2800" dirty="0"/>
              <a:t>Beoordelingsmethodiek: Gunnen op waarde</a:t>
            </a:r>
            <a:endParaRPr lang="nl-NL" dirty="0"/>
          </a:p>
        </p:txBody>
      </p:sp>
      <p:sp>
        <p:nvSpPr>
          <p:cNvPr id="3" name="Tijdelijke aanduiding voor tekst 2"/>
          <p:cNvSpPr>
            <a:spLocks noGrp="1"/>
          </p:cNvSpPr>
          <p:nvPr>
            <p:ph type="body" sz="quarter" idx="11"/>
          </p:nvPr>
        </p:nvSpPr>
        <p:spPr/>
        <p:txBody>
          <a:bodyPr/>
          <a:lstStyle/>
          <a:p>
            <a:pPr marL="0" indent="0">
              <a:buNone/>
            </a:pPr>
            <a:r>
              <a:rPr lang="nl-NL" dirty="0" smtClean="0"/>
              <a:t>Inschrijvingssom </a:t>
            </a:r>
            <a:r>
              <a:rPr lang="nl-NL" dirty="0"/>
              <a:t>minus totale kwaliteitswaarde = </a:t>
            </a:r>
            <a:r>
              <a:rPr lang="nl-NL" b="1" dirty="0"/>
              <a:t>fictieve inschrijvingssom</a:t>
            </a:r>
          </a:p>
          <a:p>
            <a:pPr marL="0" indent="0">
              <a:buNone/>
            </a:pPr>
            <a:endParaRPr lang="nl-NL" dirty="0"/>
          </a:p>
        </p:txBody>
      </p:sp>
      <p:sp>
        <p:nvSpPr>
          <p:cNvPr id="4" name="Tijdelijke aanduiding voor datum 3"/>
          <p:cNvSpPr>
            <a:spLocks noGrp="1"/>
          </p:cNvSpPr>
          <p:nvPr>
            <p:ph type="dt" sz="half" idx="12"/>
          </p:nvPr>
        </p:nvSpPr>
        <p:spPr/>
        <p:txBody>
          <a:bodyPr/>
          <a:lstStyle/>
          <a:p>
            <a:pPr>
              <a:defRPr/>
            </a:pPr>
            <a:r>
              <a:rPr lang="nl-NL" dirty="0" smtClean="0"/>
              <a:t>29 juni 2022</a:t>
            </a:r>
            <a:endParaRPr lang="nl-NL" dirty="0"/>
          </a:p>
        </p:txBody>
      </p:sp>
      <p:pic>
        <p:nvPicPr>
          <p:cNvPr id="6" name="Afbeelding 5"/>
          <p:cNvPicPr>
            <a:picLocks noChangeAspect="1"/>
          </p:cNvPicPr>
          <p:nvPr/>
        </p:nvPicPr>
        <p:blipFill>
          <a:blip r:embed="rId3"/>
          <a:stretch>
            <a:fillRect/>
          </a:stretch>
        </p:blipFill>
        <p:spPr>
          <a:xfrm>
            <a:off x="7645725" y="3366622"/>
            <a:ext cx="4181475" cy="2600325"/>
          </a:xfrm>
          <a:prstGeom prst="rect">
            <a:avLst/>
          </a:prstGeom>
        </p:spPr>
      </p:pic>
    </p:spTree>
    <p:extLst>
      <p:ext uri="{BB962C8B-B14F-4D97-AF65-F5344CB8AC3E}">
        <p14:creationId xmlns:p14="http://schemas.microsoft.com/office/powerpoint/2010/main" val="39828750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1"/>
          <p:cNvSpPr>
            <a:spLocks noGrp="1"/>
          </p:cNvSpPr>
          <p:nvPr>
            <p:ph type="title"/>
          </p:nvPr>
        </p:nvSpPr>
        <p:spPr>
          <a:xfrm>
            <a:off x="1992314" y="1295400"/>
            <a:ext cx="8402637" cy="400050"/>
          </a:xfrm>
        </p:spPr>
        <p:txBody>
          <a:bodyPr/>
          <a:lstStyle/>
          <a:p>
            <a:pPr eaLnBrk="1" hangingPunct="1"/>
            <a:r>
              <a:rPr lang="nl-NL" altLang="nl-NL" dirty="0" smtClean="0"/>
              <a:t>BPKV criteria perceel 1, </a:t>
            </a:r>
            <a:r>
              <a:rPr lang="nl-NL" altLang="nl-NL" dirty="0" err="1" smtClean="0"/>
              <a:t>Bbk</a:t>
            </a:r>
            <a:r>
              <a:rPr lang="nl-NL" altLang="nl-NL" dirty="0" smtClean="0"/>
              <a:t> meldingen </a:t>
            </a:r>
          </a:p>
        </p:txBody>
      </p:sp>
      <p:sp>
        <p:nvSpPr>
          <p:cNvPr id="8195" name="Tijdelijke aanduiding voor tekst 2"/>
          <p:cNvSpPr>
            <a:spLocks noGrp="1"/>
          </p:cNvSpPr>
          <p:nvPr>
            <p:ph type="body" sz="quarter" idx="11"/>
          </p:nvPr>
        </p:nvSpPr>
        <p:spPr>
          <a:xfrm>
            <a:off x="1992314" y="1773238"/>
            <a:ext cx="8402637" cy="4437062"/>
          </a:xfrm>
        </p:spPr>
        <p:txBody>
          <a:bodyPr/>
          <a:lstStyle/>
          <a:p>
            <a:pPr marL="0" indent="0" eaLnBrk="1" hangingPunct="1">
              <a:buNone/>
            </a:pPr>
            <a:endParaRPr lang="nl-NL" altLang="nl-NL" dirty="0" smtClean="0"/>
          </a:p>
          <a:p>
            <a:pPr marL="0" indent="0" eaLnBrk="1" hangingPunct="1">
              <a:buNone/>
            </a:pPr>
            <a:endParaRPr lang="nl-NL" altLang="nl-NL" dirty="0" smtClean="0"/>
          </a:p>
          <a:p>
            <a:pPr marL="0" indent="0" eaLnBrk="1" hangingPunct="1">
              <a:buNone/>
            </a:pPr>
            <a:endParaRPr lang="nl-NL" altLang="nl-NL" dirty="0" smtClean="0"/>
          </a:p>
          <a:p>
            <a:pPr marL="0" indent="0" eaLnBrk="1" hangingPunct="1">
              <a:buNone/>
            </a:pPr>
            <a:endParaRPr lang="nl-NL" altLang="nl-NL" dirty="0" smtClean="0"/>
          </a:p>
          <a:p>
            <a:pPr marL="0" indent="0" eaLnBrk="1" hangingPunct="1">
              <a:buNone/>
            </a:pPr>
            <a:endParaRPr lang="nl-NL" altLang="nl-NL" dirty="0" smtClean="0"/>
          </a:p>
          <a:p>
            <a:pPr marL="0" indent="0" eaLnBrk="1" hangingPunct="1">
              <a:buNone/>
            </a:pPr>
            <a:endParaRPr lang="nl-NL" altLang="nl-NL" dirty="0" smtClean="0"/>
          </a:p>
          <a:p>
            <a:pPr marL="0" indent="0" eaLnBrk="1" hangingPunct="1">
              <a:buNone/>
            </a:pPr>
            <a:endParaRPr lang="nl-NL" altLang="nl-NL" dirty="0" smtClean="0"/>
          </a:p>
          <a:p>
            <a:pPr marL="0" indent="0" eaLnBrk="1" hangingPunct="1">
              <a:buNone/>
            </a:pPr>
            <a:endParaRPr lang="nl-NL" altLang="nl-NL" dirty="0" smtClean="0"/>
          </a:p>
          <a:p>
            <a:pPr marL="0" indent="0" eaLnBrk="1" hangingPunct="1">
              <a:buNone/>
            </a:pPr>
            <a:endParaRPr lang="nl-NL" altLang="nl-NL" dirty="0" smtClean="0"/>
          </a:p>
          <a:p>
            <a:pPr marL="0" indent="0" eaLnBrk="1" hangingPunct="1">
              <a:buNone/>
            </a:pPr>
            <a:endParaRPr lang="nl-NL" altLang="nl-NL" dirty="0" smtClean="0"/>
          </a:p>
          <a:p>
            <a:pPr marL="0" indent="0" eaLnBrk="1" hangingPunct="1">
              <a:buNone/>
            </a:pPr>
            <a:endParaRPr lang="nl-NL" altLang="nl-NL" dirty="0" smtClean="0"/>
          </a:p>
        </p:txBody>
      </p:sp>
      <p:sp>
        <p:nvSpPr>
          <p:cNvPr id="13316" name="Tijdelijke aanduiding voor datum 4"/>
          <p:cNvSpPr>
            <a:spLocks noGrp="1"/>
          </p:cNvSpPr>
          <p:nvPr>
            <p:ph type="dt"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50000"/>
              </a:spcBef>
              <a:defRPr sz="2200">
                <a:solidFill>
                  <a:schemeClr val="tx1"/>
                </a:solidFill>
                <a:latin typeface="Verdana" pitchFamily="34" charset="0"/>
              </a:defRPr>
            </a:lvl1pPr>
            <a:lvl2pPr marL="742950" indent="-285750" eaLnBrk="0" hangingPunct="0">
              <a:spcBef>
                <a:spcPct val="50000"/>
              </a:spcBef>
              <a:defRPr sz="2200">
                <a:solidFill>
                  <a:schemeClr val="tx1"/>
                </a:solidFill>
                <a:latin typeface="Verdana" pitchFamily="34" charset="0"/>
              </a:defRPr>
            </a:lvl2pPr>
            <a:lvl3pPr marL="1143000" indent="-228600" eaLnBrk="0" hangingPunct="0">
              <a:spcBef>
                <a:spcPct val="50000"/>
              </a:spcBef>
              <a:defRPr sz="2200">
                <a:solidFill>
                  <a:schemeClr val="tx1"/>
                </a:solidFill>
                <a:latin typeface="Verdana" pitchFamily="34" charset="0"/>
              </a:defRPr>
            </a:lvl3pPr>
            <a:lvl4pPr marL="1600200" indent="-228600" eaLnBrk="0" hangingPunct="0">
              <a:spcBef>
                <a:spcPct val="50000"/>
              </a:spcBef>
              <a:defRPr sz="2200">
                <a:solidFill>
                  <a:schemeClr val="tx1"/>
                </a:solidFill>
                <a:latin typeface="Verdana" pitchFamily="34" charset="0"/>
              </a:defRPr>
            </a:lvl4pPr>
            <a:lvl5pPr marL="2057400" indent="-228600" eaLnBrk="0" hangingPunct="0">
              <a:spcBef>
                <a:spcPct val="50000"/>
              </a:spcBef>
              <a:defRPr sz="2200">
                <a:solidFill>
                  <a:schemeClr val="tx1"/>
                </a:solidFill>
                <a:latin typeface="Verdana" pitchFamily="34" charset="0"/>
              </a:defRPr>
            </a:lvl5pPr>
            <a:lvl6pPr marL="2514600" indent="-228600" eaLnBrk="0" fontAlgn="base" hangingPunct="0">
              <a:spcBef>
                <a:spcPct val="50000"/>
              </a:spcBef>
              <a:spcAft>
                <a:spcPct val="0"/>
              </a:spcAft>
              <a:defRPr sz="2200">
                <a:solidFill>
                  <a:schemeClr val="tx1"/>
                </a:solidFill>
                <a:latin typeface="Verdana" pitchFamily="34" charset="0"/>
              </a:defRPr>
            </a:lvl6pPr>
            <a:lvl7pPr marL="2971800" indent="-228600" eaLnBrk="0" fontAlgn="base" hangingPunct="0">
              <a:spcBef>
                <a:spcPct val="50000"/>
              </a:spcBef>
              <a:spcAft>
                <a:spcPct val="0"/>
              </a:spcAft>
              <a:defRPr sz="2200">
                <a:solidFill>
                  <a:schemeClr val="tx1"/>
                </a:solidFill>
                <a:latin typeface="Verdana" pitchFamily="34" charset="0"/>
              </a:defRPr>
            </a:lvl7pPr>
            <a:lvl8pPr marL="3429000" indent="-228600" eaLnBrk="0" fontAlgn="base" hangingPunct="0">
              <a:spcBef>
                <a:spcPct val="50000"/>
              </a:spcBef>
              <a:spcAft>
                <a:spcPct val="0"/>
              </a:spcAft>
              <a:defRPr sz="2200">
                <a:solidFill>
                  <a:schemeClr val="tx1"/>
                </a:solidFill>
                <a:latin typeface="Verdana" pitchFamily="34" charset="0"/>
              </a:defRPr>
            </a:lvl8pPr>
            <a:lvl9pPr marL="3886200" indent="-228600" eaLnBrk="0" fontAlgn="base" hangingPunct="0">
              <a:spcBef>
                <a:spcPct val="50000"/>
              </a:spcBef>
              <a:spcAft>
                <a:spcPct val="0"/>
              </a:spcAft>
              <a:defRPr sz="2200">
                <a:solidFill>
                  <a:schemeClr val="tx1"/>
                </a:solidFill>
                <a:latin typeface="Verdana" pitchFamily="34" charset="0"/>
              </a:defRPr>
            </a:lvl9pPr>
          </a:lstStyle>
          <a:p>
            <a:pPr fontAlgn="base">
              <a:spcAft>
                <a:spcPct val="0"/>
              </a:spcAft>
              <a:defRPr/>
            </a:pPr>
            <a:r>
              <a:rPr lang="nl-NL" altLang="nl-NL" sz="1000" dirty="0">
                <a:solidFill>
                  <a:srgbClr val="000000"/>
                </a:solidFill>
              </a:rPr>
              <a:t>29 </a:t>
            </a:r>
            <a:r>
              <a:rPr lang="nl-NL" altLang="nl-NL" sz="1000" dirty="0" smtClean="0">
                <a:solidFill>
                  <a:srgbClr val="000000"/>
                </a:solidFill>
              </a:rPr>
              <a:t>juni 2022</a:t>
            </a:r>
            <a:endParaRPr lang="nl-NL" altLang="nl-NL" sz="1000" dirty="0">
              <a:solidFill>
                <a:srgbClr val="000000"/>
              </a:solidFill>
            </a:endParaRPr>
          </a:p>
        </p:txBody>
      </p:sp>
      <p:graphicFrame>
        <p:nvGraphicFramePr>
          <p:cNvPr id="4" name="Tabel 3"/>
          <p:cNvGraphicFramePr>
            <a:graphicFrameLocks noGrp="1"/>
          </p:cNvGraphicFramePr>
          <p:nvPr>
            <p:extLst>
              <p:ext uri="{D42A27DB-BD31-4B8C-83A1-F6EECF244321}">
                <p14:modId xmlns:p14="http://schemas.microsoft.com/office/powerpoint/2010/main" val="3605041592"/>
              </p:ext>
            </p:extLst>
          </p:nvPr>
        </p:nvGraphicFramePr>
        <p:xfrm>
          <a:off x="1992314" y="2009869"/>
          <a:ext cx="7115175" cy="2752725"/>
        </p:xfrm>
        <a:graphic>
          <a:graphicData uri="http://schemas.openxmlformats.org/drawingml/2006/table">
            <a:tbl>
              <a:tblPr>
                <a:tableStyleId>{5C22544A-7EE6-4342-B048-85BDC9FD1C3A}</a:tableStyleId>
              </a:tblPr>
              <a:tblGrid>
                <a:gridCol w="1933575">
                  <a:extLst>
                    <a:ext uri="{9D8B030D-6E8A-4147-A177-3AD203B41FA5}">
                      <a16:colId xmlns:a16="http://schemas.microsoft.com/office/drawing/2014/main" val="1416273535"/>
                    </a:ext>
                  </a:extLst>
                </a:gridCol>
                <a:gridCol w="2790825">
                  <a:extLst>
                    <a:ext uri="{9D8B030D-6E8A-4147-A177-3AD203B41FA5}">
                      <a16:colId xmlns:a16="http://schemas.microsoft.com/office/drawing/2014/main" val="3195753099"/>
                    </a:ext>
                  </a:extLst>
                </a:gridCol>
                <a:gridCol w="2390775">
                  <a:extLst>
                    <a:ext uri="{9D8B030D-6E8A-4147-A177-3AD203B41FA5}">
                      <a16:colId xmlns:a16="http://schemas.microsoft.com/office/drawing/2014/main" val="75343058"/>
                    </a:ext>
                  </a:extLst>
                </a:gridCol>
              </a:tblGrid>
              <a:tr h="91720">
                <a:tc>
                  <a:txBody>
                    <a:bodyPr/>
                    <a:lstStyle/>
                    <a:p>
                      <a:pPr marL="144780" indent="-144780" algn="ctr">
                        <a:lnSpc>
                          <a:spcPts val="1200"/>
                        </a:lnSpc>
                        <a:spcBef>
                          <a:spcPts val="300"/>
                        </a:spcBef>
                        <a:spcAft>
                          <a:spcPts val="300"/>
                        </a:spcAft>
                      </a:pPr>
                      <a:r>
                        <a:rPr lang="nl-NL" sz="900" b="1" dirty="0">
                          <a:effectLst/>
                        </a:rPr>
                        <a:t>Criterium</a:t>
                      </a:r>
                      <a:endParaRPr lang="nl-NL" sz="1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ts val="1200"/>
                        </a:lnSpc>
                        <a:spcBef>
                          <a:spcPts val="300"/>
                        </a:spcBef>
                        <a:spcAft>
                          <a:spcPts val="300"/>
                        </a:spcAft>
                      </a:pPr>
                      <a:r>
                        <a:rPr lang="nl-NL" sz="900" b="1" dirty="0">
                          <a:effectLst/>
                        </a:rPr>
                        <a:t>Aandachtspunten</a:t>
                      </a:r>
                      <a:endParaRPr lang="nl-NL" sz="12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ts val="1200"/>
                        </a:lnSpc>
                        <a:spcBef>
                          <a:spcPts val="300"/>
                        </a:spcBef>
                        <a:spcAft>
                          <a:spcPts val="300"/>
                        </a:spcAft>
                      </a:pPr>
                      <a:r>
                        <a:rPr lang="nl-NL" sz="900" b="1" dirty="0">
                          <a:effectLst/>
                        </a:rPr>
                        <a:t>Doelstelling Opdrachtgever</a:t>
                      </a:r>
                      <a:endParaRPr lang="nl-NL" sz="1200" b="1"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91429081"/>
                  </a:ext>
                </a:extLst>
              </a:tr>
              <a:tr h="1371600">
                <a:tc>
                  <a:txBody>
                    <a:bodyPr/>
                    <a:lstStyle/>
                    <a:p>
                      <a:pPr marL="144780" indent="-144780">
                        <a:lnSpc>
                          <a:spcPts val="1200"/>
                        </a:lnSpc>
                        <a:spcAft>
                          <a:spcPts val="0"/>
                        </a:spcAft>
                      </a:pPr>
                      <a:r>
                        <a:rPr lang="nl-NL" sz="900" dirty="0">
                          <a:effectLst/>
                        </a:rPr>
                        <a:t>1 Risicobeheersing</a:t>
                      </a:r>
                      <a:endParaRPr lang="nl-NL" sz="1200" dirty="0">
                        <a:effectLst/>
                        <a:latin typeface="Times New Roman" panose="02020603050405020304" pitchFamily="18" charset="0"/>
                        <a:ea typeface="Times New Roman" panose="02020603050405020304" pitchFamily="18" charset="0"/>
                      </a:endParaRPr>
                    </a:p>
                  </a:txBody>
                  <a:tcPr marL="68580" marR="68580" marT="0" marB="0"/>
                </a:tc>
                <a:tc rowSpan="2">
                  <a:txBody>
                    <a:bodyPr/>
                    <a:lstStyle/>
                    <a:p>
                      <a:pPr marL="342900" lvl="0" indent="-342900">
                        <a:lnSpc>
                          <a:spcPts val="1200"/>
                        </a:lnSpc>
                        <a:spcAft>
                          <a:spcPts val="0"/>
                        </a:spcAft>
                        <a:buFont typeface="Arial" panose="020B0604020202020204" pitchFamily="34" charset="0"/>
                        <a:buChar char="•"/>
                        <a:tabLst>
                          <a:tab pos="457200" algn="l"/>
                        </a:tabLst>
                      </a:pPr>
                      <a:r>
                        <a:rPr lang="nl-NL" sz="900" dirty="0">
                          <a:effectLst/>
                        </a:rPr>
                        <a:t>De mate waarin de aangeboden maatregelen en resultaten (prestaties) bijdragen aan het bereiken van de doelstelling.</a:t>
                      </a:r>
                      <a:endParaRPr lang="nl-NL" sz="1200" dirty="0">
                        <a:effectLst/>
                      </a:endParaRPr>
                    </a:p>
                    <a:p>
                      <a:pPr marL="457200">
                        <a:lnSpc>
                          <a:spcPts val="1200"/>
                        </a:lnSpc>
                        <a:spcAft>
                          <a:spcPts val="0"/>
                        </a:spcAft>
                      </a:pPr>
                      <a:r>
                        <a:rPr lang="nl-NL" sz="900" dirty="0">
                          <a:effectLst/>
                        </a:rPr>
                        <a:t> </a:t>
                      </a:r>
                      <a:endParaRPr lang="nl-NL" sz="1200" dirty="0">
                        <a:effectLst/>
                      </a:endParaRPr>
                    </a:p>
                    <a:p>
                      <a:pPr marL="342900" lvl="0" indent="-342900">
                        <a:lnSpc>
                          <a:spcPts val="1200"/>
                        </a:lnSpc>
                        <a:spcAft>
                          <a:spcPts val="0"/>
                        </a:spcAft>
                        <a:buFont typeface="Arial" panose="020B0604020202020204" pitchFamily="34" charset="0"/>
                        <a:buChar char="•"/>
                        <a:tabLst>
                          <a:tab pos="457200" algn="l"/>
                        </a:tabLst>
                      </a:pPr>
                      <a:r>
                        <a:rPr lang="nl-NL" sz="900" dirty="0">
                          <a:effectLst/>
                        </a:rPr>
                        <a:t>De mate waarin het aanbod SMART gemaakt is.</a:t>
                      </a:r>
                      <a:endParaRPr lang="nl-NL" sz="1200" dirty="0">
                        <a:effectLst/>
                      </a:endParaRPr>
                    </a:p>
                    <a:p>
                      <a:pPr marL="449580">
                        <a:spcAft>
                          <a:spcPts val="0"/>
                        </a:spcAft>
                      </a:pPr>
                      <a:r>
                        <a:rPr lang="nl-NL" sz="900" dirty="0">
                          <a:effectLst/>
                        </a:rPr>
                        <a:t> </a:t>
                      </a:r>
                      <a:endParaRPr lang="nl-NL" sz="1200" dirty="0">
                        <a:effectLst/>
                      </a:endParaRPr>
                    </a:p>
                    <a:p>
                      <a:pPr marL="457200">
                        <a:lnSpc>
                          <a:spcPts val="1200"/>
                        </a:lnSpc>
                        <a:spcAft>
                          <a:spcPts val="0"/>
                        </a:spcAft>
                      </a:pPr>
                      <a:r>
                        <a:rPr lang="nl-NL" sz="900" dirty="0">
                          <a:effectLst/>
                        </a:rPr>
                        <a:t/>
                      </a:r>
                      <a:br>
                        <a:rPr lang="nl-NL" sz="900" dirty="0">
                          <a:effectLst/>
                        </a:rPr>
                      </a:br>
                      <a:endParaRPr lang="nl-NL" sz="1200" dirty="0">
                        <a:effectLst/>
                      </a:endParaRPr>
                    </a:p>
                    <a:p>
                      <a:pPr marL="342900" lvl="0" indent="-342900">
                        <a:lnSpc>
                          <a:spcPts val="1200"/>
                        </a:lnSpc>
                        <a:spcAft>
                          <a:spcPts val="0"/>
                        </a:spcAft>
                        <a:buFont typeface="Arial" panose="020B0604020202020204" pitchFamily="34" charset="0"/>
                        <a:buChar char="•"/>
                        <a:tabLst>
                          <a:tab pos="457200" algn="l"/>
                        </a:tabLst>
                      </a:pPr>
                      <a:r>
                        <a:rPr lang="nl-NL" sz="900" dirty="0">
                          <a:effectLst/>
                        </a:rPr>
                        <a:t>De mate waarin de aangeboden maatregelen en  resultaten (prestaties) onderbouwd zijn.</a:t>
                      </a:r>
                      <a:endParaRPr lang="nl-NL"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200"/>
                        </a:lnSpc>
                        <a:spcAft>
                          <a:spcPts val="0"/>
                        </a:spcAft>
                      </a:pPr>
                      <a:r>
                        <a:rPr lang="nl-NL" sz="900">
                          <a:effectLst/>
                        </a:rPr>
                        <a:t>Opdrachtgever wenst van opdrachtnemer inzicht te krijgen in de risico’s die kunnen optreden in de afstemming met betrokkenen in de keten met betrekking tot de te leveren producten, welke beheersmaatregelen Opdrachtnemer hiervoor treft en hoe deze worden geactualiseerd gedurende het contract.</a:t>
                      </a:r>
                      <a:endParaRPr lang="nl-NL" sz="1200">
                        <a:effectLst/>
                      </a:endParaRPr>
                    </a:p>
                    <a:p>
                      <a:pPr>
                        <a:lnSpc>
                          <a:spcPts val="1200"/>
                        </a:lnSpc>
                        <a:spcAft>
                          <a:spcPts val="0"/>
                        </a:spcAft>
                      </a:pPr>
                      <a:r>
                        <a:rPr lang="nl-NL" sz="900">
                          <a:effectLst/>
                        </a:rPr>
                        <a:t> </a:t>
                      </a:r>
                      <a:endParaRPr lang="nl-NL" sz="1200">
                        <a:effectLst/>
                      </a:endParaRPr>
                    </a:p>
                    <a:p>
                      <a:pPr>
                        <a:lnSpc>
                          <a:spcPts val="1200"/>
                        </a:lnSpc>
                        <a:spcAft>
                          <a:spcPts val="0"/>
                        </a:spcAft>
                      </a:pPr>
                      <a:r>
                        <a:rPr lang="nl-NL" sz="900">
                          <a:effectLst/>
                        </a:rPr>
                        <a:t> </a:t>
                      </a:r>
                      <a:endParaRPr lang="nl-NL" sz="1200">
                        <a:effectLst/>
                      </a:endParaRPr>
                    </a:p>
                    <a:p>
                      <a:pPr>
                        <a:lnSpc>
                          <a:spcPts val="1200"/>
                        </a:lnSpc>
                        <a:spcAft>
                          <a:spcPts val="0"/>
                        </a:spcAft>
                      </a:pPr>
                      <a:r>
                        <a:rPr lang="nl-NL" sz="900">
                          <a:effectLst/>
                        </a:rPr>
                        <a:t> </a:t>
                      </a:r>
                      <a:endParaRPr lang="nl-NL"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11586089"/>
                  </a:ext>
                </a:extLst>
              </a:tr>
              <a:tr h="771525">
                <a:tc>
                  <a:txBody>
                    <a:bodyPr/>
                    <a:lstStyle/>
                    <a:p>
                      <a:pPr marL="144780" indent="-144780">
                        <a:lnSpc>
                          <a:spcPts val="1200"/>
                        </a:lnSpc>
                        <a:spcAft>
                          <a:spcPts val="0"/>
                        </a:spcAft>
                      </a:pPr>
                      <a:r>
                        <a:rPr lang="nl-NL" sz="900" dirty="0">
                          <a:effectLst/>
                        </a:rPr>
                        <a:t>2	Professionalisering van de te leveren producten</a:t>
                      </a:r>
                      <a:endParaRPr lang="nl-NL" sz="1200" dirty="0">
                        <a:effectLst/>
                        <a:latin typeface="Times New Roman" panose="02020603050405020304" pitchFamily="18" charset="0"/>
                        <a:ea typeface="Times New Roman" panose="02020603050405020304" pitchFamily="18" charset="0"/>
                      </a:endParaRPr>
                    </a:p>
                  </a:txBody>
                  <a:tcPr marL="68580" marR="68580" marT="0" marB="0"/>
                </a:tc>
                <a:tc vMerge="1">
                  <a:txBody>
                    <a:bodyPr/>
                    <a:lstStyle/>
                    <a:p>
                      <a:endParaRPr lang="nl-NL"/>
                    </a:p>
                  </a:txBody>
                  <a:tcPr/>
                </a:tc>
                <a:tc>
                  <a:txBody>
                    <a:bodyPr/>
                    <a:lstStyle/>
                    <a:p>
                      <a:pPr>
                        <a:lnSpc>
                          <a:spcPts val="1200"/>
                        </a:lnSpc>
                        <a:spcAft>
                          <a:spcPts val="0"/>
                        </a:spcAft>
                      </a:pPr>
                      <a:r>
                        <a:rPr lang="nl-NL" sz="900" dirty="0">
                          <a:effectLst/>
                        </a:rPr>
                        <a:t>Opdrachtgever wenst maximaal ondersteuning bij relevante nieuwe ontwikkelingen die betrekking hebben tot de te leveren producten.</a:t>
                      </a:r>
                      <a:endParaRPr lang="nl-NL"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17126730"/>
                  </a:ext>
                </a:extLst>
              </a:tr>
            </a:tbl>
          </a:graphicData>
        </a:graphic>
      </p:graphicFrame>
      <p:sp>
        <p:nvSpPr>
          <p:cNvPr id="2" name="Tekstvak 1"/>
          <p:cNvSpPr txBox="1"/>
          <p:nvPr/>
        </p:nvSpPr>
        <p:spPr>
          <a:xfrm>
            <a:off x="2317686" y="5078994"/>
            <a:ext cx="6934955" cy="738664"/>
          </a:xfrm>
          <a:prstGeom prst="rect">
            <a:avLst/>
          </a:prstGeom>
          <a:noFill/>
        </p:spPr>
        <p:txBody>
          <a:bodyPr wrap="square" rtlCol="0">
            <a:spAutoFit/>
          </a:bodyPr>
          <a:lstStyle/>
          <a:p>
            <a:r>
              <a:rPr lang="nl-NL" dirty="0" smtClean="0"/>
              <a:t>Maximale kwaliteitswaarde: </a:t>
            </a:r>
          </a:p>
          <a:p>
            <a:r>
              <a:rPr lang="nl-NL" sz="1200" dirty="0" smtClean="0"/>
              <a:t>Criterium 1 Risicobeheersing: 				€ 300.000,-</a:t>
            </a:r>
          </a:p>
          <a:p>
            <a:r>
              <a:rPr lang="nl-NL" sz="1200" dirty="0" smtClean="0"/>
              <a:t>Criterium 2 </a:t>
            </a:r>
            <a:r>
              <a:rPr lang="nl-NL" sz="1200" dirty="0"/>
              <a:t>Professionalisering van de te leveren </a:t>
            </a:r>
            <a:r>
              <a:rPr lang="nl-NL" sz="1200" dirty="0" smtClean="0"/>
              <a:t>producten: 	€ 150.000,-</a:t>
            </a:r>
          </a:p>
        </p:txBody>
      </p:sp>
    </p:spTree>
    <p:extLst>
      <p:ext uri="{BB962C8B-B14F-4D97-AF65-F5344CB8AC3E}">
        <p14:creationId xmlns:p14="http://schemas.microsoft.com/office/powerpoint/2010/main" val="692187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_Powerpoint_16x9_NL_v7 [Read-Only]" id="{2BCCA983-5322-48DC-BF4C-04F4FB9569A0}" vid="{1C9EABB5-911C-4521-B1B6-2157135CE514}"/>
    </a:ext>
  </a:extLst>
</a:theme>
</file>

<file path=ppt/theme/theme2.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Presentatie RWS 16X9 NL</Template>
  <TotalTime>857</TotalTime>
  <Words>1161</Words>
  <Application>Microsoft Office PowerPoint</Application>
  <PresentationFormat>Breedbeeld</PresentationFormat>
  <Paragraphs>237</Paragraphs>
  <Slides>14</Slides>
  <Notes>14</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14</vt:i4>
      </vt:variant>
    </vt:vector>
  </HeadingPairs>
  <TitlesOfParts>
    <vt:vector size="22" baseType="lpstr">
      <vt:lpstr>Arial</vt:lpstr>
      <vt:lpstr>Calibri</vt:lpstr>
      <vt:lpstr>DejaVu Sans</vt:lpstr>
      <vt:lpstr>Times New Roman</vt:lpstr>
      <vt:lpstr>Verdana</vt:lpstr>
      <vt:lpstr>Wingdings</vt:lpstr>
      <vt:lpstr>RWS 16:9 NL</vt:lpstr>
      <vt:lpstr>Rijkswaterstaat</vt:lpstr>
      <vt:lpstr>Inlichtingenbijeenkomst Rijkswaterstaat</vt:lpstr>
      <vt:lpstr>Agenda</vt:lpstr>
      <vt:lpstr>Proces</vt:lpstr>
      <vt:lpstr>Aanleiding voor de uitvraag</vt:lpstr>
      <vt:lpstr>PowerPoint-presentatie</vt:lpstr>
      <vt:lpstr>PowerPoint-presentatie</vt:lpstr>
      <vt:lpstr>Huidige wetgeving  Omgevingswet </vt:lpstr>
      <vt:lpstr>Beoordelingsmethodiek: Gunnen op waarde</vt:lpstr>
      <vt:lpstr>BPKV criteria perceel 1, Bbk meldingen </vt:lpstr>
      <vt:lpstr>BPKV criteria perceel 2, overige VV producten </vt:lpstr>
      <vt:lpstr>Maximale score (Beoordelingscijfer)</vt:lpstr>
      <vt:lpstr>Voorbeeld: Fictieve inschrijving </vt:lpstr>
      <vt:lpstr>Voorwaarde inschrijving</vt:lpstr>
      <vt:lpstr>Bedankt voor uw aandacht!</vt:lpstr>
    </vt:vector>
  </TitlesOfParts>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Vergunningverlening Noord-Nederland</dc:title>
  <dc:creator>Slomp, Harold (NN)</dc:creator>
  <dc:description>Template by Orange Pepper_x000d_
2018</dc:description>
  <cp:lastModifiedBy>Bagher Nezhad Tabassi, Arjana (PPO)</cp:lastModifiedBy>
  <cp:revision>42</cp:revision>
  <dcterms:created xsi:type="dcterms:W3CDTF">2021-06-09T12:27:12Z</dcterms:created>
  <dcterms:modified xsi:type="dcterms:W3CDTF">2022-06-29T14:37:01Z</dcterms:modified>
</cp:coreProperties>
</file>