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9" r:id="rId3"/>
    <p:sldId id="263" r:id="rId4"/>
    <p:sldId id="265" r:id="rId5"/>
    <p:sldId id="257" r:id="rId6"/>
    <p:sldId id="271" r:id="rId7"/>
    <p:sldId id="274" r:id="rId8"/>
    <p:sldId id="262" r:id="rId9"/>
    <p:sldId id="270" r:id="rId10"/>
    <p:sldId id="272" r:id="rId11"/>
    <p:sldId id="273" r:id="rId12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0031"/>
    <a:srgbClr val="BF0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16F8A-4A27-ED49-A712-60D7B4B79C87}" type="datetimeFigureOut">
              <a:rPr lang="nl-NL" smtClean="0"/>
              <a:t>16-2-2022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8282B-E46E-F44E-B81B-A2844BC1D2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7591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140813JS3628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176" y="-1971061"/>
            <a:ext cx="9756588" cy="6498846"/>
          </a:xfrm>
          <a:prstGeom prst="rect">
            <a:avLst/>
          </a:prstGeom>
        </p:spPr>
      </p:pic>
      <p:pic>
        <p:nvPicPr>
          <p:cNvPr id="4" name="Afbeelding 3" descr="Visual_GemeenteSWF_Achtergrondvorm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85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6629" y="4226863"/>
            <a:ext cx="7772400" cy="861996"/>
          </a:xfrm>
        </p:spPr>
        <p:txBody>
          <a:bodyPr>
            <a:normAutofit/>
          </a:bodyPr>
          <a:lstStyle>
            <a:lvl1pPr algn="l">
              <a:defRPr sz="4000" baseline="0">
                <a:solidFill>
                  <a:schemeClr val="accent4"/>
                </a:solidFill>
                <a:latin typeface="Calluna Sans Light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53968" y="4990962"/>
            <a:ext cx="8142890" cy="776412"/>
          </a:xfrm>
        </p:spPr>
        <p:txBody>
          <a:bodyPr>
            <a:normAutofit/>
          </a:bodyPr>
          <a:lstStyle>
            <a:lvl1pPr marL="0" indent="0" algn="l">
              <a:buNone/>
              <a:defRPr sz="2500" b="0" i="0" baseline="0">
                <a:solidFill>
                  <a:schemeClr val="tx1">
                    <a:tint val="75000"/>
                  </a:schemeClr>
                </a:solidFill>
                <a:latin typeface="Calluna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571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0" i="0" baseline="0">
                <a:solidFill>
                  <a:schemeClr val="accent4"/>
                </a:solidFill>
                <a:latin typeface="Calluna Sans Light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4"/>
              </a:buClr>
              <a:defRPr sz="3000">
                <a:solidFill>
                  <a:schemeClr val="bg2"/>
                </a:solidFill>
              </a:defRPr>
            </a:lvl1pPr>
            <a:lvl2pPr>
              <a:buClr>
                <a:schemeClr val="accent4"/>
              </a:buClr>
              <a:defRPr sz="2500">
                <a:solidFill>
                  <a:schemeClr val="bg2"/>
                </a:solidFill>
              </a:defRPr>
            </a:lvl2pPr>
            <a:lvl3pPr>
              <a:buClr>
                <a:schemeClr val="accent4"/>
              </a:buClr>
              <a:defRPr sz="2000">
                <a:solidFill>
                  <a:schemeClr val="bg2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6538" y="5897714"/>
            <a:ext cx="2910320" cy="43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04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9"/>
          <p:cNvPicPr>
            <a:picLocks noChangeAspect="1"/>
          </p:cNvPicPr>
          <p:nvPr/>
        </p:nvPicPr>
        <p:blipFill>
          <a:blip r:embed="rId4"/>
          <a:srcRect t="13336" b="13336"/>
          <a:stretch>
            <a:fillRect/>
          </a:stretch>
        </p:blipFill>
        <p:spPr>
          <a:xfrm>
            <a:off x="0" y="-1"/>
            <a:ext cx="9144000" cy="5812119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538" y="5897714"/>
            <a:ext cx="2910320" cy="43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7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dwestfryslan.nl/onderwerp/organisatie/" TargetMode="External"/><Relationship Id="rId2" Type="http://schemas.openxmlformats.org/officeDocument/2006/relationships/hyperlink" Target="https://youtu.be/LdyrpuP6yn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Belastingsysteem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Leidraad voor de presentatie/verificatie </a:t>
            </a:r>
          </a:p>
        </p:txBody>
      </p:sp>
    </p:spTree>
    <p:extLst>
      <p:ext uri="{BB962C8B-B14F-4D97-AF65-F5344CB8AC3E}">
        <p14:creationId xmlns:p14="http://schemas.microsoft.com/office/powerpoint/2010/main" val="1601105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88D28F-A8AF-46C5-AB80-5A5D73E33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Multi media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4DE2ED-601E-47CF-9530-22A52A063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Opdrachtgever zorgt voor een deugdelijk multimedia scherm waarop u uw presentatie kunt weergeven.</a:t>
            </a:r>
          </a:p>
        </p:txBody>
      </p:sp>
    </p:spTree>
    <p:extLst>
      <p:ext uri="{BB962C8B-B14F-4D97-AF65-F5344CB8AC3E}">
        <p14:creationId xmlns:p14="http://schemas.microsoft.com/office/powerpoint/2010/main" val="885747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181E11-8DE3-4B0E-AE1F-02A47E0D8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Beoordeling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C3E64E-8537-4B23-AAED-C7B57794A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De verificatie wordt beoordeeld door de beoordelaars met maximaal 5 punten per beoordelaar (zie ook paragraaf 5.3.3 van het Beschrijvend document).</a:t>
            </a:r>
          </a:p>
          <a:p>
            <a:endParaRPr lang="nl-NL" dirty="0">
              <a:latin typeface="Trebuchet MS" panose="020B0603020202020204" pitchFamily="34" charset="0"/>
            </a:endParaRPr>
          </a:p>
          <a:p>
            <a:r>
              <a:rPr lang="nl-NL" dirty="0">
                <a:latin typeface="Trebuchet MS" panose="020B0603020202020204" pitchFamily="34" charset="0"/>
              </a:rPr>
              <a:t>De punten worden gedeeld door het aantal aanwezige beoordelaars.</a:t>
            </a:r>
          </a:p>
          <a:p>
            <a:r>
              <a:rPr lang="nl-NL" dirty="0">
                <a:latin typeface="Trebuchet MS" panose="020B0603020202020204" pitchFamily="34" charset="0"/>
              </a:rPr>
              <a:t>Na deze beoordeling zal de gunningsbeslissing bekend gemaakt worden.</a:t>
            </a:r>
          </a:p>
        </p:txBody>
      </p:sp>
    </p:spTree>
    <p:extLst>
      <p:ext uri="{BB962C8B-B14F-4D97-AF65-F5344CB8AC3E}">
        <p14:creationId xmlns:p14="http://schemas.microsoft.com/office/powerpoint/2010/main" val="4268920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Trebuchet MS" panose="020B0603020202020204" pitchFamily="34" charset="0"/>
              </a:rPr>
              <a:t>De Opdrachtgever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Trebuchet MS" panose="020B0603020202020204" pitchFamily="34" charset="0"/>
              </a:rPr>
              <a:t>Opdrachtgever: gemeente </a:t>
            </a:r>
            <a:r>
              <a:rPr lang="nl-NL" dirty="0">
                <a:latin typeface="Trebuchet MS" panose="020B0603020202020204" pitchFamily="34" charset="0"/>
                <a:hlinkClick r:id="rId2"/>
              </a:rPr>
              <a:t>Súdwest-Fryslân</a:t>
            </a:r>
            <a:r>
              <a:rPr lang="nl-NL" dirty="0">
                <a:latin typeface="Trebuchet MS" panose="020B0603020202020204" pitchFamily="34" charset="0"/>
              </a:rPr>
              <a:t> bestaat uit 6 steden en 83 dorpen. Het is de grootste gemeente van Nederland in oppervlakte. En de tweede gemeente van Fryslân wat betreft inwoners (ruim 90.000) en arbeidsplaatsen (30.000). </a:t>
            </a:r>
          </a:p>
          <a:p>
            <a:pPr marL="0" indent="0">
              <a:buNone/>
            </a:pPr>
            <a:r>
              <a:rPr lang="nl-NL" dirty="0">
                <a:latin typeface="Trebuchet MS" panose="020B0603020202020204" pitchFamily="34" charset="0"/>
              </a:rPr>
              <a:t>Meer informatie over de gemeente Súdwest-Fryslân vindt u op </a:t>
            </a:r>
            <a:r>
              <a:rPr lang="nl-NL" u="sng" dirty="0">
                <a:latin typeface="Trebuchet MS" panose="020B0603020202020204" pitchFamily="34" charset="0"/>
                <a:hlinkClick r:id="rId3"/>
              </a:rPr>
              <a:t>deze website</a:t>
            </a:r>
            <a:r>
              <a:rPr lang="nl-NL" dirty="0">
                <a:latin typeface="Trebuchet MS" panose="020B0603020202020204" pitchFamily="34" charset="0"/>
              </a:rPr>
              <a:t>. </a:t>
            </a:r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1814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Belastingsysteem	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Trebuchet MS" panose="020B0603020202020204" pitchFamily="34" charset="0"/>
              </a:rPr>
              <a:t>De ICT prestatie bestaande uit de levering/implementatie/ migratie en bijgaande dienstverlening met betrekking tot een applicatie ten behoeve van de processen rondom het heffen en innen (inclusief kwijtschelding) van de gemeentelijke belastingen.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9358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Aanbesteding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Europese openbare procedure met kenmerk SWF 21012 gestart</a:t>
            </a:r>
          </a:p>
        </p:txBody>
      </p:sp>
    </p:spTree>
    <p:extLst>
      <p:ext uri="{BB962C8B-B14F-4D97-AF65-F5344CB8AC3E}">
        <p14:creationId xmlns:p14="http://schemas.microsoft.com/office/powerpoint/2010/main" val="303823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Trebuchet MS" panose="020B0603020202020204" pitchFamily="34" charset="0"/>
              </a:rPr>
              <a:t>Verificatie (1)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>
                <a:latin typeface="Trebuchet MS" panose="020B0603020202020204" pitchFamily="34" charset="0"/>
              </a:rPr>
              <a:t>De verificatie, die plaats vindt op 11/12/13 mei 2022, is alleen voor inschrijvers die nog kans maken om de aanbesteding te winnen. </a:t>
            </a:r>
          </a:p>
          <a:p>
            <a:pPr marL="0" indent="0">
              <a:buNone/>
            </a:pPr>
            <a:r>
              <a:rPr lang="nl-NL" dirty="0">
                <a:latin typeface="Trebuchet MS" panose="020B0603020202020204" pitchFamily="34" charset="0"/>
              </a:rPr>
              <a:t>Tijdens de verificatie gaat u dieper in op:</a:t>
            </a:r>
          </a:p>
          <a:p>
            <a:r>
              <a:rPr lang="nl-NL" dirty="0">
                <a:latin typeface="Trebuchet MS" panose="020B0603020202020204" pitchFamily="34" charset="0"/>
              </a:rPr>
              <a:t>Uw organisatie;</a:t>
            </a:r>
          </a:p>
          <a:p>
            <a:r>
              <a:rPr lang="nl-NL" dirty="0">
                <a:latin typeface="Trebuchet MS" panose="020B0603020202020204" pitchFamily="34" charset="0"/>
              </a:rPr>
              <a:t>Gebruiksvriendelijkheid systeem</a:t>
            </a:r>
          </a:p>
          <a:p>
            <a:r>
              <a:rPr lang="nl-NL" dirty="0">
                <a:latin typeface="Trebuchet MS" panose="020B0603020202020204" pitchFamily="34" charset="0"/>
              </a:rPr>
              <a:t>Visie en innovatie (waaronder onderdelen integraal objectbeheer en common </a:t>
            </a:r>
            <a:r>
              <a:rPr lang="nl-NL" dirty="0" err="1">
                <a:latin typeface="Trebuchet MS" panose="020B0603020202020204" pitchFamily="34" charset="0"/>
              </a:rPr>
              <a:t>ground</a:t>
            </a:r>
            <a:r>
              <a:rPr lang="nl-NL" dirty="0">
                <a:latin typeface="Trebuchet MS" panose="020B0603020202020204" pitchFamily="34" charset="0"/>
              </a:rPr>
              <a:t>);</a:t>
            </a:r>
          </a:p>
          <a:p>
            <a:r>
              <a:rPr lang="nl-NL" dirty="0">
                <a:latin typeface="Trebuchet MS" panose="020B0603020202020204" pitchFamily="34" charset="0"/>
              </a:rPr>
              <a:t>Aantoonbaarheid van prestaties (van bovenstaande </a:t>
            </a:r>
            <a:r>
              <a:rPr lang="nl-NL" dirty="0" err="1">
                <a:latin typeface="Trebuchet MS" panose="020B0603020202020204" pitchFamily="34" charset="0"/>
              </a:rPr>
              <a:t>bullets</a:t>
            </a:r>
            <a:r>
              <a:rPr lang="nl-NL" dirty="0">
                <a:latin typeface="Trebuchet MS" panose="020B0603020202020204" pitchFamily="34" charset="0"/>
              </a:rPr>
              <a:t>);</a:t>
            </a:r>
          </a:p>
          <a:p>
            <a:pPr marL="0" indent="0">
              <a:buNone/>
            </a:pPr>
            <a:endParaRPr lang="nl-NL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9860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92AA17-270F-4A39-924C-DBE85802D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Verificatie (2)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C859F9-4A12-4BD8-A280-7E7D4830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>
                <a:latin typeface="Trebuchet MS" panose="020B0603020202020204" pitchFamily="34" charset="0"/>
              </a:rPr>
              <a:t>De volgende punten dienen terug te komen in uw presentatie:</a:t>
            </a:r>
          </a:p>
          <a:p>
            <a:pPr lvl="1"/>
            <a:r>
              <a:rPr lang="nl-NL" sz="2000" dirty="0">
                <a:latin typeface="Trebuchet MS" panose="020B0603020202020204" pitchFamily="34" charset="0"/>
              </a:rPr>
              <a:t>Laat zien hoe in de applicatie twee WOZ-objecten (woningen en niet-woning) volledig worden opgevoerd. Hierbij moeten in ieder geval de volgende acties worden uitgevoerd:</a:t>
            </a:r>
          </a:p>
          <a:p>
            <a:pPr lvl="2"/>
            <a:r>
              <a:rPr lang="nl-NL" dirty="0">
                <a:latin typeface="Trebuchet MS" panose="020B0603020202020204" pitchFamily="34" charset="0"/>
              </a:rPr>
              <a:t>Opvoeren meerdere onderdelen</a:t>
            </a:r>
          </a:p>
          <a:p>
            <a:pPr lvl="2"/>
            <a:r>
              <a:rPr lang="nl-NL" dirty="0">
                <a:latin typeface="Trebuchet MS" panose="020B0603020202020204" pitchFamily="34" charset="0"/>
              </a:rPr>
              <a:t>Pand-</a:t>
            </a:r>
            <a:r>
              <a:rPr lang="nl-NL" dirty="0" err="1">
                <a:latin typeface="Trebuchet MS" panose="020B0603020202020204" pitchFamily="34" charset="0"/>
              </a:rPr>
              <a:t>id</a:t>
            </a:r>
            <a:r>
              <a:rPr lang="nl-NL" dirty="0">
                <a:latin typeface="Trebuchet MS" panose="020B0603020202020204" pitchFamily="34" charset="0"/>
              </a:rPr>
              <a:t>, vbo- </a:t>
            </a:r>
            <a:r>
              <a:rPr lang="nl-NL" dirty="0" err="1">
                <a:latin typeface="Trebuchet MS" panose="020B0603020202020204" pitchFamily="34" charset="0"/>
              </a:rPr>
              <a:t>id</a:t>
            </a:r>
            <a:r>
              <a:rPr lang="nl-NL" dirty="0">
                <a:latin typeface="Trebuchet MS" panose="020B0603020202020204" pitchFamily="34" charset="0"/>
              </a:rPr>
              <a:t> koppelen</a:t>
            </a:r>
          </a:p>
          <a:p>
            <a:pPr lvl="2"/>
            <a:r>
              <a:rPr lang="nl-NL" dirty="0">
                <a:latin typeface="Trebuchet MS" panose="020B0603020202020204" pitchFamily="34" charset="0"/>
              </a:rPr>
              <a:t>Kadastrale aanduiding</a:t>
            </a:r>
          </a:p>
          <a:p>
            <a:pPr lvl="2"/>
            <a:r>
              <a:rPr lang="nl-NL" dirty="0">
                <a:latin typeface="Trebuchet MS" panose="020B0603020202020204" pitchFamily="34" charset="0"/>
              </a:rPr>
              <a:t>Opvoeren eigenaar en gebruiker</a:t>
            </a:r>
          </a:p>
          <a:p>
            <a:pPr lvl="2"/>
            <a:r>
              <a:rPr lang="nl-NL" dirty="0">
                <a:latin typeface="Trebuchet MS" panose="020B0603020202020204" pitchFamily="34" charset="0"/>
              </a:rPr>
              <a:t>Opvoeren belastingplichten</a:t>
            </a:r>
          </a:p>
          <a:p>
            <a:pPr lvl="2"/>
            <a:r>
              <a:rPr lang="nl-NL" dirty="0">
                <a:latin typeface="Trebuchet MS" panose="020B0603020202020204" pitchFamily="34" charset="0"/>
              </a:rPr>
              <a:t>Laat zien hoe het systeem omgaat met een verhuizing van natuurlijke en niet natuurlijke personen (overlijden, vertrek).  </a:t>
            </a:r>
          </a:p>
          <a:p>
            <a:pPr marL="0" indent="0">
              <a:buNone/>
            </a:pP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35822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3489C9-0F5D-4D7D-8B90-25B01AB5D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Verificatie (3)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1FC052-9A1F-487C-8CB3-CE5058789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NL" sz="1800" dirty="0">
                <a:latin typeface="Trebuchet MS" panose="020B0603020202020204" pitchFamily="34" charset="0"/>
              </a:rPr>
              <a:t>Laat het bezwarenproces zien</a:t>
            </a:r>
          </a:p>
          <a:p>
            <a:pPr lvl="1"/>
            <a:r>
              <a:rPr lang="nl-NL" sz="1800" dirty="0">
                <a:latin typeface="Trebuchet MS" panose="020B0603020202020204" pitchFamily="34" charset="0"/>
              </a:rPr>
              <a:t>Laat zien welke stappen nodig zijn om een kohier aan te maken. </a:t>
            </a:r>
          </a:p>
          <a:p>
            <a:pPr lvl="1"/>
            <a:r>
              <a:rPr lang="nl-NL" sz="1800" dirty="0">
                <a:latin typeface="Trebuchet MS" panose="020B0603020202020204" pitchFamily="34" charset="0"/>
              </a:rPr>
              <a:t>Laat de rapportage mogelijkheden zien. </a:t>
            </a:r>
          </a:p>
          <a:p>
            <a:pPr lvl="1"/>
            <a:r>
              <a:rPr lang="nl-NL" sz="1800" dirty="0">
                <a:latin typeface="Trebuchet MS" panose="020B0603020202020204" pitchFamily="34" charset="0"/>
              </a:rPr>
              <a:t>Laat het proces van kwijtscheldingen zien  (registreren, behandelen en verwerken).</a:t>
            </a:r>
          </a:p>
          <a:p>
            <a:pPr lvl="1"/>
            <a:r>
              <a:rPr lang="nl-NL" sz="1800" dirty="0">
                <a:latin typeface="Trebuchet MS" panose="020B0603020202020204" pitchFamily="34" charset="0"/>
              </a:rPr>
              <a:t>Laat het overzicht zien van de nog af te handelen kwijtscheldingsverzoeken.</a:t>
            </a:r>
          </a:p>
          <a:p>
            <a:pPr lvl="1"/>
            <a:r>
              <a:rPr lang="nl-NL" sz="1800" dirty="0">
                <a:latin typeface="Trebuchet MS" panose="020B0603020202020204" pitchFamily="34" charset="0"/>
              </a:rPr>
              <a:t>laat het proces van het betalingsverkeer zien</a:t>
            </a:r>
          </a:p>
          <a:p>
            <a:pPr lvl="1"/>
            <a:r>
              <a:rPr lang="nl-NL" sz="1800" dirty="0">
                <a:latin typeface="Trebuchet MS" panose="020B0603020202020204" pitchFamily="34" charset="0"/>
              </a:rPr>
              <a:t>laat de invorderingsproces zien: bulkverwerking, zoals herinneringen, aanmaningen en postdwangbevelen</a:t>
            </a:r>
          </a:p>
          <a:p>
            <a:pPr lvl="1"/>
            <a:r>
              <a:rPr lang="nl-NL" sz="1800" dirty="0">
                <a:latin typeface="Trebuchet MS" panose="020B0603020202020204" pitchFamily="34" charset="0"/>
              </a:rPr>
              <a:t>laat de het invorderingsproces zien na de bulkverwerking, vooraankondiging loonvordering, loonvordering en bijbehorende correspondentie.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0562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Planning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60 min. presentatie</a:t>
            </a:r>
          </a:p>
          <a:p>
            <a:r>
              <a:rPr lang="nl-NL" dirty="0">
                <a:latin typeface="Trebuchet MS" panose="020B0603020202020204" pitchFamily="34" charset="0"/>
              </a:rPr>
              <a:t>60 min. beantwoorden van vragen</a:t>
            </a:r>
          </a:p>
        </p:txBody>
      </p:sp>
    </p:spTree>
    <p:extLst>
      <p:ext uri="{BB962C8B-B14F-4D97-AF65-F5344CB8AC3E}">
        <p14:creationId xmlns:p14="http://schemas.microsoft.com/office/powerpoint/2010/main" val="3253750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5F4DE8-98D8-4688-93F1-FB218DB0A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Trebuchet MS" panose="020B0603020202020204" pitchFamily="34" charset="0"/>
              </a:rPr>
              <a:t>Voorwaarden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34C667-21E6-44DF-B4D6-FCEB7222B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>
                <a:latin typeface="Trebuchet MS" panose="020B0603020202020204" pitchFamily="34" charset="0"/>
              </a:rPr>
              <a:t>U dient uw applicatie live te laten zien. </a:t>
            </a:r>
          </a:p>
          <a:p>
            <a:r>
              <a:rPr lang="nl-NL" dirty="0">
                <a:latin typeface="Trebuchet MS" panose="020B0603020202020204" pitchFamily="34" charset="0"/>
              </a:rPr>
              <a:t>Inschrijver maakt gebruik van een </a:t>
            </a:r>
            <a:r>
              <a:rPr lang="nl-NL" dirty="0" err="1">
                <a:latin typeface="Trebuchet MS" panose="020B0603020202020204" pitchFamily="34" charset="0"/>
              </a:rPr>
              <a:t>powerpoint</a:t>
            </a:r>
            <a:r>
              <a:rPr lang="nl-NL" dirty="0">
                <a:latin typeface="Trebuchet MS" panose="020B0603020202020204" pitchFamily="34" charset="0"/>
              </a:rPr>
              <a:t> presentatie die na afloop van de presentatie eigendom wordt van de Opdrachtgever.</a:t>
            </a:r>
          </a:p>
          <a:p>
            <a:r>
              <a:rPr lang="nl-NL" dirty="0">
                <a:latin typeface="Trebuchet MS" panose="020B0603020202020204" pitchFamily="34" charset="0"/>
              </a:rPr>
              <a:t>Inschrijver stemt er mee in dat de presentatie wordt opgenomen met camera’s en alleen van de winnende inschrijver zal dit bestand bewaard blijven voor de duur van de overeenkomst.</a:t>
            </a:r>
          </a:p>
          <a:p>
            <a:pPr marL="0" indent="0">
              <a:buNone/>
            </a:pP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270145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Aangepas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1C611"/>
      </a:accent1>
      <a:accent2>
        <a:srgbClr val="7A284E"/>
      </a:accent2>
      <a:accent3>
        <a:srgbClr val="FFFFFF"/>
      </a:accent3>
      <a:accent4>
        <a:srgbClr val="00B1FF"/>
      </a:accent4>
      <a:accent5>
        <a:srgbClr val="BF0042"/>
      </a:accent5>
      <a:accent6>
        <a:srgbClr val="6F6F6E"/>
      </a:accent6>
      <a:hlink>
        <a:srgbClr val="6F6F6E"/>
      </a:hlink>
      <a:folHlink>
        <a:srgbClr val="6F6F6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1142</TotalTime>
  <Words>472</Words>
  <Application>Microsoft Office PowerPoint</Application>
  <PresentationFormat>Diavoorstelling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Calluna Sans</vt:lpstr>
      <vt:lpstr>Calluna Sans Light</vt:lpstr>
      <vt:lpstr>Trebuchet MS</vt:lpstr>
      <vt:lpstr>Blank</vt:lpstr>
      <vt:lpstr>Belastingsysteem</vt:lpstr>
      <vt:lpstr>De Opdrachtgever</vt:lpstr>
      <vt:lpstr>Belastingsysteem </vt:lpstr>
      <vt:lpstr>Aanbesteding</vt:lpstr>
      <vt:lpstr>Verificatie (1)</vt:lpstr>
      <vt:lpstr>Verificatie (2)</vt:lpstr>
      <vt:lpstr>Verificatie (3)</vt:lpstr>
      <vt:lpstr>Planning</vt:lpstr>
      <vt:lpstr>Voorwaarden</vt:lpstr>
      <vt:lpstr>Multi media</vt:lpstr>
      <vt:lpstr>Beoordeling</vt:lpstr>
    </vt:vector>
  </TitlesOfParts>
  <Company>ISZF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Textielverwerking</dc:title>
  <dc:creator>Sake Sijbrandi</dc:creator>
  <cp:lastModifiedBy>Sake Sijbrandi</cp:lastModifiedBy>
  <cp:revision>58</cp:revision>
  <dcterms:created xsi:type="dcterms:W3CDTF">2018-01-09T07:41:18Z</dcterms:created>
  <dcterms:modified xsi:type="dcterms:W3CDTF">2022-02-16T19:17:08Z</dcterms:modified>
</cp:coreProperties>
</file>