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72" r:id="rId7"/>
    <p:sldId id="260" r:id="rId8"/>
    <p:sldId id="267" r:id="rId9"/>
    <p:sldId id="268" r:id="rId1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3" autoAdjust="0"/>
    <p:restoredTop sz="94660"/>
  </p:normalViewPr>
  <p:slideViewPr>
    <p:cSldViewPr snapToGrid="0">
      <p:cViewPr varScale="1">
        <p:scale>
          <a:sx n="77" d="100"/>
          <a:sy n="77" d="100"/>
        </p:scale>
        <p:origin x="114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34FA4C-562E-47F9-998A-6062C5840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23BA6D4-F40A-4FD7-A03F-12A140AFFD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0C64DBC-AD0A-4E56-B584-E817BF68B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C20B-0CF4-4E04-AE24-E0BBAE178083}" type="datetimeFigureOut">
              <a:rPr lang="nl-NL" smtClean="0"/>
              <a:t>21-4-2022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15E29EF-9340-4ED0-8535-DA63B9147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DE9AF12-171B-4B36-8FE6-7A9FD08D6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4688-5530-4CEE-8AF1-62164DA0E3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1367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42D28C-3335-498D-A9EC-DAC50F8C9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4975FCE-1FC2-46AB-89C5-1C7990178D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F9C66F3-7F22-46FA-8040-9B0213364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C20B-0CF4-4E04-AE24-E0BBAE178083}" type="datetimeFigureOut">
              <a:rPr lang="nl-NL" smtClean="0"/>
              <a:t>21-4-2022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E39CB8F-9434-4442-882C-DE2F56279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B8ECDC5-DBE5-49F6-801C-E5D2A4A95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4688-5530-4CEE-8AF1-62164DA0E3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560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5EF0DD5F-5944-4463-A95E-8EFB81019E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8FC0269-19B3-40C4-A1DA-6F34355EF1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E85E3C7-06E3-4FCF-80F9-8C55741D0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C20B-0CF4-4E04-AE24-E0BBAE178083}" type="datetimeFigureOut">
              <a:rPr lang="nl-NL" smtClean="0"/>
              <a:t>21-4-2022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2DDB60B-677B-45DD-ADF1-011C55BAA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7AA7DEF-FA46-47E3-995D-F1B3F32A0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4688-5530-4CEE-8AF1-62164DA0E3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921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304748-5A44-46E4-A411-09CE06E02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FB40B0-B07A-45BC-8AB5-1F3F4631B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420C7A7-D9E8-40EE-9123-D92B0293D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C20B-0CF4-4E04-AE24-E0BBAE178083}" type="datetimeFigureOut">
              <a:rPr lang="nl-NL" smtClean="0"/>
              <a:t>21-4-2022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DED86FF-1341-4EB8-82FD-82A204221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6C2C0B-8C36-43F2-9DAB-765E56BC5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4688-5530-4CEE-8AF1-62164DA0E3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6871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D3FC94-3FB5-4176-8FBC-437D54A87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3E12B75-913F-4906-B444-D41C4FCDF2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9BC8145-E4B5-4758-8D6E-D1614E229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C20B-0CF4-4E04-AE24-E0BBAE178083}" type="datetimeFigureOut">
              <a:rPr lang="nl-NL" smtClean="0"/>
              <a:t>21-4-2022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D3AF591-EC96-43BF-BD39-8BFB3E342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B7B4F9C-7B4B-4499-AFFB-A585A548A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4688-5530-4CEE-8AF1-62164DA0E3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0587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89088E-01CA-435C-8054-5564D83E0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2F8FC70-A03E-4A94-8C2C-1CBF39AB1A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9C0A368-247C-4B49-B709-9F44C13FF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D7043CA-660D-42E8-BA3D-242F14DDD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C20B-0CF4-4E04-AE24-E0BBAE178083}" type="datetimeFigureOut">
              <a:rPr lang="nl-NL" smtClean="0"/>
              <a:t>21-4-2022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B37AE66-CDB1-4F4F-AA9F-C2223088E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57D72FF-C695-4EAD-A2FE-625954C0D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4688-5530-4CEE-8AF1-62164DA0E3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3639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80A856-0193-4E5C-9A55-C3DB50DDE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8C160BD-5CB2-4F11-BF07-CD81F31725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529BAF3-6CAC-40BE-8BF4-B561794AA7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9BABA30-FDD4-4F24-AC29-B990C39E04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6B917CD-CE6A-47AB-AAA3-56C8CCE601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2436113-E83B-4704-83DF-9E65B7C49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C20B-0CF4-4E04-AE24-E0BBAE178083}" type="datetimeFigureOut">
              <a:rPr lang="nl-NL" smtClean="0"/>
              <a:t>21-4-2022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CD0D9DDD-F406-4357-A119-FA9194094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ECCCDAB-D869-4E59-96B0-E842F3222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4688-5530-4CEE-8AF1-62164DA0E3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9941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EEE218-5830-4DF0-93DA-145A5E62A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68FF255-6F05-4D04-9D48-699A6BC9E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C20B-0CF4-4E04-AE24-E0BBAE178083}" type="datetimeFigureOut">
              <a:rPr lang="nl-NL" smtClean="0"/>
              <a:t>21-4-2022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0E357B5-5C36-4FD6-B21B-58CA5D3FC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B19D953-D520-4857-9368-175625640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4688-5530-4CEE-8AF1-62164DA0E3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7351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9B014D8-11D5-42CB-84B7-A261D9DB5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C20B-0CF4-4E04-AE24-E0BBAE178083}" type="datetimeFigureOut">
              <a:rPr lang="nl-NL" smtClean="0"/>
              <a:t>21-4-2022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9631225-FE95-454D-91E6-AF3C519C6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863ABE1-AA43-4353-AD37-FC3C662FD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4688-5530-4CEE-8AF1-62164DA0E3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4892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4A3AB-3030-461F-AC24-D79CEA173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9E58BED-E270-465C-9DA5-E35CED861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A6EE5BB-61A2-41B3-9A60-59D3997966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047DDE8-01D0-4146-BB77-86AD4B7D9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C20B-0CF4-4E04-AE24-E0BBAE178083}" type="datetimeFigureOut">
              <a:rPr lang="nl-NL" smtClean="0"/>
              <a:t>21-4-2022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9501388-FDF5-467B-854D-293B935F2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90DB40F-529D-46A5-BCCA-93408FD20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4688-5530-4CEE-8AF1-62164DA0E3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8871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90F93A-389E-4A7D-9EB5-16C752585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3EDE532-8650-4EB1-AEF4-9EF27EC113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AD24760-2059-4C2E-92F4-B092BC34D2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5A0C049-D445-4F77-925A-2837E543A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DC20B-0CF4-4E04-AE24-E0BBAE178083}" type="datetimeFigureOut">
              <a:rPr lang="nl-NL" smtClean="0"/>
              <a:t>21-4-2022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263A070-FF44-4383-A9EF-426E722EA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BFDC1FA-7086-4AFA-BC0F-AFB635CF1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E4688-5530-4CEE-8AF1-62164DA0E3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3538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E2A0CD5-22D2-486E-A47F-1E70B30D9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45DD2E5-F335-41CB-9D7B-BA2EC3E0D1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CAF5711-037A-45A1-9C17-E001C713A1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DC20B-0CF4-4E04-AE24-E0BBAE178083}" type="datetimeFigureOut">
              <a:rPr lang="nl-NL" smtClean="0"/>
              <a:t>21-4-2022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7CCDD2A-2AA2-4B17-A501-85BC8AB6BD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53A6938-7811-4C15-B7EC-91E993F7C7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E4688-5530-4CEE-8AF1-62164DA0E3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3626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6DE4DC-EBAC-4CD6-BAC0-393B8CAE4F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8049" y="1600200"/>
            <a:ext cx="9144000" cy="2387600"/>
          </a:xfrm>
        </p:spPr>
        <p:txBody>
          <a:bodyPr>
            <a:normAutofit/>
          </a:bodyPr>
          <a:lstStyle/>
          <a:p>
            <a:r>
              <a:rPr lang="nl-NL" sz="3200" dirty="0"/>
              <a:t>Inlichtingen bijeenkomst</a:t>
            </a:r>
            <a:br>
              <a:rPr lang="nl-NL" sz="3200" dirty="0"/>
            </a:br>
            <a:r>
              <a:rPr lang="nl-NL" sz="3200" dirty="0"/>
              <a:t>van project </a:t>
            </a:r>
            <a:br>
              <a:rPr lang="nl-NL" sz="3200" dirty="0"/>
            </a:br>
            <a:r>
              <a:rPr lang="nl-NL" sz="3200" dirty="0"/>
              <a:t>“Archeologische werkzaamheden Stichtse kant”</a:t>
            </a:r>
            <a:br>
              <a:rPr lang="nl-NL" sz="3200" dirty="0"/>
            </a:br>
            <a:endParaRPr lang="nl-NL" sz="3200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119E14F-D72A-4FB9-946C-DB842B0874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50828"/>
            <a:ext cx="9144000" cy="606972"/>
          </a:xfrm>
        </p:spPr>
        <p:txBody>
          <a:bodyPr>
            <a:normAutofit/>
          </a:bodyPr>
          <a:lstStyle/>
          <a:p>
            <a:r>
              <a:rPr lang="nl-NL" sz="2000" dirty="0">
                <a:solidFill>
                  <a:schemeClr val="bg2">
                    <a:lumMod val="50000"/>
                  </a:schemeClr>
                </a:solidFill>
              </a:rPr>
              <a:t>22 april 2022</a:t>
            </a:r>
          </a:p>
        </p:txBody>
      </p:sp>
      <p:pic>
        <p:nvPicPr>
          <p:cNvPr id="4" name="Picture 2" descr="De bronafbeelding bekijken">
            <a:extLst>
              <a:ext uri="{FF2B5EF4-FFF2-40B4-BE49-F238E27FC236}">
                <a16:creationId xmlns:a16="http://schemas.microsoft.com/office/drawing/2014/main" id="{0F0368A9-AE06-41A3-93C9-37891BE34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20" y="204720"/>
            <a:ext cx="2535858" cy="98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9921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0B3CB4-84A6-43C0-BBEB-BB38319CF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9034" y="365125"/>
            <a:ext cx="7254766" cy="903999"/>
          </a:xfrm>
        </p:spPr>
        <p:txBody>
          <a:bodyPr>
            <a:normAutofit/>
          </a:bodyPr>
          <a:lstStyle/>
          <a:p>
            <a:r>
              <a:rPr lang="nl-NL" sz="3200" dirty="0"/>
              <a:t>Agenda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AD473F6-6174-47A9-8F12-A676DD12F8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9034" y="2141537"/>
            <a:ext cx="5499538" cy="435133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sz="2000" dirty="0"/>
              <a:t>Voorstellen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/>
              <a:t>Huishoudelijke mededelingen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/>
              <a:t>Agenda aanvullen/vaststellen 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/>
              <a:t>Toelichting project en aanbestedingsdoelen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/>
              <a:t>Vragen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/>
              <a:t>Afsluiting</a:t>
            </a:r>
          </a:p>
          <a:p>
            <a:pPr marL="0" indent="0">
              <a:buNone/>
            </a:pPr>
            <a:endParaRPr lang="nl-NL" sz="2000" dirty="0"/>
          </a:p>
        </p:txBody>
      </p:sp>
      <p:pic>
        <p:nvPicPr>
          <p:cNvPr id="4" name="Picture 2" descr="De bronafbeelding bekijken">
            <a:extLst>
              <a:ext uri="{FF2B5EF4-FFF2-40B4-BE49-F238E27FC236}">
                <a16:creationId xmlns:a16="http://schemas.microsoft.com/office/drawing/2014/main" id="{B6168869-1F05-48F8-A66A-DCA9F6867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20" y="204720"/>
            <a:ext cx="2535858" cy="98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3882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AF8CE2-5F37-47E0-B244-FE1CE35E1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0696" y="365125"/>
            <a:ext cx="6836979" cy="821218"/>
          </a:xfrm>
        </p:spPr>
        <p:txBody>
          <a:bodyPr>
            <a:normAutofit fontScale="90000"/>
          </a:bodyPr>
          <a:lstStyle/>
          <a:p>
            <a:r>
              <a:rPr lang="nl-NL" sz="3200" dirty="0"/>
              <a:t>Voorstellen &amp; huishoudelijke mededelingen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1F11A4-525E-4030-B254-487C34441A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4786" y="2030576"/>
            <a:ext cx="6705600" cy="4351338"/>
          </a:xfrm>
        </p:spPr>
        <p:txBody>
          <a:bodyPr>
            <a:normAutofit/>
          </a:bodyPr>
          <a:lstStyle/>
          <a:p>
            <a:r>
              <a:rPr lang="nl-NL" sz="1800" dirty="0"/>
              <a:t>Voorstellen</a:t>
            </a:r>
          </a:p>
          <a:p>
            <a:r>
              <a:rPr lang="nl-NL" sz="1800" dirty="0"/>
              <a:t>Alles mag worden gevraagd, echter…alleen antwoorden via </a:t>
            </a:r>
            <a:r>
              <a:rPr lang="nl-NL" sz="1800" dirty="0" err="1"/>
              <a:t>Tenderned</a:t>
            </a:r>
            <a:r>
              <a:rPr lang="nl-NL" sz="1800" dirty="0"/>
              <a:t> hebben een juridische waarde.</a:t>
            </a:r>
          </a:p>
          <a:p>
            <a:r>
              <a:rPr lang="nl-NL" sz="1800" dirty="0"/>
              <a:t>Geen verslag – geen opname</a:t>
            </a:r>
          </a:p>
          <a:p>
            <a:r>
              <a:rPr lang="nl-NL" sz="1800" dirty="0"/>
              <a:t>Presentatie op </a:t>
            </a:r>
            <a:r>
              <a:rPr lang="nl-NL" sz="1800" dirty="0" err="1"/>
              <a:t>Tenderned</a:t>
            </a:r>
            <a:endParaRPr lang="nl-NL" sz="1800" dirty="0"/>
          </a:p>
          <a:p>
            <a:r>
              <a:rPr lang="nl-NL" sz="1800" dirty="0"/>
              <a:t>We zijn om 11.30 klaar.</a:t>
            </a:r>
          </a:p>
          <a:p>
            <a:r>
              <a:rPr lang="nl-NL" sz="1800" dirty="0"/>
              <a:t>Mocht je moeten bellen, verlaat dan even de ruimte.</a:t>
            </a:r>
          </a:p>
        </p:txBody>
      </p:sp>
      <p:pic>
        <p:nvPicPr>
          <p:cNvPr id="4" name="Picture 2" descr="De bronafbeelding bekijken">
            <a:extLst>
              <a:ext uri="{FF2B5EF4-FFF2-40B4-BE49-F238E27FC236}">
                <a16:creationId xmlns:a16="http://schemas.microsoft.com/office/drawing/2014/main" id="{5488F656-E107-4749-98B9-39FA01780F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20" y="204720"/>
            <a:ext cx="2535858" cy="98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4214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D35DEB-B557-4D1D-BA25-F5C988374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577" y="204720"/>
            <a:ext cx="9175423" cy="1199874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nl-NL" sz="3200" dirty="0"/>
              <a:t>				Toelichting op project.</a:t>
            </a:r>
          </a:p>
        </p:txBody>
      </p:sp>
      <p:pic>
        <p:nvPicPr>
          <p:cNvPr id="4" name="Picture 2" descr="De bronafbeelding bekijken">
            <a:extLst>
              <a:ext uri="{FF2B5EF4-FFF2-40B4-BE49-F238E27FC236}">
                <a16:creationId xmlns:a16="http://schemas.microsoft.com/office/drawing/2014/main" id="{E4099FFA-875F-48C2-86AB-7D2DF0894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20" y="204720"/>
            <a:ext cx="2535858" cy="98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CC2AE15E-1151-47A1-9657-6D20EBD919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Gebruik net zoveel sheets als je nodig hebt.</a:t>
            </a:r>
          </a:p>
        </p:txBody>
      </p:sp>
    </p:spTree>
    <p:extLst>
      <p:ext uri="{BB962C8B-B14F-4D97-AF65-F5344CB8AC3E}">
        <p14:creationId xmlns:p14="http://schemas.microsoft.com/office/powerpoint/2010/main" val="3498442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CA07D8-C506-4D44-AEC7-6EE1624DE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365125"/>
            <a:ext cx="5257800" cy="834283"/>
          </a:xfrm>
        </p:spPr>
        <p:txBody>
          <a:bodyPr>
            <a:normAutofit/>
          </a:bodyPr>
          <a:lstStyle/>
          <a:p>
            <a:r>
              <a:rPr lang="nl-NL" sz="3200" dirty="0"/>
              <a:t>Aanbestedingsprocedure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AC092AF-0BE8-49B5-B661-5F2AD8E48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1800" dirty="0"/>
              <a:t>Europees</a:t>
            </a:r>
          </a:p>
          <a:p>
            <a:r>
              <a:rPr lang="nl-NL" sz="1800" dirty="0"/>
              <a:t>Openbaar</a:t>
            </a:r>
          </a:p>
          <a:p>
            <a:r>
              <a:rPr lang="nl-NL" sz="1800" dirty="0"/>
              <a:t>Selectie/geschiktheidscriteria</a:t>
            </a:r>
          </a:p>
          <a:p>
            <a:r>
              <a:rPr lang="nl-NL" sz="1800" dirty="0"/>
              <a:t>Gunning</a:t>
            </a:r>
          </a:p>
          <a:p>
            <a:endParaRPr lang="nl-NL" sz="1800" dirty="0"/>
          </a:p>
          <a:p>
            <a:r>
              <a:rPr lang="nl-NL" sz="1800" dirty="0"/>
              <a:t>Vragen stellen</a:t>
            </a:r>
          </a:p>
          <a:p>
            <a:r>
              <a:rPr lang="nl-NL" sz="1800" dirty="0"/>
              <a:t>Indienen</a:t>
            </a:r>
          </a:p>
          <a:p>
            <a:r>
              <a:rPr lang="nl-NL" sz="1800" dirty="0"/>
              <a:t>Beoordelen</a:t>
            </a:r>
          </a:p>
          <a:p>
            <a:r>
              <a:rPr lang="nl-NL" sz="1800" dirty="0" err="1"/>
              <a:t>Verficatie</a:t>
            </a:r>
            <a:endParaRPr lang="nl-NL" sz="1800" dirty="0"/>
          </a:p>
          <a:p>
            <a:r>
              <a:rPr lang="nl-NL" sz="1800" dirty="0"/>
              <a:t>Gunning</a:t>
            </a:r>
          </a:p>
          <a:p>
            <a:endParaRPr lang="nl-NL" sz="1800" dirty="0"/>
          </a:p>
          <a:p>
            <a:endParaRPr lang="nl-NL" sz="1800" dirty="0"/>
          </a:p>
          <a:p>
            <a:endParaRPr lang="nl-NL" sz="1800" dirty="0"/>
          </a:p>
          <a:p>
            <a:endParaRPr lang="nl-NL" sz="1800" dirty="0"/>
          </a:p>
          <a:p>
            <a:endParaRPr lang="nl-NL" sz="18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71CA23D-55D8-433D-997D-F7A14A2C8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182" y="217867"/>
            <a:ext cx="2536156" cy="98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930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3818C8-DB4B-49A4-B64C-D30D7FF24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9474" y="365125"/>
            <a:ext cx="7684325" cy="1325563"/>
          </a:xfrm>
        </p:spPr>
        <p:txBody>
          <a:bodyPr>
            <a:normAutofit/>
          </a:bodyPr>
          <a:lstStyle/>
          <a:p>
            <a:r>
              <a:rPr lang="nl-NL" sz="3200" dirty="0"/>
              <a:t>Aanbestedingsproces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8546FB8-6DA0-456D-8F61-CB172D869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090759"/>
          </a:xfrm>
        </p:spPr>
        <p:txBody>
          <a:bodyPr>
            <a:normAutofit/>
          </a:bodyPr>
          <a:lstStyle/>
          <a:p>
            <a:r>
              <a:rPr lang="nl-NL" sz="2000" dirty="0"/>
              <a:t>Elke week vragen beantwoorden via </a:t>
            </a:r>
            <a:r>
              <a:rPr lang="nl-NL" sz="2000" dirty="0" err="1"/>
              <a:t>Tenderned</a:t>
            </a:r>
            <a:r>
              <a:rPr lang="nl-NL" sz="2000" dirty="0"/>
              <a:t>, geen nota, die komt aan het eind</a:t>
            </a:r>
          </a:p>
          <a:p>
            <a:r>
              <a:rPr lang="nl-NL" sz="2000" dirty="0"/>
              <a:t>Als dat niet lukt komt het antwoord in de week te geven, dan </a:t>
            </a:r>
            <a:r>
              <a:rPr lang="nl-NL" sz="2000" dirty="0" err="1"/>
              <a:t>zsm</a:t>
            </a:r>
            <a:r>
              <a:rPr lang="nl-NL" sz="2000" dirty="0"/>
              <a:t>, waarbij doel is volgende week</a:t>
            </a:r>
          </a:p>
          <a:p>
            <a:endParaRPr lang="nl-NL" sz="2000" dirty="0"/>
          </a:p>
          <a:p>
            <a:r>
              <a:rPr lang="nl-NL" sz="2000" dirty="0"/>
              <a:t>Als je twijfelt of een idee hebt, vragen</a:t>
            </a:r>
          </a:p>
          <a:p>
            <a:endParaRPr lang="nl-NL" sz="2000" dirty="0"/>
          </a:p>
          <a:p>
            <a:r>
              <a:rPr lang="nl-NL" sz="2000" dirty="0"/>
              <a:t>Vragen, vragen </a:t>
            </a:r>
            <a:r>
              <a:rPr lang="nl-NL" sz="2000" dirty="0" err="1"/>
              <a:t>vragen</a:t>
            </a:r>
            <a:r>
              <a:rPr lang="nl-NL" sz="2000" dirty="0"/>
              <a:t>…</a:t>
            </a:r>
          </a:p>
          <a:p>
            <a:endParaRPr lang="nl-NL" sz="2000" dirty="0"/>
          </a:p>
        </p:txBody>
      </p:sp>
      <p:pic>
        <p:nvPicPr>
          <p:cNvPr id="4" name="Picture 2" descr="De bronafbeelding bekijken">
            <a:extLst>
              <a:ext uri="{FF2B5EF4-FFF2-40B4-BE49-F238E27FC236}">
                <a16:creationId xmlns:a16="http://schemas.microsoft.com/office/drawing/2014/main" id="{1293701A-3787-4337-B4BC-E52A5700E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20" y="204720"/>
            <a:ext cx="2535858" cy="98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513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D7AB10-BE34-4727-BA9E-E9181C3E4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5978" y="365125"/>
            <a:ext cx="8964344" cy="1325563"/>
          </a:xfrm>
        </p:spPr>
        <p:txBody>
          <a:bodyPr>
            <a:normAutofit/>
          </a:bodyPr>
          <a:lstStyle/>
          <a:p>
            <a:r>
              <a:rPr lang="nl-NL" sz="3200" dirty="0"/>
              <a:t>Toelichting aanbestedingsproces en gunningscriteria</a:t>
            </a:r>
          </a:p>
        </p:txBody>
      </p:sp>
      <p:pic>
        <p:nvPicPr>
          <p:cNvPr id="4" name="Picture 2" descr="De bronafbeelding bekijken">
            <a:extLst>
              <a:ext uri="{FF2B5EF4-FFF2-40B4-BE49-F238E27FC236}">
                <a16:creationId xmlns:a16="http://schemas.microsoft.com/office/drawing/2014/main" id="{80E1B463-CBF7-4866-95BE-F2736B027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20" y="204720"/>
            <a:ext cx="2535858" cy="98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36107569-C2FE-4FCA-8C24-18B6C51CC9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609727"/>
              </p:ext>
            </p:extLst>
          </p:nvPr>
        </p:nvGraphicFramePr>
        <p:xfrm>
          <a:off x="926276" y="1573139"/>
          <a:ext cx="10092889" cy="491973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041310">
                  <a:extLst>
                    <a:ext uri="{9D8B030D-6E8A-4147-A177-3AD203B41FA5}">
                      <a16:colId xmlns:a16="http://schemas.microsoft.com/office/drawing/2014/main" val="3967451550"/>
                    </a:ext>
                  </a:extLst>
                </a:gridCol>
                <a:gridCol w="2574809">
                  <a:extLst>
                    <a:ext uri="{9D8B030D-6E8A-4147-A177-3AD203B41FA5}">
                      <a16:colId xmlns:a16="http://schemas.microsoft.com/office/drawing/2014/main" val="4283137614"/>
                    </a:ext>
                  </a:extLst>
                </a:gridCol>
                <a:gridCol w="1893470">
                  <a:extLst>
                    <a:ext uri="{9D8B030D-6E8A-4147-A177-3AD203B41FA5}">
                      <a16:colId xmlns:a16="http://schemas.microsoft.com/office/drawing/2014/main" val="3031561618"/>
                    </a:ext>
                  </a:extLst>
                </a:gridCol>
                <a:gridCol w="1583300">
                  <a:extLst>
                    <a:ext uri="{9D8B030D-6E8A-4147-A177-3AD203B41FA5}">
                      <a16:colId xmlns:a16="http://schemas.microsoft.com/office/drawing/2014/main" val="1796978888"/>
                    </a:ext>
                  </a:extLst>
                </a:gridCol>
              </a:tblGrid>
              <a:tr h="2966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Omschrijving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9A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Door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9A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Datum of periode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9A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Tijdstip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9A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4584443"/>
                  </a:ext>
                </a:extLst>
              </a:tr>
              <a:tr h="148346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 b="1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Inlichten en informatie uitwisselen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739554"/>
                  </a:ext>
                </a:extLst>
              </a:tr>
              <a:tr h="2966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Publicatie aankondiging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Aanbestedende dienst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01 april 2022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7727769"/>
                  </a:ext>
                </a:extLst>
              </a:tr>
              <a:tr h="7417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Startbijeenkomst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Aanbesteder / gegadigden die voornemens zijn deel te nemen aan de aanbesteding 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22 april 2022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4198726"/>
                  </a:ext>
                </a:extLst>
              </a:tr>
              <a:tr h="4450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Indienen vragen t.b.v. het verkrijgen van nadere inlichtingen omtrent de aanmelding, </a:t>
                      </a:r>
                      <a:r>
                        <a:rPr lang="nl-NL" sz="1200" b="1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uiterlijk: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Aanbestedende dienst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08 mei 2022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23.59 uur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605368"/>
                  </a:ext>
                </a:extLst>
              </a:tr>
              <a:tr h="4450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Alleen indien vragen zijn gesteld: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Verstrekken "nota van inlichtingen aanmeldingsfase"</a:t>
                      </a: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nl-NL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uiterlijk: 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Aanbestedende dienst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11 mei 2022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963668"/>
                  </a:ext>
                </a:extLst>
              </a:tr>
              <a:tr h="148346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Aanmelden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834531"/>
                  </a:ext>
                </a:extLst>
              </a:tr>
              <a:tr h="1483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Indienen aanmeldingen, </a:t>
                      </a:r>
                      <a:r>
                        <a:rPr lang="nl-NL" sz="1200" b="1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uiterlijk: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gegadigden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20 mei 2022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23.59 uur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7232406"/>
                  </a:ext>
                </a:extLst>
              </a:tr>
              <a:tr h="4450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Openen kluis op aanbestedingsplatform met aanmeldingen</a:t>
                      </a: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21 mei 2022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9815584"/>
                  </a:ext>
                </a:extLst>
              </a:tr>
              <a:tr h="2966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 b="1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Bekendmaken voornemen tot gunning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Aanbestedende dienst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20 mei 2022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 b="1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9028514"/>
                  </a:ext>
                </a:extLst>
              </a:tr>
              <a:tr h="4450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Aanbieders zullen worden geïnformeerd over het voornemen tot gunning.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 b="1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 b="1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9822952"/>
                  </a:ext>
                </a:extLst>
              </a:tr>
              <a:tr h="2966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 b="1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Definitieve gunning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Aanbestedende dienst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10 juni 2022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 b="1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5668359"/>
                  </a:ext>
                </a:extLst>
              </a:tr>
              <a:tr h="5933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Nadat de standstillperiode is afgelopen, en eventuele bezwaren zijn afgewikkeld, zal de opdracht definitief worden gegund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 b="1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 b="1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nl-N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91" marR="611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81912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9559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3818C8-DB4B-49A4-B64C-D30D7FF24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9474" y="365125"/>
            <a:ext cx="7684325" cy="1325563"/>
          </a:xfrm>
        </p:spPr>
        <p:txBody>
          <a:bodyPr>
            <a:normAutofit/>
          </a:bodyPr>
          <a:lstStyle/>
          <a:p>
            <a:r>
              <a:rPr lang="nl-NL" sz="3200" dirty="0"/>
              <a:t>Aanbestedingsproces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8546FB8-6DA0-456D-8F61-CB172D869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090759"/>
          </a:xfrm>
        </p:spPr>
        <p:txBody>
          <a:bodyPr>
            <a:normAutofit/>
          </a:bodyPr>
          <a:lstStyle/>
          <a:p>
            <a:r>
              <a:rPr lang="nl-NL" sz="2000" dirty="0"/>
              <a:t>Elke week vragen beantwoorden via </a:t>
            </a:r>
            <a:r>
              <a:rPr lang="nl-NL" sz="2000" dirty="0" err="1"/>
              <a:t>Tenderned</a:t>
            </a:r>
            <a:r>
              <a:rPr lang="nl-NL" sz="2000" dirty="0"/>
              <a:t>, geen nota, die komt aan het eind</a:t>
            </a:r>
          </a:p>
          <a:p>
            <a:r>
              <a:rPr lang="nl-NL" sz="2000" dirty="0"/>
              <a:t>Als dat niet lukt komt het antwoord in de week te geven, dan </a:t>
            </a:r>
            <a:r>
              <a:rPr lang="nl-NL" sz="2000" dirty="0" err="1"/>
              <a:t>zsm</a:t>
            </a:r>
            <a:r>
              <a:rPr lang="nl-NL" sz="2000" dirty="0"/>
              <a:t>, waarbij doel is volgende week</a:t>
            </a:r>
          </a:p>
          <a:p>
            <a:endParaRPr lang="nl-NL" sz="2000" dirty="0"/>
          </a:p>
          <a:p>
            <a:r>
              <a:rPr lang="nl-NL" sz="2000" dirty="0"/>
              <a:t>Als je twijfelt of een idee hebt, vragen</a:t>
            </a:r>
          </a:p>
          <a:p>
            <a:endParaRPr lang="nl-NL" sz="2000" dirty="0"/>
          </a:p>
          <a:p>
            <a:r>
              <a:rPr lang="nl-NL" sz="2000" dirty="0"/>
              <a:t>Vragen, vragen </a:t>
            </a:r>
            <a:r>
              <a:rPr lang="nl-NL" sz="2000" dirty="0" err="1"/>
              <a:t>vragen</a:t>
            </a:r>
            <a:r>
              <a:rPr lang="nl-NL" sz="2000" dirty="0"/>
              <a:t>…</a:t>
            </a:r>
          </a:p>
          <a:p>
            <a:endParaRPr lang="nl-NL" sz="2000" dirty="0"/>
          </a:p>
        </p:txBody>
      </p:sp>
      <p:pic>
        <p:nvPicPr>
          <p:cNvPr id="4" name="Picture 2" descr="De bronafbeelding bekijken">
            <a:extLst>
              <a:ext uri="{FF2B5EF4-FFF2-40B4-BE49-F238E27FC236}">
                <a16:creationId xmlns:a16="http://schemas.microsoft.com/office/drawing/2014/main" id="{1293701A-3787-4337-B4BC-E52A5700E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20" y="204720"/>
            <a:ext cx="2535858" cy="98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8766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210736-3158-4E76-A7B4-453B44F99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2618" y="365125"/>
            <a:ext cx="7031182" cy="1325563"/>
          </a:xfrm>
        </p:spPr>
        <p:txBody>
          <a:bodyPr/>
          <a:lstStyle/>
          <a:p>
            <a:r>
              <a:rPr lang="nl-NL" dirty="0"/>
              <a:t>Afsluiting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B57B09-2DA6-490D-B931-2F1D0E8970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0557" y="2807248"/>
            <a:ext cx="10418685" cy="2941684"/>
          </a:xfrm>
        </p:spPr>
        <p:txBody>
          <a:bodyPr/>
          <a:lstStyle/>
          <a:p>
            <a:r>
              <a:rPr lang="nl-NL" dirty="0"/>
              <a:t>Vragen?</a:t>
            </a:r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LET OP…..antwoorden zijn pas bruikbaar als die verstrekt zijn via </a:t>
            </a:r>
            <a:r>
              <a:rPr lang="nl-NL" dirty="0" err="1"/>
              <a:t>Tenderned</a:t>
            </a:r>
            <a:r>
              <a:rPr lang="nl-NL" dirty="0"/>
              <a:t> !</a:t>
            </a:r>
          </a:p>
        </p:txBody>
      </p:sp>
      <p:pic>
        <p:nvPicPr>
          <p:cNvPr id="4" name="Picture 2" descr="De bronafbeelding bekijken">
            <a:extLst>
              <a:ext uri="{FF2B5EF4-FFF2-40B4-BE49-F238E27FC236}">
                <a16:creationId xmlns:a16="http://schemas.microsoft.com/office/drawing/2014/main" id="{3918E10B-139F-424C-86E7-090ACDA23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20" y="204720"/>
            <a:ext cx="2535858" cy="98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031233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1371</TotalTime>
  <Words>354</Words>
  <Application>Microsoft Office PowerPoint</Application>
  <PresentationFormat>Breedbeeld</PresentationFormat>
  <Paragraphs>102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Kantoorthema</vt:lpstr>
      <vt:lpstr>Inlichtingen bijeenkomst van project  “Archeologische werkzaamheden Stichtse kant” </vt:lpstr>
      <vt:lpstr>Agenda</vt:lpstr>
      <vt:lpstr>Voorstellen &amp; huishoudelijke mededelingen</vt:lpstr>
      <vt:lpstr>    Toelichting op project.</vt:lpstr>
      <vt:lpstr>Aanbestedingsprocedure</vt:lpstr>
      <vt:lpstr>Aanbestedingsproces</vt:lpstr>
      <vt:lpstr>Toelichting aanbestedingsproces en gunningscriteria</vt:lpstr>
      <vt:lpstr>Aanbestedingsproces</vt:lpstr>
      <vt:lpstr>Afsluiting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Pot RC (Rolf)</dc:creator>
  <cp:lastModifiedBy>Pot RC (Rolf)</cp:lastModifiedBy>
  <cp:revision>17</cp:revision>
  <dcterms:created xsi:type="dcterms:W3CDTF">2021-10-21T05:50:26Z</dcterms:created>
  <dcterms:modified xsi:type="dcterms:W3CDTF">2022-04-21T14:37:28Z</dcterms:modified>
</cp:coreProperties>
</file>