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a1d34cdf86ed4f48" Type="http://schemas.microsoft.com/office/2006/relationships/ui/extensibility" Target="customUI/customUI.xml"/><Relationship Id="rId5" Type="http://schemas.openxmlformats.org/officeDocument/2006/relationships/custom-properties" Target="docProps/custom.xml"/><Relationship Id="Rafdc7e77197f4eaf"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5"/>
  </p:notesMasterIdLst>
  <p:handoutMasterIdLst>
    <p:handoutMasterId r:id="rId16"/>
  </p:handoutMasterIdLst>
  <p:sldIdLst>
    <p:sldId id="259" r:id="rId2"/>
    <p:sldId id="283" r:id="rId3"/>
    <p:sldId id="273" r:id="rId4"/>
    <p:sldId id="286" r:id="rId5"/>
    <p:sldId id="296" r:id="rId6"/>
    <p:sldId id="284" r:id="rId7"/>
    <p:sldId id="299" r:id="rId8"/>
    <p:sldId id="300" r:id="rId9"/>
    <p:sldId id="301" r:id="rId10"/>
    <p:sldId id="302" r:id="rId11"/>
    <p:sldId id="303" r:id="rId12"/>
    <p:sldId id="290" r:id="rId13"/>
    <p:sldId id="294" r:id="rId14"/>
  </p:sldIdLst>
  <p:sldSz cx="9144000" cy="6858000" type="screen4x3"/>
  <p:notesSz cx="6805613" cy="9944100"/>
  <p:defaultTextStyle>
    <a:defPPr>
      <a:defRPr lang="en-US"/>
    </a:defPPr>
    <a:lvl1pPr algn="l" rtl="0" eaLnBrk="0" fontAlgn="base" hangingPunct="0">
      <a:spcBef>
        <a:spcPct val="50000"/>
      </a:spcBef>
      <a:spcAft>
        <a:spcPct val="0"/>
      </a:spcAft>
      <a:defRPr sz="2200" kern="1200">
        <a:solidFill>
          <a:schemeClr val="tx1"/>
        </a:solidFill>
        <a:latin typeface="Verdana" pitchFamily="34" charset="0"/>
        <a:ea typeface="+mn-ea"/>
        <a:cs typeface="+mn-cs"/>
      </a:defRPr>
    </a:lvl1pPr>
    <a:lvl2pPr marL="457200" algn="l" rtl="0" eaLnBrk="0" fontAlgn="base" hangingPunct="0">
      <a:spcBef>
        <a:spcPct val="50000"/>
      </a:spcBef>
      <a:spcAft>
        <a:spcPct val="0"/>
      </a:spcAft>
      <a:defRPr sz="2200" kern="1200">
        <a:solidFill>
          <a:schemeClr val="tx1"/>
        </a:solidFill>
        <a:latin typeface="Verdana" pitchFamily="34" charset="0"/>
        <a:ea typeface="+mn-ea"/>
        <a:cs typeface="+mn-cs"/>
      </a:defRPr>
    </a:lvl2pPr>
    <a:lvl3pPr marL="914400" algn="l" rtl="0" eaLnBrk="0" fontAlgn="base" hangingPunct="0">
      <a:spcBef>
        <a:spcPct val="50000"/>
      </a:spcBef>
      <a:spcAft>
        <a:spcPct val="0"/>
      </a:spcAft>
      <a:defRPr sz="2200" kern="1200">
        <a:solidFill>
          <a:schemeClr val="tx1"/>
        </a:solidFill>
        <a:latin typeface="Verdana" pitchFamily="34" charset="0"/>
        <a:ea typeface="+mn-ea"/>
        <a:cs typeface="+mn-cs"/>
      </a:defRPr>
    </a:lvl3pPr>
    <a:lvl4pPr marL="1371600" algn="l" rtl="0" eaLnBrk="0" fontAlgn="base" hangingPunct="0">
      <a:spcBef>
        <a:spcPct val="50000"/>
      </a:spcBef>
      <a:spcAft>
        <a:spcPct val="0"/>
      </a:spcAft>
      <a:defRPr sz="2200" kern="1200">
        <a:solidFill>
          <a:schemeClr val="tx1"/>
        </a:solidFill>
        <a:latin typeface="Verdana" pitchFamily="34" charset="0"/>
        <a:ea typeface="+mn-ea"/>
        <a:cs typeface="+mn-cs"/>
      </a:defRPr>
    </a:lvl4pPr>
    <a:lvl5pPr marL="1828800" algn="l" rtl="0" eaLnBrk="0" fontAlgn="base" hangingPunct="0">
      <a:spcBef>
        <a:spcPct val="5000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68">
          <p15:clr>
            <a:srgbClr val="A4A3A4"/>
          </p15:clr>
        </p15:guide>
        <p15:guide id="2" pos="2180">
          <p15:clr>
            <a:srgbClr val="A4A3A4"/>
          </p15:clr>
        </p15:guide>
        <p15:guide id="3" orient="horz" pos="3132">
          <p15:clr>
            <a:srgbClr val="A4A3A4"/>
          </p15:clr>
        </p15:guide>
        <p15:guide id="4"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7"/>
    <a:srgbClr val="F9E11E"/>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88140" autoAdjust="0"/>
  </p:normalViewPr>
  <p:slideViewPr>
    <p:cSldViewPr>
      <p:cViewPr varScale="1">
        <p:scale>
          <a:sx n="101" d="100"/>
          <a:sy n="101" d="100"/>
        </p:scale>
        <p:origin x="219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50"/>
    </p:cViewPr>
  </p:sorterViewPr>
  <p:notesViewPr>
    <p:cSldViewPr>
      <p:cViewPr>
        <p:scale>
          <a:sx n="160" d="100"/>
          <a:sy n="160" d="100"/>
        </p:scale>
        <p:origin x="-2052" y="1164"/>
      </p:cViewPr>
      <p:guideLst>
        <p:guide orient="horz" pos="2968"/>
        <p:guide pos="2180"/>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26"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24469" y="470737"/>
            <a:ext cx="5769162" cy="43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nl-NL"/>
          </a:p>
        </p:txBody>
      </p:sp>
      <p:sp>
        <p:nvSpPr>
          <p:cNvPr id="32771" name="Rectangle 3"/>
          <p:cNvSpPr>
            <a:spLocks noGrp="1" noChangeArrowheads="1"/>
          </p:cNvSpPr>
          <p:nvPr>
            <p:ph type="dt" sz="quarter" idx="1"/>
          </p:nvPr>
        </p:nvSpPr>
        <p:spPr bwMode="auto">
          <a:xfrm>
            <a:off x="524469" y="120616"/>
            <a:ext cx="2948579" cy="15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nl-NL"/>
          </a:p>
        </p:txBody>
      </p:sp>
      <p:sp>
        <p:nvSpPr>
          <p:cNvPr id="32772" name="Rectangle 4"/>
          <p:cNvSpPr>
            <a:spLocks noGrp="1" noChangeArrowheads="1"/>
          </p:cNvSpPr>
          <p:nvPr>
            <p:ph type="ftr" sz="quarter" idx="2"/>
          </p:nvPr>
        </p:nvSpPr>
        <p:spPr bwMode="auto">
          <a:xfrm>
            <a:off x="524469" y="9446561"/>
            <a:ext cx="5919010" cy="497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nl-NL"/>
              <a:t>Eventuele voettekst</a:t>
            </a:r>
          </a:p>
        </p:txBody>
      </p:sp>
      <p:sp>
        <p:nvSpPr>
          <p:cNvPr id="32773" name="Rectangle 5"/>
          <p:cNvSpPr>
            <a:spLocks noGrp="1" noChangeArrowheads="1"/>
          </p:cNvSpPr>
          <p:nvPr>
            <p:ph type="sldNum" sz="quarter" idx="3"/>
          </p:nvPr>
        </p:nvSpPr>
        <p:spPr bwMode="auto">
          <a:xfrm>
            <a:off x="6502794" y="9446561"/>
            <a:ext cx="224773" cy="497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0E374DAA-8175-4415-A3BA-057B77C0EE0E}" type="slidenum">
              <a:rPr lang="nl-NL"/>
              <a:pPr/>
              <a:t>‹nr.›</a:t>
            </a:fld>
            <a:endParaRPr lang="nl-NL"/>
          </a:p>
        </p:txBody>
      </p:sp>
      <p:sp>
        <p:nvSpPr>
          <p:cNvPr id="32788" name="RubriceringEnMerking2"/>
          <p:cNvSpPr txBox="1">
            <a:spLocks noChangeArrowheads="1"/>
          </p:cNvSpPr>
          <p:nvPr/>
        </p:nvSpPr>
        <p:spPr bwMode="auto">
          <a:xfrm rot="-5400000">
            <a:off x="4609658" y="2942951"/>
            <a:ext cx="4018851"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32789" name="RubriceringEnMerking"/>
          <p:cNvSpPr txBox="1">
            <a:spLocks noChangeArrowheads="1"/>
          </p:cNvSpPr>
          <p:nvPr/>
        </p:nvSpPr>
        <p:spPr bwMode="auto">
          <a:xfrm rot="-5400000">
            <a:off x="4608098" y="6891442"/>
            <a:ext cx="4018850"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25463556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24469" y="472412"/>
            <a:ext cx="5769162" cy="435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en-US"/>
          </a:p>
        </p:txBody>
      </p:sp>
      <p:sp>
        <p:nvSpPr>
          <p:cNvPr id="5123" name="Rectangle 3"/>
          <p:cNvSpPr>
            <a:spLocks noGrp="1" noChangeArrowheads="1"/>
          </p:cNvSpPr>
          <p:nvPr>
            <p:ph type="dt" idx="1"/>
          </p:nvPr>
        </p:nvSpPr>
        <p:spPr bwMode="auto">
          <a:xfrm>
            <a:off x="522909" y="120616"/>
            <a:ext cx="2948578" cy="155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355600" y="984250"/>
            <a:ext cx="4970463" cy="37290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524469" y="4905042"/>
            <a:ext cx="4645299" cy="4057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Klik om het opmaakprofiel van de modeltekst te bewerken</a:t>
            </a:r>
          </a:p>
          <a:p>
            <a:pPr lvl="1"/>
            <a:r>
              <a:rPr lang="en-US"/>
              <a:t>Tweede niveau</a:t>
            </a:r>
          </a:p>
          <a:p>
            <a:pPr lvl="2"/>
            <a:r>
              <a:rPr lang="en-US"/>
              <a:t>Derde niveau</a:t>
            </a:r>
          </a:p>
          <a:p>
            <a:pPr lvl="3"/>
            <a:r>
              <a:rPr lang="en-US"/>
              <a:t>Vierde niveau</a:t>
            </a:r>
          </a:p>
          <a:p>
            <a:pPr lvl="4"/>
            <a:r>
              <a:rPr lang="en-US"/>
              <a:t>Vijfde niveau</a:t>
            </a:r>
          </a:p>
        </p:txBody>
      </p:sp>
      <p:sp>
        <p:nvSpPr>
          <p:cNvPr id="5126" name="Rectangle 6"/>
          <p:cNvSpPr>
            <a:spLocks noGrp="1" noChangeArrowheads="1"/>
          </p:cNvSpPr>
          <p:nvPr>
            <p:ph type="ftr" sz="quarter" idx="4"/>
          </p:nvPr>
        </p:nvSpPr>
        <p:spPr bwMode="auto">
          <a:xfrm>
            <a:off x="522909" y="9446561"/>
            <a:ext cx="5995495" cy="497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en-US"/>
              <a:t>Eventuele voettekst</a:t>
            </a:r>
          </a:p>
        </p:txBody>
      </p:sp>
      <p:sp>
        <p:nvSpPr>
          <p:cNvPr id="5127" name="Rectangle 7"/>
          <p:cNvSpPr>
            <a:spLocks noGrp="1" noChangeArrowheads="1"/>
          </p:cNvSpPr>
          <p:nvPr>
            <p:ph type="sldNum" sz="quarter" idx="5"/>
          </p:nvPr>
        </p:nvSpPr>
        <p:spPr bwMode="auto">
          <a:xfrm>
            <a:off x="6504356" y="9446561"/>
            <a:ext cx="226333" cy="497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7C0D88E8-1530-474F-A7AB-EB6DE1C99DCC}" type="slidenum">
              <a:rPr lang="en-US"/>
              <a:pPr/>
              <a:t>‹nr.›</a:t>
            </a:fld>
            <a:endParaRPr lang="en-US"/>
          </a:p>
        </p:txBody>
      </p:sp>
      <p:sp>
        <p:nvSpPr>
          <p:cNvPr id="5139" name="RubriceringEnMerking2"/>
          <p:cNvSpPr txBox="1">
            <a:spLocks noChangeArrowheads="1"/>
          </p:cNvSpPr>
          <p:nvPr/>
        </p:nvSpPr>
        <p:spPr bwMode="auto">
          <a:xfrm rot="-5400000">
            <a:off x="4609658" y="2942951"/>
            <a:ext cx="4018851"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5140" name="RubriceringEnMerking"/>
          <p:cNvSpPr txBox="1">
            <a:spLocks noChangeArrowheads="1"/>
          </p:cNvSpPr>
          <p:nvPr/>
        </p:nvSpPr>
        <p:spPr bwMode="auto">
          <a:xfrm rot="-5400000">
            <a:off x="4608098" y="6891442"/>
            <a:ext cx="4018850"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757756452"/>
      </p:ext>
    </p:extLst>
  </p:cSld>
  <p:clrMap bg1="lt1" tx1="dk1" bg2="lt2" tx2="dk2" accent1="accent1" accent2="accent2" accent3="accent3" accent4="accent4" accent5="accent5" accent6="accent6" hlink="hlink" folHlink="folHlink"/>
  <p:hf sldNum="0" hdr="0" ft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90500" lvl="1" indent="0">
              <a:buFontTx/>
              <a:buNone/>
            </a:pPr>
            <a:endParaRPr lang="nl-NL" sz="1400" dirty="0" smtClean="0"/>
          </a:p>
          <a:p>
            <a:pPr marL="476250" lvl="1" indent="-285750">
              <a:buFontTx/>
              <a:buChar char="-"/>
            </a:pPr>
            <a:endParaRPr lang="nl-NL" sz="1400" dirty="0"/>
          </a:p>
        </p:txBody>
      </p:sp>
    </p:spTree>
    <p:extLst>
      <p:ext uri="{BB962C8B-B14F-4D97-AF65-F5344CB8AC3E}">
        <p14:creationId xmlns:p14="http://schemas.microsoft.com/office/powerpoint/2010/main" val="2230435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endParaRPr lang="nl-NL" sz="1400" dirty="0"/>
          </a:p>
        </p:txBody>
      </p:sp>
    </p:spTree>
    <p:extLst>
      <p:ext uri="{BB962C8B-B14F-4D97-AF65-F5344CB8AC3E}">
        <p14:creationId xmlns:p14="http://schemas.microsoft.com/office/powerpoint/2010/main" val="1075156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081149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 </a:t>
            </a:r>
            <a:r>
              <a:rPr lang="nl-NL" sz="1000" b="0" i="0" u="none" strike="noStrike" kern="1200" baseline="0" dirty="0" smtClean="0">
                <a:solidFill>
                  <a:schemeClr val="tx1"/>
                </a:solidFill>
                <a:latin typeface="Arial" charset="0"/>
                <a:ea typeface="+mn-ea"/>
                <a:cs typeface="+mn-cs"/>
              </a:rPr>
              <a:t>De aanbesteder is voornemens de opdracht te verlenen in de vorm van een engineering &amp; construct contract, met als voorwaarden de UAV-GC 2005. De omvang en reikwijdte van de opdracht en de voorwaarden waaronder de opdracht wordt gerealiseerd worden opgenomen in de basisovereenkomst, de vraagspecificatie, de bijlagen bij de vraagspecificatie, de annexen en overige contractdocumenten. </a:t>
            </a:r>
            <a:endParaRPr lang="nl-NL" dirty="0"/>
          </a:p>
        </p:txBody>
      </p:sp>
    </p:spTree>
    <p:extLst>
      <p:ext uri="{BB962C8B-B14F-4D97-AF65-F5344CB8AC3E}">
        <p14:creationId xmlns:p14="http://schemas.microsoft.com/office/powerpoint/2010/main" val="1876680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7357" name="Rectangle 189" descr="Bar_Right"/>
          <p:cNvSpPr>
            <a:spLocks noChangeArrowheads="1"/>
          </p:cNvSpPr>
          <p:nvPr/>
        </p:nvSpPr>
        <p:spPr bwMode="auto">
          <a:xfrm>
            <a:off x="4572000" y="0"/>
            <a:ext cx="4572000" cy="6858000"/>
          </a:xfrm>
          <a:prstGeom prst="rect">
            <a:avLst/>
          </a:prstGeom>
          <a:solidFill>
            <a:srgbClr val="F9E11E"/>
          </a:solidFill>
          <a:ln>
            <a:noFill/>
          </a:ln>
          <a:effectLst/>
          <a:extLst/>
        </p:spPr>
        <p:txBody>
          <a:bodyPr wrap="none" lIns="0" tIns="0" rIns="0" bIns="0" anchor="ctr"/>
          <a:lstStyle/>
          <a:p>
            <a:pPr algn="ctr"/>
            <a:endParaRPr lang="nl-NL" sz="2600">
              <a:solidFill>
                <a:schemeClr val="bg1"/>
              </a:solidFill>
            </a:endParaRPr>
          </a:p>
        </p:txBody>
      </p:sp>
      <p:sp>
        <p:nvSpPr>
          <p:cNvPr id="7325" name="Rectangle 157"/>
          <p:cNvSpPr>
            <a:spLocks noChangeArrowheads="1"/>
          </p:cNvSpPr>
          <p:nvPr/>
        </p:nvSpPr>
        <p:spPr bwMode="auto">
          <a:xfrm>
            <a:off x="4933950" y="2474913"/>
            <a:ext cx="35988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nl-NL" sz="2600">
              <a:solidFill>
                <a:schemeClr val="bg1"/>
              </a:solidFill>
            </a:endParaRPr>
          </a:p>
        </p:txBody>
      </p:sp>
      <p:sp>
        <p:nvSpPr>
          <p:cNvPr id="7339"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7363" name="LogoLandmach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960" y="1175"/>
            <a:ext cx="9130078" cy="1999487"/>
          </a:xfrm>
          <a:prstGeom prst="rect">
            <a:avLst/>
          </a:prstGeom>
          <a:noFill/>
          <a:extLst>
            <a:ext uri="{909E8E84-426E-40DD-AFC4-6F175D3DCCD1}">
              <a14:hiddenFill xmlns:a14="http://schemas.microsoft.com/office/drawing/2010/main">
                <a:solidFill>
                  <a:srgbClr val="FFFFFF"/>
                </a:solidFill>
              </a14:hiddenFill>
            </a:ext>
          </a:extLst>
        </p:spPr>
      </p:pic>
      <p:sp>
        <p:nvSpPr>
          <p:cNvPr id="7364" name="Rectangle 196"/>
          <p:cNvSpPr>
            <a:spLocks noGrp="1" noChangeArrowheads="1"/>
          </p:cNvSpPr>
          <p:nvPr>
            <p:ph type="ctrTitle"/>
          </p:nvPr>
        </p:nvSpPr>
        <p:spPr>
          <a:xfrm>
            <a:off x="5036400" y="2880000"/>
            <a:ext cx="3598863" cy="856800"/>
          </a:xfrm>
        </p:spPr>
        <p:txBody>
          <a:bodyPr lIns="0" tIns="0" rIns="0" bIns="0" anchor="b">
            <a:noAutofit/>
          </a:bodyPr>
          <a:lstStyle>
            <a:lvl1pPr>
              <a:defRPr>
                <a:solidFill>
                  <a:schemeClr val="tx1"/>
                </a:solidFill>
              </a:defRPr>
            </a:lvl1pPr>
          </a:lstStyle>
          <a:p>
            <a:pPr lvl="0"/>
            <a:r>
              <a:rPr lang="nl-NL" noProof="0" dirty="0"/>
              <a:t>Klik om de stijl te </a:t>
            </a:r>
            <a:r>
              <a:rPr lang="nl-NL" noProof="0" dirty="0" err="1"/>
              <a:t>bewerken</a:t>
            </a:r>
            <a:endParaRPr lang="nl-NL" noProof="0" dirty="0"/>
          </a:p>
        </p:txBody>
      </p:sp>
      <p:sp>
        <p:nvSpPr>
          <p:cNvPr id="7374" name="Rectangle 206"/>
          <p:cNvSpPr>
            <a:spLocks noGrp="1" noChangeArrowheads="1"/>
          </p:cNvSpPr>
          <p:nvPr>
            <p:ph type="subTitle" idx="1"/>
          </p:nvPr>
        </p:nvSpPr>
        <p:spPr>
          <a:xfrm>
            <a:off x="5036400" y="3780000"/>
            <a:ext cx="3598863" cy="1753200"/>
          </a:xfrm>
        </p:spPr>
        <p:txBody>
          <a:bodyPr lIns="0" tIns="0" rIns="0" bIns="0"/>
          <a:lstStyle>
            <a:lvl1pPr marL="0" indent="0">
              <a:buNone/>
              <a:defRPr sz="1800">
                <a:solidFill>
                  <a:srgbClr val="007BC7"/>
                </a:solidFill>
              </a:defRPr>
            </a:lvl1pPr>
          </a:lstStyle>
          <a:p>
            <a:pPr lvl="0"/>
            <a:r>
              <a:rPr lang="nl-NL" noProof="0" dirty="0"/>
              <a:t>Klik om de </a:t>
            </a:r>
            <a:r>
              <a:rPr lang="nl-NL" noProof="0" dirty="0" err="1"/>
              <a:t>ondertitelstijl</a:t>
            </a:r>
            <a:r>
              <a:rPr lang="nl-NL" noProof="0" dirty="0"/>
              <a:t> van het model te bewerken</a:t>
            </a:r>
          </a:p>
        </p:txBody>
      </p:sp>
      <p:sp>
        <p:nvSpPr>
          <p:cNvPr id="18" name="Date Placeholder 1" descr="Date"/>
          <p:cNvSpPr>
            <a:spLocks noGrp="1"/>
          </p:cNvSpPr>
          <p:nvPr>
            <p:ph type="dt" sz="half" idx="2"/>
          </p:nvPr>
        </p:nvSpPr>
        <p:spPr>
          <a:xfrm>
            <a:off x="5036400" y="6516000"/>
            <a:ext cx="3931200" cy="208800"/>
          </a:xfrm>
          <a:prstGeom prst="rect">
            <a:avLst/>
          </a:prstGeom>
        </p:spPr>
        <p:txBody>
          <a:bodyPr vert="horz" lIns="91440" tIns="45720" rIns="91440" bIns="45720" rtlCol="0" anchor="ctr"/>
          <a:lstStyle>
            <a:lvl1pPr algn="l">
              <a:defRPr sz="1000">
                <a:solidFill>
                  <a:schemeClr val="tx1"/>
                </a:solidFill>
              </a:defRPr>
            </a:lvl1pPr>
          </a:lstStyle>
          <a:p>
            <a:r>
              <a:rPr lang="nl-NL" noProof="0" smtClean="0"/>
              <a:t>28 februari 2022</a:t>
            </a:r>
            <a:endParaRPr lang="nl-NL" noProof="0"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8000" y="1295999"/>
            <a:ext cx="8402400" cy="400110"/>
          </a:xfrm>
        </p:spPr>
        <p:txBody>
          <a:bodyPr/>
          <a:lstStyle>
            <a:lvl1pPr>
              <a:defRPr/>
            </a:lvl1pPr>
          </a:lstStyle>
          <a:p>
            <a:r>
              <a:rPr lang="nl-NL" noProof="0" dirty="0" err="1"/>
              <a:t>Klik</a:t>
            </a:r>
            <a:r>
              <a:rPr lang="nl-NL" noProof="0" dirty="0"/>
              <a:t> </a:t>
            </a:r>
            <a:r>
              <a:rPr lang="nl-NL" noProof="0" dirty="0" err="1"/>
              <a:t>om</a:t>
            </a:r>
            <a:r>
              <a:rPr lang="nl-NL" noProof="0" dirty="0"/>
              <a:t> </a:t>
            </a:r>
            <a:r>
              <a:rPr lang="nl-NL" noProof="0" dirty="0" err="1"/>
              <a:t>een</a:t>
            </a:r>
            <a:r>
              <a:rPr lang="nl-NL" noProof="0" dirty="0"/>
              <a:t> </a:t>
            </a:r>
            <a:r>
              <a:rPr lang="nl-NL" noProof="0" dirty="0" err="1"/>
              <a:t>titel</a:t>
            </a:r>
            <a:r>
              <a:rPr lang="nl-NL" noProof="0" dirty="0"/>
              <a:t> </a:t>
            </a:r>
            <a:r>
              <a:rPr lang="nl-NL" noProof="0" dirty="0" err="1"/>
              <a:t>te</a:t>
            </a:r>
            <a:r>
              <a:rPr lang="nl-NL" noProof="0" dirty="0"/>
              <a:t> </a:t>
            </a:r>
            <a:r>
              <a:rPr lang="nl-NL" noProof="0" dirty="0" err="1"/>
              <a:t>maken</a:t>
            </a:r>
            <a:endParaRPr lang="nl-NL" noProof="0"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7" name="Tijdelijke aanduiding voor tekst 6"/>
          <p:cNvSpPr>
            <a:spLocks noGrp="1"/>
          </p:cNvSpPr>
          <p:nvPr>
            <p:ph type="body" sz="quarter" idx="11"/>
          </p:nvPr>
        </p:nvSpPr>
        <p:spPr>
          <a:xfrm>
            <a:off x="468313" y="2070000"/>
            <a:ext cx="84024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Tree>
    <p:extLst>
      <p:ext uri="{BB962C8B-B14F-4D97-AF65-F5344CB8AC3E}">
        <p14:creationId xmlns:p14="http://schemas.microsoft.com/office/powerpoint/2010/main" val="35569156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a:p>
        </p:txBody>
      </p:sp>
      <p:sp>
        <p:nvSpPr>
          <p:cNvPr id="5" name="Tijdelijke aanduiding voor tabel 4"/>
          <p:cNvSpPr>
            <a:spLocks noGrp="1"/>
          </p:cNvSpPr>
          <p:nvPr>
            <p:ph type="tbl" sz="quarter" idx="11"/>
          </p:nvPr>
        </p:nvSpPr>
        <p:spPr>
          <a:xfrm>
            <a:off x="468000" y="2070000"/>
            <a:ext cx="8402400" cy="4140000"/>
          </a:xfrm>
        </p:spPr>
        <p:txBody>
          <a:bodyPr/>
          <a:lstStyle/>
          <a:p>
            <a:endParaRPr lang="nl-NL" noProof="0"/>
          </a:p>
        </p:txBody>
      </p:sp>
    </p:spTree>
    <p:extLst>
      <p:ext uri="{BB962C8B-B14F-4D97-AF65-F5344CB8AC3E}">
        <p14:creationId xmlns:p14="http://schemas.microsoft.com/office/powerpoint/2010/main" val="11933036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a:p>
        </p:txBody>
      </p:sp>
      <p:sp>
        <p:nvSpPr>
          <p:cNvPr id="5" name="Tijdelijke aanduiding voor grafiek 4"/>
          <p:cNvSpPr>
            <a:spLocks noGrp="1"/>
          </p:cNvSpPr>
          <p:nvPr>
            <p:ph type="chart" sz="quarter" idx="11"/>
          </p:nvPr>
        </p:nvSpPr>
        <p:spPr>
          <a:xfrm>
            <a:off x="468313" y="2070000"/>
            <a:ext cx="8402400" cy="4140000"/>
          </a:xfrm>
        </p:spPr>
        <p:txBody>
          <a:bodyPr/>
          <a:lstStyle/>
          <a:p>
            <a:endParaRPr lang="nl-NL" noProof="0"/>
          </a:p>
        </p:txBody>
      </p:sp>
    </p:spTree>
    <p:extLst>
      <p:ext uri="{BB962C8B-B14F-4D97-AF65-F5344CB8AC3E}">
        <p14:creationId xmlns:p14="http://schemas.microsoft.com/office/powerpoint/2010/main" val="11929006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5" name="Tijdelijke aanduiding voor illustratie 4"/>
          <p:cNvSpPr>
            <a:spLocks noGrp="1"/>
          </p:cNvSpPr>
          <p:nvPr>
            <p:ph type="clipArt" sz="quarter" idx="11"/>
          </p:nvPr>
        </p:nvSpPr>
        <p:spPr>
          <a:xfrm>
            <a:off x="468312" y="2070000"/>
            <a:ext cx="8402400" cy="4140000"/>
          </a:xfrm>
        </p:spPr>
        <p:txBody>
          <a:bodyPr/>
          <a:lstStyle/>
          <a:p>
            <a:endParaRPr lang="nl-NL" noProof="0"/>
          </a:p>
        </p:txBody>
      </p:sp>
    </p:spTree>
    <p:extLst>
      <p:ext uri="{BB962C8B-B14F-4D97-AF65-F5344CB8AC3E}">
        <p14:creationId xmlns:p14="http://schemas.microsoft.com/office/powerpoint/2010/main" val="98975165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000"/>
            <a:ext cx="9144000" cy="539750"/>
          </a:xfrm>
          <a:prstGeom prst="rect">
            <a:avLst/>
          </a:prstGeom>
          <a:solidFill>
            <a:srgbClr val="F9E11E"/>
          </a:solidFill>
          <a:ln>
            <a:noFill/>
          </a:ln>
          <a:extLst/>
        </p:spPr>
        <p:txBody>
          <a:bodyPr anchor="ctr"/>
          <a:lstStyle/>
          <a:p>
            <a:pPr algn="ctr" eaLnBrk="1" hangingPunct="1">
              <a:spcBef>
                <a:spcPct val="0"/>
              </a:spcBef>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468000" y="2070000"/>
            <a:ext cx="84024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sz="1800" dirty="0"/>
              <a:t>Vijfde niveau</a:t>
            </a:r>
            <a:endParaRPr lang="nl-NL" dirty="0"/>
          </a:p>
        </p:txBody>
      </p:sp>
      <p:sp>
        <p:nvSpPr>
          <p:cNvPr id="1095" name="shpTekst" descr="Bar_Top"/>
          <p:cNvSpPr>
            <a:spLocks noChangeArrowheads="1"/>
          </p:cNvSpPr>
          <p:nvPr/>
        </p:nvSpPr>
        <p:spPr bwMode="auto">
          <a:xfrm>
            <a:off x="0" y="0"/>
            <a:ext cx="9144000" cy="1071563"/>
          </a:xfrm>
          <a:prstGeom prst="rect">
            <a:avLst/>
          </a:prstGeom>
          <a:solidFill>
            <a:srgbClr val="F9E11E"/>
          </a:solidFill>
          <a:ln>
            <a:noFill/>
          </a:ln>
          <a:extLst/>
        </p:spPr>
        <p:txBody>
          <a:bodyPr anchor="ctr"/>
          <a:lstStyle/>
          <a:p>
            <a:pPr algn="ctr" eaLnBrk="1" hangingPunct="1">
              <a:spcBef>
                <a:spcPct val="0"/>
              </a:spcBef>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468000" y="1295999"/>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a:p>
        </p:txBody>
      </p:sp>
      <p:sp>
        <p:nvSpPr>
          <p:cNvPr id="1099" name="shpKleurvlakBoven"/>
          <p:cNvSpPr>
            <a:spLocks noChangeArrowheads="1"/>
          </p:cNvSpPr>
          <p:nvPr/>
        </p:nvSpPr>
        <p:spPr bwMode="auto">
          <a:xfrm>
            <a:off x="4335462" y="6328240"/>
            <a:ext cx="3854537" cy="16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1000" dirty="0">
                <a:solidFill>
                  <a:schemeClr val="tx1"/>
                </a:solidFill>
                <a:cs typeface="Arial" charset="0"/>
              </a:rPr>
              <a:t>Rijkswaterstaat</a:t>
            </a:r>
          </a:p>
        </p:txBody>
      </p:sp>
      <p:sp>
        <p:nvSpPr>
          <p:cNvPr id="1100" name="shpBeeldmerk"/>
          <p:cNvSpPr>
            <a:spLocks noChangeArrowheads="1"/>
          </p:cNvSpPr>
          <p:nvPr/>
        </p:nvSpPr>
        <p:spPr bwMode="auto">
          <a:xfrm>
            <a:off x="468000" y="6613200"/>
            <a:ext cx="19044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fld id="{DD62E13F-49FF-4F5B-8E2D-F997ACAF2D81}" type="slidenum">
              <a:rPr lang="nl-NL" sz="1000">
                <a:solidFill>
                  <a:schemeClr val="tx1"/>
                </a:solidFill>
                <a:cs typeface="Arial" charset="0"/>
              </a:rPr>
              <a:pPr>
                <a:spcBef>
                  <a:spcPct val="0"/>
                </a:spcBef>
              </a:pPr>
              <a:t>‹nr.›</a:t>
            </a:fld>
            <a:endParaRPr lang="nl-NL" sz="1000" dirty="0">
              <a:solidFill>
                <a:schemeClr val="tx1"/>
              </a:solidFill>
              <a:cs typeface="Arial" charset="0"/>
            </a:endParaRPr>
          </a:p>
        </p:txBody>
      </p:sp>
      <p:sp>
        <p:nvSpPr>
          <p:cNvPr id="1109" name="TitelSlide2"/>
          <p:cNvSpPr txBox="1">
            <a:spLocks noChangeArrowheads="1"/>
          </p:cNvSpPr>
          <p:nvPr userDrawn="1"/>
        </p:nvSpPr>
        <p:spPr bwMode="auto">
          <a:xfrm>
            <a:off x="4335462" y="6502470"/>
            <a:ext cx="3116538" cy="2295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ts val="0"/>
              </a:spcBef>
            </a:pPr>
            <a:r>
              <a:rPr lang="nl-NL" sz="1000" kern="1200" dirty="0" smtClean="0">
                <a:solidFill>
                  <a:schemeClr val="tx1"/>
                </a:solidFill>
                <a:latin typeface="Verdana" pitchFamily="34" charset="0"/>
                <a:ea typeface="+mn-ea"/>
                <a:cs typeface="+mn-cs"/>
              </a:rPr>
              <a:t>Inlichtingenbijeenkomst </a:t>
            </a:r>
          </a:p>
          <a:p>
            <a:pPr>
              <a:spcBef>
                <a:spcPts val="0"/>
              </a:spcBef>
            </a:pPr>
            <a:r>
              <a:rPr lang="nl-NL" sz="1000" kern="1200" dirty="0" smtClean="0">
                <a:solidFill>
                  <a:schemeClr val="tx1"/>
                </a:solidFill>
                <a:latin typeface="Verdana" pitchFamily="34" charset="0"/>
                <a:ea typeface="+mn-ea"/>
                <a:cs typeface="+mn-cs"/>
              </a:rPr>
              <a:t>Groot Onderhoud 2022</a:t>
            </a:r>
            <a:r>
              <a:rPr lang="nl-NL" sz="1000" kern="1200" baseline="0" dirty="0" smtClean="0">
                <a:solidFill>
                  <a:schemeClr val="tx1"/>
                </a:solidFill>
                <a:latin typeface="Verdana" pitchFamily="34" charset="0"/>
                <a:ea typeface="+mn-ea"/>
                <a:cs typeface="+mn-cs"/>
              </a:rPr>
              <a:t> Noord-Nederland</a:t>
            </a:r>
          </a:p>
          <a:p>
            <a:pPr>
              <a:spcBef>
                <a:spcPts val="0"/>
              </a:spcBef>
            </a:pPr>
            <a:endParaRPr lang="nl-NL" sz="1000" kern="1200" baseline="0" dirty="0" smtClean="0">
              <a:solidFill>
                <a:schemeClr val="tx1"/>
              </a:solidFill>
              <a:latin typeface="Verdana" pitchFamily="34" charset="0"/>
              <a:ea typeface="+mn-ea"/>
              <a:cs typeface="+mn-cs"/>
            </a:endParaRPr>
          </a:p>
        </p:txBody>
      </p:sp>
      <p:sp>
        <p:nvSpPr>
          <p:cNvPr id="1113"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1121" name="LogoLandmacht"/>
          <p:cNvPicPr>
            <a:picLocks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4335463" y="5215"/>
            <a:ext cx="439737"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7362000" y="6620710"/>
            <a:ext cx="1508400" cy="118800"/>
          </a:xfrm>
          <a:prstGeom prst="rect">
            <a:avLst/>
          </a:prstGeom>
        </p:spPr>
        <p:txBody>
          <a:bodyPr vert="horz" lIns="91440" tIns="45720" rIns="91440" bIns="45720" rtlCol="0" anchor="ctr"/>
          <a:lstStyle>
            <a:lvl1pPr algn="r">
              <a:defRPr sz="1000">
                <a:solidFill>
                  <a:schemeClr val="tx1"/>
                </a:solidFill>
              </a:defRPr>
            </a:lvl1pPr>
          </a:lstStyle>
          <a:p>
            <a:r>
              <a:rPr lang="nl-NL" smtClean="0"/>
              <a:t>28 februari 2022</a:t>
            </a:r>
            <a:endParaRPr lang="nl-NL" dirty="0"/>
          </a:p>
        </p:txBody>
      </p:sp>
      <p:sp>
        <p:nvSpPr>
          <p:cNvPr id="12" name="shpKleurvlakBoven"/>
          <p:cNvSpPr>
            <a:spLocks noChangeArrowheads="1"/>
          </p:cNvSpPr>
          <p:nvPr userDrawn="1"/>
        </p:nvSpPr>
        <p:spPr bwMode="auto">
          <a:xfrm>
            <a:off x="826428" y="6656400"/>
            <a:ext cx="30276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650" b="0" i="0" cap="all" baseline="0" dirty="0">
                <a:solidFill>
                  <a:schemeClr val="tx1"/>
                </a:solidFill>
                <a:cs typeface="Arial" charset="0"/>
              </a:rPr>
              <a:t>RWS </a:t>
            </a:r>
            <a:r>
              <a:rPr lang="nl-NL" sz="650" b="0" i="0" cap="all" baseline="0" dirty="0" smtClean="0">
                <a:solidFill>
                  <a:schemeClr val="tx1"/>
                </a:solidFill>
                <a:cs typeface="Arial" charset="0"/>
              </a:rPr>
              <a:t>INFORMATIE</a:t>
            </a:r>
            <a:endParaRPr lang="nl-NL" sz="650" b="0" i="0" cap="all" baseline="0" dirty="0">
              <a:solidFill>
                <a:schemeClr val="tx1"/>
              </a:solidFill>
              <a:cs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iming>
    <p:tnLst>
      <p:par>
        <p:cTn id="1" dur="indefinite" restart="never" nodeType="tmRoot"/>
      </p:par>
    </p:tnLst>
  </p:timing>
  <p:hf sldNum="0" hdr="0" ftr="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706466" y="4581128"/>
            <a:ext cx="3919247" cy="288032"/>
          </a:xfrm>
        </p:spPr>
        <p:txBody>
          <a:bodyPr/>
          <a:lstStyle/>
          <a:p>
            <a:r>
              <a:rPr lang="nl-NL" dirty="0" smtClean="0"/>
              <a:t/>
            </a:r>
            <a:br>
              <a:rPr lang="nl-NL" dirty="0" smtClean="0"/>
            </a:br>
            <a:r>
              <a:rPr lang="nl-NL" dirty="0"/>
              <a:t/>
            </a:r>
            <a:br>
              <a:rPr lang="nl-NL" dirty="0"/>
            </a:br>
            <a:r>
              <a:rPr lang="nl-NL" dirty="0" smtClean="0"/>
              <a:t/>
            </a:r>
            <a:br>
              <a:rPr lang="nl-NL" dirty="0" smtClean="0"/>
            </a:br>
            <a:r>
              <a:rPr lang="nl-NL" i="1" smtClean="0">
                <a:solidFill>
                  <a:srgbClr val="FF0000"/>
                </a:solidFill>
              </a:rPr>
              <a:t/>
            </a:r>
            <a:br>
              <a:rPr lang="nl-NL" i="1" smtClean="0">
                <a:solidFill>
                  <a:srgbClr val="FF0000"/>
                </a:solidFill>
              </a:rPr>
            </a:br>
            <a:r>
              <a:rPr lang="nl-NL" sz="1800" i="1" smtClean="0"/>
              <a:t>Project: </a:t>
            </a:r>
            <a:r>
              <a:rPr lang="nl-NL" sz="1800" i="1" dirty="0" smtClean="0"/>
              <a:t>Rijksweg A28 (IGO 14)</a:t>
            </a:r>
            <a:br>
              <a:rPr lang="nl-NL" sz="1800" i="1" dirty="0" smtClean="0"/>
            </a:br>
            <a:endParaRPr lang="nl-NL" sz="1800" i="1" dirty="0"/>
          </a:p>
        </p:txBody>
      </p:sp>
      <p:sp>
        <p:nvSpPr>
          <p:cNvPr id="3" name="Titel 3"/>
          <p:cNvSpPr txBox="1">
            <a:spLocks/>
          </p:cNvSpPr>
          <p:nvPr/>
        </p:nvSpPr>
        <p:spPr bwMode="auto">
          <a:xfrm>
            <a:off x="4716016" y="2060848"/>
            <a:ext cx="4248472" cy="1673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fontScale="90000"/>
          </a:bodyPr>
          <a:lstStyle>
            <a:lvl1pPr algn="l" rtl="0" eaLnBrk="1" fontAlgn="base" hangingPunct="1">
              <a:spcBef>
                <a:spcPct val="0"/>
              </a:spcBef>
              <a:spcAft>
                <a:spcPct val="0"/>
              </a:spcAft>
              <a:defRPr sz="2600" baseline="0">
                <a:solidFill>
                  <a:schemeClr val="tx1"/>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sz="2900" kern="0" dirty="0" smtClean="0"/>
              <a:t>Inlichtingenbijeenkomst</a:t>
            </a:r>
            <a:r>
              <a:rPr lang="nl-NL" sz="3200" kern="0" dirty="0" smtClean="0"/>
              <a:t/>
            </a:r>
            <a:br>
              <a:rPr lang="nl-NL" sz="3200" kern="0" dirty="0" smtClean="0"/>
            </a:br>
            <a:r>
              <a:rPr lang="nl-NL" sz="3200" kern="0" dirty="0" smtClean="0"/>
              <a:t/>
            </a:r>
            <a:br>
              <a:rPr lang="nl-NL" sz="3200" kern="0" dirty="0" smtClean="0"/>
            </a:br>
            <a:r>
              <a:rPr lang="nl-NL" sz="2200" kern="0" dirty="0" smtClean="0"/>
              <a:t>Groot Onderhoud 2022 Noord-Nederland </a:t>
            </a:r>
            <a:endParaRPr lang="nl-NL" sz="2200" kern="0" dirty="0"/>
          </a:p>
        </p:txBody>
      </p:sp>
    </p:spTree>
    <p:extLst>
      <p:ext uri="{BB962C8B-B14F-4D97-AF65-F5344CB8AC3E}">
        <p14:creationId xmlns:p14="http://schemas.microsoft.com/office/powerpoint/2010/main" val="22512573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a:t>5. Aandachtspunten / uitdagingen A28 (OM)</a:t>
            </a:r>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a:xfrm>
            <a:off x="251520" y="1723560"/>
            <a:ext cx="8618880" cy="4369736"/>
          </a:xfrm>
        </p:spPr>
        <p:txBody>
          <a:bodyPr/>
          <a:lstStyle/>
          <a:p>
            <a:r>
              <a:rPr lang="nl-NL" dirty="0"/>
              <a:t>Termijnen verkeersmanagement, met name Verkeersmaatregelplan. Verwerk deze na gunning in de planning op basis van een eerste inschatting van de hindercategorie. NB: neem ook de acceptatietermijn (Annex III) hierin mee!</a:t>
            </a:r>
          </a:p>
          <a:p>
            <a:r>
              <a:rPr lang="nl-NL" dirty="0"/>
              <a:t>Zorg tijdig voor draagvlak van de Stakeholders door middel van overleggen met het Uitvoerend Comité en het Operationeel Team.</a:t>
            </a:r>
          </a:p>
          <a:p>
            <a:r>
              <a:rPr lang="nl-NL" dirty="0"/>
              <a:t>Bouwcommunicatie gebeurt door ON, publiekscommunicatie door OG met input van ON. </a:t>
            </a:r>
          </a:p>
          <a:p>
            <a:r>
              <a:rPr lang="nl-NL" dirty="0"/>
              <a:t>Conditionering zoals </a:t>
            </a:r>
            <a:r>
              <a:rPr lang="nl-NL" dirty="0" err="1"/>
              <a:t>klic</a:t>
            </a:r>
            <a:r>
              <a:rPr lang="nl-NL" dirty="0"/>
              <a:t>-meldingen en vergunningen (opvragen vergunningen, aanleggen register en archivering</a:t>
            </a:r>
            <a:r>
              <a:rPr lang="nl-NL" dirty="0" smtClean="0"/>
              <a:t>). N.B. kapvergunning moet ON aanvragen.</a:t>
            </a:r>
            <a:endParaRPr lang="nl-NL" dirty="0"/>
          </a:p>
          <a:p>
            <a:r>
              <a:rPr lang="nl-NL" dirty="0"/>
              <a:t>Veiligheid weggebruiker en wegwerker staan voorop. Veilig werken (incidentmanagement, </a:t>
            </a:r>
            <a:r>
              <a:rPr lang="nl-NL" dirty="0" err="1"/>
              <a:t>toolboxmeetingen</a:t>
            </a:r>
            <a:r>
              <a:rPr lang="nl-NL" dirty="0"/>
              <a:t>, PBM, melding (bijna-ongevallen etc.) én adequaat reageren op veiligheidsmeldingen belangrijk. Denk na over (aanvullende) beheersmaatregelen.</a:t>
            </a:r>
            <a:endParaRPr lang="nl-NL" b="1" dirty="0"/>
          </a:p>
        </p:txBody>
      </p:sp>
    </p:spTree>
    <p:extLst>
      <p:ext uri="{BB962C8B-B14F-4D97-AF65-F5344CB8AC3E}">
        <p14:creationId xmlns:p14="http://schemas.microsoft.com/office/powerpoint/2010/main" val="253538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5. Aandachtspunten / uitdagingen A28 (OM)</a:t>
            </a:r>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p:txBody>
          <a:bodyPr/>
          <a:lstStyle/>
          <a:p>
            <a:r>
              <a:rPr lang="nl-NL" dirty="0"/>
              <a:t>Pas na toetsing en akkoord op ecologisch werkprotocol, kan werk starten. Hou rekening met doorlooptijd voor toetsen</a:t>
            </a:r>
            <a:r>
              <a:rPr lang="nl-NL" dirty="0" smtClean="0"/>
              <a:t>.</a:t>
            </a:r>
            <a:endParaRPr lang="nl-NL" dirty="0" smtClean="0"/>
          </a:p>
          <a:p>
            <a:r>
              <a:rPr lang="nl-NL" dirty="0" smtClean="0"/>
              <a:t>Verkeerskundige eisen: Vraagspecificatie </a:t>
            </a:r>
            <a:r>
              <a:rPr lang="nl-NL" dirty="0"/>
              <a:t>Proces (Eis </a:t>
            </a:r>
            <a:r>
              <a:rPr lang="nl-NL" dirty="0" smtClean="0"/>
              <a:t>VM020)</a:t>
            </a:r>
          </a:p>
          <a:p>
            <a:r>
              <a:rPr lang="nl-NL" dirty="0" smtClean="0"/>
              <a:t>Bijlage </a:t>
            </a:r>
            <a:r>
              <a:rPr lang="nl-NL" dirty="0"/>
              <a:t>F5: “Specifieke verkeerskundige eisen GO 2022 Rijksweg </a:t>
            </a:r>
            <a:r>
              <a:rPr lang="nl-NL" dirty="0" smtClean="0"/>
              <a:t>A28</a:t>
            </a:r>
            <a:r>
              <a:rPr lang="nl-NL" dirty="0" smtClean="0"/>
              <a:t>”. Dit </a:t>
            </a:r>
            <a:r>
              <a:rPr lang="nl-NL" dirty="0"/>
              <a:t>betreft </a:t>
            </a:r>
            <a:r>
              <a:rPr lang="nl-NL" dirty="0" smtClean="0"/>
              <a:t>zowel de algemene uitgangspunten als specifieke verkeerskundige eisen voor het werk aan de A28, waaronder:</a:t>
            </a:r>
          </a:p>
          <a:p>
            <a:pPr marL="0" indent="0">
              <a:buNone/>
            </a:pPr>
            <a:endParaRPr lang="nl-NL" dirty="0"/>
          </a:p>
          <a:p>
            <a:pPr marL="0" indent="0">
              <a:buNone/>
            </a:pPr>
            <a:r>
              <a:rPr lang="nl-NL" dirty="0" smtClean="0"/>
              <a:t>“</a:t>
            </a:r>
            <a:r>
              <a:rPr lang="nl-NL" dirty="0" smtClean="0"/>
              <a:t>Het </a:t>
            </a:r>
            <a:r>
              <a:rPr lang="nl-NL" dirty="0"/>
              <a:t>brandstofverkooppunt van de verzorgingsplaats </a:t>
            </a:r>
            <a:r>
              <a:rPr lang="nl-NL" dirty="0" err="1"/>
              <a:t>Smalhorst</a:t>
            </a:r>
            <a:r>
              <a:rPr lang="nl-NL" dirty="0"/>
              <a:t> inclusief de verzorgingsplaats zelf mogen maximaal 28 dagen worden afgesloten. Het moment van afsluiten dient minimaal 10 weken voor de start van de uitvoering van IGO 14 te zijn aangekondigd bij de opdrachtgever en te zijn afgestemd met de exploitant van het </a:t>
            </a:r>
            <a:r>
              <a:rPr lang="nl-NL" dirty="0" smtClean="0"/>
              <a:t>brandstofverkooppunt”.  </a:t>
            </a:r>
            <a:r>
              <a:rPr lang="nl-NL" dirty="0"/>
              <a:t>	</a:t>
            </a:r>
          </a:p>
          <a:p>
            <a:pPr marL="0" indent="0">
              <a:buNone/>
            </a:pPr>
            <a:endParaRPr lang="nl-NL" dirty="0"/>
          </a:p>
        </p:txBody>
      </p:sp>
    </p:spTree>
    <p:extLst>
      <p:ext uri="{BB962C8B-B14F-4D97-AF65-F5344CB8AC3E}">
        <p14:creationId xmlns:p14="http://schemas.microsoft.com/office/powerpoint/2010/main" val="206499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a:t>9</a:t>
            </a:r>
            <a:r>
              <a:rPr lang="nl-NL" dirty="0" smtClean="0"/>
              <a:t>. </a:t>
            </a:r>
            <a:r>
              <a:rPr lang="nl-NL" smtClean="0"/>
              <a:t>Contractvorm project</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a:xfrm>
            <a:off x="741600" y="2088409"/>
            <a:ext cx="8402400" cy="4140000"/>
          </a:xfrm>
        </p:spPr>
        <p:txBody>
          <a:bodyPr/>
          <a:lstStyle/>
          <a:p>
            <a:pPr marL="0" indent="0">
              <a:buNone/>
            </a:pPr>
            <a:endParaRPr lang="nl-NL" dirty="0"/>
          </a:p>
          <a:p>
            <a:pPr>
              <a:buFont typeface="Wingdings" panose="05000000000000000000" pitchFamily="2" charset="2"/>
              <a:buChar char="§"/>
            </a:pPr>
            <a:r>
              <a:rPr lang="nl-NL" dirty="0"/>
              <a:t>Contractvorm E&amp;C met beperkte ontwerpvrijheid voor Opdrachtnemer </a:t>
            </a:r>
            <a:endParaRPr lang="nl-NL" dirty="0" smtClean="0"/>
          </a:p>
          <a:p>
            <a:pPr marL="0" indent="0">
              <a:buNone/>
            </a:pPr>
            <a:endParaRPr lang="nl-NL" dirty="0"/>
          </a:p>
          <a:p>
            <a:pPr marL="0" indent="0">
              <a:buNone/>
            </a:pPr>
            <a:r>
              <a:rPr lang="en-US" b="1" u="sng" dirty="0" err="1"/>
              <a:t>Basisovereenkomst</a:t>
            </a:r>
            <a:endParaRPr lang="en-US" b="1" u="sng" dirty="0"/>
          </a:p>
          <a:p>
            <a:pPr marL="0" indent="0">
              <a:buNone/>
            </a:pPr>
            <a:endParaRPr lang="en-US" dirty="0"/>
          </a:p>
          <a:p>
            <a:pPr marL="0" indent="0">
              <a:buNone/>
            </a:pPr>
            <a:r>
              <a:rPr lang="en-US" dirty="0" err="1"/>
              <a:t>Vraagspecificatie</a:t>
            </a:r>
            <a:r>
              <a:rPr lang="en-US" dirty="0"/>
              <a:t> </a:t>
            </a:r>
            <a:r>
              <a:rPr lang="en-US" dirty="0" err="1"/>
              <a:t>Eisen</a:t>
            </a:r>
            <a:r>
              <a:rPr lang="en-US" dirty="0"/>
              <a:t> </a:t>
            </a:r>
          </a:p>
          <a:p>
            <a:pPr marL="0" indent="0">
              <a:buNone/>
            </a:pPr>
            <a:r>
              <a:rPr lang="en-US" dirty="0" err="1"/>
              <a:t>Vraagspecificatie</a:t>
            </a:r>
            <a:r>
              <a:rPr lang="en-US" dirty="0"/>
              <a:t> </a:t>
            </a:r>
            <a:r>
              <a:rPr lang="en-US" dirty="0" err="1"/>
              <a:t>Proces</a:t>
            </a:r>
            <a:r>
              <a:rPr lang="en-US" dirty="0"/>
              <a:t> </a:t>
            </a:r>
          </a:p>
          <a:p>
            <a:pPr marL="0" indent="0">
              <a:buNone/>
            </a:pPr>
            <a:r>
              <a:rPr lang="en-US" dirty="0" err="1"/>
              <a:t>Annexen</a:t>
            </a:r>
            <a:r>
              <a:rPr lang="en-US" dirty="0"/>
              <a:t> </a:t>
            </a:r>
            <a:endParaRPr lang="nl-NL" dirty="0"/>
          </a:p>
          <a:p>
            <a:pPr>
              <a:buFont typeface="Wingdings" panose="05000000000000000000" pitchFamily="2" charset="2"/>
              <a:buChar char="§"/>
            </a:pPr>
            <a:endParaRPr lang="nl-NL" sz="2000" dirty="0"/>
          </a:p>
          <a:p>
            <a:pPr marL="0" indent="0">
              <a:buNone/>
            </a:pPr>
            <a:endParaRPr lang="nl-NL" sz="2000" b="1" dirty="0"/>
          </a:p>
        </p:txBody>
      </p:sp>
    </p:spTree>
    <p:extLst>
      <p:ext uri="{BB962C8B-B14F-4D97-AF65-F5344CB8AC3E}">
        <p14:creationId xmlns:p14="http://schemas.microsoft.com/office/powerpoint/2010/main" val="3638078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10. Afsluiting</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p:txBody>
          <a:bodyPr/>
          <a:lstStyle/>
          <a:p>
            <a:pPr marL="0" indent="0">
              <a:buNone/>
            </a:pPr>
            <a:endParaRPr lang="nl-NL" sz="2000" dirty="0" smtClean="0"/>
          </a:p>
          <a:p>
            <a:pPr marL="0" indent="0">
              <a:buNone/>
            </a:pPr>
            <a:r>
              <a:rPr lang="nl-NL" sz="2000" dirty="0" smtClean="0"/>
              <a:t>Vanuit RWS willen wij u bedanken voor uw aanwezigheid! </a:t>
            </a:r>
          </a:p>
          <a:p>
            <a:pPr marL="0" indent="0">
              <a:buNone/>
            </a:pPr>
            <a:endParaRPr lang="nl-NL" sz="2000" dirty="0"/>
          </a:p>
          <a:p>
            <a:pPr marL="0" indent="0">
              <a:buNone/>
            </a:pPr>
            <a:r>
              <a:rPr lang="nl-NL" sz="2000" dirty="0" smtClean="0"/>
              <a:t>Zijn </a:t>
            </a:r>
            <a:r>
              <a:rPr lang="nl-NL" sz="2000" smtClean="0"/>
              <a:t>er verder nog </a:t>
            </a:r>
            <a:r>
              <a:rPr lang="nl-NL" sz="2000" dirty="0" smtClean="0"/>
              <a:t>vragen?</a:t>
            </a:r>
            <a:endParaRPr lang="nl-NL" sz="2000" dirty="0"/>
          </a:p>
        </p:txBody>
      </p:sp>
    </p:spTree>
    <p:extLst>
      <p:ext uri="{BB962C8B-B14F-4D97-AF65-F5344CB8AC3E}">
        <p14:creationId xmlns:p14="http://schemas.microsoft.com/office/powerpoint/2010/main" val="16743283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Inhoud presentatie</a:t>
            </a:r>
            <a:endParaRPr lang="nl-NL" dirty="0"/>
          </a:p>
        </p:txBody>
      </p:sp>
      <p:sp>
        <p:nvSpPr>
          <p:cNvPr id="3" name="Tijdelijke aanduiding voor datum 2"/>
          <p:cNvSpPr>
            <a:spLocks noGrp="1"/>
          </p:cNvSpPr>
          <p:nvPr>
            <p:ph type="dt" sz="half" idx="10"/>
          </p:nvPr>
        </p:nvSpPr>
        <p:spPr/>
        <p:txBody>
          <a:bodyPr/>
          <a:lstStyle/>
          <a:p>
            <a:r>
              <a:rPr lang="nl-NL" smtClean="0"/>
              <a:t>28 februari 2022</a:t>
            </a:r>
            <a:endParaRPr lang="nl-NL" noProof="0" dirty="0"/>
          </a:p>
        </p:txBody>
      </p:sp>
      <p:sp>
        <p:nvSpPr>
          <p:cNvPr id="4" name="Tijdelijke aanduiding voor tekst 3"/>
          <p:cNvSpPr>
            <a:spLocks noGrp="1"/>
          </p:cNvSpPr>
          <p:nvPr>
            <p:ph type="body" sz="quarter" idx="11"/>
          </p:nvPr>
        </p:nvSpPr>
        <p:spPr/>
        <p:txBody>
          <a:bodyPr/>
          <a:lstStyle/>
          <a:p>
            <a:pPr marL="457200" indent="-457200">
              <a:buFont typeface="+mj-lt"/>
              <a:buAutoNum type="arabicPeriod"/>
            </a:pPr>
            <a:r>
              <a:rPr lang="nl-NL" sz="2200" dirty="0" smtClean="0"/>
              <a:t>Introductie</a:t>
            </a:r>
          </a:p>
          <a:p>
            <a:pPr marL="457200" indent="-457200">
              <a:buFont typeface="+mj-lt"/>
              <a:buAutoNum type="arabicPeriod"/>
            </a:pPr>
            <a:r>
              <a:rPr lang="nl-NL" sz="2200" dirty="0" smtClean="0"/>
              <a:t>Doel van het project</a:t>
            </a:r>
          </a:p>
          <a:p>
            <a:pPr marL="457200" indent="-457200">
              <a:buFont typeface="+mj-lt"/>
              <a:buAutoNum type="arabicPeriod"/>
            </a:pPr>
            <a:r>
              <a:rPr lang="nl-NL" sz="2200" dirty="0" smtClean="0"/>
              <a:t>Aanbestedingsprocedure A28</a:t>
            </a:r>
          </a:p>
          <a:p>
            <a:pPr marL="457200" indent="-457200">
              <a:buFont typeface="+mj-lt"/>
              <a:buAutoNum type="arabicPeriod"/>
            </a:pPr>
            <a:r>
              <a:rPr lang="nl-NL" sz="2200" dirty="0" smtClean="0"/>
              <a:t>Opdracht A28</a:t>
            </a:r>
          </a:p>
          <a:p>
            <a:pPr marL="457200" indent="-457200">
              <a:buFont typeface="+mj-lt"/>
              <a:buAutoNum type="arabicPeriod"/>
            </a:pPr>
            <a:r>
              <a:rPr lang="nl-NL" sz="2200" dirty="0" smtClean="0"/>
              <a:t>Aandachtspunten / uitdagingen A28</a:t>
            </a:r>
          </a:p>
          <a:p>
            <a:pPr marL="457200" indent="-457200">
              <a:buFont typeface="+mj-lt"/>
              <a:buAutoNum type="arabicPeriod"/>
            </a:pPr>
            <a:r>
              <a:rPr lang="nl-NL" sz="2200" dirty="0" smtClean="0"/>
              <a:t>Contractvorm project</a:t>
            </a:r>
          </a:p>
          <a:p>
            <a:pPr marL="457200" indent="-457200">
              <a:buFont typeface="+mj-lt"/>
              <a:buAutoNum type="arabicPeriod"/>
            </a:pPr>
            <a:r>
              <a:rPr lang="nl-NL" sz="2200" dirty="0" smtClean="0"/>
              <a:t>Afsluiting</a:t>
            </a:r>
          </a:p>
        </p:txBody>
      </p:sp>
    </p:spTree>
    <p:extLst>
      <p:ext uri="{BB962C8B-B14F-4D97-AF65-F5344CB8AC3E}">
        <p14:creationId xmlns:p14="http://schemas.microsoft.com/office/powerpoint/2010/main" val="882882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Introductie</a:t>
            </a:r>
            <a:endParaRPr lang="nl-NL" dirty="0"/>
          </a:p>
        </p:txBody>
      </p:sp>
      <p:sp>
        <p:nvSpPr>
          <p:cNvPr id="3" name="Tijdelijke aanduiding voor datum 2"/>
          <p:cNvSpPr>
            <a:spLocks noGrp="1"/>
          </p:cNvSpPr>
          <p:nvPr>
            <p:ph type="dt" sz="half" idx="10"/>
          </p:nvPr>
        </p:nvSpPr>
        <p:spPr/>
        <p:txBody>
          <a:bodyPr/>
          <a:lstStyle/>
          <a:p>
            <a:r>
              <a:rPr lang="nl-NL" smtClean="0"/>
              <a:t>28 februari 2022</a:t>
            </a:r>
            <a:endParaRPr lang="nl-NL" dirty="0"/>
          </a:p>
        </p:txBody>
      </p:sp>
      <p:sp>
        <p:nvSpPr>
          <p:cNvPr id="4" name="Tijdelijke aanduiding voor tekst 3"/>
          <p:cNvSpPr>
            <a:spLocks noGrp="1"/>
          </p:cNvSpPr>
          <p:nvPr>
            <p:ph type="body" sz="quarter" idx="11"/>
          </p:nvPr>
        </p:nvSpPr>
        <p:spPr/>
        <p:txBody>
          <a:bodyPr/>
          <a:lstStyle/>
          <a:p>
            <a:pPr>
              <a:buFont typeface="Wingdings" panose="05000000000000000000" pitchFamily="2" charset="2"/>
              <a:buChar char="§"/>
            </a:pPr>
            <a:r>
              <a:rPr lang="nl-NL" sz="2000" dirty="0" smtClean="0"/>
              <a:t>Gosse Tjalsma		- Projectmanager</a:t>
            </a:r>
          </a:p>
          <a:p>
            <a:pPr>
              <a:buFont typeface="Wingdings" panose="05000000000000000000" pitchFamily="2" charset="2"/>
              <a:buChar char="§"/>
            </a:pPr>
            <a:r>
              <a:rPr lang="nl-NL" sz="2000" dirty="0" smtClean="0"/>
              <a:t>Kanter Kamstra		- Technisch Manager</a:t>
            </a:r>
          </a:p>
          <a:p>
            <a:pPr>
              <a:buFont typeface="Wingdings" panose="05000000000000000000" pitchFamily="2" charset="2"/>
              <a:buChar char="§"/>
            </a:pPr>
            <a:r>
              <a:rPr lang="nl-NL" sz="2000" dirty="0" smtClean="0"/>
              <a:t>Antoon Koster		- Technisch adviseur</a:t>
            </a:r>
          </a:p>
          <a:p>
            <a:pPr>
              <a:buFont typeface="Wingdings" panose="05000000000000000000" pitchFamily="2" charset="2"/>
              <a:buChar char="§"/>
            </a:pPr>
            <a:r>
              <a:rPr lang="nl-NL" sz="2000" dirty="0" smtClean="0"/>
              <a:t>Joost de Jong		- Manager Projectbeheersing</a:t>
            </a:r>
          </a:p>
          <a:p>
            <a:pPr>
              <a:buFont typeface="Wingdings" panose="05000000000000000000" pitchFamily="2" charset="2"/>
              <a:buChar char="§"/>
            </a:pPr>
            <a:r>
              <a:rPr lang="nl-NL" sz="2000" dirty="0" smtClean="0"/>
              <a:t>Janneke Dobbinga		- Omgevingsmanager</a:t>
            </a:r>
          </a:p>
          <a:p>
            <a:pPr>
              <a:buFont typeface="Wingdings" panose="05000000000000000000" pitchFamily="2" charset="2"/>
              <a:buChar char="§"/>
            </a:pPr>
            <a:r>
              <a:rPr lang="en-US" sz="2000" dirty="0" smtClean="0">
                <a:solidFill>
                  <a:schemeClr val="tx1"/>
                </a:solidFill>
              </a:rPr>
              <a:t>Michel Dam	</a:t>
            </a:r>
            <a:r>
              <a:rPr lang="en-US" sz="2000" dirty="0">
                <a:solidFill>
                  <a:schemeClr val="tx1"/>
                </a:solidFill>
              </a:rPr>
              <a:t> </a:t>
            </a:r>
            <a:r>
              <a:rPr lang="en-US" sz="2000" dirty="0" smtClean="0">
                <a:solidFill>
                  <a:schemeClr val="tx1"/>
                </a:solidFill>
              </a:rPr>
              <a:t>/ Hans Ruiter	- </a:t>
            </a:r>
            <a:r>
              <a:rPr lang="en-US" sz="2000" dirty="0" err="1" smtClean="0">
                <a:solidFill>
                  <a:schemeClr val="tx1"/>
                </a:solidFill>
              </a:rPr>
              <a:t>Contractmanager</a:t>
            </a:r>
            <a:endParaRPr lang="en-US" sz="2000" dirty="0" smtClean="0">
              <a:solidFill>
                <a:schemeClr val="tx1"/>
              </a:solidFill>
            </a:endParaRPr>
          </a:p>
          <a:p>
            <a:pPr>
              <a:buFont typeface="Wingdings" panose="05000000000000000000" pitchFamily="2" charset="2"/>
              <a:buChar char="§"/>
            </a:pPr>
            <a:r>
              <a:rPr lang="en-US" sz="2000" dirty="0" smtClean="0">
                <a:solidFill>
                  <a:schemeClr val="tx1"/>
                </a:solidFill>
              </a:rPr>
              <a:t>Gerben Sloothaak		- </a:t>
            </a:r>
            <a:r>
              <a:rPr lang="en-US" sz="2000" dirty="0" err="1" smtClean="0">
                <a:solidFill>
                  <a:schemeClr val="tx1"/>
                </a:solidFill>
              </a:rPr>
              <a:t>Contractadviseur</a:t>
            </a:r>
            <a:endParaRPr lang="en-US" sz="2000" dirty="0" smtClean="0">
              <a:solidFill>
                <a:schemeClr val="tx1"/>
              </a:solidFill>
            </a:endParaRPr>
          </a:p>
          <a:p>
            <a:pPr>
              <a:buFont typeface="Wingdings" panose="05000000000000000000" pitchFamily="2" charset="2"/>
              <a:buChar char="§"/>
            </a:pPr>
            <a:r>
              <a:rPr lang="nl-NL" sz="2000" dirty="0" smtClean="0"/>
              <a:t>Valerie van den Berg	- Inkoopadviseur</a:t>
            </a:r>
          </a:p>
          <a:p>
            <a:pPr marL="0" indent="0">
              <a:buNone/>
            </a:pPr>
            <a:endParaRPr lang="nl-NL" sz="2000" dirty="0" smtClean="0"/>
          </a:p>
          <a:p>
            <a:pPr marL="0" indent="0">
              <a:buNone/>
            </a:pPr>
            <a:endParaRPr lang="nl-NL" dirty="0"/>
          </a:p>
        </p:txBody>
      </p:sp>
    </p:spTree>
    <p:extLst>
      <p:ext uri="{BB962C8B-B14F-4D97-AF65-F5344CB8AC3E}">
        <p14:creationId xmlns:p14="http://schemas.microsoft.com/office/powerpoint/2010/main" val="1256484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2. Doel van </a:t>
            </a:r>
            <a:r>
              <a:rPr lang="nl-NL" dirty="0" smtClean="0"/>
              <a:t>het</a:t>
            </a:r>
            <a:r>
              <a:rPr lang="nl-NL" dirty="0" smtClean="0"/>
              <a:t> project</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p:txBody>
          <a:bodyPr/>
          <a:lstStyle/>
          <a:p>
            <a:pPr marL="0" indent="0">
              <a:buNone/>
            </a:pPr>
            <a:r>
              <a:rPr lang="nl-NL" dirty="0"/>
              <a:t>Het doel van </a:t>
            </a:r>
            <a:r>
              <a:rPr lang="nl-NL" dirty="0" smtClean="0"/>
              <a:t>dit project is </a:t>
            </a:r>
            <a:r>
              <a:rPr lang="nl-NL" dirty="0"/>
              <a:t>het realiseren van Groot </a:t>
            </a:r>
            <a:r>
              <a:rPr lang="nl-NL" dirty="0" smtClean="0"/>
              <a:t>Onderhoud aan de rijksweg A28 (IGO 14) van Noord-Nederland in 2022</a:t>
            </a:r>
            <a:r>
              <a:rPr lang="nl-NL" dirty="0"/>
              <a:t>. </a:t>
            </a:r>
            <a:endParaRPr lang="nl-NL" dirty="0" smtClean="0"/>
          </a:p>
          <a:p>
            <a:pPr marL="0" indent="0">
              <a:buNone/>
            </a:pPr>
            <a:endParaRPr lang="en-US" dirty="0"/>
          </a:p>
          <a:p>
            <a:pPr marL="0" indent="0">
              <a:buNone/>
            </a:pPr>
            <a:r>
              <a:rPr lang="nl-NL" dirty="0" smtClean="0"/>
              <a:t>Insteek projecten: </a:t>
            </a:r>
            <a:endParaRPr lang="nl-NL" dirty="0"/>
          </a:p>
          <a:p>
            <a:pPr>
              <a:buFont typeface="Wingdings" panose="05000000000000000000" pitchFamily="2" charset="2"/>
              <a:buChar char="§"/>
            </a:pPr>
            <a:r>
              <a:rPr lang="nl-NL" dirty="0" smtClean="0"/>
              <a:t>samenwerken </a:t>
            </a:r>
            <a:r>
              <a:rPr lang="nl-NL" dirty="0"/>
              <a:t>in de keten op basis van gelijkwaardigheid en complementariteit, met ieder een eigen rol en verantwoordelijkheid en waarbij de opgave voorop staat; </a:t>
            </a:r>
          </a:p>
          <a:p>
            <a:pPr>
              <a:buFont typeface="Wingdings" panose="05000000000000000000" pitchFamily="2" charset="2"/>
              <a:buChar char="§"/>
            </a:pPr>
            <a:r>
              <a:rPr lang="nl-NL" dirty="0" smtClean="0"/>
              <a:t>samen </a:t>
            </a:r>
            <a:r>
              <a:rPr lang="nl-NL" dirty="0"/>
              <a:t>in gesprek over risico’s, informatiebehoefte en dilemma’s. </a:t>
            </a:r>
          </a:p>
          <a:p>
            <a:pPr marL="0" indent="0">
              <a:buNone/>
            </a:pPr>
            <a:endParaRPr lang="nl-NL" dirty="0"/>
          </a:p>
        </p:txBody>
      </p:sp>
    </p:spTree>
    <p:extLst>
      <p:ext uri="{BB962C8B-B14F-4D97-AF65-F5344CB8AC3E}">
        <p14:creationId xmlns:p14="http://schemas.microsoft.com/office/powerpoint/2010/main" val="26568406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2. </a:t>
            </a:r>
            <a:r>
              <a:rPr lang="en-US" dirty="0" err="1" smtClean="0"/>
              <a:t>Doel</a:t>
            </a:r>
            <a:r>
              <a:rPr lang="en-US" dirty="0" smtClean="0"/>
              <a:t> van </a:t>
            </a:r>
            <a:r>
              <a:rPr lang="en-US" dirty="0" smtClean="0"/>
              <a:t>het</a:t>
            </a:r>
            <a:r>
              <a:rPr lang="en-US" dirty="0" smtClean="0"/>
              <a:t> project</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p:txBody>
          <a:bodyPr/>
          <a:lstStyle/>
          <a:p>
            <a:pPr marL="0" indent="0">
              <a:buNone/>
            </a:pPr>
            <a:r>
              <a:rPr lang="en-US" sz="2000" b="1" u="sng" dirty="0" err="1" smtClean="0"/>
              <a:t>Samenwerking</a:t>
            </a:r>
            <a:endParaRPr lang="nl-NL" dirty="0"/>
          </a:p>
          <a:p>
            <a:pPr marL="0" indent="0">
              <a:buNone/>
            </a:pPr>
            <a:r>
              <a:rPr lang="nl-NL" dirty="0"/>
              <a:t>Gelijkwaardigheid tussen Opdrachtnemer en Opdrachtgever: </a:t>
            </a:r>
          </a:p>
          <a:p>
            <a:pPr>
              <a:buFont typeface="Wingdings" panose="05000000000000000000" pitchFamily="2" charset="2"/>
              <a:buChar char="Ø"/>
            </a:pPr>
            <a:r>
              <a:rPr lang="nl-NL" dirty="0" smtClean="0"/>
              <a:t>Gezamenlijke </a:t>
            </a:r>
            <a:r>
              <a:rPr lang="nl-NL" dirty="0"/>
              <a:t>opgave en doel; </a:t>
            </a:r>
          </a:p>
          <a:p>
            <a:pPr>
              <a:buFont typeface="Wingdings" panose="05000000000000000000" pitchFamily="2" charset="2"/>
              <a:buChar char="Ø"/>
            </a:pPr>
            <a:r>
              <a:rPr lang="nl-NL" dirty="0" smtClean="0"/>
              <a:t>Eigen </a:t>
            </a:r>
            <a:r>
              <a:rPr lang="nl-NL" dirty="0"/>
              <a:t>verantwoordelijkheid. </a:t>
            </a:r>
          </a:p>
          <a:p>
            <a:pPr marL="0" indent="0">
              <a:buNone/>
            </a:pPr>
            <a:endParaRPr lang="nl-NL" dirty="0"/>
          </a:p>
          <a:p>
            <a:pPr marL="0" indent="0">
              <a:buNone/>
            </a:pPr>
            <a:r>
              <a:rPr lang="nl-NL" dirty="0" smtClean="0"/>
              <a:t>Opdrachtnemer </a:t>
            </a:r>
            <a:r>
              <a:rPr lang="nl-NL" dirty="0"/>
              <a:t>is de expert en geniet het vertrouwen van de </a:t>
            </a:r>
            <a:r>
              <a:rPr lang="nl-NL" dirty="0" smtClean="0"/>
              <a:t>Opdrachtgever. </a:t>
            </a:r>
            <a:endParaRPr lang="nl-NL" dirty="0"/>
          </a:p>
          <a:p>
            <a:pPr marL="0" indent="0">
              <a:buNone/>
            </a:pPr>
            <a:endParaRPr lang="nl-NL" dirty="0"/>
          </a:p>
          <a:p>
            <a:pPr marL="0" indent="0">
              <a:buNone/>
            </a:pPr>
            <a:r>
              <a:rPr lang="nl-NL" dirty="0" smtClean="0"/>
              <a:t>Opdrachtgever </a:t>
            </a:r>
            <a:r>
              <a:rPr lang="nl-NL" dirty="0"/>
              <a:t>is </a:t>
            </a:r>
            <a:r>
              <a:rPr lang="nl-NL" dirty="0" smtClean="0"/>
              <a:t>de regisseur </a:t>
            </a:r>
            <a:r>
              <a:rPr lang="nl-NL" dirty="0"/>
              <a:t>en klankbord. </a:t>
            </a:r>
          </a:p>
          <a:p>
            <a:pPr marL="0" indent="0">
              <a:buNone/>
            </a:pPr>
            <a:endParaRPr lang="nl-NL" dirty="0"/>
          </a:p>
          <a:p>
            <a:pPr marL="0" indent="0">
              <a:buNone/>
            </a:pPr>
            <a:r>
              <a:rPr lang="nl-NL" dirty="0" smtClean="0"/>
              <a:t>Kwetsbaar </a:t>
            </a:r>
            <a:r>
              <a:rPr lang="nl-NL" dirty="0"/>
              <a:t>en transparant over risico’s en onzekerheden: </a:t>
            </a:r>
          </a:p>
          <a:p>
            <a:pPr>
              <a:buFont typeface="Wingdings" panose="05000000000000000000" pitchFamily="2" charset="2"/>
              <a:buChar char="Ø"/>
            </a:pPr>
            <a:r>
              <a:rPr lang="nl-NL" dirty="0" smtClean="0"/>
              <a:t>Zowel </a:t>
            </a:r>
            <a:r>
              <a:rPr lang="nl-NL" dirty="0"/>
              <a:t>Opdrachtgever als Opdrachtnemer houden geen kaarten voor de borst. </a:t>
            </a:r>
          </a:p>
          <a:p>
            <a:pPr marL="0" indent="0">
              <a:buNone/>
            </a:pPr>
            <a:endParaRPr lang="nl-NL" dirty="0"/>
          </a:p>
        </p:txBody>
      </p:sp>
    </p:spTree>
    <p:extLst>
      <p:ext uri="{BB962C8B-B14F-4D97-AF65-F5344CB8AC3E}">
        <p14:creationId xmlns:p14="http://schemas.microsoft.com/office/powerpoint/2010/main" val="2274167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smtClean="0"/>
              <a:t>3. </a:t>
            </a:r>
            <a:r>
              <a:rPr lang="nl-NL" dirty="0"/>
              <a:t>A</a:t>
            </a:r>
            <a:r>
              <a:rPr lang="nl-NL" dirty="0" smtClean="0"/>
              <a:t>anbestedingsprocedure A28</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p:txBody>
          <a:bodyPr/>
          <a:lstStyle/>
          <a:p>
            <a:pPr marL="0" indent="0">
              <a:buNone/>
            </a:pPr>
            <a:r>
              <a:rPr lang="nl-NL" b="1" dirty="0" smtClean="0"/>
              <a:t>Planning (onder voorbehoud) A28 (IGO 14)</a:t>
            </a:r>
          </a:p>
          <a:p>
            <a:pPr marL="0" indent="0">
              <a:buNone/>
            </a:pPr>
            <a:endParaRPr lang="nl-NL" b="1" dirty="0"/>
          </a:p>
        </p:txBody>
      </p:sp>
      <p:pic>
        <p:nvPicPr>
          <p:cNvPr id="6" name="Afbeelding 5"/>
          <p:cNvPicPr>
            <a:picLocks noChangeAspect="1"/>
          </p:cNvPicPr>
          <p:nvPr/>
        </p:nvPicPr>
        <p:blipFill>
          <a:blip r:embed="rId2"/>
          <a:stretch>
            <a:fillRect/>
          </a:stretch>
        </p:blipFill>
        <p:spPr>
          <a:xfrm>
            <a:off x="1691680" y="2447626"/>
            <a:ext cx="6120680" cy="3665492"/>
          </a:xfrm>
          <a:prstGeom prst="rect">
            <a:avLst/>
          </a:prstGeom>
        </p:spPr>
      </p:pic>
    </p:spTree>
    <p:extLst>
      <p:ext uri="{BB962C8B-B14F-4D97-AF65-F5344CB8AC3E}">
        <p14:creationId xmlns:p14="http://schemas.microsoft.com/office/powerpoint/2010/main" val="1288339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152448"/>
            <a:ext cx="8402400" cy="400110"/>
          </a:xfrm>
        </p:spPr>
        <p:txBody>
          <a:bodyPr/>
          <a:lstStyle/>
          <a:p>
            <a:r>
              <a:rPr lang="nl-NL" dirty="0" smtClean="0"/>
              <a:t>3. </a:t>
            </a:r>
            <a:r>
              <a:rPr lang="nl-NL" dirty="0"/>
              <a:t>A</a:t>
            </a:r>
            <a:r>
              <a:rPr lang="nl-NL" dirty="0" smtClean="0"/>
              <a:t>anbestedingsprocedure A28</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a:xfrm>
            <a:off x="468000" y="1844824"/>
            <a:ext cx="8402400" cy="4140000"/>
          </a:xfrm>
        </p:spPr>
        <p:txBody>
          <a:bodyPr/>
          <a:lstStyle/>
          <a:p>
            <a:pPr marL="0" indent="0">
              <a:buNone/>
            </a:pPr>
            <a:r>
              <a:rPr lang="nl-NL" b="1" dirty="0" smtClean="0"/>
              <a:t>BPKV-criteria</a:t>
            </a:r>
          </a:p>
          <a:p>
            <a:pPr>
              <a:buFont typeface="Wingdings" panose="05000000000000000000" pitchFamily="2" charset="2"/>
              <a:buChar char="§"/>
            </a:pPr>
            <a:r>
              <a:rPr lang="nl-NL" dirty="0"/>
              <a:t>Beoordeling o.b.v. de beste prijs-kwaliteitverhouding</a:t>
            </a:r>
          </a:p>
          <a:p>
            <a:pPr>
              <a:buFont typeface="Wingdings" panose="05000000000000000000" pitchFamily="2" charset="2"/>
              <a:buChar char="§"/>
            </a:pPr>
            <a:r>
              <a:rPr lang="nl-NL" dirty="0"/>
              <a:t>Gunningscriteria:</a:t>
            </a:r>
          </a:p>
          <a:p>
            <a:pPr lvl="1">
              <a:buFont typeface="Wingdings" panose="05000000000000000000" pitchFamily="2" charset="2"/>
              <a:buChar char="Ø"/>
            </a:pPr>
            <a:r>
              <a:rPr lang="nl-NL" dirty="0"/>
              <a:t>de inschrijvingssom;</a:t>
            </a:r>
          </a:p>
          <a:p>
            <a:pPr lvl="1">
              <a:buFont typeface="Wingdings" panose="05000000000000000000" pitchFamily="2" charset="2"/>
              <a:buChar char="Ø"/>
            </a:pPr>
            <a:r>
              <a:rPr lang="nl-NL" dirty="0"/>
              <a:t>MKI-waarde;</a:t>
            </a:r>
          </a:p>
          <a:p>
            <a:pPr lvl="1">
              <a:buFont typeface="Wingdings" panose="05000000000000000000" pitchFamily="2" charset="2"/>
              <a:buChar char="Ø"/>
            </a:pPr>
            <a:r>
              <a:rPr lang="nl-NL" dirty="0"/>
              <a:t>het </a:t>
            </a:r>
            <a:r>
              <a:rPr lang="nl-NL" dirty="0" smtClean="0"/>
              <a:t>CO2-ambitieniveau. </a:t>
            </a:r>
          </a:p>
          <a:p>
            <a:pPr lvl="1">
              <a:buFont typeface="Wingdings" panose="05000000000000000000" pitchFamily="2" charset="2"/>
              <a:buChar char="Ø"/>
            </a:pPr>
            <a:endParaRPr lang="nl-NL" dirty="0"/>
          </a:p>
          <a:p>
            <a:pPr marL="0" indent="0">
              <a:buNone/>
            </a:pPr>
            <a:r>
              <a:rPr lang="nl-NL" b="1" dirty="0"/>
              <a:t>Milieu Kosten Indicator-waarde</a:t>
            </a:r>
          </a:p>
          <a:p>
            <a:pPr marL="0" indent="0">
              <a:buNone/>
            </a:pPr>
            <a:r>
              <a:rPr lang="nl-NL" dirty="0"/>
              <a:t>De aanbesteder heeft de ambitie om binnen het project zoveel mogelijk duurzame en innovatieve asfaltmengsels toe te passen. </a:t>
            </a:r>
            <a:endParaRPr lang="nl-NL" b="1" dirty="0"/>
          </a:p>
          <a:p>
            <a:pPr marL="0" indent="0">
              <a:buNone/>
            </a:pPr>
            <a:endParaRPr lang="nl-NL" b="1" dirty="0" smtClean="0"/>
          </a:p>
          <a:p>
            <a:pPr marL="0" indent="0">
              <a:buNone/>
            </a:pPr>
            <a:r>
              <a:rPr lang="nl-NL" b="1" dirty="0" smtClean="0"/>
              <a:t>CO2</a:t>
            </a:r>
            <a:endParaRPr lang="nl-NL" b="1" dirty="0"/>
          </a:p>
          <a:p>
            <a:pPr marL="0" indent="0">
              <a:buNone/>
            </a:pPr>
            <a:r>
              <a:rPr lang="nl-NL" dirty="0"/>
              <a:t>De aanbesteder heeft als ambitie CO2-emissie te reduceren bij de uitvoering van infrastructurele werken. </a:t>
            </a:r>
            <a:endParaRPr lang="nl-NL" b="1" dirty="0"/>
          </a:p>
          <a:p>
            <a:pPr lvl="1">
              <a:buFont typeface="Wingdings" panose="05000000000000000000" pitchFamily="2" charset="2"/>
              <a:buChar char="Ø"/>
            </a:pPr>
            <a:endParaRPr lang="nl-NL" dirty="0"/>
          </a:p>
          <a:p>
            <a:pPr marL="0" indent="0">
              <a:buNone/>
            </a:pPr>
            <a:endParaRPr lang="nl-NL" dirty="0"/>
          </a:p>
        </p:txBody>
      </p:sp>
    </p:spTree>
    <p:extLst>
      <p:ext uri="{BB962C8B-B14F-4D97-AF65-F5344CB8AC3E}">
        <p14:creationId xmlns:p14="http://schemas.microsoft.com/office/powerpoint/2010/main" val="326853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dirty="0"/>
              <a:t>3. A</a:t>
            </a:r>
            <a:r>
              <a:rPr lang="nl-NL" dirty="0" smtClean="0"/>
              <a:t>anbestedingsprocedure A28</a:t>
            </a:r>
            <a:endParaRPr lang="nl-NL" dirty="0"/>
          </a:p>
        </p:txBody>
      </p:sp>
      <p:sp>
        <p:nvSpPr>
          <p:cNvPr id="3" name="Tijdelijke aanduiding voor datum 2"/>
          <p:cNvSpPr>
            <a:spLocks noGrp="1"/>
          </p:cNvSpPr>
          <p:nvPr>
            <p:ph type="dt" sz="half" idx="10"/>
          </p:nvPr>
        </p:nvSpPr>
        <p:spPr/>
        <p:txBody>
          <a:bodyPr/>
          <a:lstStyle/>
          <a:p>
            <a:r>
              <a:rPr lang="nl-NL" noProof="0" smtClean="0"/>
              <a:t>28 februari 2022</a:t>
            </a:r>
            <a:endParaRPr lang="nl-NL" noProof="0" dirty="0"/>
          </a:p>
        </p:txBody>
      </p:sp>
      <p:sp>
        <p:nvSpPr>
          <p:cNvPr id="4" name="Tijdelijke aanduiding voor tekst 3"/>
          <p:cNvSpPr>
            <a:spLocks noGrp="1"/>
          </p:cNvSpPr>
          <p:nvPr>
            <p:ph type="body" sz="quarter" idx="11"/>
          </p:nvPr>
        </p:nvSpPr>
        <p:spPr/>
        <p:txBody>
          <a:bodyPr/>
          <a:lstStyle/>
          <a:p>
            <a:pPr marL="0" indent="0">
              <a:buNone/>
            </a:pPr>
            <a:endParaRPr lang="nl-NL" b="1" u="sng" dirty="0" smtClean="0"/>
          </a:p>
          <a:p>
            <a:pPr marL="0" indent="0">
              <a:buNone/>
            </a:pPr>
            <a:r>
              <a:rPr lang="nl-NL" b="1" u="sng" dirty="0" smtClean="0"/>
              <a:t>Inschrijvingsfase</a:t>
            </a:r>
          </a:p>
          <a:p>
            <a:pPr marL="0" indent="0">
              <a:buNone/>
            </a:pPr>
            <a:endParaRPr lang="nl-NL" dirty="0"/>
          </a:p>
          <a:p>
            <a:pPr>
              <a:buFont typeface="Wingdings" panose="05000000000000000000" pitchFamily="2" charset="2"/>
              <a:buChar char="§"/>
            </a:pPr>
            <a:r>
              <a:rPr lang="nl-NL" dirty="0"/>
              <a:t>Vragen en antwoorden uitsluitend via </a:t>
            </a:r>
            <a:r>
              <a:rPr lang="nl-NL" dirty="0" err="1"/>
              <a:t>TenderNed</a:t>
            </a:r>
            <a:endParaRPr lang="nl-NL" dirty="0"/>
          </a:p>
          <a:p>
            <a:pPr>
              <a:buFont typeface="Wingdings" panose="05000000000000000000" pitchFamily="2" charset="2"/>
              <a:buChar char="§"/>
            </a:pPr>
            <a:r>
              <a:rPr lang="nl-NL" dirty="0"/>
              <a:t>Nota van Inlichtingen incl. bijlagen publicatie via </a:t>
            </a:r>
            <a:r>
              <a:rPr lang="nl-NL" dirty="0" err="1"/>
              <a:t>TenderNed</a:t>
            </a:r>
            <a:endParaRPr lang="nl-NL" dirty="0"/>
          </a:p>
          <a:p>
            <a:pPr>
              <a:buFont typeface="Wingdings" panose="05000000000000000000" pitchFamily="2" charset="2"/>
              <a:buChar char="§"/>
            </a:pPr>
            <a:r>
              <a:rPr lang="nl-NL" dirty="0"/>
              <a:t>Inschrijving via </a:t>
            </a:r>
            <a:r>
              <a:rPr lang="nl-NL" dirty="0" err="1"/>
              <a:t>TenderNed</a:t>
            </a:r>
            <a:endParaRPr lang="nl-NL" dirty="0"/>
          </a:p>
          <a:p>
            <a:pPr>
              <a:buFont typeface="Wingdings" panose="05000000000000000000" pitchFamily="2" charset="2"/>
              <a:buChar char="§"/>
            </a:pPr>
            <a:r>
              <a:rPr lang="nl-NL" dirty="0"/>
              <a:t>Digitale handtekening dient te voldoen aan de “Verordening (EU) </a:t>
            </a:r>
            <a:r>
              <a:rPr lang="nl-NL" dirty="0"/>
              <a:t> </a:t>
            </a:r>
            <a:r>
              <a:rPr lang="nl-NL" dirty="0" smtClean="0"/>
              <a:t> </a:t>
            </a:r>
            <a:r>
              <a:rPr lang="nl-NL" dirty="0" smtClean="0"/>
              <a:t>nr</a:t>
            </a:r>
            <a:r>
              <a:rPr lang="nl-NL" dirty="0"/>
              <a:t>. 910/2014 van het Europees Parlement en de Raad van 23 </a:t>
            </a:r>
            <a:r>
              <a:rPr lang="nl-NL" dirty="0" smtClean="0"/>
              <a:t>juli </a:t>
            </a:r>
            <a:r>
              <a:rPr lang="nl-NL" dirty="0"/>
              <a:t>20141”, zie hiervoor artikel 3.6 van de aanbestedingsleidraad</a:t>
            </a:r>
          </a:p>
          <a:p>
            <a:pPr marL="0" indent="0">
              <a:buNone/>
            </a:pPr>
            <a:endParaRPr lang="nl-NL" dirty="0"/>
          </a:p>
        </p:txBody>
      </p:sp>
    </p:spTree>
    <p:extLst>
      <p:ext uri="{BB962C8B-B14F-4D97-AF65-F5344CB8AC3E}">
        <p14:creationId xmlns:p14="http://schemas.microsoft.com/office/powerpoint/2010/main" val="3882287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4. Opdracht A28 </a:t>
            </a:r>
            <a:endParaRPr lang="nl-NL" dirty="0"/>
          </a:p>
        </p:txBody>
      </p:sp>
      <p:sp>
        <p:nvSpPr>
          <p:cNvPr id="3" name="Tijdelijke aanduiding voor datum 2"/>
          <p:cNvSpPr>
            <a:spLocks noGrp="1"/>
          </p:cNvSpPr>
          <p:nvPr>
            <p:ph type="dt" sz="half" idx="10"/>
          </p:nvPr>
        </p:nvSpPr>
        <p:spPr>
          <a:xfrm>
            <a:off x="7362000" y="6669360"/>
            <a:ext cx="1508400" cy="118800"/>
          </a:xfrm>
        </p:spPr>
        <p:txBody>
          <a:bodyPr/>
          <a:lstStyle/>
          <a:p>
            <a:r>
              <a:rPr lang="nl-NL" noProof="0" dirty="0" smtClean="0"/>
              <a:t>28 februari 2022</a:t>
            </a:r>
            <a:endParaRPr lang="nl-NL" noProof="0" dirty="0"/>
          </a:p>
        </p:txBody>
      </p:sp>
      <p:sp>
        <p:nvSpPr>
          <p:cNvPr id="4" name="Tijdelijke aanduiding voor tekst 3"/>
          <p:cNvSpPr>
            <a:spLocks noGrp="1"/>
          </p:cNvSpPr>
          <p:nvPr>
            <p:ph type="body" sz="quarter" idx="11"/>
          </p:nvPr>
        </p:nvSpPr>
        <p:spPr>
          <a:xfrm>
            <a:off x="971600" y="1866823"/>
            <a:ext cx="7200800" cy="4140000"/>
          </a:xfrm>
        </p:spPr>
        <p:txBody>
          <a:bodyPr/>
          <a:lstStyle/>
          <a:p>
            <a:pPr marL="0" indent="0">
              <a:buNone/>
            </a:pPr>
            <a:r>
              <a:rPr lang="nl-NL" sz="2000" b="1" u="sng" dirty="0"/>
              <a:t>Scope</a:t>
            </a:r>
          </a:p>
          <a:p>
            <a:pPr marL="0" indent="0">
              <a:buNone/>
            </a:pPr>
            <a:r>
              <a:rPr lang="nl-NL" dirty="0"/>
              <a:t>De scope van de opdracht omvat het </a:t>
            </a:r>
            <a:r>
              <a:rPr lang="nl-NL" dirty="0" err="1"/>
              <a:t>rijbaanbreed</a:t>
            </a:r>
            <a:r>
              <a:rPr lang="nl-NL" dirty="0"/>
              <a:t> groot variabel onderhoud van wegen </a:t>
            </a:r>
            <a:r>
              <a:rPr lang="nl-NL" dirty="0" smtClean="0"/>
              <a:t>op de rijksweg A28 </a:t>
            </a:r>
            <a:r>
              <a:rPr lang="nl-NL" dirty="0"/>
              <a:t>in </a:t>
            </a:r>
            <a:r>
              <a:rPr lang="nl-NL" dirty="0" smtClean="0"/>
              <a:t>Noord-Nederland in 2022. </a:t>
            </a:r>
            <a:endParaRPr lang="nl-NL" dirty="0"/>
          </a:p>
        </p:txBody>
      </p:sp>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9734" y="3070059"/>
            <a:ext cx="4034314" cy="3243707"/>
          </a:xfrm>
          <a:prstGeom prst="rect">
            <a:avLst/>
          </a:prstGeom>
        </p:spPr>
      </p:pic>
      <p:sp>
        <p:nvSpPr>
          <p:cNvPr id="6" name="Tekstvak 5"/>
          <p:cNvSpPr txBox="1"/>
          <p:nvPr/>
        </p:nvSpPr>
        <p:spPr>
          <a:xfrm>
            <a:off x="5074190" y="3013663"/>
            <a:ext cx="4106322" cy="2169825"/>
          </a:xfrm>
          <a:prstGeom prst="rect">
            <a:avLst/>
          </a:prstGeom>
          <a:noFill/>
        </p:spPr>
        <p:txBody>
          <a:bodyPr wrap="square" rtlCol="0">
            <a:spAutoFit/>
          </a:bodyPr>
          <a:lstStyle/>
          <a:p>
            <a:pPr marL="285750" indent="-285750">
              <a:buFont typeface="Arial" panose="020B0604020202020204" pitchFamily="34" charset="0"/>
              <a:buChar char="•"/>
            </a:pPr>
            <a:r>
              <a:rPr lang="nl-NL" sz="1800" dirty="0" smtClean="0"/>
              <a:t>Verbreding gedeelte van </a:t>
            </a:r>
            <a:r>
              <a:rPr lang="nl-NL" sz="1800" dirty="0" smtClean="0"/>
              <a:t>     HR-L </a:t>
            </a:r>
            <a:r>
              <a:rPr lang="nl-NL" sz="1800" dirty="0" smtClean="0"/>
              <a:t>(</a:t>
            </a:r>
            <a:r>
              <a:rPr lang="nl-NL" sz="1800" dirty="0" smtClean="0"/>
              <a:t>t.b.v. verkeerssysteem</a:t>
            </a:r>
            <a:r>
              <a:rPr lang="nl-NL" sz="1800" dirty="0" smtClean="0"/>
              <a:t>);</a:t>
            </a:r>
          </a:p>
          <a:p>
            <a:pPr marL="285750" indent="-285750">
              <a:buFont typeface="Arial" panose="020B0604020202020204" pitchFamily="34" charset="0"/>
              <a:buChar char="•"/>
            </a:pPr>
            <a:r>
              <a:rPr lang="nl-NL" sz="1800" dirty="0" err="1" smtClean="0"/>
              <a:t>LVOv</a:t>
            </a:r>
            <a:r>
              <a:rPr lang="nl-NL" sz="1800" dirty="0" smtClean="0"/>
              <a:t>-maatregel op HR-L;</a:t>
            </a:r>
          </a:p>
          <a:p>
            <a:pPr marL="285750" indent="-285750">
              <a:buFont typeface="Arial" panose="020B0604020202020204" pitchFamily="34" charset="0"/>
              <a:buChar char="•"/>
            </a:pPr>
            <a:r>
              <a:rPr lang="nl-NL" sz="1800" dirty="0" smtClean="0"/>
              <a:t>IGO op HR-R;</a:t>
            </a:r>
          </a:p>
          <a:p>
            <a:pPr marL="285750" indent="-285750">
              <a:buFont typeface="Arial" panose="020B0604020202020204" pitchFamily="34" charset="0"/>
              <a:buChar char="•"/>
            </a:pPr>
            <a:r>
              <a:rPr lang="nl-NL" sz="1800" dirty="0" smtClean="0"/>
              <a:t>Hand- en spandiensten proefvak </a:t>
            </a:r>
            <a:r>
              <a:rPr lang="nl-NL" sz="1800" dirty="0" err="1" smtClean="0"/>
              <a:t>LVOv</a:t>
            </a:r>
            <a:r>
              <a:rPr lang="nl-NL" sz="1800" dirty="0" smtClean="0"/>
              <a:t>.</a:t>
            </a:r>
            <a:endParaRPr lang="nl-NL" sz="1800" dirty="0"/>
          </a:p>
        </p:txBody>
      </p:sp>
    </p:spTree>
    <p:extLst>
      <p:ext uri="{BB962C8B-B14F-4D97-AF65-F5344CB8AC3E}">
        <p14:creationId xmlns:p14="http://schemas.microsoft.com/office/powerpoint/2010/main" val="2282489684"/>
      </p:ext>
    </p:extLst>
  </p:cSld>
  <p:clrMapOvr>
    <a:masterClrMapping/>
  </p:clrMapOvr>
</p:sld>
</file>

<file path=ppt/theme/theme1.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UI/customUI14.xml><?xml version="1.0" encoding="utf-8"?>
<customUI xmlns="http://schemas.microsoft.com/office/2009/07/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docProps/app.xml><?xml version="1.0" encoding="utf-8"?>
<Properties xmlns="http://schemas.openxmlformats.org/officeDocument/2006/extended-properties" xmlns:vt="http://schemas.openxmlformats.org/officeDocument/2006/docPropsVTypes">
  <Template/>
  <TotalTime>1581</TotalTime>
  <Words>795</Words>
  <Application>Microsoft Office PowerPoint</Application>
  <PresentationFormat>Diavoorstelling (4:3)</PresentationFormat>
  <Paragraphs>106</Paragraphs>
  <Slides>13</Slides>
  <Notes>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Verdana</vt:lpstr>
      <vt:lpstr>Wingdings</vt:lpstr>
      <vt:lpstr>Rijkswaterstaat</vt:lpstr>
      <vt:lpstr>    Project: Rijksweg A28 (IGO 14) </vt:lpstr>
      <vt:lpstr>Inhoud presentatie</vt:lpstr>
      <vt:lpstr>Introductie</vt:lpstr>
      <vt:lpstr>2. Doel van het project</vt:lpstr>
      <vt:lpstr>2. Doel van het project</vt:lpstr>
      <vt:lpstr>3. Aanbestedingsprocedure A28</vt:lpstr>
      <vt:lpstr>3. Aanbestedingsprocedure A28</vt:lpstr>
      <vt:lpstr>3. Aanbestedingsprocedure A28</vt:lpstr>
      <vt:lpstr>4. Opdracht A28 </vt:lpstr>
      <vt:lpstr>5. Aandachtspunten / uitdagingen A28 (OM)</vt:lpstr>
      <vt:lpstr>5. Aandachtspunten / uitdagingen A28 (OM)</vt:lpstr>
      <vt:lpstr>9. Contractvorm project</vt:lpstr>
      <vt:lpstr>10. 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Berg, Valerie van den (PPO)</dc:creator>
  <cp:lastModifiedBy>Berg, Valerie van den (PPO)</cp:lastModifiedBy>
  <cp:revision>147</cp:revision>
  <cp:lastPrinted>2018-07-02T14:29:04Z</cp:lastPrinted>
  <dcterms:modified xsi:type="dcterms:W3CDTF">2022-02-22T12:24:12Z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Marking</vt:lpwstr>
  </property>
  <property fmtid="{D5CDD505-2E9C-101B-9397-08002B2CF9AE}" pid="9" name="Datum">
    <vt:filetime>1999-12-31T22:00:00Z</vt:filetime>
  </property>
</Properties>
</file>