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9" r:id="rId2"/>
    <p:sldId id="256" r:id="rId3"/>
    <p:sldId id="300" r:id="rId4"/>
    <p:sldId id="301" r:id="rId5"/>
    <p:sldId id="312" r:id="rId6"/>
    <p:sldId id="302" r:id="rId7"/>
    <p:sldId id="304" r:id="rId8"/>
    <p:sldId id="308" r:id="rId9"/>
    <p:sldId id="267" r:id="rId10"/>
    <p:sldId id="325" r:id="rId11"/>
  </p:sldIdLst>
  <p:sldSz cx="12192000" cy="6858000"/>
  <p:notesSz cx="6805613" cy="9944100"/>
  <p:defaultTextStyle>
    <a:defPPr>
      <a:defRPr lang="nl-NL"/>
    </a:defPPr>
    <a:lvl1pPr marL="0" algn="l" defTabSz="914395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5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2pPr>
    <a:lvl3pPr marL="914395" algn="l" defTabSz="914395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5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5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5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6pPr>
    <a:lvl7pPr marL="2743182" algn="l" defTabSz="914395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7pPr>
    <a:lvl8pPr marL="3200380" algn="l" defTabSz="914395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8pPr>
    <a:lvl9pPr marL="3657576" algn="l" defTabSz="914395" rtl="0" eaLnBrk="1" latinLnBrk="0" hangingPunct="1">
      <a:defRPr sz="18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VW algemeen" id="{B93535FD-5056-4144-8D05-626009F809A9}">
          <p14:sldIdLst>
            <p14:sldId id="299"/>
            <p14:sldId id="256"/>
            <p14:sldId id="300"/>
            <p14:sldId id="301"/>
            <p14:sldId id="312"/>
            <p14:sldId id="302"/>
            <p14:sldId id="304"/>
            <p14:sldId id="308"/>
            <p14:sldId id="267"/>
            <p14:sldId id="325"/>
          </p14:sldIdLst>
        </p14:section>
        <p14:section name="Optioneel subsidie" id="{208730C2-B7FE-4377-8969-8FFEBEE0064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3" autoAdjust="0"/>
    <p:restoredTop sz="83178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144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82B0F47-9CAE-4BC7-A8D8-C0EC1DE483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59258C0-E417-487D-AA53-A11D95E45F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57BBB-B8AA-41A6-BE68-463184D7B463}" type="datetimeFigureOut">
              <a:rPr lang="nl-NL" smtClean="0"/>
              <a:t>15-6-2022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8764F5A-E0CE-49AE-93E5-713ADAE09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C78DFF-FEB8-49B0-91C7-027F6BD0C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0ECB7-C41D-49B2-8B3F-B18A387FDE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191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03CE7-71D7-EA4B-9E0C-CA71B1EA8A5F}" type="datetimeFigureOut">
              <a:rPr lang="nl-NL" smtClean="0"/>
              <a:t>15-6-2022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02174-A610-5C45-BC0E-9EBD9FF9A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951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395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3182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200380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7576" algn="l" defTabSz="914395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02174-A610-5C45-BC0E-9EBD9FF9A94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3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02174-A610-5C45-BC0E-9EBD9FF9A94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902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02174-A610-5C45-BC0E-9EBD9FF9A94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57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02174-A610-5C45-BC0E-9EBD9FF9A94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82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02174-A610-5C45-BC0E-9EBD9FF9A94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794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02174-A610-5C45-BC0E-9EBD9FF9A94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369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50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80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002" y="1434465"/>
            <a:ext cx="7720332" cy="140017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algn="l">
              <a:defRPr sz="49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5004" y="3118103"/>
            <a:ext cx="4067628" cy="264199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5165" y="335903"/>
            <a:ext cx="10688637" cy="135478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4500" b="1">
                <a:solidFill>
                  <a:srgbClr val="009FE3"/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5167" y="2146298"/>
            <a:ext cx="9292652" cy="40306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179390" indent="-174627">
              <a:spcBef>
                <a:spcPts val="0"/>
              </a:spcBef>
              <a:tabLst/>
              <a:defRPr sz="1800"/>
            </a:lvl2pPr>
            <a:lvl3pPr marL="358779" indent="-179390">
              <a:spcBef>
                <a:spcPts val="0"/>
              </a:spcBef>
              <a:tabLst/>
              <a:defRPr sz="1800"/>
            </a:lvl3pPr>
            <a:lvl4pPr marL="538170" indent="-179390">
              <a:spcBef>
                <a:spcPts val="0"/>
              </a:spcBef>
              <a:tabLst/>
              <a:defRPr sz="1800"/>
            </a:lvl4pPr>
            <a:lvl5pPr marL="711209" indent="-173040">
              <a:spcBef>
                <a:spcPts val="0"/>
              </a:spcBef>
              <a:tabLst/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901964" y="6301279"/>
            <a:ext cx="9055853" cy="329678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36377" y="6301279"/>
            <a:ext cx="615822" cy="329678"/>
          </a:xfrm>
        </p:spPr>
        <p:txBody>
          <a:bodyPr/>
          <a:lstStyle/>
          <a:p>
            <a:fld id="{FAEB3F95-CC0E-7346-90CE-542B7662EE7A}" type="slidenum">
              <a:rPr lang="nl-NL" smtClean="0"/>
              <a:t>‹nr.›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50" userDrawn="1">
          <p15:clr>
            <a:srgbClr val="FBAE40"/>
          </p15:clr>
        </p15:guide>
        <p15:guide id="2" pos="420" userDrawn="1">
          <p15:clr>
            <a:srgbClr val="FBAE40"/>
          </p15:clr>
        </p15:guide>
        <p15:guide id="3" orient="horz" pos="4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5165" y="335903"/>
            <a:ext cx="10688637" cy="135478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100000"/>
              </a:lnSpc>
              <a:defRPr sz="4500" b="1">
                <a:solidFill>
                  <a:srgbClr val="009FE3"/>
                </a:solidFill>
                <a:latin typeface="+mn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84052" y="2146298"/>
            <a:ext cx="5869752" cy="3651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179390" indent="-174627">
              <a:spcBef>
                <a:spcPts val="0"/>
              </a:spcBef>
              <a:tabLst/>
              <a:defRPr sz="1800"/>
            </a:lvl2pPr>
            <a:lvl3pPr marL="358779" indent="-179390">
              <a:spcBef>
                <a:spcPts val="0"/>
              </a:spcBef>
              <a:tabLst/>
              <a:defRPr sz="1800"/>
            </a:lvl3pPr>
            <a:lvl4pPr marL="538170" indent="-179390">
              <a:spcBef>
                <a:spcPts val="0"/>
              </a:spcBef>
              <a:tabLst/>
              <a:defRPr sz="1800"/>
            </a:lvl4pPr>
            <a:lvl5pPr marL="711209" indent="-173040">
              <a:spcBef>
                <a:spcPts val="0"/>
              </a:spcBef>
              <a:tabLst/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901964" y="6301279"/>
            <a:ext cx="8907625" cy="329678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36377" y="6301279"/>
            <a:ext cx="615822" cy="329678"/>
          </a:xfrm>
        </p:spPr>
        <p:txBody>
          <a:bodyPr/>
          <a:lstStyle/>
          <a:p>
            <a:fld id="{FAEB3F95-CC0E-7346-90CE-542B7662EE7A}" type="slidenum">
              <a:rPr lang="nl-NL" smtClean="0"/>
              <a:t>‹nr.›</a:t>
            </a:fld>
            <a:r>
              <a:rPr lang="nl-NL" dirty="0"/>
              <a:t> |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65164" y="2146308"/>
            <a:ext cx="4565205" cy="365099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rgbClr val="009FE3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50" userDrawn="1">
          <p15:clr>
            <a:srgbClr val="FBAE40"/>
          </p15:clr>
        </p15:guide>
        <p15:guide id="2" pos="420" userDrawn="1">
          <p15:clr>
            <a:srgbClr val="FBAE40"/>
          </p15:clr>
        </p15:guide>
        <p15:guide id="3" orient="horz" pos="4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08659" y="6301279"/>
            <a:ext cx="8907625" cy="32967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43072" y="6301279"/>
            <a:ext cx="615822" cy="32967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FAEB3F95-CC0E-7346-90CE-542B7662EE7A}" type="slidenum">
              <a:rPr lang="nl-NL" smtClean="0"/>
              <a:pPr/>
              <a:t>‹nr.›</a:t>
            </a:fld>
            <a:r>
              <a:rPr lang="nl-NL" dirty="0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marR="0" indent="0" algn="l" defTabSz="914411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3537217A-F305-4639-A823-4FFE2E4AB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9" y="138192"/>
            <a:ext cx="3612591" cy="667916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39C0525-86F0-4F07-AFE0-DF44004C6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724" y="0"/>
            <a:ext cx="3503547" cy="6858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24D6505-AFF6-4FB7-B361-1B8DA3C89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1" y="-28347"/>
            <a:ext cx="3550920" cy="688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5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Promotie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4294967295"/>
          </p:nvPr>
        </p:nvSpPr>
        <p:spPr>
          <a:xfrm>
            <a:off x="328086" y="1414234"/>
            <a:ext cx="7281028" cy="465545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Dit onderdeel van deze EU aanbesteding.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Het gaat hier om : </a:t>
            </a:r>
          </a:p>
          <a:p>
            <a:r>
              <a:rPr lang="nl-NL" sz="2000" dirty="0"/>
              <a:t>Communicatie over het programma Partners voor Water (activiteiten, projecten en resultaten van de onderdelen deltalanden, thematische aanpak en subsidieregeling)</a:t>
            </a:r>
          </a:p>
          <a:p>
            <a:r>
              <a:rPr lang="nl-NL" sz="2000" dirty="0"/>
              <a:t>Promotie van Nederland als Centre of Excellence: dit omvat een breed palet aan Nederlandse kennis en kunde op het thema water en/of de Nederlandse internationale water programma’s (binnen en buiten RVO). Ook organisatie van Nederlandse deelname aan internationale waterevenementen. </a:t>
            </a:r>
          </a:p>
          <a:p>
            <a:pPr marL="0" indent="0">
              <a:buNone/>
            </a:pPr>
            <a:r>
              <a:rPr lang="nl-NL" sz="2000" dirty="0"/>
              <a:t>In hoofdstuk 2.1 vindt u de opdrachtomschrijving. </a:t>
            </a:r>
          </a:p>
          <a:p>
            <a:pPr marL="0" indent="0">
              <a:buNone/>
            </a:pPr>
            <a:r>
              <a:rPr lang="nl-NL" sz="2000" dirty="0"/>
              <a:t>‘Maatwerk’ en ‘Kennis’ zijn interne RVO elementen.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10" y="2894321"/>
            <a:ext cx="2687692" cy="142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8056311" y="1414234"/>
            <a:ext cx="2687692" cy="142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10" y="4409188"/>
            <a:ext cx="2686577" cy="142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91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38319" y="609601"/>
            <a:ext cx="7720330" cy="2190749"/>
          </a:xfrm>
        </p:spPr>
        <p:txBody>
          <a:bodyPr/>
          <a:lstStyle/>
          <a:p>
            <a:r>
              <a:rPr lang="nl-NL" sz="3800" dirty="0">
                <a:solidFill>
                  <a:schemeClr val="tx1"/>
                </a:solidFill>
              </a:rPr>
              <a:t>Partners voor Water 2022-2027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5001" y="4076700"/>
            <a:ext cx="10671173" cy="2026298"/>
          </a:xfrm>
        </p:spPr>
        <p:txBody>
          <a:bodyPr/>
          <a:lstStyle/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955E3-064A-4E4E-862C-C572F500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5" y="349624"/>
            <a:ext cx="10688637" cy="1062318"/>
          </a:xfrm>
        </p:spPr>
        <p:txBody>
          <a:bodyPr/>
          <a:lstStyle/>
          <a:p>
            <a:r>
              <a:rPr lang="nl-NL" dirty="0"/>
              <a:t>Nederlandse Internationale Water Ambitie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CE3CE1-101E-4275-BC5B-00ED4B9F1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67" y="1411942"/>
            <a:ext cx="9292652" cy="4765021"/>
          </a:xfrm>
        </p:spPr>
        <p:txBody>
          <a:bodyPr>
            <a:normAutofit/>
          </a:bodyPr>
          <a:lstStyle/>
          <a:p>
            <a:r>
              <a:rPr lang="nl-NL" dirty="0"/>
              <a:t>Doelstelling: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i="1" dirty="0"/>
              <a:t>De waterzekerheid en waterveiligheid in de wereld van mens, plant en dier vergroten, en de Nederlandse bijdrage daaraan en het Nederlandse verdienvermogen optimaliseren.</a:t>
            </a:r>
          </a:p>
          <a:p>
            <a:pPr marL="342905" indent="-342905">
              <a:buFont typeface="Arial" panose="020B0604020202020204" pitchFamily="34" charset="0"/>
              <a:buChar char="•"/>
            </a:pPr>
            <a:endParaRPr lang="nl-NL" i="1" dirty="0"/>
          </a:p>
          <a:p>
            <a:pPr marL="342905" indent="-342905">
              <a:buFont typeface="Arial" panose="020B0604020202020204" pitchFamily="34" charset="0"/>
              <a:buChar char="•"/>
            </a:pPr>
            <a:r>
              <a:rPr lang="nl-NL" dirty="0"/>
              <a:t>Implementatie door I&amp;W, BZ, LNV en EZK in een combinatie van programma’s en instrumenten.</a:t>
            </a:r>
          </a:p>
          <a:p>
            <a:pPr marL="342905" indent="-342905">
              <a:buFont typeface="Arial" panose="020B0604020202020204" pitchFamily="34" charset="0"/>
              <a:buChar char="•"/>
            </a:pPr>
            <a:endParaRPr lang="nl-NL" i="1" dirty="0"/>
          </a:p>
          <a:p>
            <a:pPr marL="342905" indent="-342905">
              <a:buFont typeface="Arial" panose="020B0604020202020204" pitchFamily="34" charset="0"/>
              <a:buChar char="•"/>
            </a:pPr>
            <a:endParaRPr lang="nl-NL" i="1" dirty="0"/>
          </a:p>
          <a:p>
            <a:pPr marL="342905" indent="-342905">
              <a:buFont typeface="Arial" panose="020B0604020202020204" pitchFamily="34" charset="0"/>
              <a:buChar char="•"/>
            </a:pPr>
            <a:r>
              <a:rPr lang="nl-NL" i="1" dirty="0"/>
              <a:t>Doel Partners voor Water Programma (binnen NIWA doelstellingen):</a:t>
            </a:r>
          </a:p>
          <a:p>
            <a:pPr marL="644533" lvl="2" indent="-285753">
              <a:buFont typeface="Wingdings" panose="05000000000000000000" pitchFamily="2" charset="2"/>
              <a:buChar char="§"/>
            </a:pPr>
            <a:r>
              <a:rPr lang="nl-NL" sz="1600" b="1" dirty="0"/>
              <a:t>40 miljoen mensen en hun omgeving met een verbeterd stroomgebied beheer en geoptimaliseerd watergebruik in de landbouw</a:t>
            </a:r>
          </a:p>
          <a:p>
            <a:pPr marL="644533" lvl="2" indent="-285753">
              <a:buFont typeface="Wingdings" panose="05000000000000000000" pitchFamily="2" charset="2"/>
              <a:buChar char="§"/>
            </a:pPr>
            <a:r>
              <a:rPr lang="nl-NL" sz="1600" b="1" dirty="0"/>
              <a:t>15 miljoen mensen in 8 deltasteden met verbeterde waterveiligheid en waterzekerheid</a:t>
            </a:r>
          </a:p>
          <a:p>
            <a:pPr marL="342905" indent="-342905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5" indent="-342905">
              <a:buFont typeface="Arial" panose="020B0604020202020204" pitchFamily="34" charset="0"/>
              <a:buChar char="•"/>
            </a:pPr>
            <a:r>
              <a:rPr lang="nl-NL" i="1" dirty="0"/>
              <a:t>Aanvullend doel NIWA</a:t>
            </a:r>
            <a:r>
              <a:rPr lang="nl-NL" sz="2000" dirty="0"/>
              <a:t>:</a:t>
            </a:r>
          </a:p>
          <a:p>
            <a:pPr marL="644533" lvl="2" indent="-285753">
              <a:buFont typeface="Wingdings" panose="05000000000000000000" pitchFamily="2" charset="2"/>
              <a:buChar char="§"/>
            </a:pPr>
            <a:r>
              <a:rPr lang="nl-NL" sz="1600" dirty="0"/>
              <a:t>30 miljoen mensen met verbeterde drinkwatervoorziening</a:t>
            </a:r>
          </a:p>
          <a:p>
            <a:pPr marL="644533" lvl="2" indent="-285753">
              <a:buFont typeface="Wingdings" panose="05000000000000000000" pitchFamily="2" charset="2"/>
              <a:buChar char="§"/>
            </a:pPr>
            <a:r>
              <a:rPr lang="nl-NL" sz="1600" dirty="0"/>
              <a:t>50 miljoen mensen met verbeterde sanitaire voorzieningen</a:t>
            </a:r>
          </a:p>
          <a:p>
            <a:pPr marL="342905" indent="-342905"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4643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EAABE3-D3D5-4E70-8B48-7CE59641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Partners voor Water 2022 – 2027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C5251A-ED04-4460-B2AD-ABBD3562D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1600" dirty="0"/>
          </a:p>
          <a:p>
            <a:r>
              <a:rPr lang="nl-NL" sz="2000" i="1" dirty="0"/>
              <a:t>Overkoepelende doelstelling: bijdrage aan waterveiligheid en waterzekerheid.</a:t>
            </a:r>
          </a:p>
          <a:p>
            <a:endParaRPr lang="nl-NL" sz="2000" i="1" dirty="0"/>
          </a:p>
          <a:p>
            <a:endParaRPr lang="nl-NL" sz="2000" b="1" dirty="0"/>
          </a:p>
          <a:p>
            <a:r>
              <a:rPr lang="nl-NL" sz="2000" dirty="0"/>
              <a:t>Zes programma onderdelen:</a:t>
            </a:r>
          </a:p>
          <a:p>
            <a:r>
              <a:rPr lang="nl-NL" sz="2000" b="1" dirty="0"/>
              <a:t>1-Deltalandenaanpak</a:t>
            </a:r>
          </a:p>
          <a:p>
            <a:r>
              <a:rPr lang="nl-NL" sz="2000" b="1" dirty="0"/>
              <a:t>2-Thematische aanpak</a:t>
            </a:r>
          </a:p>
          <a:p>
            <a:r>
              <a:rPr lang="nl-NL" sz="2000" b="1" dirty="0"/>
              <a:t>3-Subsidieregeling</a:t>
            </a:r>
          </a:p>
          <a:p>
            <a:r>
              <a:rPr lang="nl-NL" sz="2000" b="1" dirty="0"/>
              <a:t>4-Promotie</a:t>
            </a:r>
          </a:p>
          <a:p>
            <a:r>
              <a:rPr lang="nl-NL" sz="2000" b="1" dirty="0"/>
              <a:t>5-Kennis opbouw en -delen binnen PvW (interne RVO component)</a:t>
            </a:r>
          </a:p>
          <a:p>
            <a:r>
              <a:rPr lang="nl-NL" sz="2000" b="1" dirty="0"/>
              <a:t>6-Maatwerk (interne RVO component)</a:t>
            </a:r>
          </a:p>
          <a:p>
            <a:endParaRPr lang="nl-NL" sz="2000" b="1" dirty="0"/>
          </a:p>
          <a:p>
            <a:endParaRPr lang="nl-NL" sz="2000" b="1" dirty="0"/>
          </a:p>
          <a:p>
            <a:endParaRPr lang="nl-NL" dirty="0"/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019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6DA0136-233C-401E-99C7-83C2AF3F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48" y="4787153"/>
            <a:ext cx="9292652" cy="13590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+mj-lt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8D828C2-EF44-4834-9C0D-647F63A01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48" y="711773"/>
            <a:ext cx="10991822" cy="42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7C9E3-E18A-4C3A-B9F6-DCC40AE7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5" y="144379"/>
            <a:ext cx="10688637" cy="1090863"/>
          </a:xfrm>
        </p:spPr>
        <p:txBody>
          <a:bodyPr/>
          <a:lstStyle/>
          <a:p>
            <a:r>
              <a:rPr lang="nl-NL" dirty="0"/>
              <a:t>Deltalanden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946172-07FA-4CC2-B628-EA69C8159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88" y="1404258"/>
            <a:ext cx="9292652" cy="4772706"/>
          </a:xfrm>
        </p:spPr>
        <p:txBody>
          <a:bodyPr>
            <a:normAutofit/>
          </a:bodyPr>
          <a:lstStyle/>
          <a:p>
            <a:r>
              <a:rPr lang="nl-NL" dirty="0"/>
              <a:t> </a:t>
            </a:r>
          </a:p>
          <a:p>
            <a:endParaRPr lang="nl-NL" dirty="0"/>
          </a:p>
          <a:p>
            <a:pPr marL="285753" indent="-285753">
              <a:buFont typeface="Arial" panose="020B0604020202020204" pitchFamily="34" charset="0"/>
              <a:buChar char="•"/>
            </a:pPr>
            <a:endParaRPr lang="nl-NL" dirty="0"/>
          </a:p>
          <a:p>
            <a:pPr marL="285753" indent="-285753">
              <a:buFont typeface="Arial" panose="020B0604020202020204" pitchFamily="34" charset="0"/>
              <a:buChar char="•"/>
            </a:pPr>
            <a:endParaRPr lang="nl-NL" dirty="0"/>
          </a:p>
          <a:p>
            <a:pPr marL="285753" indent="-285753">
              <a:buFont typeface="Arial" panose="020B0604020202020204" pitchFamily="34" charset="0"/>
              <a:buChar char="•"/>
            </a:pPr>
            <a:endParaRPr lang="nl-NL" dirty="0"/>
          </a:p>
          <a:p>
            <a:pPr marL="285753" indent="-285753">
              <a:buFont typeface="Arial" panose="020B0604020202020204" pitchFamily="34" charset="0"/>
              <a:buChar char="•"/>
            </a:pPr>
            <a:endParaRPr lang="nl-NL" dirty="0"/>
          </a:p>
          <a:p>
            <a:pPr marL="285753" indent="-285753">
              <a:buFont typeface="Arial" panose="020B0604020202020204" pitchFamily="34" charset="0"/>
              <a:buChar char="•"/>
            </a:pPr>
            <a:endParaRPr lang="nl-NL" dirty="0"/>
          </a:p>
          <a:p>
            <a:pPr marL="285753" indent="-285753">
              <a:buFont typeface="Arial" panose="020B0604020202020204" pitchFamily="34" charset="0"/>
              <a:buChar char="•"/>
            </a:pPr>
            <a:endParaRPr lang="nl-NL" dirty="0"/>
          </a:p>
          <a:p>
            <a:pPr marL="285753" indent="-285753">
              <a:buFont typeface="Arial" panose="020B0604020202020204" pitchFamily="34" charset="0"/>
              <a:buChar char="•"/>
            </a:pPr>
            <a:endParaRPr lang="nl-NL" dirty="0"/>
          </a:p>
          <a:p>
            <a:pPr marL="285753" indent="-285753">
              <a:buFont typeface="Arial" panose="020B0604020202020204" pitchFamily="34" charset="0"/>
              <a:buChar char="•"/>
            </a:pPr>
            <a:endParaRPr lang="nl-NL" dirty="0"/>
          </a:p>
          <a:p>
            <a:pPr marL="285753" indent="-285753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r>
              <a:rPr lang="nl-NL" dirty="0"/>
              <a:t>Doelen</a:t>
            </a:r>
          </a:p>
          <a:p>
            <a:pPr marL="285753" indent="-285753">
              <a:buFont typeface="Wingdings" panose="05000000000000000000" pitchFamily="2" charset="2"/>
              <a:buChar char="§"/>
            </a:pPr>
            <a:r>
              <a:rPr lang="nl-NL" sz="1600" dirty="0"/>
              <a:t>Duurzaam, integraal, inclusief en innovatief watermanagement.</a:t>
            </a:r>
          </a:p>
          <a:p>
            <a:pPr marL="285753" indent="-285753">
              <a:buFont typeface="Wingdings" panose="05000000000000000000" pitchFamily="2" charset="2"/>
              <a:buChar char="§"/>
            </a:pPr>
            <a:r>
              <a:rPr lang="nl-NL" sz="1600" dirty="0"/>
              <a:t>kennisuitwisseling.</a:t>
            </a:r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nl-NL" sz="1600" dirty="0"/>
          </a:p>
          <a:p>
            <a:r>
              <a:rPr lang="nl-NL" sz="1600" dirty="0"/>
              <a:t>Project totstandkoming:</a:t>
            </a:r>
          </a:p>
          <a:p>
            <a:pPr marL="285753" indent="-285753">
              <a:buFont typeface="Wingdings" panose="05000000000000000000" pitchFamily="2" charset="2"/>
              <a:buChar char="§"/>
            </a:pPr>
            <a:r>
              <a:rPr lang="nl-NL" sz="1600" dirty="0"/>
              <a:t>Initiatief vanuit beleidssamenwerking Nederland-Deltaland</a:t>
            </a:r>
          </a:p>
          <a:p>
            <a:pPr marL="285753" indent="-285753">
              <a:buFont typeface="Wingdings" panose="05000000000000000000" pitchFamily="2" charset="2"/>
              <a:buChar char="§"/>
            </a:pPr>
            <a:r>
              <a:rPr lang="nl-NL" sz="1600" dirty="0"/>
              <a:t>Uitvoering door het contracteren van marktpartijen</a:t>
            </a:r>
          </a:p>
          <a:p>
            <a:endParaRPr lang="nl-NL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8660E6DE-FE67-4AB9-A0F1-499E24B8A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37179"/>
              </p:ext>
            </p:extLst>
          </p:nvPr>
        </p:nvGraphicFramePr>
        <p:xfrm>
          <a:off x="1500415" y="1404258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205116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375294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56441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Latijns Amerika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Afrika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Azië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46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Colombia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Egypte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09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Mozambique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Bangladesh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777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Ghana  (in onderzoek)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Vietnam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09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Indonesië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801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Myanmar (on </a:t>
                      </a:r>
                      <a:r>
                        <a:rPr lang="nl-NL" dirty="0" err="1"/>
                        <a:t>hold</a:t>
                      </a:r>
                      <a:r>
                        <a:rPr lang="nl-NL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6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041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13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C9AA07-D195-4E71-9536-BA0A727AC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Thematische aanpak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8B952F-9822-47F8-8141-7E18D415F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79" y="2162627"/>
            <a:ext cx="9875357" cy="4030665"/>
          </a:xfrm>
        </p:spPr>
        <p:txBody>
          <a:bodyPr/>
          <a:lstStyle/>
          <a:p>
            <a:r>
              <a:rPr lang="nl-NL" dirty="0"/>
              <a:t>Doel: bevordering van ‘</a:t>
            </a:r>
            <a:r>
              <a:rPr lang="nl-NL" b="1" dirty="0"/>
              <a:t>Nature </a:t>
            </a:r>
            <a:r>
              <a:rPr lang="nl-NL" b="1" dirty="0" err="1"/>
              <a:t>Based</a:t>
            </a:r>
            <a:r>
              <a:rPr lang="nl-NL" b="1" dirty="0"/>
              <a:t> Solutions’ </a:t>
            </a:r>
            <a:r>
              <a:rPr lang="nl-NL" dirty="0"/>
              <a:t>en ‘</a:t>
            </a:r>
            <a:r>
              <a:rPr lang="nl-NL" b="1" dirty="0"/>
              <a:t>Water-</a:t>
            </a:r>
            <a:r>
              <a:rPr lang="nl-NL" b="1" dirty="0" err="1"/>
              <a:t>Biodiversity</a:t>
            </a:r>
            <a:r>
              <a:rPr lang="nl-NL" b="1" dirty="0"/>
              <a:t>-Food’</a:t>
            </a:r>
            <a:r>
              <a:rPr lang="nl-NL" dirty="0"/>
              <a:t>.</a:t>
            </a:r>
          </a:p>
          <a:p>
            <a:endParaRPr lang="nl-NL" sz="1600" dirty="0"/>
          </a:p>
          <a:p>
            <a:r>
              <a:rPr lang="nl-NL" dirty="0"/>
              <a:t>Landen voor eerste fase 2022-2023:</a:t>
            </a:r>
          </a:p>
          <a:p>
            <a:r>
              <a:rPr lang="nl-NL" dirty="0"/>
              <a:t>-Argentinië</a:t>
            </a:r>
          </a:p>
          <a:p>
            <a:r>
              <a:rPr lang="nl-NL" dirty="0"/>
              <a:t>-Chili</a:t>
            </a:r>
          </a:p>
          <a:p>
            <a:r>
              <a:rPr lang="nl-NL" dirty="0"/>
              <a:t>-Mexico</a:t>
            </a:r>
          </a:p>
          <a:p>
            <a:r>
              <a:rPr lang="nl-NL" dirty="0"/>
              <a:t>-Polen</a:t>
            </a:r>
          </a:p>
          <a:p>
            <a:r>
              <a:rPr lang="nl-NL" dirty="0"/>
              <a:t>-Zuid Afrika</a:t>
            </a:r>
          </a:p>
          <a:p>
            <a:r>
              <a:rPr lang="nl-NL" dirty="0"/>
              <a:t>-Filipijnen</a:t>
            </a:r>
          </a:p>
          <a:p>
            <a:endParaRPr lang="nl-NL" dirty="0"/>
          </a:p>
          <a:p>
            <a:r>
              <a:rPr lang="nl-NL" dirty="0" err="1"/>
              <a:t>Outcomes</a:t>
            </a:r>
            <a:r>
              <a:rPr lang="nl-NL" dirty="0"/>
              <a:t>:</a:t>
            </a:r>
          </a:p>
          <a:p>
            <a:r>
              <a:rPr lang="nl-NL" dirty="0"/>
              <a:t>-Toepassing </a:t>
            </a:r>
            <a:r>
              <a:rPr lang="nl-NL" b="1" i="1" dirty="0"/>
              <a:t>NBS</a:t>
            </a:r>
            <a:r>
              <a:rPr lang="nl-NL" dirty="0"/>
              <a:t> in projecten (meer aandacht hiervoor in grote [water]infra projecten).</a:t>
            </a:r>
          </a:p>
          <a:p>
            <a:r>
              <a:rPr lang="nl-NL" dirty="0"/>
              <a:t>-Duurzaam watermanagement ten behoeve </a:t>
            </a:r>
            <a:r>
              <a:rPr lang="nl-NL" b="1" i="1" dirty="0"/>
              <a:t>van biodiversiteit en voedselsystemen </a:t>
            </a:r>
            <a:r>
              <a:rPr lang="nl-NL" dirty="0"/>
              <a:t>in projecten en beleid.</a:t>
            </a:r>
          </a:p>
          <a:p>
            <a:endParaRPr lang="nl-NL" dirty="0"/>
          </a:p>
          <a:p>
            <a:r>
              <a:rPr lang="nl-NL" dirty="0"/>
              <a:t>Concrete project-ontwikkel cyclus nog in ontwikkeling (juni 2022)</a:t>
            </a:r>
          </a:p>
        </p:txBody>
      </p:sp>
    </p:spTree>
    <p:extLst>
      <p:ext uri="{BB962C8B-B14F-4D97-AF65-F5344CB8AC3E}">
        <p14:creationId xmlns:p14="http://schemas.microsoft.com/office/powerpoint/2010/main" val="271007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D2A56-59F7-4ECA-AF76-DE950F51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335903"/>
            <a:ext cx="11495315" cy="1354785"/>
          </a:xfrm>
        </p:spPr>
        <p:txBody>
          <a:bodyPr/>
          <a:lstStyle/>
          <a:p>
            <a:r>
              <a:rPr lang="nl-NL" sz="4000" dirty="0"/>
              <a:t>Subsidieregeling IVWW:</a:t>
            </a:r>
            <a:br>
              <a:rPr lang="nl-NL" sz="4000" dirty="0"/>
            </a:br>
            <a:r>
              <a:rPr lang="nl-NL" sz="4000" dirty="0"/>
              <a:t>Innovaties voor Waterveiligheid en Waterzekerheid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12A0C4-D8DB-4DD1-8CA3-EA1A5BA0E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67" y="1861458"/>
            <a:ext cx="9292652" cy="4315506"/>
          </a:xfrm>
        </p:spPr>
        <p:txBody>
          <a:bodyPr/>
          <a:lstStyle/>
          <a:p>
            <a:r>
              <a:rPr lang="nl-NL" dirty="0"/>
              <a:t>In een notendop:</a:t>
            </a:r>
          </a:p>
          <a:p>
            <a:endParaRPr lang="nl-NL" dirty="0"/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nl-NL" sz="2000" dirty="0"/>
              <a:t>Innovatieve pilots en haalbaarheidsstudies 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nl-NL" sz="2000" dirty="0" err="1"/>
              <a:t>SDG’s</a:t>
            </a:r>
            <a:endParaRPr lang="nl-NL" sz="2000" dirty="0"/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nl-NL" sz="2000" dirty="0"/>
              <a:t>impact op waterveiligheid en waterzekerheid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nl-NL" sz="2000" dirty="0"/>
              <a:t>Delta’s, deltasteden en stroomgebieden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nl-NL" sz="2000" dirty="0"/>
              <a:t>Alle landen, uitgezonderd fragiele staten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nl-NL" sz="2000" dirty="0"/>
              <a:t>Risico’s voor milieu- en klimaat mitigeren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r>
              <a:rPr lang="nl-NL" sz="2000" dirty="0"/>
              <a:t>Aandacht voor biodiversiteit, klimaatadaptatie en circulariteit</a:t>
            </a:r>
          </a:p>
          <a:p>
            <a:pPr marL="285753" indent="-285753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3" indent="-285753"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76411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Thema’s subsidieregeling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4294967295"/>
          </p:nvPr>
        </p:nvSpPr>
        <p:spPr>
          <a:xfrm>
            <a:off x="328086" y="1567543"/>
            <a:ext cx="7281028" cy="465545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 </a:t>
            </a:r>
          </a:p>
          <a:p>
            <a:pPr marL="800110" lvl="1" indent="-342905">
              <a:lnSpc>
                <a:spcPct val="100000"/>
              </a:lnSpc>
              <a:buFont typeface="+mj-lt"/>
              <a:buAutoNum type="arabicPeriod"/>
            </a:pPr>
            <a:r>
              <a:rPr lang="nl-NL" sz="1800" dirty="0"/>
              <a:t>Drinkwater</a:t>
            </a:r>
          </a:p>
          <a:p>
            <a:pPr marL="800110" lvl="1" indent="-342905">
              <a:lnSpc>
                <a:spcPct val="100000"/>
              </a:lnSpc>
              <a:buFont typeface="+mj-lt"/>
              <a:buAutoNum type="arabicPeriod"/>
            </a:pPr>
            <a:r>
              <a:rPr lang="nl-NL" sz="1800" dirty="0" err="1"/>
              <a:t>Sanitatie</a:t>
            </a:r>
            <a:endParaRPr lang="nl-NL" sz="1800" dirty="0"/>
          </a:p>
          <a:p>
            <a:pPr marL="800110" lvl="1" indent="-342905">
              <a:lnSpc>
                <a:spcPct val="100000"/>
              </a:lnSpc>
              <a:buFont typeface="+mj-lt"/>
              <a:buAutoNum type="arabicPeriod"/>
            </a:pPr>
            <a:r>
              <a:rPr lang="nl-NL" sz="1800" dirty="0"/>
              <a:t>Waterkwaliteit en waterbeschikbaarheid</a:t>
            </a:r>
          </a:p>
          <a:p>
            <a:pPr marL="800110" lvl="1" indent="-342905">
              <a:lnSpc>
                <a:spcPct val="100000"/>
              </a:lnSpc>
              <a:buFont typeface="+mj-lt"/>
              <a:buAutoNum type="arabicPeriod"/>
            </a:pPr>
            <a:r>
              <a:rPr lang="nl-NL" sz="1800" dirty="0"/>
              <a:t>Klimaatadaptatie, droogte- en overstromingsrisico’s, stroomgebiedsbeheer, weerbare steden</a:t>
            </a:r>
          </a:p>
          <a:p>
            <a:pPr marL="800110" lvl="1" indent="-342905">
              <a:lnSpc>
                <a:spcPct val="100000"/>
              </a:lnSpc>
              <a:buFont typeface="+mj-lt"/>
              <a:buAutoNum type="arabicPeriod"/>
            </a:pPr>
            <a:r>
              <a:rPr lang="nl-NL" sz="1800" dirty="0"/>
              <a:t>Biodiversiteit en water-gerelateerde ecosystemen</a:t>
            </a:r>
          </a:p>
          <a:p>
            <a:pPr marL="800110" lvl="1" indent="-342905">
              <a:lnSpc>
                <a:spcPct val="100000"/>
              </a:lnSpc>
              <a:buFont typeface="+mj-lt"/>
              <a:buAutoNum type="arabicPeriod"/>
            </a:pPr>
            <a:r>
              <a:rPr lang="nl-NL" sz="1800" dirty="0"/>
              <a:t>Voedselproductie en duurzame landbouw</a:t>
            </a:r>
          </a:p>
          <a:p>
            <a:pPr marL="800110" lvl="1" indent="-342905">
              <a:lnSpc>
                <a:spcPct val="100000"/>
              </a:lnSpc>
              <a:buFont typeface="+mj-lt"/>
              <a:buAutoNum type="arabicPeriod"/>
            </a:pPr>
            <a:r>
              <a:rPr lang="nl-NL" sz="1800" dirty="0"/>
              <a:t>Klimaatweerbare waterinfrastructuur en duurzame vaarwegen en havens, niet zijnde activiteiten aan de wal.</a:t>
            </a:r>
          </a:p>
          <a:p>
            <a:pPr marL="800110" lvl="1" indent="-342905">
              <a:lnSpc>
                <a:spcPct val="100000"/>
              </a:lnSpc>
              <a:buFont typeface="+mj-lt"/>
              <a:buAutoNum type="arabicPeriod"/>
            </a:pPr>
            <a:endParaRPr lang="nl-NL" sz="1800" dirty="0"/>
          </a:p>
          <a:p>
            <a:pPr marL="457206" lvl="1" indent="0">
              <a:lnSpc>
                <a:spcPct val="100000"/>
              </a:lnSpc>
              <a:buNone/>
            </a:pPr>
            <a:r>
              <a:rPr lang="nl-NL" sz="1800" dirty="0"/>
              <a:t>Combinatie van thema’s mag, hoeft niet.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10" y="2894321"/>
            <a:ext cx="2687692" cy="142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8056311" y="1414234"/>
            <a:ext cx="2687692" cy="142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10" y="4409188"/>
            <a:ext cx="2686577" cy="142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678638"/>
      </p:ext>
    </p:extLst>
  </p:cSld>
  <p:clrMapOvr>
    <a:masterClrMapping/>
  </p:clrMapOvr>
</p:sld>
</file>

<file path=ppt/theme/theme1.xml><?xml version="1.0" encoding="utf-8"?>
<a:theme xmlns:a="http://schemas.openxmlformats.org/drawingml/2006/main" name="PVW-PPTsjabloon de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VW-PPTsjabloon" id="{CB0CDEB7-D6BF-AE45-8A9D-03A98A738565}" vid="{06C76C06-4006-3E46-85B6-A72FCEDFC34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PVW-PPTsjabloon def</Template>
  <TotalTime>0</TotalTime>
  <Words>484</Words>
  <Application>Microsoft Office PowerPoint</Application>
  <PresentationFormat>Breedbeeld</PresentationFormat>
  <Paragraphs>117</Paragraphs>
  <Slides>10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PVW-PPTsjabloon def</vt:lpstr>
      <vt:lpstr>PowerPoint-presentatie</vt:lpstr>
      <vt:lpstr>Partners voor Water 2022-2027</vt:lpstr>
      <vt:lpstr>Nederlandse Internationale Water Ambitie </vt:lpstr>
      <vt:lpstr>Partners voor Water 2022 – 2027 </vt:lpstr>
      <vt:lpstr>PowerPoint-presentatie</vt:lpstr>
      <vt:lpstr>Deltalanden</vt:lpstr>
      <vt:lpstr>Thematische aanpak</vt:lpstr>
      <vt:lpstr>Subsidieregeling IVWW: Innovaties voor Waterveiligheid en Waterzekerheid</vt:lpstr>
      <vt:lpstr>Thema’s subsidieregeling</vt:lpstr>
      <vt:lpstr>Promotie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2022-06-02T10:52:11Z</dcterms:created>
  <dcterms:modified xsi:type="dcterms:W3CDTF">2022-06-15T13:24:27Z</dcterms:modified>
</cp:coreProperties>
</file>