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9" r:id="rId5"/>
    <p:sldId id="262" r:id="rId6"/>
    <p:sldId id="263" r:id="rId7"/>
    <p:sldId id="269" r:id="rId8"/>
    <p:sldId id="264" r:id="rId9"/>
    <p:sldId id="270" r:id="rId10"/>
    <p:sldId id="265" r:id="rId11"/>
    <p:sldId id="26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843" autoAdjust="0"/>
  </p:normalViewPr>
  <p:slideViewPr>
    <p:cSldViewPr snapToGrid="0">
      <p:cViewPr varScale="1">
        <p:scale>
          <a:sx n="47" d="100"/>
          <a:sy n="47" d="100"/>
        </p:scale>
        <p:origin x="13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a, Ilse" userId="6ae569da-66a0-4ace-8bf4-257f987cd6a9" providerId="ADAL" clId="{9E802D6E-A6AD-4A37-A310-3D2E5571B50D}"/>
    <pc:docChg chg="delSld">
      <pc:chgData name="Philippa, Ilse" userId="6ae569da-66a0-4ace-8bf4-257f987cd6a9" providerId="ADAL" clId="{9E802D6E-A6AD-4A37-A310-3D2E5571B50D}" dt="2022-07-13T09:27:10.207" v="2" actId="2696"/>
      <pc:docMkLst>
        <pc:docMk/>
      </pc:docMkLst>
      <pc:sldChg chg="del">
        <pc:chgData name="Philippa, Ilse" userId="6ae569da-66a0-4ace-8bf4-257f987cd6a9" providerId="ADAL" clId="{9E802D6E-A6AD-4A37-A310-3D2E5571B50D}" dt="2022-07-13T09:27:10.207" v="2" actId="2696"/>
        <pc:sldMkLst>
          <pc:docMk/>
          <pc:sldMk cId="1313396773" sldId="257"/>
        </pc:sldMkLst>
      </pc:sldChg>
      <pc:sldChg chg="del">
        <pc:chgData name="Philippa, Ilse" userId="6ae569da-66a0-4ace-8bf4-257f987cd6a9" providerId="ADAL" clId="{9E802D6E-A6AD-4A37-A310-3D2E5571B50D}" dt="2022-07-13T09:26:31.428" v="0" actId="2696"/>
        <pc:sldMkLst>
          <pc:docMk/>
          <pc:sldMk cId="1170271604" sldId="261"/>
        </pc:sldMkLst>
      </pc:sldChg>
      <pc:sldChg chg="del">
        <pc:chgData name="Philippa, Ilse" userId="6ae569da-66a0-4ace-8bf4-257f987cd6a9" providerId="ADAL" clId="{9E802D6E-A6AD-4A37-A310-3D2E5571B50D}" dt="2022-07-13T09:26:59.868" v="1" actId="2696"/>
        <pc:sldMkLst>
          <pc:docMk/>
          <pc:sldMk cId="884668638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34A57-97EE-CA42-B8CE-1D9F8BB5C96D}" type="datetimeFigureOut">
              <a:rPr lang="nl-NL" smtClean="0"/>
              <a:t>13-7-2022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76660-6268-B54B-A3E9-9484C0BA65B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570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6E415-4E50-434E-8BF7-C3F66D9CB75E}" type="datetimeFigureOut">
              <a:rPr lang="nl-NL" smtClean="0"/>
              <a:t>13-7-2022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60970-BEF2-C942-BB88-19E0DCD6C8D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0203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1010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8767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nl-NL" sz="1200" b="1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655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0489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Ilse</a:t>
            </a:r>
            <a:b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Toelichting scope, mogelijkheid tot integratie taken, sleutelfunctionaris </a:t>
            </a:r>
            <a:r>
              <a:rPr lang="nl-NL" sz="18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nl-N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</a:p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7040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2641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637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60970-BEF2-C942-BB88-19E0DCD6C8DE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833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51384" y="2996952"/>
            <a:ext cx="11089754" cy="1584176"/>
          </a:xfrm>
        </p:spPr>
        <p:txBody>
          <a:bodyPr anchor="t" anchorCtr="0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51384" y="4653136"/>
            <a:ext cx="11089754" cy="576064"/>
          </a:xfrm>
        </p:spPr>
        <p:txBody>
          <a:bodyPr>
            <a:normAutofit/>
          </a:bodyPr>
          <a:lstStyle>
            <a:lvl1pPr marL="0" indent="0" algn="l">
              <a:buNone/>
              <a:defRPr sz="3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C07D2-E8A9-FB4E-B6D3-3154F0AB2995}" type="datetime4">
              <a:rPr lang="nl-NL" smtClean="0"/>
              <a:t>13 juli 2022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316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2" y="1268761"/>
            <a:ext cx="11090275" cy="108012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50861" y="2420889"/>
            <a:ext cx="11090275" cy="30963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5299A-8540-F742-A8D6-B4F27594DE17}" type="datetime4">
              <a:rPr lang="nl-NL" smtClean="0"/>
              <a:t>13 juli 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060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1" y="2996953"/>
            <a:ext cx="11090277" cy="1584175"/>
          </a:xfrm>
        </p:spPr>
        <p:txBody>
          <a:bodyPr anchor="t" anchorCtr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50861" y="4653136"/>
            <a:ext cx="11090277" cy="72008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B0973-D982-3044-B373-04D99ECE6549}" type="datetime4">
              <a:rPr lang="nl-NL" smtClean="0"/>
              <a:t>13 juli 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6822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3" y="1268760"/>
            <a:ext cx="11090275" cy="108012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550861" y="2420888"/>
            <a:ext cx="5468939" cy="30963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199" y="2420889"/>
            <a:ext cx="5468937" cy="309634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486A9-C9EF-8446-A1E3-37E5357DF6DC}" type="datetime4">
              <a:rPr lang="nl-NL" smtClean="0"/>
              <a:t>13 juli 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69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0" y="1268761"/>
            <a:ext cx="11090278" cy="1080120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50860" y="2420888"/>
            <a:ext cx="54467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50862" y="3244800"/>
            <a:ext cx="5446714" cy="227243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2420888"/>
            <a:ext cx="546893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3244800"/>
            <a:ext cx="5468938" cy="227243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A7659-1737-8644-8DFE-E0FA6CA21A58}" type="datetime4">
              <a:rPr lang="nl-NL" smtClean="0"/>
              <a:t>13 juli 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601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1" y="2996952"/>
            <a:ext cx="11090275" cy="2088232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11B71-616B-1344-BD67-AAE88D917927}" type="datetime4">
              <a:rPr lang="nl-NL" smtClean="0"/>
              <a:t>13 juli 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23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1A5D-14D6-DC4C-AB7C-A1A3CEE03EC2}" type="datetime4">
              <a:rPr lang="nl-NL" smtClean="0"/>
              <a:t>13 juli 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668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2" y="1267200"/>
            <a:ext cx="4221164" cy="108168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1267200"/>
            <a:ext cx="6457950" cy="42500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50862" y="2420888"/>
            <a:ext cx="4221164" cy="3096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A4E6-09E7-0A4B-B22D-147B7CA3D752}" type="datetime4">
              <a:rPr lang="nl-NL" smtClean="0"/>
              <a:t>13 juli 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69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2" y="1267200"/>
            <a:ext cx="4221164" cy="108168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1267200"/>
            <a:ext cx="6457950" cy="42500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50862" y="2420888"/>
            <a:ext cx="4221164" cy="3096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8E4AE-AE3D-574D-A736-9D4065162869}" type="datetime4">
              <a:rPr lang="nl-NL" smtClean="0"/>
              <a:t>13 juli 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784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50862" y="3015267"/>
            <a:ext cx="11090275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50861" y="3893769"/>
            <a:ext cx="11090275" cy="22771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50861" y="6356350"/>
            <a:ext cx="158469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fld id="{E5275517-FBAB-2F45-91CA-60CDE20CEEFB}" type="datetime4">
              <a:rPr lang="nl-NL" smtClean="0"/>
              <a:t>13 juli 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207568" y="6356350"/>
            <a:ext cx="504056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7320136" y="6356350"/>
            <a:ext cx="50405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fld id="{EE58D0A6-88F7-BA47-BBB4-024FFFC4B6AD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156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84" userDrawn="1">
          <p15:clr>
            <a:srgbClr val="F26B43"/>
          </p15:clr>
        </p15:guide>
        <p15:guide id="2" pos="34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Marktconsultatie</a:t>
            </a: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Ond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294967295"/>
          </p:nvPr>
        </p:nvSpPr>
        <p:spPr>
          <a:xfrm>
            <a:off x="11687175" y="6356350"/>
            <a:ext cx="504825" cy="365125"/>
          </a:xfrm>
        </p:spPr>
        <p:txBody>
          <a:bodyPr/>
          <a:lstStyle/>
          <a:p>
            <a:fld id="{EE58D0A6-88F7-BA47-BBB4-024FFFC4B6AD}" type="slidenum">
              <a:rPr lang="nl-NL" smtClean="0"/>
              <a:t>1</a:t>
            </a:fld>
            <a:endParaRPr lang="nl-NL"/>
          </a:p>
        </p:txBody>
      </p:sp>
      <p:sp>
        <p:nvSpPr>
          <p:cNvPr id="9" name="Tekstvak 8"/>
          <p:cNvSpPr txBox="1"/>
          <p:nvPr/>
        </p:nvSpPr>
        <p:spPr>
          <a:xfrm>
            <a:off x="550863" y="5661248"/>
            <a:ext cx="1109027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l-NL" sz="2000">
                <a:solidFill>
                  <a:schemeClr val="bg1"/>
                </a:solidFill>
              </a:rPr>
              <a:t>12 juli 2022</a:t>
            </a:r>
          </a:p>
        </p:txBody>
      </p:sp>
    </p:spTree>
    <p:extLst>
      <p:ext uri="{BB962C8B-B14F-4D97-AF65-F5344CB8AC3E}">
        <p14:creationId xmlns:p14="http://schemas.microsoft.com/office/powerpoint/2010/main" val="1524326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600"/>
              <a:t>Verhuizing naar een nieuw pand Termini 179</a:t>
            </a:r>
            <a:br>
              <a:rPr lang="nl-NL" sz="2600"/>
            </a:br>
            <a:endParaRPr lang="nl-NL" sz="260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2</a:t>
            </a:fld>
            <a:endParaRPr lang="nl-NL"/>
          </a:p>
        </p:txBody>
      </p:sp>
      <p:pic>
        <p:nvPicPr>
          <p:cNvPr id="3" name="Picture 2" descr="A picture containing ground, outdoor, brick, empty&#10;&#10;Description automatically generated">
            <a:extLst>
              <a:ext uri="{FF2B5EF4-FFF2-40B4-BE49-F238E27FC236}">
                <a16:creationId xmlns:a16="http://schemas.microsoft.com/office/drawing/2014/main" id="{5D547957-A760-413A-AF60-28786BAFF6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7400"/>
          <a:stretch/>
        </p:blipFill>
        <p:spPr>
          <a:xfrm>
            <a:off x="576567" y="1916832"/>
            <a:ext cx="4279404" cy="3571866"/>
          </a:xfrm>
          <a:prstGeom prst="rect">
            <a:avLst/>
          </a:prstGeom>
        </p:spPr>
      </p:pic>
      <p:pic>
        <p:nvPicPr>
          <p:cNvPr id="1026" name="Picture 2" descr="Tag bedrijfsruimte - Makelaarsvereniging Amsterdam">
            <a:extLst>
              <a:ext uri="{FF2B5EF4-FFF2-40B4-BE49-F238E27FC236}">
                <a16:creationId xmlns:a16="http://schemas.microsoft.com/office/drawing/2014/main" id="{01F7A18C-7B80-4B03-80E2-AB573021A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92" y="1916832"/>
            <a:ext cx="5336388" cy="355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515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550863" y="1268760"/>
            <a:ext cx="11090275" cy="108012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600" b="0" kern="1200" dirty="0">
                <a:latin typeface="+mj-lt"/>
                <a:ea typeface="+mj-ea"/>
                <a:cs typeface="+mj-cs"/>
              </a:rPr>
              <a:t>Doelstellingen </a:t>
            </a:r>
            <a:r>
              <a:rPr lang="nl-NL" sz="2600" dirty="0"/>
              <a:t>facilitair </a:t>
            </a:r>
            <a:r>
              <a:rPr lang="nl-NL" sz="2600" b="0" kern="1200" dirty="0">
                <a:latin typeface="+mj-lt"/>
                <a:ea typeface="+mj-ea"/>
                <a:cs typeface="+mj-cs"/>
              </a:rPr>
              <a:t>VRA </a:t>
            </a:r>
            <a:br>
              <a:rPr lang="nl-NL" sz="2600" b="0" kern="1200" dirty="0">
                <a:effectLst/>
                <a:latin typeface="+mj-lt"/>
                <a:ea typeface="+mj-ea"/>
                <a:cs typeface="+mj-cs"/>
              </a:rPr>
            </a:br>
            <a:br>
              <a:rPr lang="nl-NL" sz="2600" b="0" kern="1200" dirty="0">
                <a:effectLst/>
                <a:latin typeface="+mj-lt"/>
                <a:ea typeface="+mj-ea"/>
                <a:cs typeface="+mj-cs"/>
              </a:rPr>
            </a:br>
            <a:endParaRPr lang="nl-NL" sz="2600" b="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A8B07D-AAF2-45E5-B543-44878BA66AC0}"/>
              </a:ext>
            </a:extLst>
          </p:cNvPr>
          <p:cNvSpPr txBox="1"/>
          <p:nvPr/>
        </p:nvSpPr>
        <p:spPr>
          <a:xfrm>
            <a:off x="550861" y="2420888"/>
            <a:ext cx="5468939" cy="30963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Creëren plek om te ontmoeten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Hoog niveau van </a:t>
            </a:r>
            <a:r>
              <a:rPr lang="nl-NL" sz="2400" dirty="0" err="1"/>
              <a:t>hospitality</a:t>
            </a:r>
            <a:endParaRPr lang="nl-NL" sz="2400" dirty="0"/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Ontzorgd worden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Duurzaam ondernemen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err="1"/>
              <a:t>Social</a:t>
            </a:r>
            <a:r>
              <a:rPr lang="nl-NL" sz="2400"/>
              <a:t> return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Kostenbewust handelen</a:t>
            </a:r>
          </a:p>
        </p:txBody>
      </p:sp>
      <p:pic>
        <p:nvPicPr>
          <p:cNvPr id="7" name="Picture 6" descr="A growing plant">
            <a:extLst>
              <a:ext uri="{FF2B5EF4-FFF2-40B4-BE49-F238E27FC236}">
                <a16:creationId xmlns:a16="http://schemas.microsoft.com/office/drawing/2014/main" id="{F7765720-8F73-4B6D-914C-BDC8D099DF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81" r="-3" b="-2"/>
          <a:stretch/>
        </p:blipFill>
        <p:spPr>
          <a:xfrm>
            <a:off x="6314439" y="2348880"/>
            <a:ext cx="5468937" cy="3096344"/>
          </a:xfrm>
          <a:prstGeom prst="rect">
            <a:avLst/>
          </a:prstGeom>
          <a:noFill/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550861" y="6356350"/>
            <a:ext cx="1584699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207568" y="6356350"/>
            <a:ext cx="5040560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 kern="1200">
                <a:latin typeface="+mn-lt"/>
                <a:ea typeface="+mn-ea"/>
                <a:cs typeface="+mn-cs"/>
              </a:rPr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320136" y="6356350"/>
            <a:ext cx="504056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EE58D0A6-88F7-BA47-BBB4-024FFFC4B6AD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2697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4</a:t>
            </a:fld>
            <a:endParaRPr lang="nl-NL"/>
          </a:p>
        </p:txBody>
      </p:sp>
      <p:sp>
        <p:nvSpPr>
          <p:cNvPr id="18" name="Titel 8">
            <a:extLst>
              <a:ext uri="{FF2B5EF4-FFF2-40B4-BE49-F238E27FC236}">
                <a16:creationId xmlns:a16="http://schemas.microsoft.com/office/drawing/2014/main" id="{A1933BE6-FDD9-4738-A734-BED78B6BDD85}"/>
              </a:ext>
            </a:extLst>
          </p:cNvPr>
          <p:cNvSpPr txBox="1">
            <a:spLocks/>
          </p:cNvSpPr>
          <p:nvPr/>
        </p:nvSpPr>
        <p:spPr>
          <a:xfrm>
            <a:off x="767408" y="1340226"/>
            <a:ext cx="8208912" cy="65683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z="3600"/>
              <a:t>Kernwaarden</a:t>
            </a:r>
          </a:p>
        </p:txBody>
      </p:sp>
      <p:pic>
        <p:nvPicPr>
          <p:cNvPr id="19" name="Afbeelding 11">
            <a:extLst>
              <a:ext uri="{FF2B5EF4-FFF2-40B4-BE49-F238E27FC236}">
                <a16:creationId xmlns:a16="http://schemas.microsoft.com/office/drawing/2014/main" id="{D68A27BB-85D4-4FBE-86CA-54BBF48C7C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985"/>
          <a:stretch/>
        </p:blipFill>
        <p:spPr>
          <a:xfrm>
            <a:off x="1625836" y="2773764"/>
            <a:ext cx="2525948" cy="2599452"/>
          </a:xfrm>
          <a:prstGeom prst="rect">
            <a:avLst/>
          </a:prstGeom>
        </p:spPr>
      </p:pic>
      <p:pic>
        <p:nvPicPr>
          <p:cNvPr id="20" name="Afbeelding 13">
            <a:extLst>
              <a:ext uri="{FF2B5EF4-FFF2-40B4-BE49-F238E27FC236}">
                <a16:creationId xmlns:a16="http://schemas.microsoft.com/office/drawing/2014/main" id="{4EAF664C-489A-47F5-A4C4-2C4E5903B7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165"/>
          <a:stretch/>
        </p:blipFill>
        <p:spPr>
          <a:xfrm>
            <a:off x="8328248" y="2722772"/>
            <a:ext cx="3206370" cy="2822823"/>
          </a:xfrm>
          <a:prstGeom prst="rect">
            <a:avLst/>
          </a:prstGeom>
        </p:spPr>
      </p:pic>
      <p:pic>
        <p:nvPicPr>
          <p:cNvPr id="21" name="Afbeelding 9">
            <a:extLst>
              <a:ext uri="{FF2B5EF4-FFF2-40B4-BE49-F238E27FC236}">
                <a16:creationId xmlns:a16="http://schemas.microsoft.com/office/drawing/2014/main" id="{61F70F80-612C-4633-AE8F-999F844DE5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167" b="5102"/>
          <a:stretch/>
        </p:blipFill>
        <p:spPr>
          <a:xfrm>
            <a:off x="8528299" y="620688"/>
            <a:ext cx="3143343" cy="2448272"/>
          </a:xfrm>
          <a:prstGeom prst="rect">
            <a:avLst/>
          </a:prstGeom>
        </p:spPr>
      </p:pic>
      <p:pic>
        <p:nvPicPr>
          <p:cNvPr id="22" name="Afbeelding 17">
            <a:extLst>
              <a:ext uri="{FF2B5EF4-FFF2-40B4-BE49-F238E27FC236}">
                <a16:creationId xmlns:a16="http://schemas.microsoft.com/office/drawing/2014/main" id="{7CE1BF5F-AB6D-4F7E-A0DD-E22D2C9B16C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401" b="2932"/>
          <a:stretch/>
        </p:blipFill>
        <p:spPr>
          <a:xfrm>
            <a:off x="4884910" y="2525226"/>
            <a:ext cx="2596006" cy="2992547"/>
          </a:xfrm>
          <a:prstGeom prst="rect">
            <a:avLst/>
          </a:prstGeom>
        </p:spPr>
      </p:pic>
      <p:pic>
        <p:nvPicPr>
          <p:cNvPr id="23" name="Afbeelding 15">
            <a:extLst>
              <a:ext uri="{FF2B5EF4-FFF2-40B4-BE49-F238E27FC236}">
                <a16:creationId xmlns:a16="http://schemas.microsoft.com/office/drawing/2014/main" id="{77CB41EE-0A75-419C-B0F7-3D1A3752362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1659" b="21225"/>
          <a:stretch/>
        </p:blipFill>
        <p:spPr>
          <a:xfrm>
            <a:off x="4943872" y="606832"/>
            <a:ext cx="2903442" cy="188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09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550863" y="1268760"/>
            <a:ext cx="11090275" cy="108012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600" b="0" kern="1200">
                <a:latin typeface="+mj-lt"/>
                <a:ea typeface="+mj-ea"/>
                <a:cs typeface="+mj-cs"/>
              </a:rPr>
              <a:t>Uitgangspunten</a:t>
            </a:r>
            <a:br>
              <a:rPr lang="nl-NL" sz="2600" b="0" kern="1200">
                <a:effectLst/>
                <a:latin typeface="+mj-lt"/>
                <a:ea typeface="+mj-ea"/>
                <a:cs typeface="+mj-cs"/>
              </a:rPr>
            </a:br>
            <a:br>
              <a:rPr lang="nl-NL" sz="2600" b="0" kern="1200">
                <a:effectLst/>
                <a:latin typeface="+mj-lt"/>
                <a:ea typeface="+mj-ea"/>
                <a:cs typeface="+mj-cs"/>
              </a:rPr>
            </a:br>
            <a:endParaRPr lang="nl-NL" sz="2600" b="0" kern="120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D8DC0-F1D0-4E49-A6AF-6C10A9305784}"/>
              </a:ext>
            </a:extLst>
          </p:cNvPr>
          <p:cNvSpPr txBox="1"/>
          <p:nvPr/>
        </p:nvSpPr>
        <p:spPr>
          <a:xfrm>
            <a:off x="550861" y="2420888"/>
            <a:ext cx="5468939" cy="30963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Opdrachtgever VRA met onderhuurder MRA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220 FTE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3.563 m²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Contractduur 3+2+2</a:t>
            </a:r>
          </a:p>
          <a:p>
            <a:pPr marL="34290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2400" dirty="0"/>
              <a:t>Contract type: Multi Services, vaste aanneemsom (</a:t>
            </a:r>
            <a:r>
              <a:rPr lang="nl-NL" sz="2400" dirty="0" err="1"/>
              <a:t>excl</a:t>
            </a:r>
            <a:r>
              <a:rPr lang="nl-NL" sz="2400" dirty="0"/>
              <a:t> variabele kosten)</a:t>
            </a:r>
          </a:p>
        </p:txBody>
      </p:sp>
      <p:pic>
        <p:nvPicPr>
          <p:cNvPr id="3" name="Picture 2" descr="Child stacking rocks on a beach">
            <a:extLst>
              <a:ext uri="{FF2B5EF4-FFF2-40B4-BE49-F238E27FC236}">
                <a16:creationId xmlns:a16="http://schemas.microsoft.com/office/drawing/2014/main" id="{5E7CAC75-AC57-430B-8292-89A23A2D9A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623" b="1"/>
          <a:stretch/>
        </p:blipFill>
        <p:spPr>
          <a:xfrm>
            <a:off x="6172199" y="2420889"/>
            <a:ext cx="5468937" cy="3096344"/>
          </a:xfrm>
          <a:prstGeom prst="rect">
            <a:avLst/>
          </a:prstGeom>
          <a:noFill/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550861" y="6356350"/>
            <a:ext cx="1584699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207568" y="6356350"/>
            <a:ext cx="5040560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 kern="1200">
                <a:latin typeface="+mn-lt"/>
                <a:ea typeface="+mn-ea"/>
                <a:cs typeface="+mn-cs"/>
              </a:rPr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320136" y="6356350"/>
            <a:ext cx="504056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EE58D0A6-88F7-BA47-BBB4-024FFFC4B6AD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840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550863" y="1268760"/>
            <a:ext cx="11090275" cy="1080120"/>
          </a:xfr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z="2600" b="0" kern="1200">
                <a:latin typeface="+mj-lt"/>
                <a:ea typeface="+mj-ea"/>
                <a:cs typeface="+mj-cs"/>
              </a:rPr>
              <a:t>Scope</a:t>
            </a:r>
            <a:br>
              <a:rPr lang="nl-NL" sz="2600" b="0" kern="1200">
                <a:effectLst/>
                <a:latin typeface="+mj-lt"/>
                <a:ea typeface="+mj-ea"/>
                <a:cs typeface="+mj-cs"/>
              </a:rPr>
            </a:br>
            <a:br>
              <a:rPr lang="nl-NL" sz="2600" b="0" kern="1200">
                <a:effectLst/>
                <a:latin typeface="+mj-lt"/>
                <a:ea typeface="+mj-ea"/>
                <a:cs typeface="+mj-cs"/>
              </a:rPr>
            </a:br>
            <a:endParaRPr lang="nl-NL" sz="2600" b="0" kern="1200">
              <a:latin typeface="+mj-lt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7D8DC0-F1D0-4E49-A6AF-6C10A9305784}"/>
              </a:ext>
            </a:extLst>
          </p:cNvPr>
          <p:cNvSpPr txBox="1"/>
          <p:nvPr/>
        </p:nvSpPr>
        <p:spPr>
          <a:xfrm>
            <a:off x="550861" y="2420888"/>
            <a:ext cx="5468939" cy="30963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 err="1"/>
              <a:t>Hospitality</a:t>
            </a:r>
            <a:r>
              <a:rPr lang="nl-NL" sz="1500" dirty="0"/>
              <a:t>+ (incl. ontvangst en </a:t>
            </a:r>
            <a:r>
              <a:rPr lang="nl-NL" sz="1500" dirty="0" err="1"/>
              <a:t>servicedesk</a:t>
            </a:r>
            <a:r>
              <a:rPr lang="nl-NL" sz="1500" dirty="0"/>
              <a:t>)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Beveiliging (open en sluiten en alarmopvolging)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Schoonmaak (incl. ongediertebestrijding en glasbewassing binnen/separatie)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Sanitaire </a:t>
            </a:r>
            <a:r>
              <a:rPr lang="nl-NL" sz="1500" dirty="0" err="1"/>
              <a:t>Supplies</a:t>
            </a:r>
            <a:r>
              <a:rPr lang="nl-NL" sz="1500" dirty="0"/>
              <a:t> 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Handyman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Onderhoud groenvoorziening binnen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BHV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Koffieautomaten </a:t>
            </a:r>
          </a:p>
          <a:p>
            <a:pPr marL="342900" lvl="0" indent="-228600" fontAlgn="base">
              <a:lnSpc>
                <a:spcPct val="90000"/>
              </a:lnSpc>
              <a:spcAft>
                <a:spcPts val="600"/>
              </a:spcAft>
              <a:buSzPts val="1000"/>
              <a:buFont typeface="Arial"/>
              <a:buChar char="•"/>
              <a:tabLst>
                <a:tab pos="457200" algn="l"/>
              </a:tabLst>
            </a:pPr>
            <a:r>
              <a:rPr lang="nl-NL" sz="1500" dirty="0"/>
              <a:t>Afvalverwerking </a:t>
            </a:r>
          </a:p>
        </p:txBody>
      </p:sp>
      <p:pic>
        <p:nvPicPr>
          <p:cNvPr id="8" name="Picture 7" descr="Smiling woman in office">
            <a:extLst>
              <a:ext uri="{FF2B5EF4-FFF2-40B4-BE49-F238E27FC236}">
                <a16:creationId xmlns:a16="http://schemas.microsoft.com/office/drawing/2014/main" id="{98E00D13-CD9E-4630-9782-A8C60DA087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3" b="15179"/>
          <a:stretch/>
        </p:blipFill>
        <p:spPr>
          <a:xfrm>
            <a:off x="6172199" y="2420889"/>
            <a:ext cx="5468937" cy="3096344"/>
          </a:xfrm>
          <a:prstGeom prst="rect">
            <a:avLst/>
          </a:prstGeom>
          <a:noFill/>
        </p:spPr>
      </p:pic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550861" y="6356350"/>
            <a:ext cx="1584699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2207568" y="6356350"/>
            <a:ext cx="5040560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l-NL" kern="1200">
                <a:latin typeface="+mn-lt"/>
                <a:ea typeface="+mn-ea"/>
                <a:cs typeface="+mn-cs"/>
              </a:rPr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7320136" y="6356350"/>
            <a:ext cx="504056" cy="365125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EE58D0A6-88F7-BA47-BBB4-024FFFC4B6AD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009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600"/>
              <a:t>Samenwerking met de VRA</a:t>
            </a:r>
            <a:br>
              <a:rPr lang="nl-NL" sz="2600"/>
            </a:br>
            <a:br>
              <a:rPr lang="nl-NL" sz="2600"/>
            </a:br>
            <a:endParaRPr lang="nl-NL" sz="260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7</a:t>
            </a:fld>
            <a:endParaRPr lang="nl-NL"/>
          </a:p>
        </p:txBody>
      </p:sp>
      <p:pic>
        <p:nvPicPr>
          <p:cNvPr id="7" name="Picture 6" descr="Aerial of healthcare colleagues">
            <a:extLst>
              <a:ext uri="{FF2B5EF4-FFF2-40B4-BE49-F238E27FC236}">
                <a16:creationId xmlns:a16="http://schemas.microsoft.com/office/drawing/2014/main" id="{C9D13F91-7327-4E2F-8F26-EAE722BCB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284" y="2092735"/>
            <a:ext cx="5146324" cy="32930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24CB29-15D7-4F1C-9E7D-EEE967EAD4CA}"/>
              </a:ext>
            </a:extLst>
          </p:cNvPr>
          <p:cNvSpPr txBox="1"/>
          <p:nvPr/>
        </p:nvSpPr>
        <p:spPr>
          <a:xfrm>
            <a:off x="509983" y="4050356"/>
            <a:ext cx="662540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b="0">
                <a:effectLst/>
              </a:rPr>
              <a:t>Aanspreekpunt VRA operationeel/tactisch → </a:t>
            </a:r>
            <a:r>
              <a:rPr lang="nl-NL" sz="1800" b="0" kern="120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Facilitair bureau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Aanspreekpunt VRA strategisch → Service manager  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/>
              <a:t>Aanspreekpunt VRA escalaties →  Team manager bedrijfsvoering </a:t>
            </a:r>
            <a:r>
              <a:rPr lang="nl-NL" sz="2000" b="0">
                <a:effectLst/>
              </a:rPr>
              <a:t> </a:t>
            </a:r>
            <a:endParaRPr lang="nl-NL" sz="2400" b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F1F4B8-7380-46D6-954D-8F3FDBB089E5}"/>
              </a:ext>
            </a:extLst>
          </p:cNvPr>
          <p:cNvSpPr txBox="1"/>
          <p:nvPr/>
        </p:nvSpPr>
        <p:spPr>
          <a:xfrm>
            <a:off x="1199456" y="3257861"/>
            <a:ext cx="237566" cy="37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1800" b="0" i="0" u="none" strike="noStrike" kern="1200">
                <a:effectLst/>
                <a:latin typeface="Calibri" panose="020F0502020204030204" pitchFamily="34" charset="0"/>
              </a:rPr>
              <a:t> </a:t>
            </a:r>
            <a:endParaRPr lang="nl-NL" sz="1800" b="0" i="0" u="none" strike="noStrike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8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600"/>
              <a:t>Planning</a:t>
            </a:r>
            <a:br>
              <a:rPr lang="nl-NL" sz="2600"/>
            </a:br>
            <a:endParaRPr lang="nl-NL" sz="260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12 juli 2022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Europese Aanbesteding Multi Services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0A6-88F7-BA47-BBB4-024FFFC4B6AD}" type="slidenum">
              <a:rPr lang="nl-NL" smtClean="0"/>
              <a:t>8</a:t>
            </a:fld>
            <a:endParaRPr lang="nl-NL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408B5BB-BA68-4BB6-9EE5-9F5F920CA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986334"/>
              </p:ext>
            </p:extLst>
          </p:nvPr>
        </p:nvGraphicFramePr>
        <p:xfrm>
          <a:off x="550862" y="1916832"/>
          <a:ext cx="9192344" cy="3517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68008">
                  <a:extLst>
                    <a:ext uri="{9D8B030D-6E8A-4147-A177-3AD203B41FA5}">
                      <a16:colId xmlns:a16="http://schemas.microsoft.com/office/drawing/2014/main" val="2589231148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4106775109"/>
                    </a:ext>
                  </a:extLst>
                </a:gridCol>
              </a:tblGrid>
              <a:tr h="83975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 Mijlpaal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 Datum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04089125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Publicatie aankondiging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1 augustus 2022 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12813245"/>
                  </a:ext>
                </a:extLst>
              </a:tr>
              <a:tr h="323779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Sluitingsdatum vragenronde 1: Indienen vragen en opmerkingen (deadline)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17 augustus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82441002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Publicatie 1</a:t>
                      </a:r>
                      <a:r>
                        <a:rPr lang="nl-NL" sz="1100" b="0" baseline="30000">
                          <a:effectLst/>
                        </a:rPr>
                        <a:t>e</a:t>
                      </a:r>
                      <a:r>
                        <a:rPr lang="nl-NL" sz="1500" b="0">
                          <a:effectLst/>
                        </a:rPr>
                        <a:t> Nota van Inlichtingen (streefdatum)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30 augustus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27496105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Sluitingsdatum indienen Inschrijvingen (deadline)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 13 september 2022 om 12:00 uur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5903231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Openen van Inschrijvingen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 13 september 2022 om 14:00 uur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9049632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Beoordeling 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13 – 21 september 2022 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72897096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Uitnodiging presentatie 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21 september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52212459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Presentaties (top 3)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29 september – 30 september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18969973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Bekendmaking gunningsbeslissing (streefdatum)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10 oktober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06394805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Definitieve gunning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31 oktober 2022  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63442335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Deadline aanleveren bewijsstukken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20 oktober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68904794"/>
                  </a:ext>
                </a:extLst>
              </a:tr>
              <a:tr h="227991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Ondertekening Overeenkomst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ntb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9324185"/>
                  </a:ext>
                </a:extLst>
              </a:tr>
              <a:tr h="389134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 b="0">
                          <a:effectLst/>
                        </a:rPr>
                        <a:t> Ingangsdatum Overeenkomst </a:t>
                      </a:r>
                      <a:endParaRPr lang="nl-NL" sz="1600" b="0">
                        <a:effectLst/>
                        <a:latin typeface="Calibri" panose="020F0502020204030204" pitchFamily="34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500">
                          <a:effectLst/>
                        </a:rPr>
                        <a:t>1 december 2022 </a:t>
                      </a:r>
                      <a:endParaRPr lang="nl-N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26842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440297"/>
      </p:ext>
    </p:extLst>
  </p:cSld>
  <p:clrMapOvr>
    <a:masterClrMapping/>
  </p:clrMapOvr>
</p:sld>
</file>

<file path=ppt/theme/theme1.xml><?xml version="1.0" encoding="utf-8"?>
<a:theme xmlns:a="http://schemas.openxmlformats.org/drawingml/2006/main" name="Vervoerregio">
  <a:themeElements>
    <a:clrScheme name="Vervoerregio">
      <a:dk1>
        <a:srgbClr val="000000"/>
      </a:dk1>
      <a:lt1>
        <a:srgbClr val="FFFFFF"/>
      </a:lt1>
      <a:dk2>
        <a:srgbClr val="B9005F"/>
      </a:dk2>
      <a:lt2>
        <a:srgbClr val="FFFFFF"/>
      </a:lt2>
      <a:accent1>
        <a:srgbClr val="B9005F"/>
      </a:accent1>
      <a:accent2>
        <a:srgbClr val="FFD05F"/>
      </a:accent2>
      <a:accent3>
        <a:srgbClr val="46BECD"/>
      </a:accent3>
      <a:accent4>
        <a:srgbClr val="25AE93"/>
      </a:accent4>
      <a:accent5>
        <a:srgbClr val="6A4955"/>
      </a:accent5>
      <a:accent6>
        <a:srgbClr val="C9B5B2"/>
      </a:accent6>
      <a:hlink>
        <a:srgbClr val="B9005F"/>
      </a:hlink>
      <a:folHlink>
        <a:srgbClr val="6A4955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rvoerregio Presentatie Breedbeeld.pptx" id="{F3307CA5-EBC8-4460-B590-70A0706AF230}" vid="{CA29FB64-9622-47F4-A8E3-2CFC2E9A9D37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213EC60DDB464DAD021B6DE7D5843E" ma:contentTypeVersion="24" ma:contentTypeDescription="Create a new document." ma:contentTypeScope="" ma:versionID="e997628dcd4e976d48b429d1dda91d25">
  <xsd:schema xmlns:xsd="http://www.w3.org/2001/XMLSchema" xmlns:xs="http://www.w3.org/2001/XMLSchema" xmlns:p="http://schemas.microsoft.com/office/2006/metadata/properties" xmlns:ns2="2071c97d-3e21-418d-9b0d-db6b4404748d" xmlns:ns3="04a2966d-4b30-4ac2-b51e-b47a45433e68" targetNamespace="http://schemas.microsoft.com/office/2006/metadata/properties" ma:root="true" ma:fieldsID="4483f854fedd7fc8dcbd66b6586a145d" ns2:_="" ns3:_="">
    <xsd:import namespace="2071c97d-3e21-418d-9b0d-db6b4404748d"/>
    <xsd:import namespace="04a2966d-4b30-4ac2-b51e-b47a45433e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71c97d-3e21-418d-9b0d-db6b440474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ce671e0-2aae-4c8d-b367-8bb3494c1b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2966d-4b30-4ac2-b51e-b47a45433e6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af05695-7d07-4c6c-9a30-acd4316bd897}" ma:internalName="TaxCatchAll" ma:showField="CatchAllData" ma:web="04a2966d-4b30-4ac2-b51e-b47a45433e6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a2966d-4b30-4ac2-b51e-b47a45433e68" xsi:nil="true"/>
    <lcf76f155ced4ddcb4097134ff3c332f xmlns="2071c97d-3e21-418d-9b0d-db6b4404748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643FA3-89C6-451D-99A9-B8DE30726C69}">
  <ds:schemaRefs>
    <ds:schemaRef ds:uri="04a2966d-4b30-4ac2-b51e-b47a45433e68"/>
    <ds:schemaRef ds:uri="2071c97d-3e21-418d-9b0d-db6b4404748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0BC6C34-D624-4EDA-9476-D5192CEEDB0A}">
  <ds:schemaRefs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2071c97d-3e21-418d-9b0d-db6b4404748d"/>
    <ds:schemaRef ds:uri="http://purl.org/dc/dcmitype/"/>
    <ds:schemaRef ds:uri="04a2966d-4b30-4ac2-b51e-b47a45433e68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10146A6-33FA-49A1-BBB1-798FC0F17B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Vervoerregio Presentatie Breedbeeld</Template>
  <TotalTime>441</TotalTime>
  <Words>333</Words>
  <Application>Microsoft Office PowerPoint</Application>
  <PresentationFormat>Widescreen</PresentationFormat>
  <Paragraphs>93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Vervoerregio</vt:lpstr>
      <vt:lpstr>Marktconsultatie</vt:lpstr>
      <vt:lpstr>Verhuizing naar een nieuw pand Termini 179 </vt:lpstr>
      <vt:lpstr>Doelstellingen facilitair VRA   </vt:lpstr>
      <vt:lpstr>PowerPoint Presentation</vt:lpstr>
      <vt:lpstr>Uitgangspunten  </vt:lpstr>
      <vt:lpstr>Scope  </vt:lpstr>
      <vt:lpstr>Samenwerking met de VRA  </vt:lpstr>
      <vt:lpstr>Planning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Gabriela Keppels</dc:creator>
  <cp:lastModifiedBy>Philippa, Ilse</cp:lastModifiedBy>
  <cp:revision>2</cp:revision>
  <dcterms:created xsi:type="dcterms:W3CDTF">2022-07-04T07:18:05Z</dcterms:created>
  <dcterms:modified xsi:type="dcterms:W3CDTF">2022-07-13T09:27:14Z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0x01010092213EC60DDB464DAD021B6DE7D5843E</vt:lpwstr>
  </property>
  <property fmtid="{D5CDD505-2E9C-101B-9397-08002B2CF9AE}" pid="3" name="MediaServiceImageTags">
    <vt:lpwstr/>
  </property>
</Properties>
</file>