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4" r:id="rId3"/>
    <p:sldId id="308" r:id="rId4"/>
    <p:sldId id="314" r:id="rId5"/>
    <p:sldId id="324" r:id="rId6"/>
    <p:sldId id="310" r:id="rId7"/>
    <p:sldId id="325" r:id="rId8"/>
    <p:sldId id="312" r:id="rId9"/>
    <p:sldId id="313" r:id="rId10"/>
    <p:sldId id="315" r:id="rId11"/>
    <p:sldId id="317" r:id="rId12"/>
    <p:sldId id="318" r:id="rId13"/>
    <p:sldId id="321" r:id="rId14"/>
    <p:sldId id="320" r:id="rId15"/>
    <p:sldId id="319" r:id="rId16"/>
    <p:sldId id="292" r:id="rId17"/>
    <p:sldId id="323" r:id="rId18"/>
    <p:sldId id="322" r:id="rId1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3D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98" autoAdjust="0"/>
    <p:restoredTop sz="94630" autoAdjust="0"/>
  </p:normalViewPr>
  <p:slideViewPr>
    <p:cSldViewPr snapToGrid="0">
      <p:cViewPr varScale="1">
        <p:scale>
          <a:sx n="84" d="100"/>
          <a:sy n="84" d="100"/>
        </p:scale>
        <p:origin x="115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F9DF3-DE2E-4885-A0BC-D4E94D6111E4}" type="datetimeFigureOut">
              <a:rPr lang="nl-NL" smtClean="0"/>
              <a:t>20-5-2022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08102-7D9E-457C-94FE-16786F3023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6944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5" name="Shape 2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3655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700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17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15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6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8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eltekst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20" name="Hoofdtekst - niveau één…"/>
          <p:cNvSpPr>
            <a:spLocks noGrp="1"/>
          </p:cNvSpPr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 algn="ctr"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 algn="ctr"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 algn="ctr"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 algn="ctr"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1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154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152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53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55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iteltekst"/>
          <p:cNvSpPr>
            <a:spLocks noGrp="1"/>
          </p:cNvSpPr>
          <p:nvPr>
            <p:ph type="title"/>
          </p:nvPr>
        </p:nvSpPr>
        <p:spPr>
          <a:xfrm>
            <a:off x="7610475" y="1841500"/>
            <a:ext cx="900113" cy="5016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57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906962" y="2447925"/>
            <a:ext cx="2551115" cy="4410075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58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eltekst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166" name="Hoofdtekst - niveau één…"/>
          <p:cNvSpPr>
            <a:spLocks noGrp="1"/>
          </p:cNvSpPr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888888"/>
                </a:solidFill>
              </a:defRPr>
            </a:lvl1pPr>
            <a:lvl2pPr algn="ctr">
              <a:buSzTx/>
              <a:buNone/>
              <a:defRPr>
                <a:solidFill>
                  <a:srgbClr val="888888"/>
                </a:solidFill>
              </a:defRPr>
            </a:lvl2pPr>
            <a:lvl3pPr algn="ctr">
              <a:buSzTx/>
              <a:buNone/>
              <a:defRPr>
                <a:solidFill>
                  <a:srgbClr val="888888"/>
                </a:solidFill>
              </a:defRPr>
            </a:lvl3pPr>
            <a:lvl4pPr algn="ctr">
              <a:buSzTx/>
              <a:buNone/>
              <a:defRPr>
                <a:solidFill>
                  <a:srgbClr val="888888"/>
                </a:solidFill>
              </a:defRPr>
            </a:lvl4pPr>
            <a:lvl5pPr algn="ctr">
              <a:defRPr>
                <a:solidFill>
                  <a:srgbClr val="888888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67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eltekst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>
              <a:defRPr sz="4000" b="1" cap="all"/>
            </a:lvl1pPr>
          </a:lstStyle>
          <a:p>
            <a:r>
              <a:t>Titeltekst</a:t>
            </a:r>
          </a:p>
        </p:txBody>
      </p:sp>
      <p:sp>
        <p:nvSpPr>
          <p:cNvPr id="184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90"/>
          </a:xfrm>
          <a:prstGeom prst="rect">
            <a:avLst/>
          </a:prstGeom>
        </p:spPr>
        <p:txBody>
          <a:bodyPr anchor="b"/>
          <a:lstStyle>
            <a:lvl1pPr>
              <a:defRPr sz="2000">
                <a:solidFill>
                  <a:srgbClr val="888888"/>
                </a:solidFill>
              </a:defRPr>
            </a:lvl1pPr>
            <a:lvl2pPr>
              <a:buSzTx/>
              <a:buNone/>
              <a:defRPr sz="2000">
                <a:solidFill>
                  <a:srgbClr val="888888"/>
                </a:solidFill>
              </a:defRPr>
            </a:lvl2pPr>
            <a:lvl3pPr>
              <a:buSzTx/>
              <a:buNone/>
              <a:defRPr sz="2000">
                <a:solidFill>
                  <a:srgbClr val="888888"/>
                </a:solidFill>
              </a:defRPr>
            </a:lvl3pPr>
            <a:lvl4pPr>
              <a:buSzTx/>
              <a:buNone/>
              <a:defRPr sz="2000">
                <a:solidFill>
                  <a:srgbClr val="888888"/>
                </a:solidFill>
              </a:defRPr>
            </a:lvl4pPr>
            <a:lvl5pPr>
              <a:defRPr sz="2000">
                <a:solidFill>
                  <a:srgbClr val="888888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85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eltekst"/>
          <p:cNvSpPr>
            <a:spLocks noGrp="1"/>
          </p:cNvSpPr>
          <p:nvPr>
            <p:ph type="title"/>
          </p:nvPr>
        </p:nvSpPr>
        <p:spPr>
          <a:xfrm>
            <a:off x="350998" y="1198281"/>
            <a:ext cx="8421124" cy="70196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193" name="Hoofdtekst - niveau één…"/>
          <p:cNvSpPr>
            <a:spLocks noGrp="1"/>
          </p:cNvSpPr>
          <p:nvPr>
            <p:ph type="body" sz="half" idx="1"/>
          </p:nvPr>
        </p:nvSpPr>
        <p:spPr>
          <a:xfrm>
            <a:off x="354013" y="1900238"/>
            <a:ext cx="4133852" cy="4957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94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eltekst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02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57200" y="1435464"/>
            <a:ext cx="4040188" cy="739414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  <a:lvl2pPr>
              <a:buSzTx/>
              <a:buNone/>
              <a:defRPr sz="2400"/>
            </a:lvl2pPr>
            <a:lvl3pPr>
              <a:buSzTx/>
              <a:buNone/>
              <a:defRPr sz="2400"/>
            </a:lvl3pPr>
            <a:lvl4pPr>
              <a:buSzTx/>
              <a:buNone/>
              <a:defRPr sz="2400"/>
            </a:lvl4pPr>
            <a:lvl5pPr>
              <a:defRPr sz="2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0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eltekst"/>
          <p:cNvSpPr>
            <a:spLocks noGrp="1"/>
          </p:cNvSpPr>
          <p:nvPr>
            <p:ph type="title"/>
          </p:nvPr>
        </p:nvSpPr>
        <p:spPr>
          <a:xfrm>
            <a:off x="350998" y="1261438"/>
            <a:ext cx="8421124" cy="575643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11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iteltekst"/>
          <p:cNvSpPr>
            <a:spLocks noGrp="1"/>
          </p:cNvSpPr>
          <p:nvPr>
            <p:ph type="title"/>
          </p:nvPr>
        </p:nvSpPr>
        <p:spPr>
          <a:xfrm>
            <a:off x="457200" y="0"/>
            <a:ext cx="3008316" cy="1435100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Titeltekst</a:t>
            </a:r>
          </a:p>
        </p:txBody>
      </p:sp>
      <p:sp>
        <p:nvSpPr>
          <p:cNvPr id="226" name="Hoofdtekst - niveau één…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27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eltekst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3" cy="566738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Titeltekst</a:t>
            </a:r>
          </a:p>
        </p:txBody>
      </p:sp>
      <p:sp>
        <p:nvSpPr>
          <p:cNvPr id="235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3" cy="80486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buSzTx/>
              <a:buNone/>
              <a:defRPr sz="1400"/>
            </a:lvl2pPr>
            <a:lvl3pPr>
              <a:buSzTx/>
              <a:buNone/>
              <a:defRPr sz="1400"/>
            </a:lvl3pPr>
            <a:lvl4pPr>
              <a:buSzTx/>
              <a:buNone/>
              <a:defRPr sz="1400"/>
            </a:lvl4pPr>
            <a:lvl5pPr>
              <a:defRPr sz="1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36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44" name="Hoofdtekst - niveau éé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45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31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29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30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2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iteltekst"/>
          <p:cNvSpPr>
            <a:spLocks noGrp="1"/>
          </p:cNvSpPr>
          <p:nvPr>
            <p:ph type="title"/>
          </p:nvPr>
        </p:nvSpPr>
        <p:spPr>
          <a:xfrm>
            <a:off x="4907157" y="2355837"/>
            <a:ext cx="3602881" cy="1125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34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907157" y="3481558"/>
            <a:ext cx="3602881" cy="3376442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5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iteltekst"/>
          <p:cNvSpPr>
            <a:spLocks noGrp="1"/>
          </p:cNvSpPr>
          <p:nvPr>
            <p:ph type="title"/>
          </p:nvPr>
        </p:nvSpPr>
        <p:spPr>
          <a:xfrm>
            <a:off x="6670675" y="720725"/>
            <a:ext cx="2105025" cy="6137277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53" name="Hoofdtekst - niveau één…"/>
          <p:cNvSpPr>
            <a:spLocks noGrp="1"/>
          </p:cNvSpPr>
          <p:nvPr>
            <p:ph type="body" idx="1"/>
          </p:nvPr>
        </p:nvSpPr>
        <p:spPr>
          <a:xfrm>
            <a:off x="350838" y="1262062"/>
            <a:ext cx="6167438" cy="5595940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54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45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43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44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6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Titeltekst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48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90"/>
          </a:xfrm>
          <a:prstGeom prst="rect">
            <a:avLst/>
          </a:prstGeom>
        </p:spPr>
        <p:txBody>
          <a:bodyPr anchor="b"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000"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000"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000"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000"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000">
                <a:solidFill>
                  <a:srgbClr val="888888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9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59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57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58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60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Titeltekst"/>
          <p:cNvSpPr>
            <a:spLocks noGrp="1"/>
          </p:cNvSpPr>
          <p:nvPr>
            <p:ph type="title"/>
          </p:nvPr>
        </p:nvSpPr>
        <p:spPr>
          <a:xfrm>
            <a:off x="4907157" y="2356011"/>
            <a:ext cx="3602881" cy="11253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62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906962" y="3481387"/>
            <a:ext cx="1725615" cy="33766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8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8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8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8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8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3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73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71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72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74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Titeltekst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76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57200" y="1435464"/>
            <a:ext cx="4040188" cy="739414"/>
          </a:xfrm>
          <a:prstGeom prst="rect">
            <a:avLst/>
          </a:prstGeom>
        </p:spPr>
        <p:txBody>
          <a:bodyPr anchor="b"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400" b="1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400" b="1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400" b="1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400" b="1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2400" b="1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7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87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85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86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8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Titeltekst"/>
          <p:cNvSpPr>
            <a:spLocks noGrp="1"/>
          </p:cNvSpPr>
          <p:nvPr>
            <p:ph type="title"/>
          </p:nvPr>
        </p:nvSpPr>
        <p:spPr>
          <a:xfrm>
            <a:off x="4907157" y="2447999"/>
            <a:ext cx="3602881" cy="941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90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112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110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11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13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kst"/>
          <p:cNvSpPr>
            <a:spLocks noGrp="1"/>
          </p:cNvSpPr>
          <p:nvPr>
            <p:ph type="title"/>
          </p:nvPr>
        </p:nvSpPr>
        <p:spPr>
          <a:xfrm>
            <a:off x="457200" y="0"/>
            <a:ext cx="3008316" cy="1435100"/>
          </a:xfrm>
          <a:prstGeom prst="rect">
            <a:avLst/>
          </a:prstGeom>
        </p:spPr>
        <p:txBody>
          <a:bodyPr anchor="b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15" name="Hoofdtekst - niveau één…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32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32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32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32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32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16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126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124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25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7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kst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3" cy="566738"/>
          </a:xfrm>
          <a:prstGeom prst="rect">
            <a:avLst/>
          </a:prstGeom>
        </p:spPr>
        <p:txBody>
          <a:bodyPr anchor="b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29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3" cy="804865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4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4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4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4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400"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0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2"/>
          <p:cNvSpPr/>
          <p:nvPr/>
        </p:nvSpPr>
        <p:spPr>
          <a:xfrm>
            <a:off x="4569478" y="-360"/>
            <a:ext cx="4572002" cy="6858001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grpSp>
        <p:nvGrpSpPr>
          <p:cNvPr id="140" name="Group 5"/>
          <p:cNvGrpSpPr/>
          <p:nvPr/>
        </p:nvGrpSpPr>
        <p:grpSpPr>
          <a:xfrm>
            <a:off x="0" y="-360"/>
            <a:ext cx="4572000" cy="6858002"/>
            <a:chOff x="0" y="0"/>
            <a:chExt cx="4572000" cy="6858001"/>
          </a:xfrm>
        </p:grpSpPr>
        <p:sp>
          <p:nvSpPr>
            <p:cNvPr id="138" name="Shape 3"/>
            <p:cNvSpPr/>
            <p:nvPr/>
          </p:nvSpPr>
          <p:spPr>
            <a:xfrm>
              <a:off x="0" y="0"/>
              <a:ext cx="4572000" cy="6858002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39" name="image1.png" descr="image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572000" cy="6858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41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60" y="0"/>
            <a:ext cx="9144001" cy="200196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Titeltekst"/>
          <p:cNvSpPr>
            <a:spLocks noGrp="1"/>
          </p:cNvSpPr>
          <p:nvPr>
            <p:ph type="title"/>
          </p:nvPr>
        </p:nvSpPr>
        <p:spPr>
          <a:xfrm>
            <a:off x="4907157" y="2355837"/>
            <a:ext cx="3602881" cy="1125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43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4907157" y="3481558"/>
            <a:ext cx="3602881" cy="3376442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1pPr>
            <a:lvl2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2pPr>
            <a:lvl3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3pPr>
            <a:lvl4pPr>
              <a:spcBef>
                <a:spcPts val="700"/>
              </a:spcBef>
              <a:buSz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4pPr>
            <a:lvl5pPr>
              <a:spcBef>
                <a:spcPts val="700"/>
              </a:spcBef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>
                <a:solidFill>
                  <a:srgbClr val="FFFFFF"/>
                </a:solidFill>
                <a:latin typeface="DejaVu Sans"/>
                <a:ea typeface="DejaVu Sans"/>
                <a:cs typeface="DejaVu Sans"/>
                <a:sym typeface="DejaVu Sans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44" name="Dianummer"/>
          <p:cNvSpPr>
            <a:spLocks noGrp="1"/>
          </p:cNvSpPr>
          <p:nvPr>
            <p:ph type="sldNum" sz="quarter" idx="2"/>
          </p:nvPr>
        </p:nvSpPr>
        <p:spPr>
          <a:xfrm>
            <a:off x="8422822" y="6221732"/>
            <a:ext cx="263979" cy="269237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4"/>
          <p:cNvSpPr/>
          <p:nvPr/>
        </p:nvSpPr>
        <p:spPr>
          <a:xfrm>
            <a:off x="-360" y="6316198"/>
            <a:ext cx="9144001" cy="540003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sp>
        <p:nvSpPr>
          <p:cNvPr id="3" name="Shape 125"/>
          <p:cNvSpPr/>
          <p:nvPr/>
        </p:nvSpPr>
        <p:spPr>
          <a:xfrm>
            <a:off x="-360" y="360"/>
            <a:ext cx="9144001" cy="1071720"/>
          </a:xfrm>
          <a:prstGeom prst="rect">
            <a:avLst/>
          </a:prstGeom>
          <a:solidFill>
            <a:srgbClr val="046F9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latin typeface="DejaVu Sans"/>
                <a:ea typeface="DejaVu Sans"/>
                <a:cs typeface="DejaVu Sans"/>
                <a:sym typeface="DejaVu Sans"/>
              </a:defRPr>
            </a:pPr>
            <a:endParaRPr/>
          </a:p>
        </p:txBody>
      </p:sp>
      <p:pic>
        <p:nvPicPr>
          <p:cNvPr id="4" name="image3.png" descr="image3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-360" y="0"/>
            <a:ext cx="9144001" cy="85716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kst"/>
          <p:cNvSpPr>
            <a:spLocks noGrp="1"/>
          </p:cNvSpPr>
          <p:nvPr>
            <p:ph type="title"/>
          </p:nvPr>
        </p:nvSpPr>
        <p:spPr>
          <a:xfrm>
            <a:off x="350998" y="1198799"/>
            <a:ext cx="8421124" cy="70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6" name="Hoofdtekst - niveau één…"/>
          <p:cNvSpPr>
            <a:spLocks noGrp="1"/>
          </p:cNvSpPr>
          <p:nvPr>
            <p:ph type="body" idx="1"/>
          </p:nvPr>
        </p:nvSpPr>
        <p:spPr>
          <a:xfrm>
            <a:off x="353879" y="1899720"/>
            <a:ext cx="8421122" cy="4958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" name="Dianummer"/>
          <p:cNvSpPr>
            <a:spLocks noGrp="1"/>
          </p:cNvSpPr>
          <p:nvPr>
            <p:ph type="sldNum" sz="quarter" idx="2"/>
          </p:nvPr>
        </p:nvSpPr>
        <p:spPr>
          <a:xfrm>
            <a:off x="371878" y="6383880"/>
            <a:ext cx="267775" cy="245997"/>
          </a:xfrm>
          <a:prstGeom prst="rect">
            <a:avLst/>
          </a:prstGeom>
          <a:ln w="12700">
            <a:miter lim="400000"/>
          </a:ln>
        </p:spPr>
        <p:txBody>
          <a:bodyPr wrap="none" lIns="46798" tIns="46798" rIns="46798" bIns="46798">
            <a:spAutoFit/>
          </a:bodyPr>
          <a:lstStyle>
            <a:lvl1pPr>
              <a:defRPr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</p:sldLayoutIdLst>
  <p:transition spd="med"/>
  <p:hf hd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>
          <a:tab pos="914400" algn="l"/>
          <a:tab pos="1828800" algn="l"/>
          <a:tab pos="2730500" algn="l"/>
          <a:tab pos="3657600" algn="l"/>
          <a:tab pos="4572000" algn="l"/>
          <a:tab pos="5473700" algn="l"/>
          <a:tab pos="6388100" algn="l"/>
          <a:tab pos="7315200" algn="l"/>
          <a:tab pos="8229600" algn="l"/>
          <a:tab pos="9144000" algn="l"/>
          <a:tab pos="10058400" algn="l"/>
        </a:tabLst>
        <a:defRPr sz="2600" b="0" i="0" u="none" strike="noStrike" cap="none" spc="0" baseline="0">
          <a:ln>
            <a:noFill/>
          </a:ln>
          <a:solidFill>
            <a:srgbClr val="CC003D"/>
          </a:solidFill>
          <a:uFillTx/>
          <a:latin typeface="DejaVu Sans"/>
          <a:ea typeface="DejaVu Sans"/>
          <a:cs typeface="DejaVu Sans"/>
          <a:sym typeface="DejaVu Sans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╸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›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1117437" marR="0" indent="-27792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1117437" marR="0" indent="-27792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1117437" marR="0" indent="-27792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1943998" marR="0" indent="-21599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45000"/>
        <a:buFontTx/>
        <a:buChar char="●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jdelijke aanduiding voor tekst 1"/>
          <p:cNvSpPr txBox="1">
            <a:spLocks/>
          </p:cNvSpPr>
          <p:nvPr/>
        </p:nvSpPr>
        <p:spPr>
          <a:xfrm>
            <a:off x="4850131" y="2326386"/>
            <a:ext cx="4063768" cy="3377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ejaVu Sans"/>
                <a:ea typeface="DejaVu Sans"/>
                <a:cs typeface="DejaVu Sans"/>
                <a:sym typeface="DejaVu Sans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ejaVu Sans"/>
                <a:ea typeface="DejaVu Sans"/>
                <a:cs typeface="DejaVu Sans"/>
                <a:sym typeface="DejaVu Sans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ejaVu Sans"/>
                <a:ea typeface="DejaVu Sans"/>
                <a:cs typeface="DejaVu Sans"/>
                <a:sym typeface="DejaVu Sans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ejaVu Sans"/>
                <a:ea typeface="DejaVu Sans"/>
                <a:cs typeface="DejaVu Sans"/>
                <a:sym typeface="DejaVu Sans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58800" algn="l"/>
                <a:tab pos="1473200" algn="l"/>
                <a:tab pos="2387600" algn="l"/>
                <a:tab pos="3302000" algn="l"/>
                <a:tab pos="4216400" algn="l"/>
                <a:tab pos="5130800" algn="l"/>
                <a:tab pos="6045200" algn="l"/>
                <a:tab pos="6959600" algn="l"/>
                <a:tab pos="7874000" algn="l"/>
                <a:tab pos="8788400" algn="l"/>
                <a:tab pos="9702800" algn="l"/>
              </a:tabLst>
              <a:defRPr sz="18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ejaVu Sans"/>
                <a:ea typeface="DejaVu Sans"/>
                <a:cs typeface="DejaVu Sans"/>
                <a:sym typeface="DejaVu Sans"/>
              </a:defRPr>
            </a:lvl5pPr>
            <a:lvl6pPr marL="1117437" marR="0" indent="-27792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1117437" marR="0" indent="-27792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1117437" marR="0" indent="-27792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1943998" marR="0" indent="-215999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45000"/>
              <a:buFontTx/>
              <a:buChar char="●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hangingPunct="1"/>
            <a:r>
              <a:rPr lang="nl-NL" sz="2000" b="1" dirty="0" smtClean="0">
                <a:solidFill>
                  <a:schemeClr val="bg1"/>
                </a:solidFill>
              </a:rPr>
              <a:t>INLICHTINGENBIJEENKOMST </a:t>
            </a:r>
          </a:p>
          <a:p>
            <a:pPr hangingPunct="1"/>
            <a:r>
              <a:rPr lang="nl-NL" sz="2000" b="1" dirty="0" smtClean="0">
                <a:solidFill>
                  <a:schemeClr val="bg1"/>
                </a:solidFill>
              </a:rPr>
              <a:t>19 mei 2022</a:t>
            </a:r>
          </a:p>
          <a:p>
            <a:pPr hangingPunct="1"/>
            <a:endParaRPr lang="nl-NL" sz="2000" b="1" dirty="0" smtClean="0">
              <a:solidFill>
                <a:schemeClr val="bg1"/>
              </a:solidFill>
            </a:endParaRPr>
          </a:p>
          <a:p>
            <a:pPr hangingPunct="1"/>
            <a:r>
              <a:rPr lang="nl-NL" sz="2000" b="1" dirty="0" smtClean="0">
                <a:solidFill>
                  <a:schemeClr val="bg1"/>
                </a:solidFill>
              </a:rPr>
              <a:t>Aanbesteding </a:t>
            </a:r>
          </a:p>
          <a:p>
            <a:pPr hangingPunct="1"/>
            <a:r>
              <a:rPr lang="nl-NL" sz="2000" b="1" i="1" dirty="0" smtClean="0">
                <a:solidFill>
                  <a:schemeClr val="bg1"/>
                </a:solidFill>
              </a:rPr>
              <a:t>Gepersonaliseerde taaltrainingen voor de Rijksoverheid en Hoge Colleges van Staat</a:t>
            </a:r>
          </a:p>
          <a:p>
            <a:pPr hangingPunct="1"/>
            <a:endParaRPr lang="nl-NL" sz="2000" b="1" i="1" dirty="0" smtClean="0">
              <a:solidFill>
                <a:schemeClr val="bg1"/>
              </a:solidFill>
            </a:endParaRPr>
          </a:p>
          <a:p>
            <a:pPr hangingPunct="1"/>
            <a:r>
              <a:rPr lang="nl-NL" b="1" dirty="0" smtClean="0">
                <a:solidFill>
                  <a:schemeClr val="bg1"/>
                </a:solidFill>
              </a:rPr>
              <a:t>IUC22-600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</a:t>
            </a:fld>
            <a:endParaRPr lang="nl-NL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03372" y="2067666"/>
            <a:ext cx="8717768" cy="341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 smtClean="0"/>
              <a:t>UEA moet worden ingediend per perceel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 smtClean="0"/>
              <a:t>UEA komt in principe </a:t>
            </a:r>
            <a:r>
              <a:rPr lang="nl-NL" b="1" dirty="0" smtClean="0"/>
              <a:t>niet voor herstel in aanmerking</a:t>
            </a:r>
          </a:p>
          <a:p>
            <a:pPr>
              <a:tabLst>
                <a:tab pos="628650" algn="l"/>
              </a:tabLst>
            </a:pPr>
            <a:r>
              <a:rPr lang="nl-NL" b="1" dirty="0" smtClean="0">
                <a:solidFill>
                  <a:srgbClr val="00B050"/>
                </a:solidFill>
              </a:rPr>
              <a:t>	Let op</a:t>
            </a:r>
            <a:r>
              <a:rPr lang="nl-NL" dirty="0" smtClean="0">
                <a:solidFill>
                  <a:srgbClr val="00B050"/>
                </a:solidFill>
              </a:rPr>
              <a:t>: </a:t>
            </a:r>
            <a:r>
              <a:rPr lang="nl-NL" dirty="0">
                <a:solidFill>
                  <a:srgbClr val="00B050"/>
                </a:solidFill>
              </a:rPr>
              <a:t>vul het UEA juist en volledig in (</a:t>
            </a:r>
            <a:r>
              <a:rPr lang="nl-NL" dirty="0" smtClean="0">
                <a:solidFill>
                  <a:srgbClr val="00B050"/>
                </a:solidFill>
              </a:rPr>
              <a:t>zie hiertoe </a:t>
            </a:r>
            <a:r>
              <a:rPr lang="nl-NL" dirty="0">
                <a:solidFill>
                  <a:srgbClr val="00B050"/>
                </a:solidFill>
              </a:rPr>
              <a:t>par. 3.2 BD)</a:t>
            </a:r>
          </a:p>
          <a:p>
            <a:r>
              <a:rPr lang="nl-NL" dirty="0" smtClean="0"/>
              <a:t>	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b="1" dirty="0" smtClean="0"/>
              <a:t>Bewijsstukken</a:t>
            </a:r>
            <a:r>
              <a:rPr lang="nl-NL" dirty="0" smtClean="0"/>
              <a:t> UEA moeten </a:t>
            </a:r>
            <a:r>
              <a:rPr lang="nl-NL" b="1" dirty="0" smtClean="0"/>
              <a:t>bij inschrijving al in bezit zijn van de inschrijver </a:t>
            </a:r>
            <a:r>
              <a:rPr lang="nl-NL" dirty="0" smtClean="0"/>
              <a:t>(pag. 19 BD).</a:t>
            </a:r>
          </a:p>
          <a:p>
            <a:pPr lvl="0">
              <a:tabLst>
                <a:tab pos="628650" algn="l"/>
              </a:tabLst>
            </a:pPr>
            <a:r>
              <a:rPr lang="nl-NL" b="1" dirty="0" smtClean="0">
                <a:solidFill>
                  <a:srgbClr val="00B050"/>
                </a:solidFill>
              </a:rPr>
              <a:t>	Advies</a:t>
            </a:r>
            <a:r>
              <a:rPr lang="nl-NL" dirty="0">
                <a:solidFill>
                  <a:srgbClr val="00B050"/>
                </a:solidFill>
              </a:rPr>
              <a:t>: vraag de </a:t>
            </a:r>
            <a:r>
              <a:rPr lang="nl-NL" dirty="0" smtClean="0">
                <a:solidFill>
                  <a:srgbClr val="00B050"/>
                </a:solidFill>
              </a:rPr>
              <a:t>bewijsstukken daarom </a:t>
            </a:r>
            <a:r>
              <a:rPr lang="nl-NL" dirty="0">
                <a:solidFill>
                  <a:srgbClr val="00B050"/>
                </a:solidFill>
              </a:rPr>
              <a:t>direct aan </a:t>
            </a:r>
            <a:r>
              <a:rPr lang="nl-NL" dirty="0" smtClean="0">
                <a:solidFill>
                  <a:srgbClr val="00B050"/>
                </a:solidFill>
              </a:rPr>
              <a:t>als </a:t>
            </a:r>
            <a:r>
              <a:rPr lang="nl-NL" dirty="0">
                <a:solidFill>
                  <a:srgbClr val="00B050"/>
                </a:solidFill>
              </a:rPr>
              <a:t>u voornemen hebt </a:t>
            </a:r>
            <a:r>
              <a:rPr lang="nl-NL" dirty="0" smtClean="0">
                <a:solidFill>
                  <a:srgbClr val="00B050"/>
                </a:solidFill>
              </a:rPr>
              <a:t>in 	te schrijven en vul </a:t>
            </a:r>
            <a:r>
              <a:rPr lang="nl-NL" dirty="0">
                <a:solidFill>
                  <a:srgbClr val="00B050"/>
                </a:solidFill>
              </a:rPr>
              <a:t>ook, indien van toepassing, bijlagen 2 en 3 </a:t>
            </a:r>
            <a:r>
              <a:rPr lang="nl-NL" dirty="0" smtClean="0">
                <a:solidFill>
                  <a:srgbClr val="00B050"/>
                </a:solidFill>
              </a:rPr>
              <a:t>in bij inschrijving</a:t>
            </a:r>
          </a:p>
          <a:p>
            <a:pPr lvl="0"/>
            <a:endParaRPr lang="nl-NL" dirty="0">
              <a:solidFill>
                <a:srgbClr val="00B050"/>
              </a:solidFill>
            </a:endParaRPr>
          </a:p>
          <a:p>
            <a:pPr lvl="0" defTabSz="628650"/>
            <a:r>
              <a:rPr lang="nl-NL" dirty="0" smtClean="0">
                <a:solidFill>
                  <a:srgbClr val="00B050"/>
                </a:solidFill>
              </a:rPr>
              <a:t>	</a:t>
            </a:r>
            <a:r>
              <a:rPr lang="nl-NL" b="1" dirty="0" smtClean="0">
                <a:solidFill>
                  <a:srgbClr val="00B050"/>
                </a:solidFill>
              </a:rPr>
              <a:t>Bewijsstukken kunnen nl. eerder opgevraagd worden!</a:t>
            </a:r>
            <a:endParaRPr lang="nl-NL" b="1" dirty="0">
              <a:solidFill>
                <a:srgbClr val="00B050"/>
              </a:solidFill>
            </a:endParaRPr>
          </a:p>
          <a:p>
            <a:endParaRPr lang="nl-NL" dirty="0" smtClean="0"/>
          </a:p>
        </p:txBody>
      </p:sp>
      <p:sp>
        <p:nvSpPr>
          <p:cNvPr id="4" name="Titel 5"/>
          <p:cNvSpPr/>
          <p:nvPr/>
        </p:nvSpPr>
        <p:spPr>
          <a:xfrm>
            <a:off x="403372" y="1177198"/>
            <a:ext cx="8592038" cy="43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1 UEA : aandachtspunten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09619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426232" y="1937294"/>
            <a:ext cx="8398277" cy="397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Opgevraagd na gunning bij (voorlopig) </a:t>
            </a:r>
            <a:r>
              <a:rPr lang="nl-NL" dirty="0" err="1" smtClean="0"/>
              <a:t>gegunden</a:t>
            </a: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En alleen als:</a:t>
            </a:r>
          </a:p>
          <a:p>
            <a:endParaRPr lang="nl-NL" dirty="0" smtClean="0"/>
          </a:p>
          <a:p>
            <a:pPr marL="263525" indent="-263525">
              <a:tabLst>
                <a:tab pos="263525" algn="l"/>
              </a:tabLst>
            </a:pPr>
            <a:r>
              <a:rPr lang="nl-NL" i="1" dirty="0" smtClean="0"/>
              <a:t>	Bijlage 2</a:t>
            </a:r>
          </a:p>
          <a:p>
            <a:pPr marL="628650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inschrijver in UEA onderdeel IID een onderaannemer heeft opgenomen </a:t>
            </a:r>
          </a:p>
          <a:p>
            <a:pPr marL="628650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met het invullen van bijlage 2 verklaart inschrijver dat de onderaannemer daadwerkelijk beschikbaar is voor uitvoering van de opdracht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>
              <a:tabLst>
                <a:tab pos="263525" algn="l"/>
              </a:tabLst>
            </a:pPr>
            <a:r>
              <a:rPr lang="nl-NL" i="1" dirty="0"/>
              <a:t>	</a:t>
            </a:r>
            <a:r>
              <a:rPr lang="nl-NL" i="1" dirty="0" smtClean="0"/>
              <a:t>Bijlage 3</a:t>
            </a:r>
          </a:p>
          <a:p>
            <a:pPr marL="628650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inschrijver </a:t>
            </a:r>
            <a:r>
              <a:rPr lang="nl-NL" dirty="0"/>
              <a:t>zich, om te voldoen aan de geschiktheidseisen, beroept op de technische bekwaamheid van een derde (onderaannemer)</a:t>
            </a:r>
          </a:p>
          <a:p>
            <a:pPr marL="628650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inschrijver neemt dit op in </a:t>
            </a:r>
            <a:r>
              <a:rPr lang="nl-NL" dirty="0"/>
              <a:t>het UEA, </a:t>
            </a:r>
            <a:r>
              <a:rPr lang="nl-NL" dirty="0" smtClean="0"/>
              <a:t>onderdeel </a:t>
            </a:r>
            <a:r>
              <a:rPr lang="nl-NL" dirty="0"/>
              <a:t>IIC</a:t>
            </a:r>
          </a:p>
          <a:p>
            <a:pPr marL="628650" indent="-274638">
              <a:buFont typeface="Courier New" panose="02070309020205020404" pitchFamily="49" charset="0"/>
              <a:buChar char="o"/>
            </a:pPr>
            <a:r>
              <a:rPr lang="nl-NL" dirty="0"/>
              <a:t>Met het invullen van bijlage 3 verklaart inschrijver daadwerkelijk kan beschikken over de voor de uitvoering </a:t>
            </a:r>
            <a:r>
              <a:rPr lang="nl-NL" dirty="0" smtClean="0"/>
              <a:t>noodzakelijke </a:t>
            </a:r>
            <a:r>
              <a:rPr lang="nl-NL" dirty="0"/>
              <a:t>middelen </a:t>
            </a:r>
          </a:p>
        </p:txBody>
      </p:sp>
      <p:sp>
        <p:nvSpPr>
          <p:cNvPr id="4" name="Titel 5"/>
          <p:cNvSpPr/>
          <p:nvPr/>
        </p:nvSpPr>
        <p:spPr>
          <a:xfrm>
            <a:off x="426232" y="1108618"/>
            <a:ext cx="6995161" cy="42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2 en bijlage 3: bewijsstukken </a:t>
            </a:r>
            <a:r>
              <a:rPr lang="nl-NL" sz="2400" dirty="0" err="1" smtClean="0"/>
              <a:t>i.k.v</a:t>
            </a:r>
            <a:r>
              <a:rPr lang="nl-NL" sz="2400" dirty="0" smtClean="0"/>
              <a:t>. UEA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85871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4" name="Titel 5"/>
          <p:cNvSpPr/>
          <p:nvPr/>
        </p:nvSpPr>
        <p:spPr>
          <a:xfrm>
            <a:off x="426232" y="1111292"/>
            <a:ext cx="6995161" cy="43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4: referentieformulier  </a:t>
            </a:r>
            <a:endParaRPr sz="2400" dirty="0"/>
          </a:p>
        </p:txBody>
      </p:sp>
      <p:sp>
        <p:nvSpPr>
          <p:cNvPr id="5" name="Tekstvak 4"/>
          <p:cNvSpPr txBox="1"/>
          <p:nvPr/>
        </p:nvSpPr>
        <p:spPr>
          <a:xfrm>
            <a:off x="426232" y="1811564"/>
            <a:ext cx="8398277" cy="45243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 smtClean="0"/>
              <a:t>Moet bij inschrijving worden ingediend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l-NL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Per geschiktheidseis/kerncompetentie tenminste 1 referentie, </a:t>
            </a:r>
            <a:r>
              <a:rPr lang="nl-NL" dirty="0" smtClean="0">
                <a:solidFill>
                  <a:schemeClr val="tx1"/>
                </a:solidFill>
              </a:rPr>
              <a:t>tenzij met de referentie meerdere geschiktheidseisen worden aangetoond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Een geschiktheidseis/kerncompetentie mag met meerdere referenties worden aangetoond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l-NL" dirty="0"/>
          </a:p>
          <a:p>
            <a:r>
              <a:rPr lang="nl-NL" dirty="0" smtClean="0"/>
              <a:t>Met de referentie geeft de inschrijver er blijk van te beschikken over de vereiste  kerncompetentie (ervaring op essentiële punten van de opdracht):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Terugkijktermijn is maximaal 3 jaar, gerekend vanaf uiterste inschrijvingsdatum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De ervaring die in de referentie beschreven wordt, is daadwerkelijk uitgevoerd: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door inschrijver zelf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óf door een derde partij waarop inschrijver zich beroept (</a:t>
            </a:r>
            <a:r>
              <a:rPr lang="nl-NL" dirty="0" err="1" smtClean="0"/>
              <a:t>nb</a:t>
            </a:r>
            <a:r>
              <a:rPr lang="nl-NL" dirty="0" smtClean="0"/>
              <a:t>. vul UEA onderdeel IIC in en  bijlage 3. Zie ook dia 9)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/>
              <a:t>é</a:t>
            </a:r>
            <a:r>
              <a:rPr lang="nl-NL" dirty="0" smtClean="0"/>
              <a:t>n naar tevredenheid van referent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437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4" name="Titel 5"/>
          <p:cNvSpPr/>
          <p:nvPr/>
        </p:nvSpPr>
        <p:spPr>
          <a:xfrm>
            <a:off x="426232" y="1108618"/>
            <a:ext cx="6995161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4_referentieformulier aandachtspunten  </a:t>
            </a:r>
            <a:endParaRPr sz="2400" dirty="0"/>
          </a:p>
        </p:txBody>
      </p:sp>
      <p:sp>
        <p:nvSpPr>
          <p:cNvPr id="5" name="Tekstvak 4"/>
          <p:cNvSpPr txBox="1"/>
          <p:nvPr/>
        </p:nvSpPr>
        <p:spPr>
          <a:xfrm>
            <a:off x="266486" y="1811564"/>
            <a:ext cx="8717768" cy="4247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Komt in principe </a:t>
            </a:r>
            <a:r>
              <a:rPr lang="nl-NL" b="1" dirty="0" smtClean="0"/>
              <a:t>niet voor herstel in aanmerking</a:t>
            </a:r>
            <a:r>
              <a:rPr lang="nl-NL" b="1" dirty="0" smtClean="0">
                <a:solidFill>
                  <a:srgbClr val="FF0000"/>
                </a:solidFill>
              </a:rPr>
              <a:t> </a:t>
            </a:r>
          </a:p>
          <a:p>
            <a:pPr lvl="0">
              <a:tabLst>
                <a:tab pos="628650" algn="l"/>
              </a:tabLst>
            </a:pPr>
            <a:r>
              <a:rPr lang="nl-NL" b="1" dirty="0" smtClean="0">
                <a:solidFill>
                  <a:srgbClr val="00B050"/>
                </a:solidFill>
              </a:rPr>
              <a:t>	Let op</a:t>
            </a:r>
            <a:r>
              <a:rPr lang="nl-NL" dirty="0" smtClean="0">
                <a:solidFill>
                  <a:srgbClr val="00B050"/>
                </a:solidFill>
              </a:rPr>
              <a:t>: </a:t>
            </a:r>
            <a:r>
              <a:rPr lang="nl-NL" dirty="0">
                <a:solidFill>
                  <a:srgbClr val="00B050"/>
                </a:solidFill>
              </a:rPr>
              <a:t>vul het </a:t>
            </a:r>
            <a:r>
              <a:rPr lang="nl-NL" dirty="0" smtClean="0">
                <a:solidFill>
                  <a:srgbClr val="00B050"/>
                </a:solidFill>
              </a:rPr>
              <a:t>bijl.4 volledig en juist in (zie bijlage 4 en par. 3.4 </a:t>
            </a:r>
            <a:r>
              <a:rPr lang="nl-NL" dirty="0">
                <a:solidFill>
                  <a:srgbClr val="00B050"/>
                </a:solidFill>
              </a:rPr>
              <a:t>BD)</a:t>
            </a:r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Uit beschrijving referentieopdracht blijkt de vereiste ervaring (kerncompetentie). Alleen beoordeeld wordt wát er op papier staat</a:t>
            </a:r>
          </a:p>
          <a:p>
            <a:pPr>
              <a:tabLst>
                <a:tab pos="628650" algn="l"/>
              </a:tabLst>
            </a:pPr>
            <a:r>
              <a:rPr lang="nl-NL" b="1" dirty="0" smtClean="0">
                <a:solidFill>
                  <a:srgbClr val="00B050"/>
                </a:solidFill>
              </a:rPr>
              <a:t>	Advies: </a:t>
            </a:r>
            <a:r>
              <a:rPr lang="nl-NL" dirty="0" smtClean="0">
                <a:solidFill>
                  <a:srgbClr val="00B050"/>
                </a:solidFill>
              </a:rPr>
              <a:t>beschrijf </a:t>
            </a:r>
            <a:r>
              <a:rPr lang="nl-NL" dirty="0">
                <a:solidFill>
                  <a:srgbClr val="00B050"/>
                </a:solidFill>
              </a:rPr>
              <a:t>de vereiste ervaring (kerncompetentie) concreet, </a:t>
            </a:r>
            <a:r>
              <a:rPr lang="nl-NL" dirty="0" smtClean="0">
                <a:solidFill>
                  <a:srgbClr val="00B050"/>
                </a:solidFill>
              </a:rPr>
              <a:t>duidelijk 	en </a:t>
            </a:r>
            <a:r>
              <a:rPr lang="nl-NL" dirty="0">
                <a:solidFill>
                  <a:srgbClr val="00B050"/>
                </a:solidFill>
              </a:rPr>
              <a:t>bondig. Overige informatie doet niet ter </a:t>
            </a:r>
            <a:r>
              <a:rPr lang="nl-NL" dirty="0" smtClean="0">
                <a:solidFill>
                  <a:srgbClr val="00B050"/>
                </a:solidFill>
              </a:rPr>
              <a:t>zake</a:t>
            </a:r>
          </a:p>
          <a:p>
            <a:pPr>
              <a:tabLst>
                <a:tab pos="628650" algn="l"/>
              </a:tabLst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Referentie moet voldoen aan alle aan de kerncompetentie(referentie) gestelde vereisten</a:t>
            </a:r>
          </a:p>
          <a:p>
            <a:pPr>
              <a:tabLst>
                <a:tab pos="628650" algn="l"/>
              </a:tabLst>
            </a:pPr>
            <a:r>
              <a:rPr lang="nl-NL" dirty="0" smtClean="0"/>
              <a:t>	</a:t>
            </a:r>
            <a:r>
              <a:rPr lang="nl-NL" b="1" dirty="0" smtClean="0">
                <a:solidFill>
                  <a:srgbClr val="00B050"/>
                </a:solidFill>
              </a:rPr>
              <a:t>Advies</a:t>
            </a:r>
            <a:r>
              <a:rPr lang="nl-NL" dirty="0" smtClean="0">
                <a:solidFill>
                  <a:srgbClr val="00B050"/>
                </a:solidFill>
              </a:rPr>
              <a:t>: lees par. 3.4 BD en bijlage 4 zorgvuldig. </a:t>
            </a:r>
            <a:r>
              <a:rPr lang="nl-NL" dirty="0">
                <a:solidFill>
                  <a:srgbClr val="00B050"/>
                </a:solidFill>
              </a:rPr>
              <a:t>Niet-conformiteit </a:t>
            </a:r>
            <a:r>
              <a:rPr lang="nl-NL" dirty="0" smtClean="0">
                <a:solidFill>
                  <a:srgbClr val="00B050"/>
                </a:solidFill>
              </a:rPr>
              <a:t>heeft 	consequenties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Referentie kan worden gecheckt door aanbestedende dienst</a:t>
            </a:r>
          </a:p>
          <a:p>
            <a:pPr>
              <a:tabLst>
                <a:tab pos="628650" algn="l"/>
              </a:tabLst>
            </a:pPr>
            <a:r>
              <a:rPr lang="nl-NL" b="1" dirty="0" smtClean="0">
                <a:solidFill>
                  <a:srgbClr val="00B050"/>
                </a:solidFill>
              </a:rPr>
              <a:t>	Advies</a:t>
            </a:r>
            <a:r>
              <a:rPr lang="nl-NL" b="1" dirty="0">
                <a:solidFill>
                  <a:srgbClr val="00B050"/>
                </a:solidFill>
              </a:rPr>
              <a:t>: </a:t>
            </a:r>
            <a:r>
              <a:rPr lang="nl-NL" dirty="0">
                <a:solidFill>
                  <a:srgbClr val="00B050"/>
                </a:solidFill>
              </a:rPr>
              <a:t>vraag </a:t>
            </a:r>
            <a:r>
              <a:rPr lang="nl-NL" dirty="0" smtClean="0">
                <a:solidFill>
                  <a:srgbClr val="00B050"/>
                </a:solidFill>
              </a:rPr>
              <a:t>de referent vooraf en licht </a:t>
            </a:r>
            <a:r>
              <a:rPr lang="nl-NL" dirty="0">
                <a:solidFill>
                  <a:srgbClr val="00B050"/>
                </a:solidFill>
              </a:rPr>
              <a:t>hem/haar hierover in 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3276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4" name="Titel 5"/>
          <p:cNvSpPr/>
          <p:nvPr/>
        </p:nvSpPr>
        <p:spPr>
          <a:xfrm>
            <a:off x="426231" y="1097188"/>
            <a:ext cx="6995161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5: voorblad Wensen  </a:t>
            </a:r>
            <a:endParaRPr sz="2400" dirty="0"/>
          </a:p>
        </p:txBody>
      </p:sp>
      <p:sp>
        <p:nvSpPr>
          <p:cNvPr id="5" name="Tekstvak 4"/>
          <p:cNvSpPr txBox="1"/>
          <p:nvPr/>
        </p:nvSpPr>
        <p:spPr>
          <a:xfrm>
            <a:off x="426231" y="2154464"/>
            <a:ext cx="8398277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Voorblad dat inschrijver bij elk antwoord op een wens moet gebruiken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Op het voorblad geeft hij aan welk perceel en welke wens het antwoord betreft (het voorblad telt niet mee voor max. aantal woorden)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nl-NL" dirty="0"/>
              <a:t>Met het antwoord op een Wens voegt inschrijver kwaliteit toe aan z’n inschrijving, bovenop het minimaal vereiste (scope </a:t>
            </a:r>
            <a:r>
              <a:rPr lang="nl-NL" dirty="0" smtClean="0"/>
              <a:t>v/d opdracht en </a:t>
            </a:r>
            <a:r>
              <a:rPr lang="nl-NL" dirty="0"/>
              <a:t>bijlage A).</a:t>
            </a:r>
          </a:p>
          <a:p>
            <a:endParaRPr lang="nl-NL" dirty="0" smtClean="0"/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 smtClean="0"/>
              <a:t>Wensen moeten bij inschrijving worden ingediend </a:t>
            </a:r>
            <a:r>
              <a:rPr lang="nl-NL" dirty="0" smtClean="0"/>
              <a:t>en komen in beginsel niet voor herstel in aanmerking</a:t>
            </a: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4140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61850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277642" y="1914434"/>
            <a:ext cx="8717768" cy="397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 smtClean="0"/>
              <a:t>Antwoord op een wens is volledig</a:t>
            </a:r>
          </a:p>
          <a:p>
            <a:r>
              <a:rPr lang="nl-NL" dirty="0" smtClean="0"/>
              <a:t> </a:t>
            </a:r>
            <a:r>
              <a:rPr lang="nl-NL" b="1" dirty="0" smtClean="0">
                <a:solidFill>
                  <a:srgbClr val="00B050"/>
                </a:solidFill>
              </a:rPr>
              <a:t>	Advies</a:t>
            </a:r>
            <a:r>
              <a:rPr lang="nl-NL" dirty="0">
                <a:solidFill>
                  <a:srgbClr val="00B050"/>
                </a:solidFill>
              </a:rPr>
              <a:t>: </a:t>
            </a:r>
            <a:r>
              <a:rPr lang="nl-NL" dirty="0" smtClean="0">
                <a:solidFill>
                  <a:srgbClr val="00B050"/>
                </a:solidFill>
              </a:rPr>
              <a:t>houdt de structuur van de wensbeschrijving aan in uw antwoord </a:t>
            </a:r>
          </a:p>
          <a:p>
            <a:r>
              <a:rPr lang="nl-NL" dirty="0" smtClean="0">
                <a:solidFill>
                  <a:srgbClr val="00B050"/>
                </a:solidFill>
              </a:rPr>
              <a:t>	Laat de aspecten/vragen (a t/m e/d/b) duidelijk terugkomen in uw antwoord  </a:t>
            </a:r>
          </a:p>
          <a:p>
            <a:endParaRPr lang="nl-NL" dirty="0" smtClean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nl-NL" dirty="0"/>
              <a:t>Antwoord op een </a:t>
            </a:r>
            <a:r>
              <a:rPr lang="nl-NL" dirty="0" smtClean="0"/>
              <a:t>wens </a:t>
            </a:r>
            <a:r>
              <a:rPr lang="nl-NL" dirty="0"/>
              <a:t>voldoet aan de </a:t>
            </a:r>
            <a:r>
              <a:rPr lang="nl-NL" dirty="0" smtClean="0"/>
              <a:t>gestelde vereisten </a:t>
            </a:r>
            <a:r>
              <a:rPr lang="nl-NL" dirty="0"/>
              <a:t>van de </a:t>
            </a:r>
            <a:r>
              <a:rPr lang="nl-NL" dirty="0" smtClean="0"/>
              <a:t>wens</a:t>
            </a:r>
          </a:p>
          <a:p>
            <a:pPr lvl="0"/>
            <a:r>
              <a:rPr lang="nl-NL" b="1" dirty="0">
                <a:solidFill>
                  <a:srgbClr val="00B050"/>
                </a:solidFill>
              </a:rPr>
              <a:t>	Advies</a:t>
            </a:r>
            <a:r>
              <a:rPr lang="nl-NL" dirty="0">
                <a:solidFill>
                  <a:srgbClr val="00B050"/>
                </a:solidFill>
              </a:rPr>
              <a:t>: houdt </a:t>
            </a:r>
            <a:r>
              <a:rPr lang="nl-NL" dirty="0" smtClean="0">
                <a:solidFill>
                  <a:srgbClr val="00B050"/>
                </a:solidFill>
              </a:rPr>
              <a:t>u aan deze vereisten. Ze zijn onderdeel van het gelijke  	speelveld. Niet-conformiteit kan consequenties hebben </a:t>
            </a:r>
            <a:endParaRPr lang="nl-NL" dirty="0">
              <a:solidFill>
                <a:srgbClr val="00B050"/>
              </a:solidFill>
            </a:endParaRPr>
          </a:p>
          <a:p>
            <a:r>
              <a:rPr lang="nl-NL" dirty="0" smtClean="0"/>
              <a:t>	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 smtClean="0"/>
              <a:t>Geef duidelijk antwoord op het gevraagde </a:t>
            </a:r>
          </a:p>
          <a:p>
            <a:r>
              <a:rPr lang="nl-NL" b="1" dirty="0" smtClean="0">
                <a:solidFill>
                  <a:srgbClr val="00B050"/>
                </a:solidFill>
              </a:rPr>
              <a:t>	Advies</a:t>
            </a:r>
            <a:r>
              <a:rPr lang="nl-NL" dirty="0" smtClean="0">
                <a:solidFill>
                  <a:srgbClr val="00B050"/>
                </a:solidFill>
              </a:rPr>
              <a:t>: beschrijf uw antwoord zo concreet en SMART-mogelijk</a:t>
            </a:r>
          </a:p>
          <a:p>
            <a:endParaRPr lang="nl-NL" dirty="0">
              <a:solidFill>
                <a:srgbClr val="00B05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dirty="0"/>
              <a:t>Beoordeling </a:t>
            </a:r>
            <a:r>
              <a:rPr lang="nl-NL" dirty="0" smtClean="0"/>
              <a:t>wensen gebeurt op basis van het beoordelingskader (pag. 30 BD) </a:t>
            </a:r>
          </a:p>
          <a:p>
            <a:r>
              <a:rPr lang="nl-NL" dirty="0"/>
              <a:t>	</a:t>
            </a:r>
            <a:r>
              <a:rPr lang="nl-NL" b="1" dirty="0" smtClean="0">
                <a:solidFill>
                  <a:srgbClr val="00B050"/>
                </a:solidFill>
              </a:rPr>
              <a:t>Advies</a:t>
            </a:r>
            <a:r>
              <a:rPr lang="nl-NL" dirty="0" smtClean="0">
                <a:solidFill>
                  <a:srgbClr val="00B050"/>
                </a:solidFill>
              </a:rPr>
              <a:t>: neem kennis van het beoordelingskader voordat u uw antwoord 	opstelt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4" name="Titel 5"/>
          <p:cNvSpPr/>
          <p:nvPr/>
        </p:nvSpPr>
        <p:spPr>
          <a:xfrm>
            <a:off x="277642" y="1131478"/>
            <a:ext cx="6995161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5_Wensen: aandachtspunten 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52147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161823" y="1112996"/>
            <a:ext cx="8475395" cy="40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r>
              <a:rPr lang="nl-NL" sz="2400" dirty="0" smtClean="0"/>
              <a:t>Nota van inlichtingen </a:t>
            </a:r>
            <a:endParaRPr sz="2400" dirty="0"/>
          </a:p>
        </p:txBody>
      </p:sp>
      <p:sp>
        <p:nvSpPr>
          <p:cNvPr id="4" name="Rechthoek 3"/>
          <p:cNvSpPr/>
          <p:nvPr/>
        </p:nvSpPr>
        <p:spPr>
          <a:xfrm>
            <a:off x="304747" y="1965959"/>
            <a:ext cx="83324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Gelegenheid om (schriftelijke) vragen te stellen (par. 6.4 BD) via </a:t>
            </a:r>
            <a:r>
              <a:rPr lang="nl-NL" dirty="0" err="1" smtClean="0"/>
              <a:t>TenderNed</a:t>
            </a:r>
            <a:endParaRPr lang="nl-NL" dirty="0" smtClean="0"/>
          </a:p>
          <a:p>
            <a:r>
              <a:rPr lang="nl-NL" dirty="0" smtClean="0"/>
              <a:t>	</a:t>
            </a: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Antwoorden onderdeel van de Raamovereenkomst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Stel vragen, stel deze ook niet uit. Antwoord wordt z.s.m. gegeven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endParaRPr lang="nl-NL" dirty="0"/>
          </a:p>
          <a:p>
            <a:r>
              <a:rPr lang="nl-NL" b="1" dirty="0" smtClean="0">
                <a:solidFill>
                  <a:srgbClr val="00B050"/>
                </a:solidFill>
              </a:rPr>
              <a:t>	Advies</a:t>
            </a:r>
            <a:r>
              <a:rPr lang="nl-NL" dirty="0">
                <a:solidFill>
                  <a:srgbClr val="00B050"/>
                </a:solidFill>
              </a:rPr>
              <a:t>: maak </a:t>
            </a:r>
            <a:r>
              <a:rPr lang="nl-NL" dirty="0" smtClean="0">
                <a:solidFill>
                  <a:srgbClr val="00B050"/>
                </a:solidFill>
              </a:rPr>
              <a:t>gebruik van deze mogelijkheid!</a:t>
            </a:r>
            <a:r>
              <a:rPr lang="nl-NL" dirty="0" smtClean="0"/>
              <a:t> </a:t>
            </a:r>
            <a:endParaRPr lang="nl-NL" dirty="0"/>
          </a:p>
          <a:p>
            <a:pPr lvl="2"/>
            <a:r>
              <a:rPr lang="nl-NL" dirty="0" smtClean="0"/>
              <a:t>	</a:t>
            </a:r>
            <a:r>
              <a:rPr lang="nl-NL" dirty="0" smtClean="0">
                <a:solidFill>
                  <a:srgbClr val="00B050"/>
                </a:solidFill>
              </a:rPr>
              <a:t>Dat maakt de </a:t>
            </a:r>
            <a:r>
              <a:rPr lang="nl-NL" dirty="0" smtClean="0">
                <a:solidFill>
                  <a:srgbClr val="00B050"/>
                </a:solidFill>
              </a:rPr>
              <a:t>aanbestedingsdocumenten </a:t>
            </a:r>
            <a:r>
              <a:rPr lang="nl-NL" dirty="0" smtClean="0">
                <a:solidFill>
                  <a:srgbClr val="00B050"/>
                </a:solidFill>
              </a:rPr>
              <a:t>en uw inschrijving beter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6822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161823" y="1112996"/>
            <a:ext cx="8475395" cy="40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r>
              <a:rPr lang="nl-NL" sz="2400" dirty="0" smtClean="0"/>
              <a:t>Termijnen </a:t>
            </a:r>
            <a:endParaRPr sz="2400" dirty="0"/>
          </a:p>
        </p:txBody>
      </p:sp>
      <p:sp>
        <p:nvSpPr>
          <p:cNvPr id="4" name="Rechthoek 3"/>
          <p:cNvSpPr/>
          <p:nvPr/>
        </p:nvSpPr>
        <p:spPr>
          <a:xfrm>
            <a:off x="304747" y="1943099"/>
            <a:ext cx="83324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i="1" dirty="0" smtClean="0"/>
              <a:t>Vóór voorlopige gunning</a:t>
            </a: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Nota van inlichtingen: vragen uiterlijk vrijdag 27 mei stellen</a:t>
            </a:r>
          </a:p>
          <a:p>
            <a:r>
              <a:rPr lang="nl-NL" dirty="0" smtClean="0"/>
              <a:t>	</a:t>
            </a: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Inschrijving: uiterlijk 27 juni om 13:00 uur</a:t>
            </a:r>
          </a:p>
          <a:p>
            <a:r>
              <a:rPr lang="nl-NL" dirty="0"/>
              <a:t>	</a:t>
            </a:r>
            <a:r>
              <a:rPr lang="nl-NL" b="1" dirty="0" smtClean="0">
                <a:solidFill>
                  <a:srgbClr val="00B050"/>
                </a:solidFill>
              </a:rPr>
              <a:t>Advies</a:t>
            </a:r>
            <a:r>
              <a:rPr lang="nl-NL" dirty="0" smtClean="0">
                <a:solidFill>
                  <a:srgbClr val="00B050"/>
                </a:solidFill>
              </a:rPr>
              <a:t>: Load uw inschrijving ruim van te voren op. En zorg dat deze 	ook daadwerkelijk in de kluis van </a:t>
            </a:r>
            <a:r>
              <a:rPr lang="nl-NL" dirty="0" err="1" smtClean="0">
                <a:solidFill>
                  <a:srgbClr val="00B050"/>
                </a:solidFill>
              </a:rPr>
              <a:t>TenderNed</a:t>
            </a:r>
            <a:r>
              <a:rPr lang="nl-NL" dirty="0" smtClean="0">
                <a:solidFill>
                  <a:srgbClr val="00B050"/>
                </a:solidFill>
              </a:rPr>
              <a:t> zit.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i="1" dirty="0" smtClean="0"/>
              <a:t>Ná voorlopige gunning</a:t>
            </a: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Verificatietermijn: max. duur van 14 dagen i.v.m. zomervakantie</a:t>
            </a:r>
          </a:p>
          <a:p>
            <a:r>
              <a:rPr lang="nl-NL" dirty="0"/>
              <a:t>	</a:t>
            </a:r>
            <a:r>
              <a:rPr lang="nl-NL" b="1" dirty="0" smtClean="0">
                <a:solidFill>
                  <a:srgbClr val="FF0000"/>
                </a:solidFill>
              </a:rPr>
              <a:t>Let op</a:t>
            </a:r>
            <a:r>
              <a:rPr lang="nl-NL" dirty="0" smtClean="0">
                <a:solidFill>
                  <a:srgbClr val="FF0000"/>
                </a:solidFill>
              </a:rPr>
              <a:t>, u moet  al over de bewijsstukken beschikken op moment van  	inschrijving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Bezwaartermijn: max. duur van 28 dagen i.v.m. zomervakantie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9354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04747" y="1817369"/>
            <a:ext cx="83324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474469"/>
            <a:ext cx="3326130" cy="4327976"/>
          </a:xfrm>
          <a:prstGeom prst="rect">
            <a:avLst/>
          </a:prstGeom>
        </p:spPr>
      </p:pic>
      <p:sp>
        <p:nvSpPr>
          <p:cNvPr id="5" name="Titel 5"/>
          <p:cNvSpPr/>
          <p:nvPr/>
        </p:nvSpPr>
        <p:spPr>
          <a:xfrm>
            <a:off x="161823" y="1112996"/>
            <a:ext cx="8475395" cy="40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r>
              <a:rPr lang="nl-NL" sz="2400" dirty="0" smtClean="0"/>
              <a:t>Vragen 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899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426232" y="2198551"/>
            <a:ext cx="8009263" cy="2308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Doel van deze bijeenkomst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Spelregels bijeenkomst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Presentatie door inkoper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Vragen ondernemers over / n.a.v. de inlichtingenbijeenkomst</a:t>
            </a:r>
            <a:endParaRPr lang="nl-NL" dirty="0"/>
          </a:p>
        </p:txBody>
      </p:sp>
      <p:sp>
        <p:nvSpPr>
          <p:cNvPr id="4" name="Titel 5"/>
          <p:cNvSpPr/>
          <p:nvPr/>
        </p:nvSpPr>
        <p:spPr>
          <a:xfrm>
            <a:off x="426233" y="1137692"/>
            <a:ext cx="8398276" cy="404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Onderwerpen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02128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53217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426232" y="2069669"/>
            <a:ext cx="8009263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Toelichting op de procedure, i.h.b. vanuit inkoop-technische kant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Erop gericht fouten bij inschrijving te voorkomen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Met name in de inlichtingenbijeenkomst aandacht voor:  </a:t>
            </a:r>
          </a:p>
          <a:p>
            <a:endParaRPr lang="nl-NL" dirty="0"/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De bij inschrijving aan te leveren documenten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endParaRPr lang="nl-NL" dirty="0"/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Aandachtspunten en adviezen hieromtrent</a:t>
            </a:r>
            <a:endParaRPr lang="nl-NL" dirty="0"/>
          </a:p>
        </p:txBody>
      </p:sp>
      <p:sp>
        <p:nvSpPr>
          <p:cNvPr id="4" name="Titel 5"/>
          <p:cNvSpPr/>
          <p:nvPr/>
        </p:nvSpPr>
        <p:spPr>
          <a:xfrm>
            <a:off x="426233" y="1137692"/>
            <a:ext cx="8398276" cy="404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Doel van de bijeenkomst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2748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26232" y="2069669"/>
            <a:ext cx="8443448" cy="397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Eerst volgt een presentatie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Daarna gelegenheid om vragen te stellen over en n.a.v. het  gepresenteerde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Bijeenkomst wordt opgenomen t.b.v. verslag. Bezwaren?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Deze presentatie + verslag van de inlichtingenbijeenkomst worden gepubliceerd op </a:t>
            </a:r>
            <a:r>
              <a:rPr lang="nl-NL" dirty="0" err="1" smtClean="0"/>
              <a:t>TenderNed</a:t>
            </a:r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>
                <a:solidFill>
                  <a:schemeClr val="tx1"/>
                </a:solidFill>
              </a:rPr>
              <a:t>Vragen over de </a:t>
            </a:r>
            <a:r>
              <a:rPr lang="nl-NL" u="sng" dirty="0">
                <a:solidFill>
                  <a:schemeClr val="tx1"/>
                </a:solidFill>
              </a:rPr>
              <a:t>inhoud van de opdracht</a:t>
            </a:r>
            <a:r>
              <a:rPr lang="nl-NL" dirty="0">
                <a:solidFill>
                  <a:schemeClr val="tx1"/>
                </a:solidFill>
              </a:rPr>
              <a:t> stellen via </a:t>
            </a:r>
            <a:r>
              <a:rPr lang="nl-NL" u="sng" dirty="0" smtClean="0">
                <a:solidFill>
                  <a:schemeClr val="tx1"/>
                </a:solidFill>
              </a:rPr>
              <a:t>vraag- en antwoordmodule</a:t>
            </a:r>
            <a:r>
              <a:rPr lang="nl-NL" dirty="0" smtClean="0">
                <a:solidFill>
                  <a:schemeClr val="tx1"/>
                </a:solidFill>
              </a:rPr>
              <a:t> van </a:t>
            </a:r>
            <a:r>
              <a:rPr lang="nl-NL" dirty="0" err="1" smtClean="0">
                <a:solidFill>
                  <a:schemeClr val="tx1"/>
                </a:solidFill>
              </a:rPr>
              <a:t>TenderNed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>
                <a:solidFill>
                  <a:schemeClr val="tx1"/>
                </a:solidFill>
              </a:rPr>
              <a:t>(nota van inlichtingen)</a:t>
            </a:r>
          </a:p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4" name="Titel 5"/>
          <p:cNvSpPr/>
          <p:nvPr/>
        </p:nvSpPr>
        <p:spPr>
          <a:xfrm>
            <a:off x="426232" y="1111384"/>
            <a:ext cx="6995161" cy="411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Spelregels inlichtingenbijeenkomst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1525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04747" y="1817369"/>
            <a:ext cx="83324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82" y="2044065"/>
            <a:ext cx="4038600" cy="3867150"/>
          </a:xfrm>
          <a:prstGeom prst="rect">
            <a:avLst/>
          </a:prstGeom>
        </p:spPr>
      </p:pic>
      <p:sp>
        <p:nvSpPr>
          <p:cNvPr id="6" name="Titel 5"/>
          <p:cNvSpPr/>
          <p:nvPr/>
        </p:nvSpPr>
        <p:spPr>
          <a:xfrm>
            <a:off x="426232" y="1111384"/>
            <a:ext cx="6995161" cy="411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Presentatie aanbesteding IUC22-600</a:t>
            </a:r>
            <a:endParaRPr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4807817" y="2187121"/>
            <a:ext cx="3829401" cy="341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Opdracht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Aanbestedingswet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Aanbestedingsdocumenten, i.h.b. in te dienen documente</a:t>
            </a:r>
            <a:r>
              <a:rPr lang="nl-NL" dirty="0"/>
              <a:t>n</a:t>
            </a:r>
            <a:r>
              <a:rPr lang="nl-NL" dirty="0" smtClean="0"/>
              <a:t>:</a:t>
            </a:r>
          </a:p>
          <a:p>
            <a:pPr marL="982663" lvl="2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UEA</a:t>
            </a:r>
          </a:p>
          <a:p>
            <a:pPr marL="982663" lvl="2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Bijlage 2 + 3</a:t>
            </a:r>
          </a:p>
          <a:p>
            <a:pPr marL="982663" lvl="2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Bijlage 4 </a:t>
            </a:r>
          </a:p>
          <a:p>
            <a:pPr marL="982663" lvl="2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Bijlage 5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endParaRPr lang="nl-NL" dirty="0" smtClean="0"/>
          </a:p>
          <a:p>
            <a:pPr marL="285750" lvl="2" indent="-285750">
              <a:buFont typeface="Wingdings" panose="05000000000000000000" pitchFamily="2" charset="2"/>
              <a:buChar char="§"/>
            </a:pPr>
            <a:r>
              <a:rPr lang="nl-NL" dirty="0" smtClean="0"/>
              <a:t>Nota van inlichtingen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17976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246621" y="1811564"/>
            <a:ext cx="8637758" cy="45243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dirty="0" smtClean="0"/>
              <a:t>‘Gepersonaliseerde taaltrainingen voor Rijksoverheid en Hoge Colleges van Staat’</a:t>
            </a:r>
          </a:p>
          <a:p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Verdeeld over drie percelen:</a:t>
            </a:r>
          </a:p>
          <a:p>
            <a:pPr marL="720725" indent="-366713">
              <a:buFont typeface="+mj-lt"/>
              <a:buAutoNum type="arabicPeriod"/>
            </a:pPr>
            <a:r>
              <a:rPr lang="nl-NL" dirty="0" smtClean="0"/>
              <a:t>Periodieke taaltrainingen voor Min Fin + </a:t>
            </a:r>
            <a:r>
              <a:rPr lang="nl-NL" dirty="0" err="1" smtClean="0"/>
              <a:t>HoCo’s</a:t>
            </a:r>
            <a:endParaRPr lang="nl-NL" dirty="0" smtClean="0"/>
          </a:p>
          <a:p>
            <a:pPr marL="720725" indent="-366713">
              <a:buFont typeface="+mj-lt"/>
              <a:buAutoNum type="arabicPeriod"/>
            </a:pPr>
            <a:r>
              <a:rPr lang="nl-NL" dirty="0" smtClean="0"/>
              <a:t>Periodieke taaltrainingen voor Overig Rijk</a:t>
            </a:r>
          </a:p>
          <a:p>
            <a:pPr marL="720725" indent="-366713">
              <a:buFont typeface="+mj-lt"/>
              <a:buAutoNum type="arabicPeriod"/>
            </a:pPr>
            <a:r>
              <a:rPr lang="nl-NL" dirty="0" smtClean="0"/>
              <a:t>Intensieve taaltrainingen voor Rijk + </a:t>
            </a:r>
            <a:r>
              <a:rPr lang="nl-NL" dirty="0" err="1" smtClean="0"/>
              <a:t>HoCo’s</a:t>
            </a:r>
            <a:endParaRPr lang="nl-NL" dirty="0" smtClean="0"/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Inschrijven op alle drie de percelen is toegestaan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Percelen 1 en 2 worden </a:t>
            </a:r>
            <a:r>
              <a:rPr lang="nl-NL" u="sng" dirty="0" smtClean="0"/>
              <a:t>niet</a:t>
            </a:r>
            <a:r>
              <a:rPr lang="nl-NL" dirty="0" smtClean="0"/>
              <a:t> aan dezelfde partij gegund. Geef daarom een voorkeur aan op Prijzenblad bij inschrijving op beide percelen</a:t>
            </a:r>
            <a:endParaRPr lang="nl-NL" dirty="0"/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Inhoudelijke informatie over de opdracht in </a:t>
            </a:r>
            <a:r>
              <a:rPr lang="nl-NL" dirty="0" err="1" smtClean="0"/>
              <a:t>hfdst</a:t>
            </a:r>
            <a:r>
              <a:rPr lang="nl-NL" dirty="0" smtClean="0"/>
              <a:t>. 2 van BD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Vragen over de opdracht via de ‘vraag en antwoord-module’ van </a:t>
            </a:r>
            <a:r>
              <a:rPr lang="nl-NL" dirty="0" err="1" smtClean="0"/>
              <a:t>TenderNed</a:t>
            </a:r>
            <a:r>
              <a:rPr lang="nl-NL" dirty="0" smtClean="0"/>
              <a:t> (nota van inlichtingen)</a:t>
            </a:r>
          </a:p>
        </p:txBody>
      </p:sp>
      <p:sp>
        <p:nvSpPr>
          <p:cNvPr id="4" name="Titel 5"/>
          <p:cNvSpPr/>
          <p:nvPr/>
        </p:nvSpPr>
        <p:spPr>
          <a:xfrm>
            <a:off x="246621" y="1122814"/>
            <a:ext cx="8518018" cy="400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Opdracht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11417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306491" y="1920058"/>
            <a:ext cx="8637758" cy="397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dirty="0" smtClean="0"/>
              <a:t>Op de procedure is de Aanbestedingswet 2018 van toepassing. Dat betekent:</a:t>
            </a:r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Dat er wettelijke termijnen in acht zijn(worden) genomen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De beginselen aanbestedingsrecht van toepassing zijn, aanbestedende dienst: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handelt transparant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behandelt ondernemers op gelijke en niet-discriminerende wijze</a:t>
            </a:r>
          </a:p>
          <a:p>
            <a:pPr marL="89217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stelt eisen, voorwaarden, criteria in redelijke verhouding tot de opdracht</a:t>
            </a:r>
          </a:p>
          <a:p>
            <a:endParaRPr lang="nl-NL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Dat ondernemers rechtsbescherming genieten via klachtenmeldpunt, commissie van aanbestedingsexperts, gang naar de rechter (par. 6.8 en 6.9 BD)</a:t>
            </a:r>
            <a:endParaRPr lang="nl-NL" dirty="0"/>
          </a:p>
          <a:p>
            <a:endParaRPr lang="nl-NL" b="1" dirty="0"/>
          </a:p>
          <a:p>
            <a:endParaRPr lang="nl-NL" dirty="0" smtClean="0"/>
          </a:p>
          <a:p>
            <a:r>
              <a:rPr lang="nl-NL" dirty="0" smtClean="0"/>
              <a:t>De boodschap: het aanbesteden heeft een stevige juridische grondslag</a:t>
            </a:r>
          </a:p>
        </p:txBody>
      </p:sp>
      <p:sp>
        <p:nvSpPr>
          <p:cNvPr id="4" name="Titel 5"/>
          <p:cNvSpPr/>
          <p:nvPr/>
        </p:nvSpPr>
        <p:spPr>
          <a:xfrm>
            <a:off x="306491" y="1137192"/>
            <a:ext cx="8518018" cy="400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Aanbestedingswet 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731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426232" y="1909649"/>
            <a:ext cx="8580608" cy="2585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Beschrijvend document (BD): beschrijft de opdracht + de aanbestedingsprocedure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Bijlagen A t/m O: </a:t>
            </a:r>
          </a:p>
          <a:p>
            <a:pPr marL="72072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bevatten aanvullende informatie over de opdracht en kunnen ook eisen of voorwaarden bevatten waar aan voldaan moet worden (bijl. A t/m H)</a:t>
            </a:r>
          </a:p>
          <a:p>
            <a:pPr marL="72072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zijn ter informatie (bijl. I t/m O)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u="sng" dirty="0" smtClean="0"/>
              <a:t>Bijlagen 1, 4 t/m 8</a:t>
            </a:r>
            <a:r>
              <a:rPr lang="nl-NL" dirty="0" smtClean="0"/>
              <a:t>: moeten worden ingediend met inschrijving (pag. 4 BD):</a:t>
            </a:r>
          </a:p>
        </p:txBody>
      </p:sp>
      <p:sp>
        <p:nvSpPr>
          <p:cNvPr id="4" name="Titel 5"/>
          <p:cNvSpPr/>
          <p:nvPr/>
        </p:nvSpPr>
        <p:spPr>
          <a:xfrm>
            <a:off x="426232" y="1175362"/>
            <a:ext cx="8398277" cy="388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lnSpcReduction="100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Aanbestedingsdocumenten</a:t>
            </a:r>
            <a:endParaRPr sz="24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31" y="4541560"/>
            <a:ext cx="8125778" cy="1710690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47158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el 5"/>
          <p:cNvSpPr/>
          <p:nvPr/>
        </p:nvSpPr>
        <p:spPr>
          <a:xfrm>
            <a:off x="426232" y="1234348"/>
            <a:ext cx="8398277" cy="57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endParaRPr sz="2400" dirty="0"/>
          </a:p>
        </p:txBody>
      </p:sp>
      <p:sp>
        <p:nvSpPr>
          <p:cNvPr id="2" name="Tekstvak 1"/>
          <p:cNvSpPr txBox="1"/>
          <p:nvPr/>
        </p:nvSpPr>
        <p:spPr>
          <a:xfrm>
            <a:off x="426232" y="1960154"/>
            <a:ext cx="8398277" cy="4247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 smtClean="0"/>
              <a:t>Moet altijd bij inschrijving worden ingediend, per perceel!</a:t>
            </a:r>
          </a:p>
          <a:p>
            <a:pPr lvl="0"/>
            <a:r>
              <a:rPr lang="nl-NL" dirty="0" smtClean="0"/>
              <a:t>     </a:t>
            </a:r>
            <a:r>
              <a:rPr lang="nl-NL" i="1" dirty="0" smtClean="0"/>
              <a:t>(op </a:t>
            </a:r>
            <a:r>
              <a:rPr lang="nl-NL" i="1" dirty="0"/>
              <a:t>pagina 19 BD staat welke onderdelen </a:t>
            </a:r>
            <a:r>
              <a:rPr lang="nl-NL" i="1" dirty="0" smtClean="0"/>
              <a:t>moeten </a:t>
            </a:r>
            <a:r>
              <a:rPr lang="nl-NL" i="1" dirty="0"/>
              <a:t>worden </a:t>
            </a:r>
            <a:r>
              <a:rPr lang="nl-NL" i="1" dirty="0" smtClean="0"/>
              <a:t>ingevuld)</a:t>
            </a:r>
            <a:endParaRPr lang="nl-NL" i="1" dirty="0"/>
          </a:p>
          <a:p>
            <a:endParaRPr lang="nl-NL" dirty="0" smtClean="0"/>
          </a:p>
          <a:p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Het UEA bevat informatie over: </a:t>
            </a:r>
          </a:p>
          <a:p>
            <a:pPr marL="72072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Inschrijver/ondernemer en diens gemandateerde vertegenwoordiger(s)</a:t>
            </a:r>
          </a:p>
          <a:p>
            <a:pPr marL="720725" indent="-285750">
              <a:buFont typeface="Courier New" panose="02070309020205020404" pitchFamily="49" charset="0"/>
              <a:buChar char="o"/>
            </a:pPr>
            <a:r>
              <a:rPr lang="nl-NL" dirty="0" smtClean="0"/>
              <a:t>Wijze waarop inschrijver inschrijft: zelfstandig, met onderaannemers, in combinatie</a:t>
            </a:r>
          </a:p>
          <a:p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Met het UEA verklaart inschrijver:</a:t>
            </a:r>
          </a:p>
          <a:p>
            <a:pPr marL="720725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Niet te verkeren </a:t>
            </a:r>
            <a:r>
              <a:rPr lang="nl-NL" dirty="0"/>
              <a:t>in </a:t>
            </a:r>
            <a:r>
              <a:rPr lang="nl-NL" dirty="0" smtClean="0"/>
              <a:t>de uitsluitingsomstandigheden</a:t>
            </a:r>
          </a:p>
          <a:p>
            <a:pPr marL="720725" indent="-274638">
              <a:buFont typeface="Courier New" panose="02070309020205020404" pitchFamily="49" charset="0"/>
              <a:buChar char="o"/>
            </a:pPr>
            <a:r>
              <a:rPr lang="nl-NL" dirty="0" smtClean="0"/>
              <a:t>Te </a:t>
            </a:r>
            <a:r>
              <a:rPr lang="nl-NL" dirty="0"/>
              <a:t>voldoen aan de </a:t>
            </a:r>
            <a:r>
              <a:rPr lang="nl-NL" dirty="0" smtClean="0"/>
              <a:t>geschiktheidseisen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smtClean="0"/>
              <a:t>Bewijsstukken UEA worden in beginsel na gunning opgevraagd</a:t>
            </a:r>
          </a:p>
          <a:p>
            <a:endParaRPr lang="nl-NL" dirty="0"/>
          </a:p>
        </p:txBody>
      </p:sp>
      <p:sp>
        <p:nvSpPr>
          <p:cNvPr id="4" name="Titel 5"/>
          <p:cNvSpPr/>
          <p:nvPr/>
        </p:nvSpPr>
        <p:spPr>
          <a:xfrm>
            <a:off x="426232" y="1099954"/>
            <a:ext cx="7357598" cy="42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 fontScale="92500"/>
          </a:bodyPr>
          <a:lstStyle>
            <a:lvl1pPr>
              <a:lnSpc>
                <a:spcPct val="90000"/>
              </a:lnSpc>
              <a:buClr>
                <a:srgbClr val="FFFFFF"/>
              </a:buClr>
              <a:buSzPct val="100000"/>
              <a:buFont typeface="Verdana"/>
              <a:buChar char="•"/>
              <a:tabLst>
                <a:tab pos="914400" algn="l"/>
                <a:tab pos="1828800" algn="l"/>
                <a:tab pos="2730500" algn="l"/>
                <a:tab pos="3657600" algn="l"/>
                <a:tab pos="4572000" algn="l"/>
                <a:tab pos="5473700" algn="l"/>
                <a:tab pos="6388100" algn="l"/>
                <a:tab pos="7315200" algn="l"/>
                <a:tab pos="8229600" algn="l"/>
                <a:tab pos="9144000" algn="l"/>
                <a:tab pos="10058400" algn="l"/>
              </a:tabLst>
              <a:defRPr sz="3200" b="1">
                <a:solidFill>
                  <a:srgbClr val="CC003D"/>
                </a:solidFill>
                <a:latin typeface="RijksoverheidSansText"/>
                <a:ea typeface="RijksoverheidSansText"/>
                <a:cs typeface="RijksoverheidSansText"/>
                <a:sym typeface="RijksoverheidSansText"/>
              </a:defRPr>
            </a:lvl1pPr>
          </a:lstStyle>
          <a:p>
            <a:pPr>
              <a:buNone/>
            </a:pPr>
            <a:r>
              <a:rPr lang="nl-NL" sz="2400" dirty="0" smtClean="0"/>
              <a:t>Bijlage 1: Uniform Europees Aanbestedingsdocument (UEA)</a:t>
            </a:r>
            <a:endParaRPr sz="24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2632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3676</TotalTime>
  <Words>801</Words>
  <Application>Microsoft Office PowerPoint</Application>
  <PresentationFormat>Diavoorstelling (4:3)</PresentationFormat>
  <Paragraphs>215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7" baseType="lpstr">
      <vt:lpstr>Calibri</vt:lpstr>
      <vt:lpstr>Courier New</vt:lpstr>
      <vt:lpstr>DejaVu Sans</vt:lpstr>
      <vt:lpstr>Helvetica</vt:lpstr>
      <vt:lpstr>Helvetica Neue</vt:lpstr>
      <vt:lpstr>RijksoverheidSansText</vt:lpstr>
      <vt:lpstr>Verdana</vt:lpstr>
      <vt:lpstr>Wingdings</vt:lpstr>
      <vt:lpstr>Default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Objectieve leveranciersselectie</dc:title>
  <dc:creator>Dorien D.M. Matthesius</dc:creator>
  <cp:lastModifiedBy>Dorien D.M. Matthesius</cp:lastModifiedBy>
  <cp:revision>232</cp:revision>
  <dcterms:modified xsi:type="dcterms:W3CDTF">2022-05-20T15:14:27Z</dcterms:modified>
</cp:coreProperties>
</file>