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0" r:id="rId1"/>
  </p:sldMasterIdLst>
  <p:notesMasterIdLst>
    <p:notesMasterId r:id="rId14"/>
  </p:notesMasterIdLst>
  <p:handoutMasterIdLst>
    <p:handoutMasterId r:id="rId15"/>
  </p:handoutMasterIdLst>
  <p:sldIdLst>
    <p:sldId id="703" r:id="rId2"/>
    <p:sldId id="734" r:id="rId3"/>
    <p:sldId id="728" r:id="rId4"/>
    <p:sldId id="730" r:id="rId5"/>
    <p:sldId id="700" r:id="rId6"/>
    <p:sldId id="735" r:id="rId7"/>
    <p:sldId id="733" r:id="rId8"/>
    <p:sldId id="736" r:id="rId9"/>
    <p:sldId id="737" r:id="rId10"/>
    <p:sldId id="739" r:id="rId11"/>
    <p:sldId id="738" r:id="rId12"/>
    <p:sldId id="718" r:id="rId13"/>
  </p:sldIdLst>
  <p:sldSz cx="12193588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BEBEF05-B2D3-47B2-9E27-61AD2477CBAF}">
  <a:tblStyle styleId="{7BEBEF05-B2D3-47B2-9E27-61AD2477CBAF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0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rgbClr val="FAF7F5"/>
          </a:solidFill>
        </a:fill>
      </a:tcStyle>
    </a:wholeTbl>
    <a:band1H>
      <a:tcStyle>
        <a:tcBdr/>
        <a:fill>
          <a:solidFill>
            <a:srgbClr val="FAF7F5"/>
          </a:solidFill>
        </a:fill>
      </a:tcStyle>
    </a:band1H>
    <a:band2H>
      <a:tcStyle>
        <a:tcBdr/>
        <a:fill>
          <a:solidFill>
            <a:srgbClr val="D8D3D0"/>
          </a:solidFill>
        </a:fill>
      </a:tcStyle>
    </a:band2H>
    <a:band1V>
      <a:tcStyle>
        <a:tcBdr/>
        <a:fill>
          <a:solidFill>
            <a:srgbClr val="FAF7F5"/>
          </a:solidFill>
        </a:fill>
      </a:tcStyle>
    </a:band1V>
    <a:band2V>
      <a:tcStyle>
        <a:tcBdr/>
        <a:fill>
          <a:solidFill>
            <a:srgbClr val="D8D3D0"/>
          </a:solidFill>
        </a:fill>
      </a:tcStyle>
    </a:band2V>
    <a:la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lastCol>
    <a:firstCol>
      <a:tcTxStyle b="on">
        <a:fontRef idx="minor">
          <a:prstClr val="white"/>
        </a:fontRef>
        <a:schemeClr val="lt2"/>
      </a:tcTxStyle>
      <a:tcStyle>
        <a:tcBdr/>
        <a:fill>
          <a:solidFill>
            <a:srgbClr val="D8D3D0"/>
          </a:solidFill>
        </a:fill>
      </a:tcStyle>
    </a:firstCol>
    <a:lastRow>
      <a:tcTxStyle b="on">
        <a:fontRef idx="minor">
          <a:prstClr val="white"/>
        </a:fontRef>
        <a:srgbClr val="FFFFFF"/>
      </a:tcTxStyle>
      <a:tcStyle>
        <a:tcBdr>
          <a:top>
            <a:ln w="0" cmpd="sng">
              <a:solidFill>
                <a:srgbClr val="8E4DA4"/>
              </a:solidFill>
            </a:ln>
          </a:top>
          <a:bottom>
            <a:ln w="0" cmpd="sng">
              <a:solidFill>
                <a:srgbClr val="0077B3"/>
              </a:solidFill>
            </a:ln>
          </a:bottom>
        </a:tcBdr>
        <a:fill>
          <a:solidFill>
            <a:srgbClr val="0077B3"/>
          </a:solidFill>
        </a:fill>
      </a:tcStyle>
    </a:lastRow>
    <a:firstRow>
      <a:tcTxStyle b="on">
        <a:fontRef idx="minor">
          <a:prstClr val="white"/>
        </a:fontRef>
        <a:srgbClr val="FFFFFF"/>
      </a:tcTxStyle>
      <a:tcStyle>
        <a:tcBdr>
          <a:bottom>
            <a:ln w="0" cmpd="sng">
              <a:solidFill>
                <a:srgbClr val="8E4DA4"/>
              </a:solidFill>
            </a:ln>
          </a:bottom>
        </a:tcBdr>
        <a:fill>
          <a:solidFill>
            <a:srgbClr val="0077B3"/>
          </a:solidFill>
        </a:fill>
      </a:tcStyle>
    </a:firstRow>
  </a:tblStyle>
  <a:tblStyle styleId="{5C22544A-7EE6-4342-B048-85BDC9FD1C3A}" styleName="VU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985" autoAdjust="0"/>
  </p:normalViewPr>
  <p:slideViewPr>
    <p:cSldViewPr snapToGrid="0" snapToObjects="1" showGuides="1">
      <p:cViewPr varScale="1">
        <p:scale>
          <a:sx n="97" d="100"/>
          <a:sy n="97" d="100"/>
        </p:scale>
        <p:origin x="105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04"/>
    </p:cViewPr>
  </p:sorterViewPr>
  <p:notesViewPr>
    <p:cSldViewPr snapToGrid="0" snapToObjects="1" showGuides="1">
      <p:cViewPr varScale="1">
        <p:scale>
          <a:sx n="142" d="100"/>
          <a:sy n="142" d="100"/>
        </p:scale>
        <p:origin x="466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78BDEFA-A554-1E40-8D25-315BBC61C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04D59F-C98A-AC42-935D-C321305918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0FAEF-3B2E-B84E-9D41-03FAF4D9BA9D}" type="datetimeFigureOut">
              <a:rPr lang="nl-NL" smtClean="0"/>
              <a:t>7-6-2022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EFB91D-3B19-9044-ADCB-04346E47C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5D35D1-2FD5-8045-8868-EED3B52347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B5BA-55A1-AE4F-80AA-7E4A4229FF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486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399FF-BCBA-A949-B505-2F356A9AA32F}" type="datetimeFigureOut">
              <a:rPr lang="nl-NL" smtClean="0"/>
              <a:t>7-6-2022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DBE6A-1E29-8C4E-B011-77BCFA844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80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104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5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Co-creatie betekent: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Gedeelde verantwoordelijkheid en samenwerking.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Integrale benadering van de beveiliging.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Optimale samenwerking met interne en externe partijen. De beveiligingspartner heeft hierbij een belangrijke rol.</a:t>
            </a:r>
          </a:p>
          <a:p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Alert en </a:t>
            </a:r>
            <a:r>
              <a:rPr lang="nl-NL" sz="18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pro-actief</a:t>
            </a:r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Voorkomen en beheersen van beveiligingsrisico’s en het proactief inspelen op onverwachte situaties.</a:t>
            </a:r>
          </a:p>
          <a:p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Techniek ter ondersteuning: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Techniek heeft een ondersteunende functie. De mens is leidend (persoonlijk contact blijft zeer belangrijk).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gebruik van de bestaande techniek van de VU is het uitgangspunt. De VU maakt gebruik van eigen systemen. De systemen moeten met elkaar samenwerken en zijn complementair aan elkaar.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Beveiligingspartner dient mee te denken en te adviseren m.b.t. toekomstige ontwikkelingen.</a:t>
            </a:r>
          </a:p>
          <a:p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34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Beveiligingsorganisatie:</a:t>
            </a:r>
          </a:p>
          <a:p>
            <a:r>
              <a:rPr lang="nl-NL" sz="1800" b="0" u="non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Primair verantwoordelijk voor de veiligheid van studenten/medewerkers/bezoekers. Daarnaast gebouwen, goederen en bedrijfsprocessen.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Zeven dagen per week/24 uur per dag.</a:t>
            </a:r>
          </a:p>
          <a:p>
            <a:pPr marL="0" indent="0">
              <a:buFontTx/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 beveiliging is vraag-gestuurd.</a:t>
            </a:r>
          </a:p>
          <a:p>
            <a:pPr marL="0" indent="0">
              <a:buFontTx/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Samenwerking met coördinator beveiliging VU.</a:t>
            </a:r>
          </a:p>
          <a:p>
            <a:pPr marL="0" indent="0">
              <a:buFontTx/>
              <a:buNone/>
            </a:pPr>
            <a:r>
              <a:rPr lang="nl-NL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Systemen: </a:t>
            </a:r>
          </a:p>
          <a:p>
            <a:pPr marL="0" indent="0">
              <a:buFontTx/>
              <a:buNone/>
            </a:pPr>
            <a:r>
              <a:rPr lang="nl-NL" sz="1800" b="0" u="non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Toegangsbeheer</a:t>
            </a:r>
          </a:p>
          <a:p>
            <a:pPr marL="0" indent="0">
              <a:buFontTx/>
              <a:buNone/>
            </a:pPr>
            <a:r>
              <a:rPr lang="nl-NL" sz="1800" b="0" u="non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Sleutelbeheer</a:t>
            </a:r>
          </a:p>
          <a:p>
            <a:pPr marL="0" indent="0">
              <a:buFontTx/>
              <a:buNone/>
            </a:pPr>
            <a:r>
              <a:rPr lang="nl-NL" sz="1800" b="0" u="non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Preventie en analyse (camera-, alarm- en inbraakdetectiesystemen</a:t>
            </a:r>
          </a:p>
          <a:p>
            <a:pPr marL="0" indent="0">
              <a:buFontTx/>
              <a:buNone/>
            </a:pPr>
            <a:r>
              <a:rPr lang="nl-NL" sz="1800" b="0" u="non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Communicatie (portofoon/intercom)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41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veiligheid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vu.nl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uitgebreide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veiligheid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 de VU.</a:t>
            </a:r>
          </a:p>
          <a:p>
            <a:pPr marL="285750" indent="-285750">
              <a:buFontTx/>
              <a:buChar char="-"/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Techniek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techniek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van de VU is de basis.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optimale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situatie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vanwege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stand-alone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werken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ontwikkeling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inzet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staat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centraal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inzet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beveiliging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gastenontvangst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Beschikbaarheid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ontwikkeling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zijn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daarbij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belangrijke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elementen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Inspelen: Onverwachte situaties zijn er altijd. De VU vindt het belangrijk dat hier door de leverancier op een proactieve manier mee wordt omgegaan.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Diversiteit: Binnen de VU worden studenten opgeleid in het omgaan met de verschillen in onze samenleving. Wij verwachten dat onze leveranciers daarop aan kunnen sluiten.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87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31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 Minimaal een 6 voor onderdelen A, C, 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66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767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997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BE6A-1E29-8C4E-B011-77BCFA8447C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62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w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>
              <a:solidFill>
                <a:schemeClr val="bg2"/>
              </a:solidFill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8" name="TypeTextLevel" hidden="1">
            <a:extLst>
              <a:ext uri="{FF2B5EF4-FFF2-40B4-BE49-F238E27FC236}">
                <a16:creationId xmlns:a16="http://schemas.microsoft.com/office/drawing/2014/main" id="{5B1491E1-F8A5-45E1-8274-30DA887CB21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Cover</a:t>
            </a:r>
          </a:p>
        </p:txBody>
      </p:sp>
    </p:spTree>
    <p:extLst>
      <p:ext uri="{BB962C8B-B14F-4D97-AF65-F5344CB8AC3E}">
        <p14:creationId xmlns:p14="http://schemas.microsoft.com/office/powerpoint/2010/main" val="1718854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 userDrawn="1">
          <p15:clr>
            <a:srgbClr val="FBAE40"/>
          </p15:clr>
        </p15:guide>
        <p15:guide id="10" orient="horz" pos="1346" userDrawn="1">
          <p15:clr>
            <a:srgbClr val="FBAE40"/>
          </p15:clr>
        </p15:guide>
        <p15:guide id="11" pos="3984" userDrawn="1">
          <p15:clr>
            <a:srgbClr val="FBAE40"/>
          </p15:clr>
        </p15:guide>
        <p15:guide id="12" pos="3700" userDrawn="1">
          <p15:clr>
            <a:srgbClr val="FBAE40"/>
          </p15:clr>
        </p15:guide>
        <p15:guide id="13" pos="7111" userDrawn="1">
          <p15:clr>
            <a:srgbClr val="FBAE40"/>
          </p15:clr>
        </p15:guide>
        <p15:guide id="14" pos="2309" userDrawn="1">
          <p15:clr>
            <a:srgbClr val="FBAE40"/>
          </p15:clr>
        </p15:guide>
        <p15:guide id="15" pos="21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E1CA300-B451-A048-8408-FA52BBBC4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94" y="0"/>
            <a:ext cx="12193588" cy="6858000"/>
          </a:xfrm>
          <a:prstGeom prst="rect">
            <a:avLst/>
          </a:prstGeom>
          <a:solidFill>
            <a:srgbClr val="0077B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400" y="4749456"/>
            <a:ext cx="3463925" cy="165769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D650A649-4A30-4A89-BED5-DDB68B8DF222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Caption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094667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466" userDrawn="1">
          <p15:clr>
            <a:srgbClr val="FBAE40"/>
          </p15:clr>
        </p15:guide>
        <p15:guide id="3" pos="2750" userDrawn="1">
          <p15:clr>
            <a:srgbClr val="FBAE40"/>
          </p15:clr>
        </p15:guide>
        <p15:guide id="4" pos="4934" userDrawn="1">
          <p15:clr>
            <a:srgbClr val="FBAE40"/>
          </p15:clr>
        </p15:guide>
        <p15:guide id="5" pos="52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7B067-3B39-4C45-8542-7786B2F08212}"/>
              </a:ext>
            </a:extLst>
          </p:cNvPr>
          <p:cNvSpPr/>
          <p:nvPr userDrawn="1"/>
        </p:nvSpPr>
        <p:spPr>
          <a:xfrm>
            <a:off x="0" y="-1"/>
            <a:ext cx="12291924" cy="6858001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bg2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D4AC89-CCE6-6049-A5FF-F2EE4C7D0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800" y="442800"/>
            <a:ext cx="11307988" cy="5972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65456933-FC8C-49C9-8667-FA951FB0C6FA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NoLevel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1690719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E7B067-3B39-4C45-8542-7786B2F08212}"/>
              </a:ext>
            </a:extLst>
          </p:cNvPr>
          <p:cNvSpPr/>
          <p:nvPr userDrawn="1"/>
        </p:nvSpPr>
        <p:spPr>
          <a:xfrm>
            <a:off x="0" y="-1"/>
            <a:ext cx="12193588" cy="6858001"/>
          </a:xfrm>
          <a:prstGeom prst="rect">
            <a:avLst/>
          </a:prstGeom>
          <a:solidFill>
            <a:srgbClr val="007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52C414BC-31E2-FE45-9874-0AD51AE31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450850"/>
            <a:ext cx="3463925" cy="25888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60000" tIns="360000" rIns="360000" bIns="36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31" name="Tijdelijke aanduiding voor tekst 29">
            <a:extLst>
              <a:ext uri="{FF2B5EF4-FFF2-40B4-BE49-F238E27FC236}">
                <a16:creationId xmlns:a16="http://schemas.microsoft.com/office/drawing/2014/main" id="{E851BC3C-5907-1644-A5FD-EBDF946BB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625" y="450850"/>
            <a:ext cx="3463925" cy="277064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l"/>
          </a:blipFill>
        </p:spPr>
        <p:txBody>
          <a:bodyPr lIns="360000" tIns="360000" rIns="360000" bIns="540000">
            <a:spAutoFit/>
          </a:bodyPr>
          <a:lstStyle>
            <a:lvl1pPr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  <a:lvl5pPr marL="358775" indent="-158750">
              <a:tabLst/>
              <a:defRPr/>
            </a:lvl5pPr>
          </a:lstStyle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F51249D2-B280-4187-A2B6-1E52C563A0F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933084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232" userDrawn="1">
          <p15:clr>
            <a:srgbClr val="FBAE40"/>
          </p15:clr>
        </p15:guide>
        <p15:guide id="6" pos="1516" userDrawn="1">
          <p15:clr>
            <a:srgbClr val="FBAE40"/>
          </p15:clr>
        </p15:guide>
        <p15:guide id="7" pos="2466" userDrawn="1">
          <p15:clr>
            <a:srgbClr val="FBAE40"/>
          </p15:clr>
        </p15:guide>
        <p15:guide id="8" pos="2750" userDrawn="1">
          <p15:clr>
            <a:srgbClr val="FBAE40"/>
          </p15:clr>
        </p15:guide>
        <p15:guide id="9" pos="3698" userDrawn="1">
          <p15:clr>
            <a:srgbClr val="FBAE40"/>
          </p15:clr>
        </p15:guide>
        <p15:guide id="10" pos="3982" userDrawn="1">
          <p15:clr>
            <a:srgbClr val="FBAE40"/>
          </p15:clr>
        </p15:guide>
        <p15:guide id="11" pos="6164" userDrawn="1">
          <p15:clr>
            <a:srgbClr val="FBAE40"/>
          </p15:clr>
        </p15:guide>
        <p15:guide id="12" pos="6448" userDrawn="1">
          <p15:clr>
            <a:srgbClr val="FBAE40"/>
          </p15:clr>
        </p15:guide>
        <p15:guide id="13" pos="4930" userDrawn="1">
          <p15:clr>
            <a:srgbClr val="FBAE40"/>
          </p15:clr>
        </p15:guide>
        <p15:guide id="14" pos="52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5">
            <a:extLst>
              <a:ext uri="{FF2B5EF4-FFF2-40B4-BE49-F238E27FC236}">
                <a16:creationId xmlns:a16="http://schemas.microsoft.com/office/drawing/2014/main" id="{89795FE0-6FA0-F148-8C28-A37E61C9F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84A8469-7372-B547-ACE6-C9E7A14F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48" y="450000"/>
            <a:ext cx="472634" cy="782467"/>
          </a:xfrm>
        </p:spPr>
        <p:txBody>
          <a:bodyPr anchor="t" anchorCtr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53898B-A0FB-6F41-8248-C3D134E59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59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F603BC99-1834-4146-9507-D97E1F7F5F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8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ACCE8A20-CC86-CA4D-B024-FB2F78E18A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37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16FAC097-6C6A-4445-A425-7A7103C70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72625" y="1685925"/>
            <a:ext cx="2174875" cy="4272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2"/>
                </a:solidFill>
              </a:defRPr>
            </a:lvl3pPr>
            <a:lvl4pPr marL="284400" indent="-298450">
              <a:tabLst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5224EB65-967A-4B88-AB03-7A6AA024308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E69AFB-FDA0-4186-AE46-81AF13BC06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BB55B4-9D18-4901-B46D-3A0BD64A6F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85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432" userDrawn="1">
          <p15:clr>
            <a:srgbClr val="FBAE40"/>
          </p15:clr>
        </p15:guide>
        <p15:guide id="3" pos="2714" userDrawn="1">
          <p15:clr>
            <a:srgbClr val="FBAE40"/>
          </p15:clr>
        </p15:guide>
        <p15:guide id="4" pos="4090" userDrawn="1">
          <p15:clr>
            <a:srgbClr val="FBAE40"/>
          </p15:clr>
        </p15:guide>
        <p15:guide id="5" pos="4370" userDrawn="1">
          <p15:clr>
            <a:srgbClr val="FBAE40"/>
          </p15:clr>
        </p15:guide>
        <p15:guide id="6" pos="5742" userDrawn="1">
          <p15:clr>
            <a:srgbClr val="FBAE40"/>
          </p15:clr>
        </p15:guide>
        <p15:guide id="7" pos="6026" userDrawn="1">
          <p15:clr>
            <a:srgbClr val="FBAE40"/>
          </p15:clr>
        </p15:guide>
        <p15:guide id="9" pos="106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69575-FC44-7E4A-8838-61D5730D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tabel 5">
            <a:extLst>
              <a:ext uri="{FF2B5EF4-FFF2-40B4-BE49-F238E27FC236}">
                <a16:creationId xmlns:a16="http://schemas.microsoft.com/office/drawing/2014/main" id="{5AD1E237-53F2-D740-A90A-6D81BF701411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510282" y="1685925"/>
            <a:ext cx="10238806" cy="4270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nl-NL" dirty="0"/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63563CDA-94CD-CF48-ABF5-65A46919E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A0F3B-5B4C-4221-BF73-1E0637789E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37DA3D-0D03-4BE0-8251-514521C6C47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6A62A801-68F1-4302-B58F-E01797EA2E86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NoLevel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723402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VU logo only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1" y="1680793"/>
            <a:ext cx="11299824" cy="255912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>
                <a:solidFill>
                  <a:schemeClr val="bg2"/>
                </a:solidFill>
                <a:latin typeface="DIN Pro Medium" pitchFamily="2" charset="0"/>
              </a:defRPr>
            </a:lvl1pPr>
            <a:lvl2pPr>
              <a:lnSpc>
                <a:spcPct val="90000"/>
              </a:lnSpc>
              <a:defRPr sz="2400">
                <a:solidFill>
                  <a:schemeClr val="bg2"/>
                </a:solidFill>
                <a:latin typeface="DINPro" pitchFamily="2" charset="0"/>
              </a:defRPr>
            </a:lvl2pPr>
            <a:lvl3pPr>
              <a:defRPr>
                <a:solidFill>
                  <a:schemeClr val="bg2"/>
                </a:solidFill>
                <a:latin typeface="DINPro" pitchFamily="2" charset="0"/>
              </a:defRPr>
            </a:lvl3pPr>
          </a:lstStyle>
          <a:p>
            <a:r>
              <a:rPr lang="nl-NL" dirty="0"/>
              <a:t>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sp>
        <p:nvSpPr>
          <p:cNvPr id="5" name="TypeTextLevel" hidden="1">
            <a:extLst>
              <a:ext uri="{FF2B5EF4-FFF2-40B4-BE49-F238E27FC236}">
                <a16:creationId xmlns:a16="http://schemas.microsoft.com/office/drawing/2014/main" id="{D6489275-1A54-4253-9B79-42FA5F1E3216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3FBF2E-73CB-2744-ABB2-73A4A75C7B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4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20">
          <p15:clr>
            <a:srgbClr val="FBAE40"/>
          </p15:clr>
        </p15:guide>
        <p15:guide id="14" pos="2276">
          <p15:clr>
            <a:srgbClr val="FBAE40"/>
          </p15:clr>
        </p15:guide>
        <p15:guide id="15" pos="1996">
          <p15:clr>
            <a:srgbClr val="FBAE40"/>
          </p15:clr>
        </p15:guide>
        <p15:guide id="16" pos="5411">
          <p15:clr>
            <a:srgbClr val="FBAE40"/>
          </p15:clr>
        </p15:guide>
        <p15:guide id="17" pos="569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/partners, faculty/department">
    <p:bg>
      <p:bgPr>
        <a:solidFill>
          <a:srgbClr val="F2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3969" y="0"/>
            <a:ext cx="12193588" cy="213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1" y="1680793"/>
            <a:ext cx="11299824" cy="2632994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bl"/>
          </a:blipFill>
        </p:spPr>
        <p:txBody>
          <a:bodyPr wrap="square" lIns="442800" tIns="442800" rIns="442800" bIns="4428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200" b="0" i="0">
                <a:solidFill>
                  <a:schemeClr val="bg2"/>
                </a:solidFill>
                <a:latin typeface="DIN Pro Medium" pitchFamily="2" charset="0"/>
              </a:defRPr>
            </a:lvl1pPr>
            <a:lvl2pPr>
              <a:defRPr sz="2400">
                <a:solidFill>
                  <a:schemeClr val="bg2"/>
                </a:solidFill>
                <a:latin typeface="DINPro" pitchFamily="2" charset="0"/>
              </a:defRPr>
            </a:lvl2pPr>
            <a:lvl3pPr>
              <a:defRPr>
                <a:solidFill>
                  <a:schemeClr val="bg2"/>
                </a:solidFill>
                <a:latin typeface="DINPro" pitchFamily="2" charset="0"/>
              </a:defRPr>
            </a:lvl3pPr>
          </a:lstStyle>
          <a:p>
            <a:r>
              <a:rPr lang="nl-NL" dirty="0"/>
              <a:t>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
Vierde niveau
Vijfde niveau</a:t>
            </a:r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DD0753F9-AB9F-484E-AB75-937E33C9CD6E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044E1D69-4E50-474F-B8E2-B92F4F8635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55857"/>
            <a:ext cx="2902743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ENTER THE NAME OF THE FACULTY OR RESEARCH INSTITUTE HERE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FCB0984-B48F-41EB-BF9A-E2EB89924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18C03A2-AA0D-CB43-9EF7-8D4AE80B9D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20" userDrawn="1">
          <p15:clr>
            <a:srgbClr val="FBAE40"/>
          </p15:clr>
        </p15:guide>
        <p15:guide id="14" pos="2276" userDrawn="1">
          <p15:clr>
            <a:srgbClr val="FBAE40"/>
          </p15:clr>
        </p15:guide>
        <p15:guide id="15" pos="1996" userDrawn="1">
          <p15:clr>
            <a:srgbClr val="FBAE40"/>
          </p15:clr>
        </p15:guide>
        <p15:guide id="16" pos="5411" userDrawn="1">
          <p15:clr>
            <a:srgbClr val="FBAE40"/>
          </p15:clr>
        </p15:guide>
        <p15:guide id="17" pos="56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faculty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AD303578-903C-A34A-AF9B-392F1BD2B760}"/>
              </a:ext>
            </a:extLst>
          </p:cNvPr>
          <p:cNvSpPr/>
          <p:nvPr userDrawn="1"/>
        </p:nvSpPr>
        <p:spPr>
          <a:xfrm>
            <a:off x="0" y="5132"/>
            <a:ext cx="12193588" cy="21316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3A53032-6181-1545-8CE7-8EC49EB8AF93}"/>
              </a:ext>
            </a:extLst>
          </p:cNvPr>
          <p:cNvSpPr/>
          <p:nvPr userDrawn="1"/>
        </p:nvSpPr>
        <p:spPr>
          <a:xfrm>
            <a:off x="450851" y="1685925"/>
            <a:ext cx="11293474" cy="4721225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B428526-287A-244A-8A85-27B89673C4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0113" y="2136775"/>
            <a:ext cx="5196681" cy="38195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1" name="Afbeelding 40">
            <a:extLst>
              <a:ext uri="{FF2B5EF4-FFF2-40B4-BE49-F238E27FC236}">
                <a16:creationId xmlns:a16="http://schemas.microsoft.com/office/drawing/2014/main" id="{4D98F890-147B-F648-803A-FC9E10FDD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501839"/>
            <a:ext cx="2344002" cy="5652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ABD7D3F-B308-EA43-ADDC-2B9B754A0C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2576" y="1685925"/>
            <a:ext cx="5421749" cy="4719600"/>
          </a:xfrm>
          <a:custGeom>
            <a:avLst/>
            <a:gdLst>
              <a:gd name="connsiteX0" fmla="*/ 0 w 5421749"/>
              <a:gd name="connsiteY0" fmla="*/ 0 h 4719600"/>
              <a:gd name="connsiteX1" fmla="*/ 5421749 w 5421749"/>
              <a:gd name="connsiteY1" fmla="*/ 0 h 4719600"/>
              <a:gd name="connsiteX2" fmla="*/ 5421749 w 5421749"/>
              <a:gd name="connsiteY2" fmla="*/ 4719600 h 4719600"/>
              <a:gd name="connsiteX3" fmla="*/ 0 w 5421749"/>
              <a:gd name="connsiteY3" fmla="*/ 4719600 h 4719600"/>
              <a:gd name="connsiteX4" fmla="*/ 0 w 5421749"/>
              <a:gd name="connsiteY4" fmla="*/ 908893 h 4719600"/>
              <a:gd name="connsiteX5" fmla="*/ 2024 w 5421749"/>
              <a:gd name="connsiteY5" fmla="*/ 910917 h 4719600"/>
              <a:gd name="connsiteX6" fmla="*/ 164024 w 5421749"/>
              <a:gd name="connsiteY6" fmla="*/ 748917 h 4719600"/>
              <a:gd name="connsiteX7" fmla="*/ 2024 w 5421749"/>
              <a:gd name="connsiteY7" fmla="*/ 586917 h 4719600"/>
              <a:gd name="connsiteX8" fmla="*/ 0 w 5421749"/>
              <a:gd name="connsiteY8" fmla="*/ 588941 h 47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749" h="4719600">
                <a:moveTo>
                  <a:pt x="0" y="0"/>
                </a:moveTo>
                <a:lnTo>
                  <a:pt x="5421749" y="0"/>
                </a:lnTo>
                <a:lnTo>
                  <a:pt x="5421749" y="4719600"/>
                </a:lnTo>
                <a:lnTo>
                  <a:pt x="0" y="4719600"/>
                </a:lnTo>
                <a:lnTo>
                  <a:pt x="0" y="908893"/>
                </a:lnTo>
                <a:lnTo>
                  <a:pt x="2024" y="910917"/>
                </a:lnTo>
                <a:lnTo>
                  <a:pt x="164024" y="748917"/>
                </a:lnTo>
                <a:lnTo>
                  <a:pt x="2024" y="586917"/>
                </a:lnTo>
                <a:lnTo>
                  <a:pt x="0" y="588941"/>
                </a:lnTo>
                <a:close/>
              </a:path>
            </a:pathLst>
          </a:custGeom>
        </p:spPr>
        <p:txBody>
          <a:bodyPr wrap="square" lIns="360000" tIns="360000" rIns="360000" bIns="360000" anchor="ctr" anchorCtr="0">
            <a:noAutofit/>
          </a:bodyPr>
          <a:lstStyle>
            <a:lvl1pPr algn="ctr">
              <a:defRPr sz="1800" b="0" i="0">
                <a:solidFill>
                  <a:schemeClr val="bg1"/>
                </a:solidFill>
                <a:latin typeface="DINPro" pitchFamily="2" charset="0"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D0FA1B-56A4-864D-B0BA-DEF9442557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1857" y="455857"/>
            <a:ext cx="2902743" cy="784225"/>
          </a:xfrm>
          <a:prstGeom prst="rect">
            <a:avLst/>
          </a:prstGeom>
          <a:noFill/>
        </p:spPr>
        <p:txBody>
          <a:bodyPr lIns="241200" anchor="ctr" anchorCtr="0">
            <a:noAutofit/>
          </a:bodyPr>
          <a:lstStyle>
            <a:lvl1pPr>
              <a:lnSpc>
                <a:spcPct val="100000"/>
              </a:lnSpc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ENTER THE NAME OF THE FACULTY OR RESEARCH INSTITUTE HERE</a:t>
            </a:r>
            <a:endParaRPr lang="nl-NL" dirty="0"/>
          </a:p>
        </p:txBody>
      </p:sp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5A370B58-68F1-4C86-AF65-9C2CEEF87930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Cover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A9EF36-2B1E-4FCE-8501-A7D6D2A1D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188" t="409" r="95017" b="6030"/>
          <a:stretch/>
        </p:blipFill>
        <p:spPr>
          <a:xfrm>
            <a:off x="3293202" y="459581"/>
            <a:ext cx="682605" cy="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402">
          <p15:clr>
            <a:srgbClr val="FBAE40"/>
          </p15:clr>
        </p15:guide>
        <p15:guide id="9" pos="567">
          <p15:clr>
            <a:srgbClr val="FBAE40"/>
          </p15:clr>
        </p15:guide>
        <p15:guide id="10" orient="horz" pos="1346">
          <p15:clr>
            <a:srgbClr val="FBAE40"/>
          </p15:clr>
        </p15:guide>
        <p15:guide id="11" pos="3984">
          <p15:clr>
            <a:srgbClr val="FBAE40"/>
          </p15:clr>
        </p15:guide>
        <p15:guide id="12" pos="3700">
          <p15:clr>
            <a:srgbClr val="FBAE40"/>
          </p15:clr>
        </p15:guide>
        <p15:guide id="13" pos="7111">
          <p15:clr>
            <a:srgbClr val="FBAE40"/>
          </p15:clr>
        </p15:guide>
        <p15:guide id="14" pos="2309">
          <p15:clr>
            <a:srgbClr val="FBAE40"/>
          </p15:clr>
        </p15:guide>
        <p15:guide id="15" pos="215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5">
            <a:extLst>
              <a:ext uri="{FF2B5EF4-FFF2-40B4-BE49-F238E27FC236}">
                <a16:creationId xmlns:a16="http://schemas.microsoft.com/office/drawing/2014/main" id="{89795FE0-6FA0-F148-8C28-A37E61C9F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5CF86F60-AA27-104D-BDB6-48EBA751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2DF140-6C53-44AA-83B1-6399EDE16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5925" y="1685925"/>
            <a:ext cx="6553200" cy="4273550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CDBED-144B-4B1E-AA88-FCB9E51E86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A46A5-7E10-4E46-A8D5-A05DFAAEFD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AAD0BC9D-8444-4495-A390-04858A2A3185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20437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982" userDrawn="1">
          <p15:clr>
            <a:srgbClr val="FBAE40"/>
          </p15:clr>
        </p15:guide>
        <p15:guide id="4" pos="3266" userDrawn="1">
          <p15:clr>
            <a:srgbClr val="FBAE40"/>
          </p15:clr>
        </p15:guide>
        <p15:guide id="5" pos="5190" userDrawn="1">
          <p15:clr>
            <a:srgbClr val="FBAE40"/>
          </p15:clr>
        </p15:guide>
        <p15:guide id="6" pos="5474" userDrawn="1">
          <p15:clr>
            <a:srgbClr val="FBAE40"/>
          </p15:clr>
        </p15:guide>
        <p15:guide id="8" pos="106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8860968-3F8E-6549-A0BF-73A91B9371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5074" y="0"/>
            <a:ext cx="7156785" cy="5956300"/>
          </a:xfrm>
          <a:custGeom>
            <a:avLst/>
            <a:gdLst>
              <a:gd name="connsiteX0" fmla="*/ 0 w 7156785"/>
              <a:gd name="connsiteY0" fmla="*/ 0 h 5956300"/>
              <a:gd name="connsiteX1" fmla="*/ 7004050 w 7156785"/>
              <a:gd name="connsiteY1" fmla="*/ 0 h 5956300"/>
              <a:gd name="connsiteX2" fmla="*/ 7004050 w 7156785"/>
              <a:gd name="connsiteY2" fmla="*/ 1685926 h 5956300"/>
              <a:gd name="connsiteX3" fmla="*/ 7156785 w 7156785"/>
              <a:gd name="connsiteY3" fmla="*/ 1838661 h 5956300"/>
              <a:gd name="connsiteX4" fmla="*/ 7004050 w 7156785"/>
              <a:gd name="connsiteY4" fmla="*/ 1991396 h 5956300"/>
              <a:gd name="connsiteX5" fmla="*/ 7004050 w 7156785"/>
              <a:gd name="connsiteY5" fmla="*/ 5956300 h 5956300"/>
              <a:gd name="connsiteX6" fmla="*/ 0 w 7156785"/>
              <a:gd name="connsiteY6" fmla="*/ 59563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6785" h="5956300">
                <a:moveTo>
                  <a:pt x="0" y="0"/>
                </a:moveTo>
                <a:lnTo>
                  <a:pt x="7004050" y="0"/>
                </a:lnTo>
                <a:lnTo>
                  <a:pt x="7004050" y="1685926"/>
                </a:lnTo>
                <a:lnTo>
                  <a:pt x="7156785" y="1838661"/>
                </a:lnTo>
                <a:lnTo>
                  <a:pt x="7004050" y="1991396"/>
                </a:lnTo>
                <a:lnTo>
                  <a:pt x="7004050" y="5956300"/>
                </a:lnTo>
                <a:lnTo>
                  <a:pt x="0" y="59563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 anchor="b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99" y="452608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89975" y="1685926"/>
            <a:ext cx="3054350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8012FC1-0E7E-9841-882C-A325E0E2022A}"/>
              </a:ext>
            </a:extLst>
          </p:cNvPr>
          <p:cNvSpPr txBox="1"/>
          <p:nvPr userDrawn="1"/>
        </p:nvSpPr>
        <p:spPr>
          <a:xfrm>
            <a:off x="3324314" y="648625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 dirty="0">
              <a:solidFill>
                <a:srgbClr val="005CA9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8EB5B-88DF-44E8-9ACB-CE99AE035E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05514-3463-4886-8499-F5003FAC2D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35AB9CDD-1E28-436D-9C2F-A4BE95A9C2D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121342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190" userDrawn="1">
          <p15:clr>
            <a:srgbClr val="FBAE40"/>
          </p15:clr>
        </p15:guide>
        <p15:guide id="4" pos="54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83810-1B9D-A54C-B8B3-2DC1891D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52608"/>
            <a:ext cx="3653633" cy="7824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BF070F-36E8-EB4A-BC44-747226A0F8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85926" y="1685925"/>
            <a:ext cx="3044824" cy="4270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6803C291-5BCE-2D4D-A894-F85A6B3EC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B78DE520-A3FF-FA41-9A52-8ADC66B7B7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1600" y="0"/>
            <a:ext cx="6562725" cy="5956300"/>
          </a:xfrm>
          <a:custGeom>
            <a:avLst/>
            <a:gdLst>
              <a:gd name="connsiteX0" fmla="*/ 0 w 6562725"/>
              <a:gd name="connsiteY0" fmla="*/ 0 h 5956300"/>
              <a:gd name="connsiteX1" fmla="*/ 6562725 w 6562725"/>
              <a:gd name="connsiteY1" fmla="*/ 0 h 5956300"/>
              <a:gd name="connsiteX2" fmla="*/ 6562725 w 6562725"/>
              <a:gd name="connsiteY2" fmla="*/ 5956300 h 5956300"/>
              <a:gd name="connsiteX3" fmla="*/ 0 w 6562725"/>
              <a:gd name="connsiteY3" fmla="*/ 5956300 h 5956300"/>
              <a:gd name="connsiteX4" fmla="*/ 0 w 6562725"/>
              <a:gd name="connsiteY4" fmla="*/ 1979922 h 5956300"/>
              <a:gd name="connsiteX5" fmla="*/ 141261 w 6562725"/>
              <a:gd name="connsiteY5" fmla="*/ 1838661 h 5956300"/>
              <a:gd name="connsiteX6" fmla="*/ 0 w 6562725"/>
              <a:gd name="connsiteY6" fmla="*/ 1697400 h 595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2725" h="5956300">
                <a:moveTo>
                  <a:pt x="0" y="0"/>
                </a:moveTo>
                <a:lnTo>
                  <a:pt x="6562725" y="0"/>
                </a:lnTo>
                <a:lnTo>
                  <a:pt x="6562725" y="5956300"/>
                </a:lnTo>
                <a:lnTo>
                  <a:pt x="0" y="5956300"/>
                </a:lnTo>
                <a:lnTo>
                  <a:pt x="0" y="1979922"/>
                </a:lnTo>
                <a:lnTo>
                  <a:pt x="141261" y="1838661"/>
                </a:lnTo>
                <a:lnTo>
                  <a:pt x="0" y="1697400"/>
                </a:lnTo>
                <a:close/>
              </a:path>
            </a:pathLst>
          </a:custGeom>
          <a:solidFill>
            <a:srgbClr val="D8D3D0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89DAC3E-F024-AC44-97AE-3E8B420650A3}"/>
              </a:ext>
            </a:extLst>
          </p:cNvPr>
          <p:cNvSpPr txBox="1"/>
          <p:nvPr userDrawn="1"/>
        </p:nvSpPr>
        <p:spPr>
          <a:xfrm>
            <a:off x="717847" y="6383708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nl-NL" sz="2400" dirty="0">
              <a:solidFill>
                <a:srgbClr val="005CA9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17C8D-42D8-4AD9-AFEA-518E90B940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B3B55-CC9A-40A5-9F7F-D83F3C2DD3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ypeTextLevel" hidden="1">
            <a:extLst>
              <a:ext uri="{FF2B5EF4-FFF2-40B4-BE49-F238E27FC236}">
                <a16:creationId xmlns:a16="http://schemas.microsoft.com/office/drawing/2014/main" id="{0295FA58-33EA-4383-82B8-1D8CB2FC754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320460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80" userDrawn="1">
          <p15:clr>
            <a:srgbClr val="FBAE40"/>
          </p15:clr>
        </p15:guide>
        <p15:guide id="3" pos="32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 Pro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5925" y="1685925"/>
            <a:ext cx="3206750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1900" y="1685924"/>
            <a:ext cx="3206750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1900" y="3883025"/>
            <a:ext cx="3206750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1561" y="1685925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 dirty="0"/>
              <a:t> </a:t>
            </a:r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9AAE0F5C-0FC6-41CC-825B-D7D64B7255A7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15522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 userDrawn="1">
          <p15:clr>
            <a:srgbClr val="FBAE40"/>
          </p15:clr>
        </p15:guide>
        <p15:guide id="2" orient="horz" pos="2540" userDrawn="1">
          <p15:clr>
            <a:srgbClr val="FBAE40"/>
          </p15:clr>
        </p15:guide>
        <p15:guide id="4" pos="2989" userDrawn="1">
          <p15:clr>
            <a:srgbClr val="FBAE40"/>
          </p15:clr>
        </p15:guide>
        <p15:guide id="5" pos="3268" userDrawn="1">
          <p15:clr>
            <a:srgbClr val="FBAE40"/>
          </p15:clr>
        </p15:guide>
        <p15:guide id="6" pos="5196" userDrawn="1">
          <p15:clr>
            <a:srgbClr val="FBAE40"/>
          </p15:clr>
        </p15:guide>
        <p15:guide id="7" pos="5476" userDrawn="1">
          <p15:clr>
            <a:srgbClr val="FBAE40"/>
          </p15:clr>
        </p15:guide>
        <p15:guide id="9" pos="1062" userDrawn="1">
          <p15:clr>
            <a:srgbClr val="FBAE40"/>
          </p15:clr>
        </p15:guide>
        <p15:guide id="11" pos="3082" userDrawn="1">
          <p15:clr>
            <a:srgbClr val="FBAE40"/>
          </p15:clr>
        </p15:guide>
        <p15:guide id="12" pos="3176" userDrawn="1">
          <p15:clr>
            <a:srgbClr val="FBAE40"/>
          </p15:clr>
        </p15:guide>
        <p15:guide id="13" pos="3940" userDrawn="1">
          <p15:clr>
            <a:srgbClr val="FBAE40"/>
          </p15:clr>
        </p15:guide>
        <p15:guide id="14" orient="horz" pos="2160" userDrawn="1">
          <p15:clr>
            <a:srgbClr val="FBAE40"/>
          </p15:clr>
        </p15:guide>
        <p15:guide id="15" orient="horz" pos="2352" userDrawn="1">
          <p15:clr>
            <a:srgbClr val="FBAE40"/>
          </p15:clr>
        </p15:guide>
        <p15:guide id="16" orient="horz" pos="24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,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 Pro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4A06D551-B311-5B4D-92FB-89DF3CF74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7950" y="1685926"/>
            <a:ext cx="3206750" cy="427037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9" name="Tijdelijke aanduiding voor afbeelding 3">
            <a:extLst>
              <a:ext uri="{FF2B5EF4-FFF2-40B4-BE49-F238E27FC236}">
                <a16:creationId xmlns:a16="http://schemas.microsoft.com/office/drawing/2014/main" id="{346C9A3B-DFBB-164E-B921-12BD863F17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43925" y="1684335"/>
            <a:ext cx="3206750" cy="2047875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1" name="Tijdelijke aanduiding voor afbeelding 3">
            <a:extLst>
              <a:ext uri="{FF2B5EF4-FFF2-40B4-BE49-F238E27FC236}">
                <a16:creationId xmlns:a16="http://schemas.microsoft.com/office/drawing/2014/main" id="{53C946AD-FCD5-1547-BC6F-0F87AAA17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43925" y="3881436"/>
            <a:ext cx="3206750" cy="2074864"/>
          </a:xfrm>
          <a:prstGeom prst="rect">
            <a:avLst/>
          </a:prstGeom>
          <a:solidFill>
            <a:srgbClr val="D8D3D0"/>
          </a:solidFill>
        </p:spPr>
        <p:txBody>
          <a:bodyPr lIns="450000" tIns="450000" rIns="450000" bIns="450000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2274" y="1685926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endParaRPr lang="nl-NL" dirty="0"/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10" name="TypeTextLevel" hidden="1">
            <a:extLst>
              <a:ext uri="{FF2B5EF4-FFF2-40B4-BE49-F238E27FC236}">
                <a16:creationId xmlns:a16="http://schemas.microsoft.com/office/drawing/2014/main" id="{F9A5E08B-6F35-4EA2-85E2-7F7236DE3573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1618081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>
          <p15:clr>
            <a:srgbClr val="FBAE40"/>
          </p15:clr>
        </p15:guide>
        <p15:guide id="2" orient="horz" pos="2540">
          <p15:clr>
            <a:srgbClr val="FBAE40"/>
          </p15:clr>
        </p15:guide>
        <p15:guide id="4" pos="2989">
          <p15:clr>
            <a:srgbClr val="FBAE40"/>
          </p15:clr>
        </p15:guide>
        <p15:guide id="5" pos="3268">
          <p15:clr>
            <a:srgbClr val="FBAE40"/>
          </p15:clr>
        </p15:guide>
        <p15:guide id="6" pos="5196">
          <p15:clr>
            <a:srgbClr val="FBAE40"/>
          </p15:clr>
        </p15:guide>
        <p15:guide id="7" pos="5476">
          <p15:clr>
            <a:srgbClr val="FBAE40"/>
          </p15:clr>
        </p15:guide>
        <p15:guide id="9" pos="1062">
          <p15:clr>
            <a:srgbClr val="FBAE40"/>
          </p15:clr>
        </p15:guide>
        <p15:guide id="13" pos="5286" userDrawn="1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2352">
          <p15:clr>
            <a:srgbClr val="FBAE40"/>
          </p15:clr>
        </p15:guide>
        <p15:guide id="16" orient="horz" pos="2446">
          <p15:clr>
            <a:srgbClr val="FBAE40"/>
          </p15:clr>
        </p15:guide>
        <p15:guide id="17" pos="53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216E04F8-3B97-084F-BBD4-7DD8B2D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653633" cy="782467"/>
          </a:xfrm>
        </p:spPr>
        <p:txBody>
          <a:bodyPr tIns="216000" bIns="216000"/>
          <a:lstStyle>
            <a:lvl1pPr>
              <a:lnSpc>
                <a:spcPct val="90000"/>
              </a:lnSpc>
              <a:defRPr sz="2500" b="0" i="0">
                <a:latin typeface="DIN Pro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AC4D2E7B-A481-5040-8E7B-8A8AB40FE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1561" y="1685925"/>
            <a:ext cx="3052764" cy="4270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 i="0">
                <a:solidFill>
                  <a:schemeClr val="tx2"/>
                </a:solidFill>
                <a:latin typeface="DIN Pro Medium" pitchFamily="2" charset="0"/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 b="0" i="0">
                <a:solidFill>
                  <a:schemeClr val="tx1"/>
                </a:solidFill>
                <a:latin typeface="DINPro" pitchFamily="2" charset="0"/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ADBBBA-0594-BB4C-AE21-8F560B8ABA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D2EB5-540C-F841-B6AD-3FA82E56D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42841" y="5958000"/>
            <a:ext cx="611259" cy="900000"/>
          </a:xfrm>
        </p:spPr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 dirty="0"/>
              <a:t> </a:t>
            </a:r>
          </a:p>
        </p:txBody>
      </p:sp>
      <p:pic>
        <p:nvPicPr>
          <p:cNvPr id="25" name="Afbeelding 5">
            <a:extLst>
              <a:ext uri="{FF2B5EF4-FFF2-40B4-BE49-F238E27FC236}">
                <a16:creationId xmlns:a16="http://schemas.microsoft.com/office/drawing/2014/main" id="{C94FE580-587B-0B4A-8115-C8DDC6939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497"/>
          <a:stretch/>
        </p:blipFill>
        <p:spPr>
          <a:xfrm>
            <a:off x="10673802" y="6102174"/>
            <a:ext cx="1105257" cy="609600"/>
          </a:xfrm>
          <a:prstGeom prst="rect">
            <a:avLst/>
          </a:prstGeom>
        </p:spPr>
      </p:pic>
      <p:sp>
        <p:nvSpPr>
          <p:cNvPr id="7" name="TypeTextLevel" hidden="1">
            <a:extLst>
              <a:ext uri="{FF2B5EF4-FFF2-40B4-BE49-F238E27FC236}">
                <a16:creationId xmlns:a16="http://schemas.microsoft.com/office/drawing/2014/main" id="{810C2A13-CF92-47CC-8BB1-C1C4211AF7A8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TextSlide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60126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0">
          <p15:clr>
            <a:srgbClr val="FBAE40"/>
          </p15:clr>
        </p15:guide>
        <p15:guide id="2" orient="horz" pos="2540">
          <p15:clr>
            <a:srgbClr val="FBAE40"/>
          </p15:clr>
        </p15:guide>
        <p15:guide id="4" pos="2989">
          <p15:clr>
            <a:srgbClr val="FBAE40"/>
          </p15:clr>
        </p15:guide>
        <p15:guide id="5" pos="3268">
          <p15:clr>
            <a:srgbClr val="FBAE40"/>
          </p15:clr>
        </p15:guide>
        <p15:guide id="6" pos="5196">
          <p15:clr>
            <a:srgbClr val="FBAE40"/>
          </p15:clr>
        </p15:guide>
        <p15:guide id="7" pos="5476">
          <p15:clr>
            <a:srgbClr val="FBAE40"/>
          </p15:clr>
        </p15:guide>
        <p15:guide id="9" pos="1062">
          <p15:clr>
            <a:srgbClr val="FBAE40"/>
          </p15:clr>
        </p15:guide>
        <p15:guide id="11" pos="3082">
          <p15:clr>
            <a:srgbClr val="FBAE40"/>
          </p15:clr>
        </p15:guide>
        <p15:guide id="12" pos="3176">
          <p15:clr>
            <a:srgbClr val="FBAE40"/>
          </p15:clr>
        </p15:guide>
        <p15:guide id="13" pos="3940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2352">
          <p15:clr>
            <a:srgbClr val="FBAE40"/>
          </p15:clr>
        </p15:guide>
        <p15:guide id="16" orient="horz" pos="24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E1CA300-B451-A048-8408-FA52BBBC4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rgbClr val="0077B3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D79DC2E-4F5A-E045-8370-A849FB985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49" y="450850"/>
            <a:ext cx="3611599" cy="134991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r"/>
          </a:blipFill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txBody>
          <a:bodyPr wrap="square" lIns="360000" tIns="270000" rIns="360000" bIns="270000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5CA9"/>
                </a:solidFill>
              </a:defRPr>
            </a:lvl1pPr>
            <a:lvl2pPr marL="0" indent="0">
              <a:lnSpc>
                <a:spcPct val="110000"/>
              </a:lnSpc>
              <a:spcBef>
                <a:spcPts val="1500"/>
              </a:spcBef>
              <a:tabLst/>
              <a:defRPr sz="1800">
                <a:solidFill>
                  <a:schemeClr val="tx1"/>
                </a:solidFill>
              </a:defRPr>
            </a:lvl2pPr>
          </a:lstStyle>
          <a:p>
            <a:r>
              <a:rPr lang="nl-NL" dirty="0" err="1"/>
              <a:t>Title</a:t>
            </a:r>
            <a:endParaRPr lang="nl-NL" dirty="0"/>
          </a:p>
          <a:p>
            <a:pPr lvl="1"/>
            <a:r>
              <a:rPr lang="nl-NL" dirty="0"/>
              <a:t>Body</a:t>
            </a:r>
          </a:p>
        </p:txBody>
      </p:sp>
      <p:sp>
        <p:nvSpPr>
          <p:cNvPr id="4" name="TypeTextLevel" hidden="1">
            <a:extLst>
              <a:ext uri="{FF2B5EF4-FFF2-40B4-BE49-F238E27FC236}">
                <a16:creationId xmlns:a16="http://schemas.microsoft.com/office/drawing/2014/main" id="{36D40590-4D6C-4940-801D-F2770FBA85A1}"/>
              </a:ext>
            </a:extLst>
          </p:cNvPr>
          <p:cNvSpPr txBox="1"/>
          <p:nvPr userDrawn="1"/>
        </p:nvSpPr>
        <p:spPr>
          <a:xfrm>
            <a:off x="-1680864" y="188640"/>
            <a:ext cx="168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err="1"/>
              <a:t>Caption</a:t>
            </a:r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3601741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66">
          <p15:clr>
            <a:srgbClr val="FBAE40"/>
          </p15:clr>
        </p15:guide>
        <p15:guide id="3" pos="2750">
          <p15:clr>
            <a:srgbClr val="FBAE40"/>
          </p15:clr>
        </p15:guide>
        <p15:guide id="4" pos="4934">
          <p15:clr>
            <a:srgbClr val="FBAE40"/>
          </p15:clr>
        </p15:guide>
        <p15:guide id="5" pos="52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7665E69-18C9-CF48-BFCD-B5F193A54EE1}"/>
              </a:ext>
            </a:extLst>
          </p:cNvPr>
          <p:cNvSpPr/>
          <p:nvPr userDrawn="1"/>
        </p:nvSpPr>
        <p:spPr>
          <a:xfrm flipH="1">
            <a:off x="-1" y="0"/>
            <a:ext cx="1235075" cy="6857999"/>
          </a:xfrm>
          <a:prstGeom prst="rect">
            <a:avLst/>
          </a:prstGeom>
          <a:solidFill>
            <a:srgbClr val="F2EF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50" y="451166"/>
            <a:ext cx="3653633" cy="782467"/>
          </a:xfrm>
          <a:prstGeom prst="rect">
            <a:avLst/>
          </a:prstGeom>
          <a:solidFill>
            <a:srgbClr val="0077B3"/>
          </a:solidFill>
        </p:spPr>
        <p:txBody>
          <a:bodyPr vert="horz" wrap="none" lIns="251999" tIns="216000" rIns="216000" bIns="216000" rtlCol="0" anchor="ctr">
            <a:sp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849" y="5958000"/>
            <a:ext cx="784225" cy="90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rgbClr val="7F7F7F"/>
                </a:solidFill>
                <a:latin typeface="DINPro" pitchFamily="2" charset="0"/>
              </a:defRPr>
            </a:lvl1pPr>
          </a:lstStyle>
          <a:p>
            <a:pPr algn="l"/>
            <a:fld id="{840C1E0B-154D-844F-9C3C-CB8827A7EAB0}" type="slidenum">
              <a:rPr lang="nl-NL" smtClean="0"/>
              <a:pPr algn="l"/>
              <a:t>‹nr.›</a:t>
            </a:fld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0943D11-E52B-384D-9FC1-2B4069AF5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5924" y="5957999"/>
            <a:ext cx="6925796" cy="900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 i="0">
                <a:solidFill>
                  <a:srgbClr val="7F7F7F"/>
                </a:solidFill>
                <a:latin typeface="DINPro" pitchFamily="2" charset="0"/>
              </a:defRPr>
            </a:lvl1pPr>
          </a:lstStyle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6ED97E-E821-4DC0-8C69-95518719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4366" y="1684373"/>
            <a:ext cx="10058373" cy="4273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6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98" r:id="rId2"/>
    <p:sldLayoutId id="2147483874" r:id="rId3"/>
    <p:sldLayoutId id="2147483885" r:id="rId4"/>
    <p:sldLayoutId id="2147483890" r:id="rId5"/>
    <p:sldLayoutId id="2147483889" r:id="rId6"/>
    <p:sldLayoutId id="2147483896" r:id="rId7"/>
    <p:sldLayoutId id="2147483900" r:id="rId8"/>
    <p:sldLayoutId id="2147483893" r:id="rId9"/>
    <p:sldLayoutId id="2147483879" r:id="rId10"/>
    <p:sldLayoutId id="2147483883" r:id="rId11"/>
    <p:sldLayoutId id="2147483895" r:id="rId12"/>
    <p:sldLayoutId id="2147483892" r:id="rId13"/>
    <p:sldLayoutId id="2147483886" r:id="rId14"/>
    <p:sldLayoutId id="2147483899" r:id="rId15"/>
    <p:sldLayoutId id="2147483897" r:id="rId1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chemeClr val="bg2"/>
          </a:solidFill>
          <a:latin typeface="DIN Pro Medium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0" i="0" kern="1200">
          <a:solidFill>
            <a:schemeClr val="tx2"/>
          </a:solidFill>
          <a:latin typeface="DIN Pro Medium" pitchFamily="2" charset="0"/>
          <a:ea typeface="+mn-ea"/>
          <a:cs typeface="+mn-cs"/>
        </a:defRPr>
      </a:lvl1pPr>
      <a:lvl2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/>
        <a:defRPr sz="1800" b="0" i="0" kern="1200">
          <a:solidFill>
            <a:schemeClr val="tx1"/>
          </a:solidFill>
          <a:latin typeface="DINPro" pitchFamily="2" charset="0"/>
          <a:ea typeface="+mn-ea"/>
          <a:cs typeface="+mn-cs"/>
        </a:defRPr>
      </a:lvl2pPr>
      <a:lvl3pPr marL="450850" indent="-277813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sz="1800" b="0" i="0" kern="1200" baseline="0">
          <a:solidFill>
            <a:schemeClr val="tx1"/>
          </a:solidFill>
          <a:latin typeface="DINPro" pitchFamily="2" charset="0"/>
          <a:ea typeface="+mn-ea"/>
          <a:cs typeface="Calibri Light" panose="020F0302020204030204" pitchFamily="34" charset="0"/>
        </a:defRPr>
      </a:lvl3pPr>
      <a:lvl4pPr marL="625475" indent="-174625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/>
        <a:defRPr lang="en-US" sz="1800" b="0" i="0" kern="1200" dirty="0">
          <a:solidFill>
            <a:schemeClr val="tx1"/>
          </a:solidFill>
          <a:latin typeface="DINPro" pitchFamily="2" charset="0"/>
          <a:ea typeface="+mn-ea"/>
          <a:cs typeface="+mn-cs"/>
        </a:defRPr>
      </a:lvl4pPr>
      <a:lvl5pPr marL="80962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4" userDrawn="1">
          <p15:clr>
            <a:srgbClr val="F26B43"/>
          </p15:clr>
        </p15:guide>
        <p15:guide id="4" orient="horz" pos="778" userDrawn="1">
          <p15:clr>
            <a:srgbClr val="F26B43"/>
          </p15:clr>
        </p15:guide>
        <p15:guide id="10" pos="7398" userDrawn="1">
          <p15:clr>
            <a:srgbClr val="F26B43"/>
          </p15:clr>
        </p15:guide>
        <p15:guide id="11" orient="horz" pos="3752" userDrawn="1">
          <p15:clr>
            <a:srgbClr val="F26B43"/>
          </p15:clr>
        </p15:guide>
        <p15:guide id="12" orient="horz" pos="4036" userDrawn="1">
          <p15:clr>
            <a:srgbClr val="F26B43"/>
          </p15:clr>
        </p15:guide>
        <p15:guide id="13" pos="284" userDrawn="1">
          <p15:clr>
            <a:srgbClr val="F26B43"/>
          </p15:clr>
        </p15:guide>
        <p15:guide id="15" orient="horz" pos="10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64D98E69-88BE-EC41-81CE-1AB7E03E05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829" b="7829"/>
          <a:stretch>
            <a:fillRect/>
          </a:stretch>
        </p:blipFill>
        <p:spPr>
          <a:xfrm>
            <a:off x="0" y="0"/>
            <a:ext cx="12193588" cy="6858000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7DB1AA-79AC-E74C-AC00-3643E2F86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952" y="115615"/>
            <a:ext cx="7259216" cy="1414742"/>
          </a:xfrm>
          <a:blipFill dpi="0" rotWithShape="1">
            <a:blip r:embed="rId4"/>
            <a:srcRect/>
            <a:tile tx="0" ty="0" sx="100000" sy="100000" flip="none" algn="tr"/>
          </a:blip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AANBESTEDING BEVEILIGINGSDIENSTEN</a:t>
            </a:r>
          </a:p>
          <a:p>
            <a:pPr lvl="1">
              <a:lnSpc>
                <a:spcPct val="100000"/>
              </a:lnSpc>
            </a:pP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Leveranciersbijeenkomst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met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aansluitend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de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schouw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30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1BA01-9CC5-4F05-A83E-748811F4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4713987" cy="782467"/>
          </a:xfrm>
        </p:spPr>
        <p:txBody>
          <a:bodyPr/>
          <a:lstStyle/>
          <a:p>
            <a:r>
              <a:rPr lang="nl-NL" dirty="0">
                <a:latin typeface="+mn-lt"/>
                <a:cs typeface="Gautami" panose="020B0502040204020203" pitchFamily="34" charset="0"/>
              </a:rPr>
              <a:t>PRIJZEN - MARTKCONFORMITEIT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6C51DA-F8E1-491C-BE7D-7A0E755E3F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8082" y="1685925"/>
            <a:ext cx="10226243" cy="4270374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</a:pPr>
            <a:r>
              <a:rPr lang="nl-NL" dirty="0">
                <a:latin typeface="+mn-lt"/>
              </a:rPr>
              <a:t>In lijn met de CAO</a:t>
            </a:r>
          </a:p>
          <a:p>
            <a:pPr lvl="1"/>
            <a:r>
              <a:rPr lang="nl-NL" sz="2400" dirty="0">
                <a:latin typeface="+mn-lt"/>
              </a:rPr>
              <a:t>Voorbeeld: Het avondtarief dient ten opzichte van het dagtarief in lijn te zijn met het percentage benoemd in de CAO.</a:t>
            </a:r>
          </a:p>
          <a:p>
            <a:pPr lvl="1"/>
            <a:r>
              <a:rPr lang="nl-NL" sz="2400" dirty="0">
                <a:latin typeface="+mn-lt"/>
              </a:rPr>
              <a:t>De toeslag is: </a:t>
            </a:r>
          </a:p>
          <a:p>
            <a:pPr marL="793750" lvl="2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35%: 	tussen zaterdag 00.00 uur en zondag 24.00 uur </a:t>
            </a:r>
          </a:p>
          <a:p>
            <a:pPr marL="793750" lvl="2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20%: 	maandag tot en met vrijdag tussen 00.00 uur en 07.00 uur </a:t>
            </a:r>
          </a:p>
          <a:p>
            <a:pPr marL="793750" lvl="2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10%:	maandag tot en met vrijdag tussen 18.00 uur en 24.00 uur </a:t>
            </a:r>
          </a:p>
          <a:p>
            <a:pPr marL="793750" lvl="2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100%: 	op oudejaarsdag na 16.00 uur.</a:t>
            </a:r>
          </a:p>
          <a:p>
            <a:pPr marL="457200" lvl="1">
              <a:lnSpc>
                <a:spcPct val="107000"/>
              </a:lnSpc>
            </a:pPr>
            <a:endParaRPr lang="nl-NL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651B1D-AB45-47CC-8665-E943006FD9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FCO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B6D537-824D-4037-AFC5-2F09EABEA1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10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939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2C874-6B39-414D-80B1-155B7102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1860770" cy="782467"/>
          </a:xfrm>
        </p:spPr>
        <p:txBody>
          <a:bodyPr/>
          <a:lstStyle/>
          <a:p>
            <a:r>
              <a:rPr lang="nl-NL" dirty="0">
                <a:latin typeface="+mn-lt"/>
                <a:cs typeface="Gautami" panose="020B0502040204020203" pitchFamily="34" charset="0"/>
              </a:rPr>
              <a:t>PLANNING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8DDEA3-F11D-448A-BB41-82002387A7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FCO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65D68E-00AE-4BEE-A8AB-6F6ADF0350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11</a:t>
            </a:fld>
            <a:r>
              <a:rPr lang="nl-NL"/>
              <a:t> </a:t>
            </a:r>
            <a:endParaRPr lang="nl-NL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0CE068C0-FC1C-4DDF-91D3-678F345E9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78060"/>
              </p:ext>
            </p:extLst>
          </p:nvPr>
        </p:nvGraphicFramePr>
        <p:xfrm>
          <a:off x="1860331" y="2401156"/>
          <a:ext cx="9512350" cy="3379159"/>
        </p:xfrm>
        <a:graphic>
          <a:graphicData uri="http://schemas.openxmlformats.org/drawingml/2006/table">
            <a:tbl>
              <a:tblPr firstRow="1" bandRow="1">
                <a:tableStyleId>{7BEBEF05-B2D3-47B2-9E27-61AD2477CBAF}</a:tableStyleId>
              </a:tblPr>
              <a:tblGrid>
                <a:gridCol w="4727841">
                  <a:extLst>
                    <a:ext uri="{9D8B030D-6E8A-4147-A177-3AD203B41FA5}">
                      <a16:colId xmlns:a16="http://schemas.microsoft.com/office/drawing/2014/main" val="2029861254"/>
                    </a:ext>
                  </a:extLst>
                </a:gridCol>
                <a:gridCol w="4784509">
                  <a:extLst>
                    <a:ext uri="{9D8B030D-6E8A-4147-A177-3AD203B41FA5}">
                      <a16:colId xmlns:a16="http://schemas.microsoft.com/office/drawing/2014/main" val="3422040930"/>
                    </a:ext>
                  </a:extLst>
                </a:gridCol>
              </a:tblGrid>
              <a:tr h="482737">
                <a:tc>
                  <a:txBody>
                    <a:bodyPr/>
                    <a:lstStyle/>
                    <a:p>
                      <a:r>
                        <a:rPr lang="nl-NL" dirty="0"/>
                        <a:t>Actie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054359"/>
                  </a:ext>
                </a:extLst>
              </a:tr>
              <a:tr h="482737">
                <a:tc>
                  <a:txBody>
                    <a:bodyPr/>
                    <a:lstStyle/>
                    <a:p>
                      <a:r>
                        <a:rPr lang="nl-NL" sz="1800" dirty="0"/>
                        <a:t>Vragen Nota van Inlichtingen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20 juni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402778"/>
                  </a:ext>
                </a:extLst>
              </a:tr>
              <a:tr h="482737">
                <a:tc>
                  <a:txBody>
                    <a:bodyPr/>
                    <a:lstStyle/>
                    <a:p>
                      <a:r>
                        <a:rPr lang="nl-NL" sz="1800" dirty="0"/>
                        <a:t>Verzenden Nota van Inlichtingen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29 juni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033790"/>
                  </a:ext>
                </a:extLst>
              </a:tr>
              <a:tr h="482737">
                <a:tc>
                  <a:txBody>
                    <a:bodyPr/>
                    <a:lstStyle/>
                    <a:p>
                      <a:r>
                        <a:rPr lang="nl-NL" sz="1800" dirty="0"/>
                        <a:t>Sluiting inschrijvingstermijn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30 augustus 2022, 10.00 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559416"/>
                  </a:ext>
                </a:extLst>
              </a:tr>
              <a:tr h="482737">
                <a:tc>
                  <a:txBody>
                    <a:bodyPr/>
                    <a:lstStyle/>
                    <a:p>
                      <a:r>
                        <a:rPr lang="nl-NL" sz="1800" dirty="0"/>
                        <a:t>Presentaties/interviews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13 en 15 september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384660"/>
                  </a:ext>
                </a:extLst>
              </a:tr>
              <a:tr h="482737">
                <a:tc>
                  <a:txBody>
                    <a:bodyPr/>
                    <a:lstStyle/>
                    <a:p>
                      <a:r>
                        <a:rPr lang="nl-NL" sz="1800" dirty="0"/>
                        <a:t>Gunning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30 september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045892"/>
                  </a:ext>
                </a:extLst>
              </a:tr>
              <a:tr h="482737">
                <a:tc>
                  <a:txBody>
                    <a:bodyPr/>
                    <a:lstStyle/>
                    <a:p>
                      <a:r>
                        <a:rPr lang="nl-NL" sz="1800" dirty="0"/>
                        <a:t>Start dienstverlening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 januari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916461"/>
                  </a:ext>
                </a:extLst>
              </a:tr>
            </a:tbl>
          </a:graphicData>
        </a:graphic>
      </p:graphicFrame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D276F405-5C9E-4F60-9FBB-6767653FF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8083" y="1685925"/>
            <a:ext cx="9569018" cy="505071"/>
          </a:xfrm>
        </p:spPr>
        <p:txBody>
          <a:bodyPr>
            <a:normAutofit/>
          </a:bodyPr>
          <a:lstStyle/>
          <a:p>
            <a:r>
              <a:rPr lang="nl-NL" dirty="0">
                <a:latin typeface="+mn-lt"/>
              </a:rPr>
              <a:t>Belangrijkste data</a:t>
            </a:r>
          </a:p>
        </p:txBody>
      </p:sp>
    </p:spTree>
    <p:extLst>
      <p:ext uri="{BB962C8B-B14F-4D97-AF65-F5344CB8AC3E}">
        <p14:creationId xmlns:p14="http://schemas.microsoft.com/office/powerpoint/2010/main" val="199884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CC0E997-C2CC-9C45-AE3D-C07DC25D0F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851" y="1680793"/>
            <a:ext cx="11299824" cy="1337447"/>
          </a:xfrm>
        </p:spPr>
        <p:txBody>
          <a:bodyPr/>
          <a:lstStyle/>
          <a:p>
            <a:r>
              <a:rPr lang="en-GB" dirty="0">
                <a:latin typeface="+mn-lt"/>
              </a:rPr>
              <a:t>BEDANKT VOOR DE AANDACHT EN SUCCES!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A6FEC08-54F3-C94A-B148-022C58EC0076}"/>
              </a:ext>
            </a:extLst>
          </p:cNvPr>
          <p:cNvSpPr txBox="1"/>
          <p:nvPr/>
        </p:nvSpPr>
        <p:spPr>
          <a:xfrm>
            <a:off x="220006" y="948776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en-GB" sz="2400" dirty="0">
              <a:solidFill>
                <a:srgbClr val="005C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39CC8C-765A-8841-9702-300428D8E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400" dirty="0">
                <a:latin typeface="+mn-lt"/>
              </a:rPr>
              <a:t>VISIE BEVEILIGING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87D9100-6013-D84C-9123-A0198041AEBD}"/>
              </a:ext>
            </a:extLst>
          </p:cNvPr>
          <p:cNvSpPr txBox="1"/>
          <p:nvPr/>
        </p:nvSpPr>
        <p:spPr>
          <a:xfrm>
            <a:off x="9570027" y="3595255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en-GB" sz="2400" dirty="0">
              <a:solidFill>
                <a:srgbClr val="005C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3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1BA01-9CC5-4F05-A83E-748811F4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2846617" cy="782467"/>
          </a:xfrm>
        </p:spPr>
        <p:txBody>
          <a:bodyPr/>
          <a:lstStyle/>
          <a:p>
            <a:r>
              <a:rPr lang="nl-NL" dirty="0">
                <a:latin typeface="+mn-lt"/>
              </a:rPr>
              <a:t>VISIE BEVEILIGING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6C51DA-F8E1-491C-BE7D-7A0E755E3F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8082" y="1685925"/>
            <a:ext cx="10226243" cy="4270374"/>
          </a:xfrm>
        </p:spPr>
        <p:txBody>
          <a:bodyPr/>
          <a:lstStyle/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>
                <a:latin typeface="+mn-lt"/>
              </a:rPr>
              <a:t>De visie beveiliging is onderdeel van de integrale veiligheidsvisie van de VU. Belangrijk speerpunten zijn onder andere:</a:t>
            </a:r>
          </a:p>
          <a:p>
            <a:endParaRPr lang="nl-NL" dirty="0">
              <a:latin typeface="+mn-lt"/>
            </a:endParaRPr>
          </a:p>
          <a:p>
            <a:pPr marL="908050" lvl="2" indent="-4572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Co-creatie</a:t>
            </a:r>
          </a:p>
          <a:p>
            <a:pPr marL="908050" lvl="2" indent="-457200">
              <a:buFont typeface="Wingdings" panose="05000000000000000000" pitchFamily="2" charset="2"/>
              <a:buChar char="Ø"/>
            </a:pPr>
            <a:endParaRPr lang="nl-NL" sz="2400" dirty="0">
              <a:latin typeface="+mn-lt"/>
            </a:endParaRPr>
          </a:p>
          <a:p>
            <a:pPr marL="908050" lvl="2" indent="-4572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Alert en proactief</a:t>
            </a:r>
          </a:p>
          <a:p>
            <a:pPr marL="908050" lvl="2" indent="-457200">
              <a:buFont typeface="Wingdings" panose="05000000000000000000" pitchFamily="2" charset="2"/>
              <a:buChar char="Ø"/>
            </a:pPr>
            <a:endParaRPr lang="nl-NL" sz="2400" dirty="0">
              <a:latin typeface="+mn-lt"/>
            </a:endParaRPr>
          </a:p>
          <a:p>
            <a:pPr marL="908050" lvl="2" indent="-4572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Techniek ter ondersteuning</a:t>
            </a:r>
          </a:p>
          <a:p>
            <a:pPr marL="908050" lvl="2" indent="-457200">
              <a:buFont typeface="+mj-lt"/>
              <a:buAutoNum type="alphaLcParenR"/>
            </a:pPr>
            <a:endParaRPr lang="nl-NL" sz="2000" dirty="0">
              <a:latin typeface="+mn-lt"/>
            </a:endParaRPr>
          </a:p>
          <a:p>
            <a:pPr marL="908050" lvl="2" indent="-457200">
              <a:buFont typeface="+mj-lt"/>
              <a:buAutoNum type="alphaLcParenR"/>
            </a:pPr>
            <a:endParaRPr lang="nl-NL" sz="2000" dirty="0">
              <a:latin typeface="+mn-lt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651B1D-AB45-47CC-8665-E943006FD9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FCO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B6D537-824D-4037-AFC5-2F09EABEA1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3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020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1BA01-9CC5-4F05-A83E-748811F4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6434138" cy="782467"/>
          </a:xfrm>
        </p:spPr>
        <p:txBody>
          <a:bodyPr/>
          <a:lstStyle/>
          <a:p>
            <a:r>
              <a:rPr lang="nl-NL" dirty="0">
                <a:latin typeface="+mn-lt"/>
              </a:rPr>
              <a:t>HUIDIGE SITUATIE BEVEILIGINGSORGANISATIE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6C51DA-F8E1-491C-BE7D-7A0E755E3F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8082" y="1685925"/>
            <a:ext cx="10226243" cy="4270374"/>
          </a:xfrm>
        </p:spPr>
        <p:txBody>
          <a:bodyPr/>
          <a:lstStyle/>
          <a:p>
            <a:pPr marL="342900" lvl="1" indent="-342900">
              <a:buFont typeface="Wingdings" panose="05000000000000000000" pitchFamily="2" charset="2"/>
              <a:buChar char="Ø"/>
            </a:pPr>
            <a:endParaRPr lang="nl-NL" sz="2000" dirty="0">
              <a:latin typeface="+mn-lt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Open tenzij..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Beveiligers/surveillanten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Gastdames en –heren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Systemen</a:t>
            </a:r>
          </a:p>
          <a:p>
            <a:pPr marL="342900" lvl="1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651B1D-AB45-47CC-8665-E943006FD9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FCO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B6D537-824D-4037-AFC5-2F09EABEA1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4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619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39CC8C-765A-8841-9702-300428D8E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latin typeface="+mn-lt"/>
              </a:rPr>
              <a:t>DE UITVRAAG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87D9100-6013-D84C-9123-A0198041AEBD}"/>
              </a:ext>
            </a:extLst>
          </p:cNvPr>
          <p:cNvSpPr txBox="1"/>
          <p:nvPr/>
        </p:nvSpPr>
        <p:spPr>
          <a:xfrm>
            <a:off x="9570027" y="3595255"/>
            <a:ext cx="0" cy="0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algn="ctr" rotWithShape="0">
              <a:schemeClr val="tx1">
                <a:alpha val="5000"/>
              </a:schemeClr>
            </a:outerShdw>
          </a:effectLst>
        </p:spPr>
        <p:txBody>
          <a:bodyPr wrap="none" lIns="360000" tIns="360000" rIns="360000" bIns="360000" rtlCol="0">
            <a:noAutofit/>
          </a:bodyPr>
          <a:lstStyle/>
          <a:p>
            <a:pPr algn="l"/>
            <a:endParaRPr lang="en-GB" sz="2400" dirty="0">
              <a:solidFill>
                <a:srgbClr val="005C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3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1BA01-9CC5-4F05-A83E-748811F4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527893" cy="782467"/>
          </a:xfrm>
        </p:spPr>
        <p:txBody>
          <a:bodyPr/>
          <a:lstStyle/>
          <a:p>
            <a:r>
              <a:rPr lang="en-US" dirty="0">
                <a:latin typeface="+mn-lt"/>
              </a:rPr>
              <a:t>DE ONTWIKKELDOELEN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6C51DA-F8E1-491C-BE7D-7A0E755E3F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8082" y="1685925"/>
            <a:ext cx="10226243" cy="4270374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nl-NL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  <a:latin typeface="+mn-lt"/>
              </a:rPr>
              <a:t>Sociale veiligheid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nl-NL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  <a:latin typeface="+mn-lt"/>
              </a:rPr>
              <a:t>Techniek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nl-NL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  <a:latin typeface="+mn-lt"/>
              </a:rPr>
              <a:t>Communicatie, ontwikkeling en inzet personeel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nl-NL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  <a:latin typeface="+mn-lt"/>
              </a:rPr>
              <a:t>Inspelen op onvoorziene omstandigheden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nl-NL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  <a:latin typeface="+mn-lt"/>
              </a:rPr>
              <a:t>Diversiteit; meer verscheidenheid gewenst vanuit participatie 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651B1D-AB45-47CC-8665-E943006FD9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FCO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B6D537-824D-4037-AFC5-2F09EABEA1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6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574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1BA01-9CC5-4F05-A83E-748811F4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4254054" cy="782467"/>
          </a:xfrm>
        </p:spPr>
        <p:txBody>
          <a:bodyPr/>
          <a:lstStyle/>
          <a:p>
            <a:r>
              <a:rPr lang="nl-NL" dirty="0">
                <a:latin typeface="+mn-lt"/>
              </a:rPr>
              <a:t>ONTWIKKELING BEVEILIGING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6C51DA-F8E1-491C-BE7D-7A0E755E3F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8082" y="1685925"/>
            <a:ext cx="10226243" cy="4270374"/>
          </a:xfrm>
        </p:spPr>
        <p:txBody>
          <a:bodyPr/>
          <a:lstStyle/>
          <a:p>
            <a:r>
              <a:rPr lang="nl-NL" dirty="0">
                <a:latin typeface="+mn-lt"/>
              </a:rPr>
              <a:t>Kwaliteit op basis van ontwikkeldoelen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endParaRPr lang="nl-NL" sz="2400" dirty="0">
              <a:latin typeface="+mn-lt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Na gunning vastleggen van concrete afspraken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Gedurende de contractperiode samen verder ontwikkelen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Sturing op basis van </a:t>
            </a:r>
            <a:r>
              <a:rPr lang="nl-NL" sz="2400" dirty="0" err="1">
                <a:latin typeface="+mn-lt"/>
              </a:rPr>
              <a:t>KPI’s</a:t>
            </a:r>
            <a:r>
              <a:rPr lang="nl-NL" sz="2400" dirty="0">
                <a:latin typeface="+mn-lt"/>
              </a:rPr>
              <a:t> </a:t>
            </a:r>
          </a:p>
          <a:p>
            <a:pPr marL="342900" lvl="1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651B1D-AB45-47CC-8665-E943006FD9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FCO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B6D537-824D-4037-AFC5-2F09EABEA1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7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567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A8D1F-DCA1-4DB6-AD6E-36901F0F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3037630" cy="782467"/>
          </a:xfrm>
        </p:spPr>
        <p:txBody>
          <a:bodyPr/>
          <a:lstStyle/>
          <a:p>
            <a:r>
              <a:rPr lang="nl-NL" dirty="0">
                <a:latin typeface="+mn-lt"/>
              </a:rPr>
              <a:t>VRAAG EN WEGING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EEED34-D78A-4440-A514-62AFB3EBFB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Footer text - Faculty or Research Institute name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279BCB-32AB-4D8C-BC34-13EB749CD3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8</a:t>
            </a:fld>
            <a:r>
              <a:rPr lang="nl-NL"/>
              <a:t> 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CD9084-69DD-458F-8908-9D04F8153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409" y="1857539"/>
            <a:ext cx="9835755" cy="414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6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1BA01-9CC5-4F05-A83E-748811F4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41" y="447567"/>
            <a:ext cx="1509713" cy="782467"/>
          </a:xfrm>
        </p:spPr>
        <p:txBody>
          <a:bodyPr/>
          <a:lstStyle/>
          <a:p>
            <a:r>
              <a:rPr lang="nl-NL" dirty="0">
                <a:latin typeface="+mn-lt"/>
                <a:cs typeface="Gautami" panose="020B0502040204020203" pitchFamily="34" charset="0"/>
              </a:rPr>
              <a:t>PRIJZEN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6C51DA-F8E1-491C-BE7D-7A0E755E3F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8082" y="1685925"/>
            <a:ext cx="10226243" cy="4270374"/>
          </a:xfrm>
        </p:spPr>
        <p:txBody>
          <a:bodyPr>
            <a:normAutofit/>
          </a:bodyPr>
          <a:lstStyle/>
          <a:p>
            <a:r>
              <a:rPr lang="nl-NL" dirty="0">
                <a:latin typeface="+mn-lt"/>
              </a:rPr>
              <a:t>Marktconformiteit</a:t>
            </a:r>
          </a:p>
          <a:p>
            <a:endParaRPr lang="nl-NL" dirty="0">
              <a:latin typeface="+mn-lt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Cao loon + opslag + overhead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Tarieven die niet marktconform zijn kunnen worden uitgesloten</a:t>
            </a:r>
          </a:p>
          <a:p>
            <a:pPr marL="457200" lvl="1">
              <a:lnSpc>
                <a:spcPct val="107000"/>
              </a:lnSpc>
            </a:pPr>
            <a:endParaRPr lang="nl-NL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B651B1D-AB45-47CC-8665-E943006FD9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FCO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B6D537-824D-4037-AFC5-2F09EABEA1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fld id="{840C1E0B-154D-844F-9C3C-CB8827A7EAB0}" type="slidenum">
              <a:rPr lang="nl-NL" smtClean="0"/>
              <a:pPr algn="l"/>
              <a:t>9</a:t>
            </a:fld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48102"/>
      </p:ext>
    </p:extLst>
  </p:cSld>
  <p:clrMapOvr>
    <a:masterClrMapping/>
  </p:clrMapOvr>
</p:sld>
</file>

<file path=ppt/theme/theme1.xml><?xml version="1.0" encoding="utf-8"?>
<a:theme xmlns:a="http://schemas.openxmlformats.org/drawingml/2006/main" name="VU layout">
  <a:themeElements>
    <a:clrScheme name="VU colors">
      <a:dk1>
        <a:srgbClr val="000000"/>
      </a:dk1>
      <a:lt1>
        <a:srgbClr val="0089CF"/>
      </a:lt1>
      <a:dk2>
        <a:srgbClr val="0089CF"/>
      </a:dk2>
      <a:lt2>
        <a:srgbClr val="FFFFFF"/>
      </a:lt2>
      <a:accent1>
        <a:srgbClr val="0089CF"/>
      </a:accent1>
      <a:accent2>
        <a:srgbClr val="4FAF48"/>
      </a:accent2>
      <a:accent3>
        <a:srgbClr val="E8692D"/>
      </a:accent3>
      <a:accent4>
        <a:srgbClr val="8E4DA4"/>
      </a:accent4>
      <a:accent5>
        <a:srgbClr val="F3BA30"/>
      </a:accent5>
      <a:accent6>
        <a:srgbClr val="66666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  <a:effectLst>
          <a:outerShdw blurRad="254000" dist="127000" dir="2700000" algn="ctr" rotWithShape="0">
            <a:schemeClr val="tx1">
              <a:alpha val="5000"/>
            </a:schemeClr>
          </a:outerShdw>
        </a:effectLst>
      </a:spPr>
      <a:bodyPr wrap="square" lIns="360000" tIns="360000" rIns="360000" bIns="360000" rtlCol="0">
        <a:noAutofit/>
      </a:bodyPr>
      <a:lstStyle>
        <a:defPPr algn="l">
          <a:defRPr sz="2400" dirty="0">
            <a:solidFill>
              <a:srgbClr val="005CA9"/>
            </a:solidFill>
          </a:defRPr>
        </a:defPPr>
      </a:lstStyle>
    </a:txDef>
  </a:objectDefaults>
  <a:extraClrSchemeLst/>
  <a:custClrLst>
    <a:custClr name="VU blue">
      <a:srgbClr val="0077B3"/>
    </a:custClr>
    <a:custClr name="Orange-red">
      <a:srgbClr val="CC4100"/>
    </a:custClr>
    <a:custClr name="Green">
      <a:srgbClr val="008053"/>
    </a:custClr>
    <a:custClr name="Purple">
      <a:srgbClr val="3B2171"/>
    </a:custClr>
    <a:custClr name="Blue">
      <a:srgbClr val="66AFD4"/>
    </a:custClr>
    <a:custClr name="Chart green">
      <a:srgbClr val="66AFD4"/>
    </a:custClr>
    <a:custClr name="Chart orange">
      <a:srgbClr val="E8692D"/>
    </a:custClr>
    <a:custClr name="Chart purple">
      <a:srgbClr val="8E4DA4"/>
    </a:custClr>
    <a:custClr name="Chart yellow">
      <a:srgbClr val="F3BA30"/>
    </a:custClr>
    <a:custClr name="Chart light grey">
      <a:srgbClr val="D8D3D0"/>
    </a:custClr>
    <a:custClr name="Chart dart grey">
      <a:srgbClr val="066666"/>
    </a:custClr>
    <a:custClr name="Light blue">
      <a:srgbClr val="DFF2FD"/>
    </a:custClr>
    <a:custClr name="Light orange">
      <a:srgbClr val="FCD3B6"/>
    </a:custClr>
    <a:custClr name="Light green">
      <a:srgbClr val="EBF0C6"/>
    </a:custClr>
    <a:custClr name="Light purple">
      <a:srgbClr val="DDC6EE"/>
    </a:custClr>
    <a:custClr name="Change your world">
      <a:srgbClr val="005B9D"/>
    </a:custClr>
  </a:custClrLst>
  <a:extLst>
    <a:ext uri="{05A4C25C-085E-4340-85A3-A5531E510DB2}">
      <thm15:themeFamily xmlns:thm15="http://schemas.microsoft.com/office/thememl/2012/main" name="VU presentation.potx" id="{B491838A-1F74-4D87-B398-7CDD8260CE70}" vid="{3D16D61C-C7BD-4AEA-844B-7B33D039B99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VU Presentation</Template>
  <TotalTime>746</TotalTime>
  <Words>602</Words>
  <Application>Microsoft Office PowerPoint</Application>
  <PresentationFormat>Aangepast</PresentationFormat>
  <Paragraphs>123</Paragraphs>
  <Slides>12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DIN Pro Medium</vt:lpstr>
      <vt:lpstr>DINPro</vt:lpstr>
      <vt:lpstr>Wingdings</vt:lpstr>
      <vt:lpstr>VU layout</vt:lpstr>
      <vt:lpstr>PowerPoint-presentatie</vt:lpstr>
      <vt:lpstr>PowerPoint-presentatie</vt:lpstr>
      <vt:lpstr>VISIE BEVEILIGING</vt:lpstr>
      <vt:lpstr>HUIDIGE SITUATIE BEVEILIGINGSORGANISATIE</vt:lpstr>
      <vt:lpstr>PowerPoint-presentatie</vt:lpstr>
      <vt:lpstr>DE ONTWIKKELDOELEN</vt:lpstr>
      <vt:lpstr>ONTWIKKELING BEVEILIGING</vt:lpstr>
      <vt:lpstr>VRAAG EN WEGING</vt:lpstr>
      <vt:lpstr>PRIJZEN</vt:lpstr>
      <vt:lpstr>PRIJZEN - MARTKCONFORMITEIT</vt:lpstr>
      <vt:lpstr>PLANNING</vt:lpstr>
      <vt:lpstr>PowerPoint-presentatie</vt:lpstr>
    </vt:vector>
  </TitlesOfParts>
  <Manager/>
  <Company>VU Amsterdam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slide types</dc:title>
  <dc:subject/>
  <dc:creator>Trompetter, H.A.</dc:creator>
  <cp:keywords/>
  <dc:description/>
  <cp:lastModifiedBy>Ouchan, T. (Tarik)</cp:lastModifiedBy>
  <cp:revision>43</cp:revision>
  <dcterms:created xsi:type="dcterms:W3CDTF">2021-08-09T12:28:22Z</dcterms:created>
  <dcterms:modified xsi:type="dcterms:W3CDTF">2022-06-07T10:04:18Z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Name">
    <vt:lpwstr>VU</vt:lpwstr>
  </property>
  <property fmtid="{D5CDD505-2E9C-101B-9397-08002B2CF9AE}" pid="3" name="SjabloonVersiedatum">
    <vt:lpwstr>11 12 2020</vt:lpwstr>
  </property>
</Properties>
</file>