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a1d34cdf86ed4f48" Type="http://schemas.microsoft.com/office/2006/relationships/ui/extensibility" Target="customUI/customUI.xml"/><Relationship Id="rId5" Type="http://schemas.openxmlformats.org/officeDocument/2006/relationships/custom-properties" Target="docProps/custom.xml"/><Relationship Id="Rafdc7e77197f4eaf" Type="http://schemas.microsoft.com/office/2007/relationships/ui/extensibility" Target="customUI/customUI14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57" r:id="rId2"/>
    <p:sldId id="262" r:id="rId3"/>
    <p:sldId id="318" r:id="rId4"/>
    <p:sldId id="331" r:id="rId5"/>
    <p:sldId id="335" r:id="rId6"/>
    <p:sldId id="354" r:id="rId7"/>
    <p:sldId id="345" r:id="rId8"/>
    <p:sldId id="346" r:id="rId9"/>
    <p:sldId id="347" r:id="rId10"/>
    <p:sldId id="349" r:id="rId11"/>
    <p:sldId id="353" r:id="rId12"/>
    <p:sldId id="350" r:id="rId13"/>
    <p:sldId id="351" r:id="rId14"/>
    <p:sldId id="341" r:id="rId15"/>
    <p:sldId id="352" r:id="rId16"/>
    <p:sldId id="338" r:id="rId17"/>
    <p:sldId id="342" r:id="rId18"/>
    <p:sldId id="337" r:id="rId19"/>
    <p:sldId id="355" r:id="rId20"/>
    <p:sldId id="356" r:id="rId21"/>
    <p:sldId id="334" r:id="rId22"/>
  </p:sldIdLst>
  <p:sldSz cx="9144000" cy="6858000" type="screen4x3"/>
  <p:notesSz cx="7023100" cy="9309100"/>
  <p:defaultTextStyle>
    <a:defPPr>
      <a:defRPr lang="en-US"/>
    </a:defPPr>
    <a:lvl1pPr algn="l" rtl="0" eaLnBrk="0" fontAlgn="base" hangingPunct="0">
      <a:spcBef>
        <a:spcPct val="50000"/>
      </a:spcBef>
      <a:spcAft>
        <a:spcPct val="0"/>
      </a:spcAft>
      <a:defRPr sz="2200"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eaLnBrk="0" fontAlgn="base" hangingPunct="0">
      <a:spcBef>
        <a:spcPct val="50000"/>
      </a:spcBef>
      <a:spcAft>
        <a:spcPct val="0"/>
      </a:spcAft>
      <a:defRPr sz="2200"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eaLnBrk="0" fontAlgn="base" hangingPunct="0">
      <a:spcBef>
        <a:spcPct val="50000"/>
      </a:spcBef>
      <a:spcAft>
        <a:spcPct val="0"/>
      </a:spcAft>
      <a:defRPr sz="2200"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eaLnBrk="0" fontAlgn="base" hangingPunct="0">
      <a:spcBef>
        <a:spcPct val="50000"/>
      </a:spcBef>
      <a:spcAft>
        <a:spcPct val="0"/>
      </a:spcAft>
      <a:defRPr sz="2200"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eaLnBrk="0" fontAlgn="base" hangingPunct="0">
      <a:spcBef>
        <a:spcPct val="50000"/>
      </a:spcBef>
      <a:spcAft>
        <a:spcPct val="0"/>
      </a:spcAft>
      <a:defRPr sz="2200"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2200"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2200"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2200"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2200"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03F7926-C8AA-40EC-B156-2743E9484127}">
          <p14:sldIdLst/>
        </p14:section>
        <p14:section name="Untitled Section" id="{238E889D-28FA-4B89-933B-55E67453625E}">
          <p14:sldIdLst>
            <p14:sldId id="357"/>
            <p14:sldId id="262"/>
            <p14:sldId id="318"/>
            <p14:sldId id="331"/>
            <p14:sldId id="335"/>
            <p14:sldId id="354"/>
            <p14:sldId id="345"/>
            <p14:sldId id="346"/>
            <p14:sldId id="347"/>
            <p14:sldId id="349"/>
            <p14:sldId id="353"/>
            <p14:sldId id="350"/>
            <p14:sldId id="351"/>
            <p14:sldId id="341"/>
            <p14:sldId id="352"/>
            <p14:sldId id="338"/>
            <p14:sldId id="342"/>
            <p14:sldId id="337"/>
            <p14:sldId id="355"/>
            <p14:sldId id="356"/>
            <p14:sldId id="33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78" userDrawn="1">
          <p15:clr>
            <a:srgbClr val="A4A3A4"/>
          </p15:clr>
        </p15:guide>
        <p15:guide id="2" pos="2250" userDrawn="1">
          <p15:clr>
            <a:srgbClr val="A4A3A4"/>
          </p15:clr>
        </p15:guide>
        <p15:guide id="3" orient="horz" pos="2932" userDrawn="1">
          <p15:clr>
            <a:srgbClr val="A4A3A4"/>
          </p15:clr>
        </p15:guide>
        <p15:guide id="4" pos="221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ssen, Saskia (ZN)" initials="JS(" lastIdx="7" clrIdx="0">
    <p:extLst>
      <p:ext uri="{19B8F6BF-5375-455C-9EA6-DF929625EA0E}">
        <p15:presenceInfo xmlns:p15="http://schemas.microsoft.com/office/powerpoint/2012/main" userId="S-1-5-21-1046319769-833967741-3563887046-494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BC7"/>
    <a:srgbClr val="000000"/>
    <a:srgbClr val="B80047"/>
    <a:srgbClr val="FEFADA"/>
    <a:srgbClr val="FFCCCC"/>
    <a:srgbClr val="FFFF66"/>
    <a:srgbClr val="FBE961"/>
    <a:srgbClr val="FDF5B9"/>
    <a:srgbClr val="F9E11E"/>
    <a:srgbClr val="5528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8326" autoAdjust="0"/>
    <p:restoredTop sz="94872" autoAdjust="0"/>
  </p:normalViewPr>
  <p:slideViewPr>
    <p:cSldViewPr>
      <p:cViewPr varScale="1">
        <p:scale>
          <a:sx n="63" d="100"/>
          <a:sy n="63" d="100"/>
        </p:scale>
        <p:origin x="88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notesViewPr>
    <p:cSldViewPr>
      <p:cViewPr varScale="1">
        <p:scale>
          <a:sx n="84" d="100"/>
          <a:sy n="84" d="100"/>
        </p:scale>
        <p:origin x="-3204" y="-78"/>
      </p:cViewPr>
      <p:guideLst>
        <p:guide orient="horz" pos="2778"/>
        <p:guide pos="2250"/>
        <p:guide orient="horz" pos="2932"/>
        <p:guide pos="221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41230" y="440677"/>
            <a:ext cx="5953527" cy="40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3345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endParaRPr lang="nl-NL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41230" y="112914"/>
            <a:ext cx="3042807" cy="144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33450">
              <a:spcBef>
                <a:spcPct val="0"/>
              </a:spcBef>
              <a:defRPr sz="800">
                <a:latin typeface="Arial" charset="0"/>
              </a:defRPr>
            </a:lvl1pPr>
          </a:lstStyle>
          <a:p>
            <a:endParaRPr lang="nl-NL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41229" y="8843332"/>
            <a:ext cx="6108164" cy="46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93345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r>
              <a:rPr lang="nl-NL"/>
              <a:t>Eventuele voettekst</a:t>
            </a:r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710604" y="8843332"/>
            <a:ext cx="231956" cy="46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ctr" defTabSz="93345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fld id="{0E374DAA-8175-4415-A3BA-057B77C0EE0E}" type="slidenum">
              <a:rPr lang="nl-NL"/>
              <a:pPr/>
              <a:t>‹nr.›</a:t>
            </a:fld>
            <a:endParaRPr lang="nl-NL"/>
          </a:p>
        </p:txBody>
      </p:sp>
      <p:sp>
        <p:nvSpPr>
          <p:cNvPr id="32788" name="RubriceringEnMerking2"/>
          <p:cNvSpPr txBox="1">
            <a:spLocks noChangeArrowheads="1"/>
          </p:cNvSpPr>
          <p:nvPr/>
        </p:nvSpPr>
        <p:spPr bwMode="auto">
          <a:xfrm rot="-5400000">
            <a:off x="4949501" y="2749126"/>
            <a:ext cx="3762219" cy="127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r">
              <a:spcBef>
                <a:spcPct val="0"/>
              </a:spcBef>
            </a:pPr>
            <a:endParaRPr lang="nl-NL" sz="800">
              <a:latin typeface="Arial" charset="0"/>
            </a:endParaRPr>
          </a:p>
        </p:txBody>
      </p:sp>
      <p:sp>
        <p:nvSpPr>
          <p:cNvPr id="32789" name="RubriceringEnMerking"/>
          <p:cNvSpPr txBox="1">
            <a:spLocks noChangeArrowheads="1"/>
          </p:cNvSpPr>
          <p:nvPr/>
        </p:nvSpPr>
        <p:spPr bwMode="auto">
          <a:xfrm rot="-5400000">
            <a:off x="4947890" y="6445478"/>
            <a:ext cx="3762218" cy="127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</a:pPr>
            <a:endParaRPr lang="nl-NL" sz="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635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41230" y="442246"/>
            <a:ext cx="5953527" cy="40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3345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39619" y="112914"/>
            <a:ext cx="3042806" cy="145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defTabSz="933450">
              <a:spcBef>
                <a:spcPct val="0"/>
              </a:spcBef>
              <a:defRPr sz="8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03250" y="920750"/>
            <a:ext cx="4656138" cy="34909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41230" y="4591821"/>
            <a:ext cx="4793749" cy="379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Klik om het opmaakprofiel van de modeltekst te bewerken</a:t>
            </a:r>
          </a:p>
          <a:p>
            <a:pPr lvl="1"/>
            <a:r>
              <a:rPr lang="en-US"/>
              <a:t>Tweede niveau</a:t>
            </a:r>
          </a:p>
          <a:p>
            <a:pPr lvl="2"/>
            <a:r>
              <a:rPr lang="en-US"/>
              <a:t>Derde niveau</a:t>
            </a:r>
          </a:p>
          <a:p>
            <a:pPr lvl="3"/>
            <a:r>
              <a:rPr lang="en-US"/>
              <a:t>Vierde niveau</a:t>
            </a:r>
          </a:p>
          <a:p>
            <a:pPr lvl="4"/>
            <a:r>
              <a:rPr lang="en-US"/>
              <a:t>Vijfde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39620" y="8843332"/>
            <a:ext cx="6187093" cy="46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defTabSz="93345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r>
              <a:rPr lang="en-US"/>
              <a:t>Eventuele voettekst</a:t>
            </a: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712216" y="8843332"/>
            <a:ext cx="233566" cy="46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ctr" defTabSz="933450">
              <a:spcBef>
                <a:spcPct val="0"/>
              </a:spcBef>
              <a:defRPr sz="1000">
                <a:latin typeface="Arial" charset="0"/>
              </a:defRPr>
            </a:lvl1pPr>
          </a:lstStyle>
          <a:p>
            <a:fld id="{7C0D88E8-1530-474F-A7AB-EB6DE1C99DCC}" type="slidenum">
              <a:rPr lang="en-US"/>
              <a:pPr/>
              <a:t>‹nr.›</a:t>
            </a:fld>
            <a:endParaRPr lang="en-US"/>
          </a:p>
        </p:txBody>
      </p:sp>
      <p:sp>
        <p:nvSpPr>
          <p:cNvPr id="5139" name="RubriceringEnMerking2"/>
          <p:cNvSpPr txBox="1">
            <a:spLocks noChangeArrowheads="1"/>
          </p:cNvSpPr>
          <p:nvPr/>
        </p:nvSpPr>
        <p:spPr bwMode="auto">
          <a:xfrm rot="-5400000">
            <a:off x="4949501" y="2749126"/>
            <a:ext cx="3762219" cy="127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 algn="r">
              <a:spcBef>
                <a:spcPct val="0"/>
              </a:spcBef>
            </a:pPr>
            <a:endParaRPr lang="nl-NL" sz="800">
              <a:latin typeface="Arial" charset="0"/>
            </a:endParaRPr>
          </a:p>
        </p:txBody>
      </p:sp>
      <p:sp>
        <p:nvSpPr>
          <p:cNvPr id="5140" name="RubriceringEnMerking"/>
          <p:cNvSpPr txBox="1">
            <a:spLocks noChangeArrowheads="1"/>
          </p:cNvSpPr>
          <p:nvPr/>
        </p:nvSpPr>
        <p:spPr bwMode="auto">
          <a:xfrm rot="-5400000">
            <a:off x="4947890" y="6445478"/>
            <a:ext cx="3762218" cy="127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0"/>
              </a:spcBef>
            </a:pPr>
            <a:endParaRPr lang="nl-NL" sz="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7756452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lnSpc>
        <a:spcPct val="110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190500" algn="l" rtl="0" eaLnBrk="0" fontAlgn="base" hangingPunct="0">
      <a:lnSpc>
        <a:spcPct val="110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381000" algn="l" rtl="0" eaLnBrk="0" fontAlgn="base" hangingPunct="0">
      <a:lnSpc>
        <a:spcPct val="110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571500" algn="l" rtl="0" eaLnBrk="0" fontAlgn="base" hangingPunct="0">
      <a:lnSpc>
        <a:spcPct val="110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762000" algn="l" rtl="0" eaLnBrk="0" fontAlgn="base" hangingPunct="0">
      <a:lnSpc>
        <a:spcPct val="110000"/>
      </a:lnSpc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err="1" smtClean="0"/>
              <a:t>Eventuele</a:t>
            </a:r>
            <a:r>
              <a:rPr lang="en-US" smtClean="0"/>
              <a:t> voettekst</a:t>
            </a:r>
            <a:endParaRPr lang="en-US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0D88E8-1530-474F-A7AB-EB6DE1C99DCC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3954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Voorstelrondje</a:t>
            </a:r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Eventuele voettekst</a:t>
            </a:r>
            <a:endParaRPr lang="en-US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0D88E8-1530-474F-A7AB-EB6DE1C99DCC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183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jdelijke aanduiding voor dia-afbeelding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Tijdelijke aanduiding voor notitie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nl-NL" altLang="nl-NL" smtClean="0"/>
          </a:p>
        </p:txBody>
      </p:sp>
      <p:sp>
        <p:nvSpPr>
          <p:cNvPr id="27652" name="Tijdelijke aanduiding voor dianumm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0786243A-4F0C-4E0E-AD5B-C88D4953E16C}" type="slidenum">
              <a:rPr lang="nl-NL" altLang="nl-NL" smtClean="0">
                <a:latin typeface="Calibri" panose="020F0502020204030204" pitchFamily="34" charset="0"/>
              </a:rPr>
              <a:pPr/>
              <a:t>8</a:t>
            </a:fld>
            <a:endParaRPr lang="nl-NL" altLang="nl-NL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5812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Eventuele voettekst</a:t>
            </a:r>
            <a:endParaRPr lang="en-US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C0D88E8-1530-474F-A7AB-EB6DE1C99DCC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6042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57" name="Rectangle 189" descr="Bar_Right"/>
          <p:cNvSpPr>
            <a:spLocks noChangeArrowheads="1"/>
          </p:cNvSpPr>
          <p:nvPr/>
        </p:nvSpPr>
        <p:spPr bwMode="auto">
          <a:xfrm>
            <a:off x="4572000" y="0"/>
            <a:ext cx="4572000" cy="6858000"/>
          </a:xfrm>
          <a:prstGeom prst="rect">
            <a:avLst/>
          </a:prstGeom>
          <a:solidFill>
            <a:srgbClr val="F9E11E"/>
          </a:solidFill>
          <a:ln>
            <a:noFill/>
          </a:ln>
          <a:effectLst/>
          <a:extLst/>
        </p:spPr>
        <p:txBody>
          <a:bodyPr wrap="none" lIns="0" tIns="0" rIns="0" bIns="0" anchor="ctr"/>
          <a:lstStyle/>
          <a:p>
            <a:pPr algn="ctr"/>
            <a:endParaRPr lang="nl-NL" sz="2600">
              <a:solidFill>
                <a:schemeClr val="bg1"/>
              </a:solidFill>
            </a:endParaRPr>
          </a:p>
        </p:txBody>
      </p:sp>
      <p:sp>
        <p:nvSpPr>
          <p:cNvPr id="7325" name="Rectangle 157"/>
          <p:cNvSpPr>
            <a:spLocks noChangeArrowheads="1"/>
          </p:cNvSpPr>
          <p:nvPr/>
        </p:nvSpPr>
        <p:spPr bwMode="auto">
          <a:xfrm>
            <a:off x="4933952" y="2474917"/>
            <a:ext cx="3598863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>
              <a:spcBef>
                <a:spcPct val="0"/>
              </a:spcBef>
            </a:pPr>
            <a:endParaRPr lang="nl-NL" sz="2600">
              <a:solidFill>
                <a:schemeClr val="bg1"/>
              </a:solidFill>
            </a:endParaRPr>
          </a:p>
        </p:txBody>
      </p:sp>
      <p:sp>
        <p:nvSpPr>
          <p:cNvPr id="7339" name="ZwarteBalk" hidden="1"/>
          <p:cNvSpPr>
            <a:spLocks noChangeArrowheads="1"/>
          </p:cNvSpPr>
          <p:nvPr/>
        </p:nvSpPr>
        <p:spPr bwMode="auto">
          <a:xfrm>
            <a:off x="8893177" y="0"/>
            <a:ext cx="250825" cy="6858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nl-NL" sz="2200"/>
          </a:p>
        </p:txBody>
      </p:sp>
      <p:pic>
        <p:nvPicPr>
          <p:cNvPr id="7363" name="LogoLandmacht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960" y="1175"/>
            <a:ext cx="9130078" cy="1999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364" name="Rectangle 196"/>
          <p:cNvSpPr>
            <a:spLocks noGrp="1" noChangeArrowheads="1"/>
          </p:cNvSpPr>
          <p:nvPr>
            <p:ph type="ctrTitle"/>
          </p:nvPr>
        </p:nvSpPr>
        <p:spPr>
          <a:xfrm>
            <a:off x="5036402" y="2880000"/>
            <a:ext cx="3598863" cy="856800"/>
          </a:xfrm>
        </p:spPr>
        <p:txBody>
          <a:bodyPr lIns="0" tIns="0" rIns="0" bIns="0" anchor="b">
            <a:no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nl-NL" noProof="0" dirty="0"/>
              <a:t>Klik om de stijl te </a:t>
            </a:r>
            <a:r>
              <a:rPr lang="nl-NL" noProof="0" dirty="0" err="1"/>
              <a:t>bewerken</a:t>
            </a:r>
            <a:endParaRPr lang="nl-NL" noProof="0" dirty="0"/>
          </a:p>
        </p:txBody>
      </p:sp>
      <p:sp>
        <p:nvSpPr>
          <p:cNvPr id="7374" name="Rectangle 206"/>
          <p:cNvSpPr>
            <a:spLocks noGrp="1" noChangeArrowheads="1"/>
          </p:cNvSpPr>
          <p:nvPr>
            <p:ph type="subTitle" idx="1"/>
          </p:nvPr>
        </p:nvSpPr>
        <p:spPr>
          <a:xfrm>
            <a:off x="5036402" y="3780000"/>
            <a:ext cx="3598863" cy="1753200"/>
          </a:xfrm>
        </p:spPr>
        <p:txBody>
          <a:bodyPr lIns="0" tIns="0" rIns="0" bIns="0"/>
          <a:lstStyle>
            <a:lvl1pPr marL="0" indent="0">
              <a:buNone/>
              <a:defRPr sz="1800">
                <a:solidFill>
                  <a:srgbClr val="007BC7"/>
                </a:solidFill>
              </a:defRPr>
            </a:lvl1pPr>
          </a:lstStyle>
          <a:p>
            <a:pPr lvl="0"/>
            <a:r>
              <a:rPr lang="nl-NL" noProof="0" dirty="0"/>
              <a:t>Klik om de </a:t>
            </a:r>
            <a:r>
              <a:rPr lang="nl-NL" noProof="0" dirty="0" err="1"/>
              <a:t>ondertitelstijl</a:t>
            </a:r>
            <a:r>
              <a:rPr lang="nl-NL" noProof="0" dirty="0"/>
              <a:t> van het model te bewerken</a:t>
            </a:r>
          </a:p>
        </p:txBody>
      </p:sp>
      <p:sp>
        <p:nvSpPr>
          <p:cNvPr id="18" name="Date Placeholder 1" descr="Date"/>
          <p:cNvSpPr>
            <a:spLocks noGrp="1"/>
          </p:cNvSpPr>
          <p:nvPr>
            <p:ph type="dt" sz="half" idx="2"/>
          </p:nvPr>
        </p:nvSpPr>
        <p:spPr>
          <a:xfrm>
            <a:off x="5036400" y="6516000"/>
            <a:ext cx="3931200" cy="20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8683046B-B12F-4A21-8793-9AF32BD4A121}" type="datetime4">
              <a:rPr lang="nl-NL" noProof="0" smtClean="0"/>
              <a:t>30 mei 2022</a:t>
            </a:fld>
            <a:endParaRPr lang="nl-NL" noProof="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68000" y="1295999"/>
            <a:ext cx="8402400" cy="400110"/>
          </a:xfrm>
        </p:spPr>
        <p:txBody>
          <a:bodyPr/>
          <a:lstStyle>
            <a:lvl1pPr>
              <a:defRPr/>
            </a:lvl1pPr>
          </a:lstStyle>
          <a:p>
            <a:r>
              <a:rPr lang="nl-NL" noProof="0" dirty="0" err="1"/>
              <a:t>Klik</a:t>
            </a:r>
            <a:r>
              <a:rPr lang="nl-NL" noProof="0" dirty="0"/>
              <a:t> </a:t>
            </a:r>
            <a:r>
              <a:rPr lang="nl-NL" noProof="0" dirty="0" err="1"/>
              <a:t>om</a:t>
            </a:r>
            <a:r>
              <a:rPr lang="nl-NL" noProof="0" dirty="0"/>
              <a:t> </a:t>
            </a:r>
            <a:r>
              <a:rPr lang="nl-NL" noProof="0" dirty="0" err="1"/>
              <a:t>een</a:t>
            </a:r>
            <a:r>
              <a:rPr lang="nl-NL" noProof="0" dirty="0"/>
              <a:t> </a:t>
            </a:r>
            <a:r>
              <a:rPr lang="nl-NL" noProof="0" dirty="0" err="1"/>
              <a:t>titel</a:t>
            </a:r>
            <a:r>
              <a:rPr lang="nl-NL" noProof="0" dirty="0"/>
              <a:t> </a:t>
            </a:r>
            <a:r>
              <a:rPr lang="nl-NL" noProof="0" dirty="0" err="1"/>
              <a:t>te</a:t>
            </a:r>
            <a:r>
              <a:rPr lang="nl-NL" noProof="0" dirty="0"/>
              <a:t> </a:t>
            </a:r>
            <a:r>
              <a:rPr lang="nl-NL" noProof="0" dirty="0" err="1"/>
              <a:t>maken</a:t>
            </a:r>
            <a:endParaRPr lang="nl-NL" noProof="0" dirty="0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03161-260A-4B3C-863F-955BF4B25C98}" type="datetime4">
              <a:rPr lang="nl-NL" noProof="0" smtClean="0"/>
              <a:t>30 mei 2022</a:t>
            </a:fld>
            <a:endParaRPr lang="nl-NL" noProof="0" dirty="0"/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11"/>
          </p:nvPr>
        </p:nvSpPr>
        <p:spPr>
          <a:xfrm>
            <a:off x="468313" y="2070000"/>
            <a:ext cx="8402400" cy="4140000"/>
          </a:xfrm>
        </p:spPr>
        <p:txBody>
          <a:bodyPr/>
          <a:lstStyle>
            <a:lvl4pPr marL="1274763" indent="-285750">
              <a:buFont typeface="Verdana" pitchFamily="34" charset="0"/>
              <a:buChar char="–"/>
              <a:defRPr sz="1800"/>
            </a:lvl4pPr>
            <a:lvl5pPr marL="1631950" indent="-285750">
              <a:buFont typeface="Verdana" pitchFamily="34" charset="0"/>
              <a:buChar char="»"/>
              <a:defRPr/>
            </a:lvl5pPr>
          </a:lstStyle>
          <a:p>
            <a:pPr lvl="0"/>
            <a:r>
              <a:rPr lang="nl-NL" noProof="0" dirty="0" err="1"/>
              <a:t>Klik</a:t>
            </a:r>
            <a:r>
              <a:rPr lang="nl-NL" noProof="0" dirty="0"/>
              <a:t> </a:t>
            </a:r>
            <a:r>
              <a:rPr lang="nl-NL" noProof="0" dirty="0" err="1"/>
              <a:t>om</a:t>
            </a:r>
            <a:r>
              <a:rPr lang="nl-NL" noProof="0" dirty="0"/>
              <a:t> de </a:t>
            </a:r>
            <a:r>
              <a:rPr lang="nl-NL" noProof="0" dirty="0" err="1"/>
              <a:t>modelstijlen</a:t>
            </a:r>
            <a:r>
              <a:rPr lang="nl-NL" noProof="0" dirty="0"/>
              <a:t> </a:t>
            </a:r>
            <a:r>
              <a:rPr lang="nl-NL" noProof="0" dirty="0" err="1"/>
              <a:t>te</a:t>
            </a:r>
            <a:r>
              <a:rPr lang="nl-NL" noProof="0" dirty="0"/>
              <a:t> </a:t>
            </a:r>
            <a:r>
              <a:rPr lang="nl-NL" noProof="0" dirty="0" err="1"/>
              <a:t>bewerken</a:t>
            </a:r>
            <a:endParaRPr lang="nl-NL" noProof="0" dirty="0"/>
          </a:p>
          <a:p>
            <a:pPr lvl="1"/>
            <a:r>
              <a:rPr lang="nl-NL" noProof="0" dirty="0" err="1"/>
              <a:t>Tweede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  <a:p>
            <a:pPr lvl="2"/>
            <a:r>
              <a:rPr lang="nl-NL" noProof="0" dirty="0" err="1"/>
              <a:t>Derde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  <a:p>
            <a:pPr lvl="3"/>
            <a:r>
              <a:rPr lang="nl-NL" noProof="0" dirty="0" err="1"/>
              <a:t>Vierde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  <a:p>
            <a:pPr lvl="4"/>
            <a:r>
              <a:rPr lang="nl-NL" noProof="0" dirty="0" err="1"/>
              <a:t>Vijfde</a:t>
            </a:r>
            <a:r>
              <a:rPr lang="nl-NL" noProof="0" dirty="0"/>
              <a:t> </a:t>
            </a:r>
            <a:r>
              <a:rPr lang="nl-NL" noProof="0" dirty="0" err="1"/>
              <a:t>niveau</a:t>
            </a:r>
            <a:endParaRPr lang="nl-NL" noProof="0" dirty="0"/>
          </a:p>
        </p:txBody>
      </p:sp>
    </p:spTree>
    <p:extLst>
      <p:ext uri="{BB962C8B-B14F-4D97-AF65-F5344CB8AC3E}">
        <p14:creationId xmlns:p14="http://schemas.microsoft.com/office/powerpoint/2010/main" val="35569156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400110"/>
          </a:xfrm>
        </p:spPr>
        <p:txBody>
          <a:bodyPr/>
          <a:lstStyle/>
          <a:p>
            <a:r>
              <a:rPr lang="nl-NL" noProof="0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01265-FE3D-4F84-877C-0F00F3218C8C}" type="datetime4">
              <a:rPr lang="nl-NL" noProof="0" smtClean="0"/>
              <a:t>30 mei 2022</a:t>
            </a:fld>
            <a:endParaRPr lang="nl-NL" noProof="0"/>
          </a:p>
        </p:txBody>
      </p:sp>
      <p:sp>
        <p:nvSpPr>
          <p:cNvPr id="5" name="Tijdelijke aanduiding voor tabel 4"/>
          <p:cNvSpPr>
            <a:spLocks noGrp="1"/>
          </p:cNvSpPr>
          <p:nvPr>
            <p:ph type="tbl" sz="quarter" idx="11"/>
          </p:nvPr>
        </p:nvSpPr>
        <p:spPr>
          <a:xfrm>
            <a:off x="468000" y="2070000"/>
            <a:ext cx="8402400" cy="4140000"/>
          </a:xfrm>
        </p:spPr>
        <p:txBody>
          <a:bodyPr/>
          <a:lstStyle/>
          <a:p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1193303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grafi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400110"/>
          </a:xfrm>
        </p:spPr>
        <p:txBody>
          <a:bodyPr/>
          <a:lstStyle/>
          <a:p>
            <a:r>
              <a:rPr lang="nl-NL" noProof="0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878ABC-8558-4FA8-9E11-578BD46F241C}" type="datetime4">
              <a:rPr lang="nl-NL" noProof="0" smtClean="0"/>
              <a:t>30 mei 2022</a:t>
            </a:fld>
            <a:endParaRPr lang="nl-NL" noProof="0"/>
          </a:p>
        </p:txBody>
      </p:sp>
      <p:sp>
        <p:nvSpPr>
          <p:cNvPr id="5" name="Tijdelijke aanduiding voor grafiek 4"/>
          <p:cNvSpPr>
            <a:spLocks noGrp="1"/>
          </p:cNvSpPr>
          <p:nvPr>
            <p:ph type="chart" sz="quarter" idx="11"/>
          </p:nvPr>
        </p:nvSpPr>
        <p:spPr>
          <a:xfrm>
            <a:off x="468313" y="2070000"/>
            <a:ext cx="8402400" cy="4140000"/>
          </a:xfrm>
        </p:spPr>
        <p:txBody>
          <a:bodyPr/>
          <a:lstStyle/>
          <a:p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1192900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olgdia met illustra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400110"/>
          </a:xfrm>
        </p:spPr>
        <p:txBody>
          <a:bodyPr/>
          <a:lstStyle/>
          <a:p>
            <a:r>
              <a:rPr lang="nl-NL" noProof="0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BC05A4-5F0D-4F4F-BA96-B10025DB5433}" type="datetime4">
              <a:rPr lang="nl-NL" noProof="0" smtClean="0"/>
              <a:t>30 mei 2022</a:t>
            </a:fld>
            <a:endParaRPr lang="nl-NL" noProof="0" dirty="0"/>
          </a:p>
        </p:txBody>
      </p:sp>
      <p:sp>
        <p:nvSpPr>
          <p:cNvPr id="5" name="Tijdelijke aanduiding voor illustratie 4"/>
          <p:cNvSpPr>
            <a:spLocks noGrp="1"/>
          </p:cNvSpPr>
          <p:nvPr>
            <p:ph type="clipArt" sz="quarter" idx="11"/>
          </p:nvPr>
        </p:nvSpPr>
        <p:spPr>
          <a:xfrm>
            <a:off x="468312" y="2070000"/>
            <a:ext cx="8402400" cy="4140000"/>
          </a:xfrm>
        </p:spPr>
        <p:txBody>
          <a:bodyPr/>
          <a:lstStyle/>
          <a:p>
            <a:endParaRPr lang="nl-NL" noProof="0"/>
          </a:p>
        </p:txBody>
      </p:sp>
    </p:spTree>
    <p:extLst>
      <p:ext uri="{BB962C8B-B14F-4D97-AF65-F5344CB8AC3E}">
        <p14:creationId xmlns:p14="http://schemas.microsoft.com/office/powerpoint/2010/main" val="9897516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shpKleurvlakOnder" descr="Bar_Bottom"/>
          <p:cNvSpPr>
            <a:spLocks noChangeArrowheads="1"/>
          </p:cNvSpPr>
          <p:nvPr/>
        </p:nvSpPr>
        <p:spPr bwMode="auto">
          <a:xfrm>
            <a:off x="0" y="6318000"/>
            <a:ext cx="9144000" cy="539750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spcBef>
                <a:spcPct val="0"/>
              </a:spcBef>
            </a:pPr>
            <a:endParaRPr lang="nl-NL" sz="180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70" name="Rectangle 4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000" y="2070000"/>
            <a:ext cx="8402400" cy="41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dirty="0" err="1"/>
              <a:t>Klik</a:t>
            </a:r>
            <a:r>
              <a:rPr lang="nl-NL" dirty="0"/>
              <a:t> </a:t>
            </a:r>
            <a:r>
              <a:rPr lang="nl-NL" dirty="0" err="1"/>
              <a:t>om</a:t>
            </a:r>
            <a:r>
              <a:rPr lang="nl-NL" dirty="0"/>
              <a:t> het </a:t>
            </a:r>
            <a:r>
              <a:rPr lang="nl-NL" dirty="0" err="1"/>
              <a:t>opmaakprofiel</a:t>
            </a:r>
            <a:r>
              <a:rPr lang="nl-NL" dirty="0"/>
              <a:t> van de </a:t>
            </a:r>
            <a:r>
              <a:rPr lang="nl-NL" dirty="0" err="1"/>
              <a:t>modeltekst</a:t>
            </a:r>
            <a:r>
              <a:rPr lang="nl-NL" dirty="0"/>
              <a:t> </a:t>
            </a:r>
            <a:r>
              <a:rPr lang="nl-NL" dirty="0" err="1"/>
              <a:t>te</a:t>
            </a:r>
            <a:r>
              <a:rPr lang="nl-NL" dirty="0"/>
              <a:t> </a:t>
            </a:r>
            <a:r>
              <a:rPr lang="nl-NL" dirty="0" err="1"/>
              <a:t>bewerken</a:t>
            </a:r>
            <a:endParaRPr lang="nl-NL" dirty="0"/>
          </a:p>
          <a:p>
            <a:pPr lvl="1"/>
            <a:r>
              <a:rPr lang="nl-NL" dirty="0"/>
              <a:t>Tweede </a:t>
            </a:r>
            <a:r>
              <a:rPr lang="nl-NL" dirty="0" err="1"/>
              <a:t>niveau</a:t>
            </a:r>
            <a:r>
              <a:rPr lang="nl-NL" dirty="0"/>
              <a:t> </a:t>
            </a:r>
          </a:p>
          <a:p>
            <a:pPr lvl="2"/>
            <a:r>
              <a:rPr lang="nl-NL" dirty="0" err="1"/>
              <a:t>Derde</a:t>
            </a:r>
            <a:r>
              <a:rPr lang="nl-NL" dirty="0"/>
              <a:t> niveau</a:t>
            </a:r>
          </a:p>
          <a:p>
            <a:pPr lvl="4"/>
            <a:r>
              <a:rPr lang="nl-NL" dirty="0"/>
              <a:t> Vierde niveau</a:t>
            </a:r>
          </a:p>
          <a:p>
            <a:pPr lvl="5"/>
            <a:r>
              <a:rPr lang="nl-NL" sz="1800" dirty="0"/>
              <a:t>Vijfde niveau</a:t>
            </a:r>
            <a:endParaRPr lang="nl-NL" dirty="0"/>
          </a:p>
        </p:txBody>
      </p:sp>
      <p:sp>
        <p:nvSpPr>
          <p:cNvPr id="1095" name="shpTekst" descr="Bar_Top"/>
          <p:cNvSpPr>
            <a:spLocks noChangeArrowheads="1"/>
          </p:cNvSpPr>
          <p:nvPr/>
        </p:nvSpPr>
        <p:spPr bwMode="auto">
          <a:xfrm>
            <a:off x="0" y="4"/>
            <a:ext cx="9144000" cy="1071563"/>
          </a:xfrm>
          <a:prstGeom prst="rect">
            <a:avLst/>
          </a:prstGeom>
          <a:solidFill>
            <a:srgbClr val="F9E11E"/>
          </a:solidFill>
          <a:ln>
            <a:noFill/>
          </a:ln>
          <a:extLst/>
        </p:spPr>
        <p:txBody>
          <a:bodyPr anchor="ctr"/>
          <a:lstStyle/>
          <a:p>
            <a:pPr algn="ctr" eaLnBrk="1" hangingPunct="1">
              <a:spcBef>
                <a:spcPct val="0"/>
              </a:spcBef>
            </a:pPr>
            <a:endParaRPr lang="nl-NL" sz="1800" dirty="0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1069" name="Rectangle 45"/>
          <p:cNvSpPr>
            <a:spLocks noGrp="1" noChangeArrowheads="1"/>
          </p:cNvSpPr>
          <p:nvPr>
            <p:ph type="title"/>
          </p:nvPr>
        </p:nvSpPr>
        <p:spPr bwMode="auto">
          <a:xfrm>
            <a:off x="468000" y="1295999"/>
            <a:ext cx="84024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nl-NL" noProof="0" dirty="0"/>
          </a:p>
        </p:txBody>
      </p:sp>
      <p:sp>
        <p:nvSpPr>
          <p:cNvPr id="1099" name="shpKleurvlakBoven"/>
          <p:cNvSpPr>
            <a:spLocks noChangeArrowheads="1"/>
          </p:cNvSpPr>
          <p:nvPr/>
        </p:nvSpPr>
        <p:spPr bwMode="auto">
          <a:xfrm>
            <a:off x="5036400" y="6422400"/>
            <a:ext cx="3153600" cy="11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>
              <a:spcBef>
                <a:spcPct val="0"/>
              </a:spcBef>
            </a:pPr>
            <a:r>
              <a:rPr lang="nl-NL" sz="1000" dirty="0">
                <a:solidFill>
                  <a:schemeClr val="tx1"/>
                </a:solidFill>
                <a:cs typeface="Arial" charset="0"/>
              </a:rPr>
              <a:t>Rijkswaterstaat</a:t>
            </a:r>
          </a:p>
        </p:txBody>
      </p:sp>
      <p:sp>
        <p:nvSpPr>
          <p:cNvPr id="1100" name="shpBeeldmerk"/>
          <p:cNvSpPr>
            <a:spLocks noChangeArrowheads="1"/>
          </p:cNvSpPr>
          <p:nvPr/>
        </p:nvSpPr>
        <p:spPr bwMode="auto">
          <a:xfrm>
            <a:off x="468000" y="6613200"/>
            <a:ext cx="1904400" cy="11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/>
          <a:lstStyle/>
          <a:p>
            <a:pPr>
              <a:spcBef>
                <a:spcPct val="0"/>
              </a:spcBef>
            </a:pPr>
            <a:fld id="{DD62E13F-49FF-4F5B-8E2D-F997ACAF2D81}" type="slidenum">
              <a:rPr lang="nl-NL" sz="1000">
                <a:solidFill>
                  <a:schemeClr val="tx1"/>
                </a:solidFill>
                <a:cs typeface="Arial" charset="0"/>
              </a:rPr>
              <a:pPr>
                <a:spcBef>
                  <a:spcPct val="0"/>
                </a:spcBef>
              </a:pPr>
              <a:t>‹nr.›</a:t>
            </a:fld>
            <a:endParaRPr lang="nl-NL" sz="1000" dirty="0">
              <a:solidFill>
                <a:schemeClr val="tx1"/>
              </a:solidFill>
              <a:cs typeface="Arial" charset="0"/>
            </a:endParaRPr>
          </a:p>
        </p:txBody>
      </p:sp>
      <p:sp>
        <p:nvSpPr>
          <p:cNvPr id="1113" name="ZwarteBalk" hidden="1"/>
          <p:cNvSpPr>
            <a:spLocks noChangeArrowheads="1"/>
          </p:cNvSpPr>
          <p:nvPr/>
        </p:nvSpPr>
        <p:spPr bwMode="auto">
          <a:xfrm>
            <a:off x="8893177" y="0"/>
            <a:ext cx="250825" cy="6858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nl-NL" sz="2200"/>
          </a:p>
        </p:txBody>
      </p:sp>
      <p:pic>
        <p:nvPicPr>
          <p:cNvPr id="1121" name="LogoLandmacht"/>
          <p:cNvPicPr>
            <a:picLocks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4335464" y="5219"/>
            <a:ext cx="439737" cy="8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Date Placeholder 1" descr="Date"/>
          <p:cNvSpPr>
            <a:spLocks noGrp="1"/>
          </p:cNvSpPr>
          <p:nvPr>
            <p:ph type="dt" sz="half" idx="2"/>
          </p:nvPr>
        </p:nvSpPr>
        <p:spPr>
          <a:xfrm>
            <a:off x="7264800" y="6613200"/>
            <a:ext cx="1508400" cy="1188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4B5667A-B9FC-484B-BB06-A0EEC6734C19}" type="datetime4">
              <a:rPr lang="nl-NL" noProof="0" smtClean="0"/>
              <a:t>30 mei 2022</a:t>
            </a:fld>
            <a:endParaRPr lang="nl-NL" noProof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600" baseline="0">
          <a:solidFill>
            <a:srgbClr val="007BC7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rgbClr val="E17000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ts val="423"/>
        </a:spcBef>
        <a:spcAft>
          <a:spcPct val="0"/>
        </a:spcAft>
        <a:buFont typeface="Arial" pitchFamily="34" charset="0"/>
        <a:buChar char="•"/>
        <a:defRPr sz="1800">
          <a:solidFill>
            <a:srgbClr val="000000"/>
          </a:solidFill>
          <a:latin typeface="+mn-lt"/>
          <a:ea typeface="+mn-ea"/>
          <a:cs typeface="+mn-cs"/>
        </a:defRPr>
      </a:lvl1pPr>
      <a:lvl2pPr marL="741600" indent="-28440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–"/>
        <a:defRPr sz="1800">
          <a:solidFill>
            <a:srgbClr val="000000"/>
          </a:solidFill>
          <a:latin typeface="+mn-lt"/>
        </a:defRPr>
      </a:lvl2pPr>
      <a:lvl3pPr marL="965200" indent="-342900" algn="l" rtl="0" eaLnBrk="1" fontAlgn="base" hangingPunct="1">
        <a:spcBef>
          <a:spcPts val="423"/>
        </a:spcBef>
        <a:spcAft>
          <a:spcPct val="0"/>
        </a:spcAft>
        <a:buFont typeface="Arial" pitchFamily="34" charset="0"/>
        <a:buChar char="•"/>
        <a:defRPr sz="1800">
          <a:solidFill>
            <a:srgbClr val="000000"/>
          </a:solidFill>
          <a:latin typeface="+mn-lt"/>
        </a:defRPr>
      </a:lvl3pPr>
      <a:lvl4pPr marL="989013" indent="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None/>
        <a:defRPr sz="2200">
          <a:solidFill>
            <a:srgbClr val="000000"/>
          </a:solidFill>
          <a:latin typeface="+mn-lt"/>
        </a:defRPr>
      </a:lvl4pPr>
      <a:lvl5pPr marL="1631950" indent="-28575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–"/>
        <a:defRPr sz="1800" baseline="0">
          <a:solidFill>
            <a:srgbClr val="000000"/>
          </a:solidFill>
          <a:latin typeface="+mn-lt"/>
        </a:defRPr>
      </a:lvl5pPr>
      <a:lvl6pPr marL="1803400" algn="l" rtl="0" eaLnBrk="1" fontAlgn="base" hangingPunct="1">
        <a:spcBef>
          <a:spcPts val="423"/>
        </a:spcBef>
        <a:spcAft>
          <a:spcPct val="0"/>
        </a:spcAft>
        <a:buFont typeface="Verdana" pitchFamily="34" charset="0"/>
        <a:buChar char="»"/>
        <a:defRPr sz="1800" baseline="0">
          <a:solidFill>
            <a:srgbClr val="000000"/>
          </a:solidFill>
          <a:latin typeface="+mn-lt"/>
        </a:defRPr>
      </a:lvl6pPr>
      <a:lvl7pPr marL="22606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7pPr>
      <a:lvl8pPr marL="27178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8pPr>
      <a:lvl9pPr marL="3175000" algn="l" rtl="0" eaLnBrk="1" fontAlgn="base" hangingPunct="1">
        <a:spcBef>
          <a:spcPct val="5000"/>
        </a:spcBef>
        <a:spcAft>
          <a:spcPct val="0"/>
        </a:spcAft>
        <a:buFont typeface="Verdana" pitchFamily="34" charset="0"/>
        <a:buChar char="»"/>
        <a:defRPr sz="2200">
          <a:solidFill>
            <a:srgbClr val="000000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5496" y="1295999"/>
            <a:ext cx="9073008" cy="1600438"/>
          </a:xfrm>
        </p:spPr>
        <p:txBody>
          <a:bodyPr/>
          <a:lstStyle/>
          <a:p>
            <a:pPr algn="ctr"/>
            <a:r>
              <a:rPr lang="nl-NL" dirty="0" smtClean="0"/>
              <a:t>Welkom</a:t>
            </a:r>
            <a:br>
              <a:rPr lang="nl-NL" dirty="0" smtClean="0"/>
            </a:br>
            <a:r>
              <a:rPr lang="nl-NL" dirty="0" smtClean="0"/>
              <a:t>Algemene Inlichtingen</a:t>
            </a:r>
            <a:br>
              <a:rPr lang="nl-NL" dirty="0" smtClean="0"/>
            </a:br>
            <a:r>
              <a:rPr lang="nl-NL" dirty="0"/>
              <a:t>Baggerwerkzaamheden </a:t>
            </a:r>
            <a:r>
              <a:rPr lang="nl-NL" dirty="0" smtClean="0"/>
              <a:t>Zuid-Nederland </a:t>
            </a:r>
            <a:r>
              <a:rPr lang="nl-NL" dirty="0"/>
              <a:t>contract 3</a:t>
            </a:r>
            <a:br>
              <a:rPr lang="nl-NL" dirty="0"/>
            </a:b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0" y="2070000"/>
            <a:ext cx="9108504" cy="4140000"/>
          </a:xfrm>
        </p:spPr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 algn="ctr">
              <a:buNone/>
            </a:pPr>
            <a:r>
              <a:rPr lang="nl-NL" sz="2800" b="1" dirty="0" smtClean="0"/>
              <a:t>Gelieve de presentielijst </a:t>
            </a:r>
            <a:r>
              <a:rPr lang="nl-NL" sz="2800" b="1" dirty="0"/>
              <a:t>in te vullen en te </a:t>
            </a:r>
            <a:r>
              <a:rPr lang="nl-NL" sz="2800" b="1" dirty="0" smtClean="0"/>
              <a:t>ondertekenen</a:t>
            </a:r>
            <a:r>
              <a:rPr lang="nl-NL" sz="2800" b="1" dirty="0"/>
              <a:t>.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3597316"/>
            <a:ext cx="2759199" cy="1911805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9146" y="3615236"/>
            <a:ext cx="3247724" cy="189388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9747" y="3670438"/>
            <a:ext cx="2813557" cy="1838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91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1"/>
          <p:cNvSpPr>
            <a:spLocks noGrp="1"/>
          </p:cNvSpPr>
          <p:nvPr>
            <p:ph type="title"/>
          </p:nvPr>
        </p:nvSpPr>
        <p:spPr>
          <a:xfrm>
            <a:off x="468313" y="1295400"/>
            <a:ext cx="8402637" cy="400050"/>
          </a:xfrm>
        </p:spPr>
        <p:txBody>
          <a:bodyPr/>
          <a:lstStyle/>
          <a:p>
            <a:r>
              <a:rPr lang="nl-NL" altLang="nl-NL" dirty="0" smtClean="0">
                <a:solidFill>
                  <a:schemeClr val="tx1"/>
                </a:solidFill>
              </a:rPr>
              <a:t>Optionele vakken van de scope</a:t>
            </a:r>
          </a:p>
        </p:txBody>
      </p:sp>
      <p:graphicFrame>
        <p:nvGraphicFramePr>
          <p:cNvPr id="4" name="Tabel 3"/>
          <p:cNvGraphicFramePr>
            <a:graphicFrameLocks noGrp="1"/>
          </p:cNvGraphicFramePr>
          <p:nvPr/>
        </p:nvGraphicFramePr>
        <p:xfrm>
          <a:off x="1309688" y="2447925"/>
          <a:ext cx="1082675" cy="1393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82675">
                  <a:extLst>
                    <a:ext uri="{9D8B030D-6E8A-4147-A177-3AD203B41FA5}">
                      <a16:colId xmlns:a16="http://schemas.microsoft.com/office/drawing/2014/main" val="3428491063"/>
                    </a:ext>
                  </a:extLst>
                </a:gridCol>
              </a:tblGrid>
              <a:tr h="464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105</a:t>
                      </a:r>
                      <a:endParaRPr lang="nl-NL" sz="12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81" marR="44481" marT="0" marB="0" anchor="b"/>
                </a:tc>
                <a:extLst>
                  <a:ext uri="{0D108BD9-81ED-4DB2-BD59-A6C34878D82A}">
                    <a16:rowId xmlns:a16="http://schemas.microsoft.com/office/drawing/2014/main" val="3975129537"/>
                  </a:ext>
                </a:extLst>
              </a:tr>
              <a:tr h="464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>
                          <a:effectLst/>
                        </a:rPr>
                        <a:t>106</a:t>
                      </a:r>
                      <a:endParaRPr lang="nl-NL" sz="12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81" marR="44481" marT="0" marB="0" anchor="b"/>
                </a:tc>
                <a:extLst>
                  <a:ext uri="{0D108BD9-81ED-4DB2-BD59-A6C34878D82A}">
                    <a16:rowId xmlns:a16="http://schemas.microsoft.com/office/drawing/2014/main" val="1556147179"/>
                  </a:ext>
                </a:extLst>
              </a:tr>
              <a:tr h="4646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108</a:t>
                      </a:r>
                      <a:endParaRPr lang="nl-NL" sz="12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81" marR="44481" marT="0" marB="0" anchor="b"/>
                </a:tc>
                <a:extLst>
                  <a:ext uri="{0D108BD9-81ED-4DB2-BD59-A6C34878D82A}">
                    <a16:rowId xmlns:a16="http://schemas.microsoft.com/office/drawing/2014/main" val="2444624256"/>
                  </a:ext>
                </a:extLst>
              </a:tr>
            </a:tbl>
          </a:graphicData>
        </a:graphic>
      </p:graphicFrame>
      <p:graphicFrame>
        <p:nvGraphicFramePr>
          <p:cNvPr id="5" name="Tabel 4"/>
          <p:cNvGraphicFramePr>
            <a:graphicFrameLocks noGrp="1"/>
          </p:cNvGraphicFramePr>
          <p:nvPr/>
        </p:nvGraphicFramePr>
        <p:xfrm>
          <a:off x="2392363" y="2447925"/>
          <a:ext cx="3440112" cy="13938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440112">
                  <a:extLst>
                    <a:ext uri="{9D8B030D-6E8A-4147-A177-3AD203B41FA5}">
                      <a16:colId xmlns:a16="http://schemas.microsoft.com/office/drawing/2014/main" val="1354371983"/>
                    </a:ext>
                  </a:extLst>
                </a:gridCol>
              </a:tblGrid>
              <a:tr h="4646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Donge</a:t>
                      </a:r>
                      <a:endParaRPr lang="nl-NL" sz="12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/>
                </a:tc>
                <a:extLst>
                  <a:ext uri="{0D108BD9-81ED-4DB2-BD59-A6C34878D82A}">
                    <a16:rowId xmlns:a16="http://schemas.microsoft.com/office/drawing/2014/main" val="2689648917"/>
                  </a:ext>
                </a:extLst>
              </a:tr>
              <a:tr h="4646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 err="1">
                          <a:effectLst/>
                        </a:rPr>
                        <a:t>Amertak</a:t>
                      </a:r>
                      <a:r>
                        <a:rPr lang="nl-NL" sz="1200" dirty="0">
                          <a:effectLst/>
                        </a:rPr>
                        <a:t> km 0,1-0,3</a:t>
                      </a:r>
                      <a:endParaRPr lang="nl-NL" sz="12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/>
                </a:tc>
                <a:extLst>
                  <a:ext uri="{0D108BD9-81ED-4DB2-BD59-A6C34878D82A}">
                    <a16:rowId xmlns:a16="http://schemas.microsoft.com/office/drawing/2014/main" val="1308833765"/>
                  </a:ext>
                </a:extLst>
              </a:tr>
              <a:tr h="46460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1200" dirty="0">
                          <a:effectLst/>
                        </a:rPr>
                        <a:t>Wilhelminakanaal km 22,14-25,3</a:t>
                      </a:r>
                      <a:endParaRPr lang="nl-NL" sz="12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45" marR="44445" marT="0" marB="0" anchor="b"/>
                </a:tc>
                <a:extLst>
                  <a:ext uri="{0D108BD9-81ED-4DB2-BD59-A6C34878D82A}">
                    <a16:rowId xmlns:a16="http://schemas.microsoft.com/office/drawing/2014/main" val="40047688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1136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Waterbodemonderzoeken en peilingen 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WBO is 2021 uitgevoerd en wordt met ON gedeeld</a:t>
            </a:r>
          </a:p>
          <a:p>
            <a:r>
              <a:rPr lang="nl-NL" dirty="0" smtClean="0"/>
              <a:t>Peilingen zijn 2021 uitgevoerd </a:t>
            </a:r>
            <a:r>
              <a:rPr lang="nl-NL" dirty="0"/>
              <a:t>en </a:t>
            </a:r>
            <a:r>
              <a:rPr lang="nl-NL" dirty="0" smtClean="0"/>
              <a:t>worden </a:t>
            </a:r>
            <a:r>
              <a:rPr lang="nl-NL" dirty="0"/>
              <a:t>met ON gedeeld</a:t>
            </a:r>
          </a:p>
        </p:txBody>
      </p:sp>
    </p:spTree>
    <p:extLst>
      <p:ext uri="{BB962C8B-B14F-4D97-AF65-F5344CB8AC3E}">
        <p14:creationId xmlns:p14="http://schemas.microsoft.com/office/powerpoint/2010/main" val="141133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369332"/>
          </a:xfrm>
        </p:spPr>
        <p:txBody>
          <a:bodyPr/>
          <a:lstStyle/>
          <a:p>
            <a:r>
              <a:rPr lang="nl-NL" sz="2400" dirty="0" smtClean="0">
                <a:solidFill>
                  <a:srgbClr val="0070C0"/>
                </a:solidFill>
              </a:rPr>
              <a:t>Vak 118 Lateraalkanaal   </a:t>
            </a:r>
            <a:endParaRPr lang="nl-NL" sz="2400" dirty="0">
              <a:solidFill>
                <a:srgbClr val="0070C0"/>
              </a:solidFill>
            </a:endParaRP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468000" y="1948070"/>
            <a:ext cx="8402400" cy="4271869"/>
          </a:xfrm>
        </p:spPr>
        <p:txBody>
          <a:bodyPr/>
          <a:lstStyle/>
          <a:p>
            <a:pPr marL="0" indent="0">
              <a:buNone/>
            </a:pPr>
            <a:endParaRPr lang="nl-NL" altLang="nl-NL" dirty="0" smtClean="0"/>
          </a:p>
          <a:p>
            <a:pPr marL="0" indent="0">
              <a:buNone/>
            </a:pPr>
            <a:r>
              <a:rPr lang="nl-NL" altLang="nl-NL" dirty="0" smtClean="0"/>
              <a:t>De </a:t>
            </a:r>
            <a:r>
              <a:rPr lang="nl-NL" altLang="nl-NL" dirty="0"/>
              <a:t>baggerlocatie Lateraalkanaal is een </a:t>
            </a:r>
            <a:r>
              <a:rPr lang="nl-NL" altLang="nl-NL" dirty="0" smtClean="0"/>
              <a:t>prioritaire locatie </a:t>
            </a:r>
            <a:r>
              <a:rPr lang="nl-NL" altLang="nl-NL" dirty="0"/>
              <a:t>van het contract fase 3. </a:t>
            </a:r>
            <a:endParaRPr lang="nl-NL" altLang="nl-NL" dirty="0" smtClean="0"/>
          </a:p>
          <a:p>
            <a:pPr marL="0" indent="0">
              <a:buNone/>
            </a:pPr>
            <a:r>
              <a:rPr lang="nl-NL" altLang="nl-NL" dirty="0" smtClean="0"/>
              <a:t>Bijzonderheid: nieuwe afdeklaag aanbrengen.</a:t>
            </a:r>
          </a:p>
          <a:p>
            <a:pPr marL="0" indent="0">
              <a:buNone/>
            </a:pPr>
            <a:endParaRPr lang="nl-NL" altLang="nl-NL" dirty="0"/>
          </a:p>
          <a:p>
            <a:pPr marL="0" indent="0">
              <a:buNone/>
            </a:pPr>
            <a:r>
              <a:rPr lang="nl-NL" altLang="nl-NL" dirty="0" smtClean="0"/>
              <a:t>De </a:t>
            </a:r>
            <a:r>
              <a:rPr lang="nl-NL" altLang="nl-NL" dirty="0"/>
              <a:t>realisatie van het </a:t>
            </a:r>
            <a:r>
              <a:rPr lang="nl-NL" altLang="nl-NL" dirty="0" smtClean="0"/>
              <a:t>Lateraal kanaal </a:t>
            </a:r>
            <a:r>
              <a:rPr lang="nl-NL" altLang="nl-NL" dirty="0"/>
              <a:t>zal in Q2 2023 beginnen en de oplevering zal in Q1 2024 plaatsvinden. De uitvoering van het Lateraalkanaal wordt specifiek in de EMVI-criteria opgenomen.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895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8000" y="1295999"/>
            <a:ext cx="8402400" cy="307777"/>
          </a:xfrm>
        </p:spPr>
        <p:txBody>
          <a:bodyPr/>
          <a:lstStyle/>
          <a:p>
            <a:r>
              <a:rPr lang="nl-NL" sz="2000" dirty="0" smtClean="0">
                <a:solidFill>
                  <a:schemeClr val="tx1"/>
                </a:solidFill>
              </a:rPr>
              <a:t>Vak 118 Lateraalkanaal  </a:t>
            </a:r>
            <a:r>
              <a:rPr lang="nl-NL" sz="1800" dirty="0" smtClean="0">
                <a:solidFill>
                  <a:schemeClr val="tx1"/>
                </a:solidFill>
              </a:rPr>
              <a:t>Afdeklaagconstructie conform VO </a:t>
            </a:r>
            <a:r>
              <a:rPr lang="nl-NL" sz="1800" b="1" dirty="0" err="1" smtClean="0">
                <a:solidFill>
                  <a:schemeClr val="tx1"/>
                </a:solidFill>
              </a:rPr>
              <a:t>Deltares</a:t>
            </a:r>
            <a:endParaRPr lang="nl-NL" sz="1800" dirty="0">
              <a:solidFill>
                <a:schemeClr val="tx1"/>
              </a:solidFill>
            </a:endParaRP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592" y="2862470"/>
            <a:ext cx="2653747" cy="3260035"/>
          </a:xfrm>
          <a:prstGeom prst="rect">
            <a:avLst/>
          </a:prstGeom>
        </p:spPr>
      </p:pic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468000" y="1948070"/>
            <a:ext cx="8402400" cy="4271869"/>
          </a:xfrm>
        </p:spPr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Een </a:t>
            </a:r>
            <a:r>
              <a:rPr lang="nl-NL" dirty="0"/>
              <a:t>laagdikte van </a:t>
            </a:r>
            <a:r>
              <a:rPr lang="nl-NL" dirty="0" smtClean="0"/>
              <a:t>0,3 m afdeklaag. De </a:t>
            </a:r>
            <a:r>
              <a:rPr lang="nl-NL" dirty="0" smtClean="0"/>
              <a:t>breuksteensortering van 50-150 mm. 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119397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Integrale veiligheid 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nl-NL" dirty="0" smtClean="0"/>
              <a:t>We </a:t>
            </a:r>
            <a:r>
              <a:rPr lang="nl-NL" dirty="0"/>
              <a:t>werken veilig of we werken </a:t>
            </a:r>
            <a:r>
              <a:rPr lang="nl-NL" dirty="0" smtClean="0"/>
              <a:t>niet</a:t>
            </a:r>
            <a:endParaRPr lang="nl-NL" dirty="0"/>
          </a:p>
          <a:p>
            <a:pPr lvl="0"/>
            <a:r>
              <a:rPr lang="nl-NL" dirty="0"/>
              <a:t>Werken in de buurt van verdacht gebied op OO (afhankelijk van de onderzoeksresultaten</a:t>
            </a:r>
            <a:r>
              <a:rPr lang="nl-NL" dirty="0" smtClean="0"/>
              <a:t>)</a:t>
            </a:r>
            <a:endParaRPr lang="nl-NL" dirty="0"/>
          </a:p>
          <a:p>
            <a:pPr lvl="0"/>
            <a:r>
              <a:rPr lang="nl-NL" dirty="0" smtClean="0"/>
              <a:t>Samenlooprisico’s door doorgaande exploitatie</a:t>
            </a:r>
          </a:p>
          <a:p>
            <a:pPr lvl="0"/>
            <a:r>
              <a:rPr lang="nl-NL" dirty="0" smtClean="0"/>
              <a:t>Nautische veiligheid: beroepsvaart en recreatievaart</a:t>
            </a:r>
            <a:endParaRPr lang="nl-NL" dirty="0"/>
          </a:p>
          <a:p>
            <a:pPr lvl="0"/>
            <a:r>
              <a:rPr lang="nl-NL" dirty="0"/>
              <a:t>Safety culture </a:t>
            </a:r>
            <a:r>
              <a:rPr lang="nl-NL" dirty="0" smtClean="0"/>
              <a:t>ladder: </a:t>
            </a:r>
            <a:r>
              <a:rPr lang="nl-NL" dirty="0"/>
              <a:t>vereiste niveau 2 conform </a:t>
            </a:r>
            <a:r>
              <a:rPr lang="nl-NL" dirty="0" err="1"/>
              <a:t>governance</a:t>
            </a:r>
            <a:r>
              <a:rPr lang="nl-NL" dirty="0"/>
              <a:t> code veiligheid in de </a:t>
            </a:r>
            <a:r>
              <a:rPr lang="nl-NL" dirty="0" smtClean="0"/>
              <a:t>bouw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1314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Stakeholder Lateraalkanaal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Drinkwaterwinning: innamepunt Waterleiding Maatschappij Limburg</a:t>
            </a:r>
          </a:p>
          <a:p>
            <a:r>
              <a:rPr lang="nl-NL" dirty="0" smtClean="0"/>
              <a:t>Belang: vertroebeling door baggerwerk schadelijk</a:t>
            </a:r>
          </a:p>
          <a:p>
            <a:r>
              <a:rPr lang="nl-NL" dirty="0" smtClean="0"/>
              <a:t>Tijdelijke voorziening nodig: water aanvoeren van bovenzijde sluis Heel </a:t>
            </a:r>
          </a:p>
          <a:p>
            <a:r>
              <a:rPr lang="nl-NL" dirty="0" smtClean="0"/>
              <a:t>Samenwerking WML, goedkeuring WML nodig op tijdelijke voorziening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39613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PFAS-problematiek 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In 2018 tijdens aanbesteding contracten 1 en 2 onduidelijkheid over voorkomen PFAS en afzetmogelijkheden. </a:t>
            </a:r>
          </a:p>
          <a:p>
            <a:r>
              <a:rPr lang="nl-NL" dirty="0" smtClean="0"/>
              <a:t>Nader onderzoek op vijf locaties.</a:t>
            </a:r>
          </a:p>
          <a:p>
            <a:r>
              <a:rPr lang="nl-NL" dirty="0" smtClean="0"/>
              <a:t>Conclusie: risico PFAS in zand is laag. In slib hoger. </a:t>
            </a:r>
          </a:p>
          <a:p>
            <a:r>
              <a:rPr lang="nl-NL" dirty="0" smtClean="0"/>
              <a:t>Ministerie I&amp;W heeft Handelingskader PFAS opgesteld. </a:t>
            </a:r>
          </a:p>
          <a:p>
            <a:r>
              <a:rPr lang="nl-NL" dirty="0" smtClean="0"/>
              <a:t>Contract 3 bevat locaties met gemengd bodemmateriaal, waaronder slib.</a:t>
            </a:r>
            <a:br>
              <a:rPr lang="nl-NL" dirty="0" smtClean="0"/>
            </a:br>
            <a:r>
              <a:rPr lang="nl-NL" dirty="0" smtClean="0"/>
              <a:t>In 2020 is hernieuwd bodemonderzoek gedaan voor alle locaties in contract 3.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81545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Kabels en leidingen 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KLIC-</a:t>
            </a:r>
            <a:r>
              <a:rPr lang="en-US" dirty="0" err="1" smtClean="0"/>
              <a:t>gegevens</a:t>
            </a:r>
            <a:r>
              <a:rPr lang="en-US" dirty="0" smtClean="0"/>
              <a:t> </a:t>
            </a:r>
            <a:r>
              <a:rPr lang="en-US" dirty="0" err="1" smtClean="0"/>
              <a:t>beschikbaar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Gegevens</a:t>
            </a:r>
            <a:r>
              <a:rPr lang="en-US" dirty="0" smtClean="0"/>
              <a:t> </a:t>
            </a:r>
            <a:r>
              <a:rPr lang="en-US" dirty="0" err="1" smtClean="0"/>
              <a:t>diepteligging</a:t>
            </a:r>
            <a:r>
              <a:rPr lang="en-US" dirty="0" smtClean="0"/>
              <a:t> K&amp;L </a:t>
            </a:r>
            <a:r>
              <a:rPr lang="en-US" dirty="0" err="1" smtClean="0"/>
              <a:t>ontbreken</a:t>
            </a:r>
            <a:r>
              <a:rPr lang="en-US" dirty="0" smtClean="0"/>
              <a:t> </a:t>
            </a:r>
            <a:r>
              <a:rPr lang="en-US" dirty="0" err="1" smtClean="0"/>
              <a:t>vaak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Zekerheid</a:t>
            </a:r>
            <a:r>
              <a:rPr lang="en-US" dirty="0" smtClean="0"/>
              <a:t> </a:t>
            </a:r>
            <a:r>
              <a:rPr lang="en-US" dirty="0" err="1" smtClean="0"/>
              <a:t>verkrijgen</a:t>
            </a:r>
            <a:r>
              <a:rPr lang="en-US" dirty="0" smtClean="0"/>
              <a:t> over </a:t>
            </a:r>
            <a:r>
              <a:rPr lang="en-US" dirty="0" err="1" smtClean="0"/>
              <a:t>ligging</a:t>
            </a:r>
            <a:r>
              <a:rPr lang="en-US" dirty="0" smtClean="0"/>
              <a:t> K&amp;L.</a:t>
            </a:r>
          </a:p>
          <a:p>
            <a:r>
              <a:rPr lang="en-US" dirty="0" err="1" smtClean="0"/>
              <a:t>Ontwerpaanpassingen</a:t>
            </a:r>
            <a:r>
              <a:rPr lang="en-US" dirty="0" smtClean="0"/>
              <a:t> door K&amp;L </a:t>
            </a:r>
            <a:r>
              <a:rPr lang="en-US" dirty="0" err="1" smtClean="0"/>
              <a:t>minimaliseren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Risico</a:t>
            </a:r>
            <a:r>
              <a:rPr lang="en-US" dirty="0" smtClean="0"/>
              <a:t> op </a:t>
            </a:r>
            <a:r>
              <a:rPr lang="en-US" dirty="0" err="1" smtClean="0"/>
              <a:t>schade</a:t>
            </a:r>
            <a:r>
              <a:rPr lang="en-US" dirty="0" smtClean="0"/>
              <a:t> </a:t>
            </a:r>
            <a:r>
              <a:rPr lang="en-US" dirty="0" err="1" smtClean="0"/>
              <a:t>minimaliseren</a:t>
            </a:r>
            <a:r>
              <a:rPr lang="en-US" dirty="0" smtClean="0"/>
              <a:t>.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1117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Aanbestedingstraject </a:t>
            </a:r>
            <a:endParaRPr lang="nl-NL" dirty="0"/>
          </a:p>
        </p:txBody>
      </p:sp>
      <p:sp>
        <p:nvSpPr>
          <p:cNvPr id="11" name="Tekstvak 10"/>
          <p:cNvSpPr txBox="1"/>
          <p:nvPr/>
        </p:nvSpPr>
        <p:spPr>
          <a:xfrm>
            <a:off x="611560" y="2132856"/>
            <a:ext cx="3456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12" name="Tekstvak 11"/>
          <p:cNvSpPr txBox="1"/>
          <p:nvPr/>
        </p:nvSpPr>
        <p:spPr>
          <a:xfrm>
            <a:off x="468000" y="1988840"/>
            <a:ext cx="345638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13" name="Tekstvak 12"/>
          <p:cNvSpPr txBox="1"/>
          <p:nvPr/>
        </p:nvSpPr>
        <p:spPr>
          <a:xfrm>
            <a:off x="5268686" y="2132855"/>
            <a:ext cx="347977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pic>
        <p:nvPicPr>
          <p:cNvPr id="16" name="Afbeelding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658" y="1052736"/>
            <a:ext cx="4209395" cy="5805264"/>
          </a:xfrm>
          <a:prstGeom prst="rect">
            <a:avLst/>
          </a:prstGeom>
        </p:spPr>
      </p:pic>
      <p:pic>
        <p:nvPicPr>
          <p:cNvPr id="17" name="Afbeelding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9846" y="1988840"/>
            <a:ext cx="4434225" cy="3467791"/>
          </a:xfrm>
          <a:prstGeom prst="rect">
            <a:avLst/>
          </a:prstGeom>
        </p:spPr>
      </p:pic>
      <p:sp>
        <p:nvSpPr>
          <p:cNvPr id="18" name="Pijl-omlaag 17"/>
          <p:cNvSpPr/>
          <p:nvPr/>
        </p:nvSpPr>
        <p:spPr bwMode="auto">
          <a:xfrm rot="1748588" flipH="1">
            <a:off x="6383892" y="4044771"/>
            <a:ext cx="504056" cy="526596"/>
          </a:xfrm>
          <a:prstGeom prst="downArrow">
            <a:avLst/>
          </a:prstGeom>
          <a:solidFill>
            <a:srgbClr val="007BC7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1" i="0" u="none" strike="noStrike" normalizeH="0" baseline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Verdana" pitchFamily="34" charset="0"/>
            </a:endParaRPr>
          </a:p>
        </p:txBody>
      </p:sp>
      <p:sp>
        <p:nvSpPr>
          <p:cNvPr id="19" name="Pijl-omlaag 18"/>
          <p:cNvSpPr/>
          <p:nvPr/>
        </p:nvSpPr>
        <p:spPr bwMode="auto">
          <a:xfrm rot="2397672" flipH="1">
            <a:off x="1153861" y="4753520"/>
            <a:ext cx="504056" cy="526596"/>
          </a:xfrm>
          <a:prstGeom prst="downArrow">
            <a:avLst/>
          </a:prstGeom>
          <a:solidFill>
            <a:srgbClr val="007BC7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1" i="0" u="none" strike="noStrike" normalizeH="0" baseline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Verdana" pitchFamily="34" charset="0"/>
            </a:endParaRPr>
          </a:p>
        </p:txBody>
      </p:sp>
      <p:sp>
        <p:nvSpPr>
          <p:cNvPr id="20" name="Pijl-omlaag 19"/>
          <p:cNvSpPr/>
          <p:nvPr/>
        </p:nvSpPr>
        <p:spPr bwMode="auto">
          <a:xfrm rot="1878692" flipH="1">
            <a:off x="3814997" y="1011652"/>
            <a:ext cx="504056" cy="526596"/>
          </a:xfrm>
          <a:prstGeom prst="downArrow">
            <a:avLst/>
          </a:prstGeom>
          <a:solidFill>
            <a:srgbClr val="007BC7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1" i="0" u="none" strike="noStrike" normalizeH="0" baseline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Verdana" pitchFamily="34" charset="0"/>
            </a:endParaRPr>
          </a:p>
        </p:txBody>
      </p:sp>
      <p:sp>
        <p:nvSpPr>
          <p:cNvPr id="21" name="Pijl-omlaag 20"/>
          <p:cNvSpPr/>
          <p:nvPr/>
        </p:nvSpPr>
        <p:spPr bwMode="auto">
          <a:xfrm rot="1806381" flipH="1">
            <a:off x="2581840" y="3841220"/>
            <a:ext cx="504056" cy="526596"/>
          </a:xfrm>
          <a:prstGeom prst="downArrow">
            <a:avLst/>
          </a:prstGeom>
          <a:solidFill>
            <a:srgbClr val="007BC7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1" i="0" u="none" strike="noStrike" normalizeH="0" baseline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Verdana" pitchFamily="34" charset="0"/>
            </a:endParaRPr>
          </a:p>
        </p:txBody>
      </p:sp>
      <p:sp>
        <p:nvSpPr>
          <p:cNvPr id="22" name="Pijl-omlaag 21"/>
          <p:cNvSpPr/>
          <p:nvPr/>
        </p:nvSpPr>
        <p:spPr bwMode="auto">
          <a:xfrm rot="1878692" flipH="1">
            <a:off x="5536222" y="4889781"/>
            <a:ext cx="504056" cy="526596"/>
          </a:xfrm>
          <a:prstGeom prst="downArrow">
            <a:avLst/>
          </a:prstGeom>
          <a:solidFill>
            <a:srgbClr val="007BC7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1" i="0" u="none" strike="noStrike" normalizeH="0" baseline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Verdana" pitchFamily="34" charset="0"/>
            </a:endParaRPr>
          </a:p>
        </p:txBody>
      </p:sp>
      <p:sp>
        <p:nvSpPr>
          <p:cNvPr id="23" name="Tekstvak 22"/>
          <p:cNvSpPr txBox="1"/>
          <p:nvPr/>
        </p:nvSpPr>
        <p:spPr>
          <a:xfrm>
            <a:off x="5220072" y="1413920"/>
            <a:ext cx="35283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Aanbestedingsplanning</a:t>
            </a:r>
            <a:endParaRPr lang="nl-NL" dirty="0"/>
          </a:p>
        </p:txBody>
      </p:sp>
      <p:sp>
        <p:nvSpPr>
          <p:cNvPr id="24" name="Pijl-omlaag 23"/>
          <p:cNvSpPr/>
          <p:nvPr/>
        </p:nvSpPr>
        <p:spPr bwMode="auto">
          <a:xfrm rot="1878692" flipH="1">
            <a:off x="2667830" y="1765655"/>
            <a:ext cx="504056" cy="526596"/>
          </a:xfrm>
          <a:prstGeom prst="downArrow">
            <a:avLst/>
          </a:prstGeom>
          <a:solidFill>
            <a:srgbClr val="007BC7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1" i="0" u="none" strike="noStrike" normalizeH="0" baseline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144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Rectificatie Aanbestedingsleidraad.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In </a:t>
            </a:r>
            <a:r>
              <a:rPr lang="nl-NL" dirty="0"/>
              <a:t>de leidraad in </a:t>
            </a:r>
            <a:r>
              <a:rPr lang="nl-NL" dirty="0" smtClean="0"/>
              <a:t>§ 6.5.4: </a:t>
            </a:r>
            <a:r>
              <a:rPr lang="nl-NL" i="1" dirty="0" smtClean="0"/>
              <a:t>Milieukostenwaardering </a:t>
            </a:r>
            <a:r>
              <a:rPr lang="nl-NL" i="1" dirty="0"/>
              <a:t>(MKW) </a:t>
            </a:r>
            <a:endParaRPr lang="nl-NL" i="1" dirty="0" smtClean="0"/>
          </a:p>
          <a:p>
            <a:pPr marL="0" indent="0">
              <a:buNone/>
            </a:pPr>
            <a:endParaRPr lang="nl-NL" i="1" dirty="0"/>
          </a:p>
          <a:p>
            <a:pPr marL="0" indent="0">
              <a:buNone/>
            </a:pPr>
            <a:r>
              <a:rPr lang="nl-NL" i="1" dirty="0"/>
              <a:t>De MKW wordt uitgedrukt in € (Euro), door de MKI-waarde (MKI) te vermenigvuldigen met een wegingsfactor in Euro. De MKW wordt opgeteld bij de inschrijvingssom. De wegingsfactor staat vermeld in het rekenblad BPKV in bijlage H. </a:t>
            </a:r>
          </a:p>
          <a:p>
            <a:pPr marL="0" indent="0">
              <a:buNone/>
            </a:pPr>
            <a:r>
              <a:rPr lang="nl-NL" i="1" dirty="0"/>
              <a:t>De MKI-waarde geeft inzicht in de milieukosten, uitgedrukt in de MKI-waarde. In de Vraagspecificatie Proces paragraaf 3.7., zijn de eisen opgenomen waaraan de berekening van de MKI-waarde dient te voldoen. 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2908238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ZN A Vaarwegen</a:t>
            </a:r>
            <a:endParaRPr lang="nl-NL" dirty="0"/>
          </a:p>
        </p:txBody>
      </p:sp>
      <p:sp>
        <p:nvSpPr>
          <p:cNvPr id="6" name="Ondertitel 5"/>
          <p:cNvSpPr>
            <a:spLocks noGrp="1"/>
          </p:cNvSpPr>
          <p:nvPr>
            <p:ph type="subTitle" idx="1"/>
          </p:nvPr>
        </p:nvSpPr>
        <p:spPr>
          <a:xfrm>
            <a:off x="5036400" y="3780000"/>
            <a:ext cx="3598863" cy="2313296"/>
          </a:xfrm>
        </p:spPr>
        <p:txBody>
          <a:bodyPr/>
          <a:lstStyle/>
          <a:p>
            <a:endParaRPr lang="nl-NL" sz="800" dirty="0"/>
          </a:p>
          <a:p>
            <a:r>
              <a:rPr lang="nl-NL" sz="1400" dirty="0" smtClean="0"/>
              <a:t>Zaak 31143303</a:t>
            </a:r>
          </a:p>
          <a:p>
            <a:r>
              <a:rPr lang="nl-NL" dirty="0" smtClean="0"/>
              <a:t>Baggerwerkzaamheden Zuid- Nederland contract 3</a:t>
            </a:r>
            <a:endParaRPr lang="nl-NL" dirty="0"/>
          </a:p>
          <a:p>
            <a:endParaRPr lang="nl-NL" sz="800" dirty="0"/>
          </a:p>
          <a:p>
            <a:r>
              <a:rPr lang="nl-NL" dirty="0" smtClean="0"/>
              <a:t>Algemene inlichtingen </a:t>
            </a:r>
          </a:p>
          <a:p>
            <a:r>
              <a:rPr lang="nl-NL" sz="1200" dirty="0" smtClean="0"/>
              <a:t>Maandag 30 mei 2022</a:t>
            </a:r>
            <a:endParaRPr lang="nl-NL" sz="1200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8202" y="1"/>
            <a:ext cx="647595" cy="16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Afbeelding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56038"/>
            <a:ext cx="4572000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376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Rectificatie Aanbestedingsleidraad.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 smtClean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737" y="1916832"/>
            <a:ext cx="8924925" cy="3609975"/>
          </a:xfrm>
          <a:prstGeom prst="rect">
            <a:avLst/>
          </a:prstGeom>
        </p:spPr>
      </p:pic>
      <p:sp>
        <p:nvSpPr>
          <p:cNvPr id="7" name="Pijl-omlaag 6"/>
          <p:cNvSpPr/>
          <p:nvPr/>
        </p:nvSpPr>
        <p:spPr bwMode="auto">
          <a:xfrm rot="1878692" flipH="1">
            <a:off x="2433739" y="3109923"/>
            <a:ext cx="532104" cy="510831"/>
          </a:xfrm>
          <a:prstGeom prst="downArrow">
            <a:avLst/>
          </a:prstGeom>
          <a:solidFill>
            <a:srgbClr val="007BC7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1" i="0" u="none" strike="noStrike" normalizeH="0" baseline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Verdana" pitchFamily="34" charset="0"/>
            </a:endParaRPr>
          </a:p>
        </p:txBody>
      </p:sp>
      <p:sp>
        <p:nvSpPr>
          <p:cNvPr id="9" name="Pijl-omlaag 8"/>
          <p:cNvSpPr/>
          <p:nvPr/>
        </p:nvSpPr>
        <p:spPr bwMode="auto">
          <a:xfrm rot="1878692" flipH="1">
            <a:off x="3153820" y="4394161"/>
            <a:ext cx="532104" cy="510831"/>
          </a:xfrm>
          <a:prstGeom prst="downArrow">
            <a:avLst/>
          </a:prstGeom>
          <a:solidFill>
            <a:srgbClr val="007BC7"/>
          </a:solidFill>
          <a:ln>
            <a:solidFill>
              <a:schemeClr val="tx1"/>
            </a:solidFill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nl-NL" sz="2200" b="1" i="0" u="none" strike="noStrike" normalizeH="0" baseline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3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Vragen</a:t>
            </a:r>
            <a:endParaRPr lang="nl-NL" dirty="0"/>
          </a:p>
        </p:txBody>
      </p:sp>
      <p:pic>
        <p:nvPicPr>
          <p:cNvPr id="7" name="Tijdelijke aanduiding voor onlineafbeelding 6"/>
          <p:cNvPicPr>
            <a:picLocks noGrp="1" noChangeAspect="1"/>
          </p:cNvPicPr>
          <p:nvPr>
            <p:ph type="clipArt" sz="quarter" idx="11"/>
          </p:nvPr>
        </p:nvPicPr>
        <p:blipFill>
          <a:blip r:embed="rId2"/>
          <a:stretch>
            <a:fillRect/>
          </a:stretch>
        </p:blipFill>
        <p:spPr>
          <a:xfrm>
            <a:off x="1907704" y="2132856"/>
            <a:ext cx="5661484" cy="4019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60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402400" cy="400110"/>
          </a:xfrm>
        </p:spPr>
        <p:txBody>
          <a:bodyPr/>
          <a:lstStyle/>
          <a:p>
            <a:r>
              <a:rPr lang="nl-NL" dirty="0" smtClean="0"/>
              <a:t>Agenda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467544" y="2204864"/>
            <a:ext cx="8208912" cy="3888432"/>
          </a:xfrm>
        </p:spPr>
        <p:txBody>
          <a:bodyPr/>
          <a:lstStyle/>
          <a:p>
            <a:pPr>
              <a:buAutoNum type="arabicPeriod"/>
            </a:pPr>
            <a:r>
              <a:rPr lang="nl-NL" dirty="0" smtClean="0"/>
              <a:t>Inleiding, voorstelronde </a:t>
            </a:r>
          </a:p>
          <a:p>
            <a:pPr>
              <a:buAutoNum type="arabicPeriod"/>
            </a:pPr>
            <a:r>
              <a:rPr lang="nl-NL" dirty="0" smtClean="0"/>
              <a:t>Toelichting stand van zaken</a:t>
            </a:r>
            <a:endParaRPr lang="nl-NL" sz="1400" dirty="0" smtClean="0"/>
          </a:p>
          <a:p>
            <a:pPr>
              <a:buFont typeface="Arial" pitchFamily="34" charset="0"/>
              <a:buAutoNum type="arabicPeriod"/>
            </a:pPr>
            <a:r>
              <a:rPr lang="nl-NL" dirty="0" smtClean="0"/>
              <a:t>Aanbestedingstraject</a:t>
            </a:r>
            <a:endParaRPr lang="nl-NL" dirty="0"/>
          </a:p>
          <a:p>
            <a:pPr>
              <a:buFont typeface="Arial" pitchFamily="34" charset="0"/>
              <a:buAutoNum type="arabicPeriod"/>
            </a:pPr>
            <a:r>
              <a:rPr lang="nl-NL" dirty="0" smtClean="0"/>
              <a:t>Vragen</a:t>
            </a:r>
          </a:p>
          <a:p>
            <a:pPr>
              <a:buFont typeface="Arial" pitchFamily="34" charset="0"/>
              <a:buAutoNum type="arabicPeriod"/>
            </a:pPr>
            <a:endParaRPr lang="nl-NL" dirty="0" smtClean="0"/>
          </a:p>
        </p:txBody>
      </p:sp>
      <p:sp>
        <p:nvSpPr>
          <p:cNvPr id="5" name="Tijdelijke aanduiding voor voettekst 2"/>
          <p:cNvSpPr txBox="1">
            <a:spLocks/>
          </p:cNvSpPr>
          <p:nvPr/>
        </p:nvSpPr>
        <p:spPr>
          <a:xfrm>
            <a:off x="4716016" y="6656883"/>
            <a:ext cx="2416175" cy="1190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algn="r" rtl="0" eaLnBrk="0" fontAlgn="base" hangingPunct="0">
              <a:spcBef>
                <a:spcPct val="50000"/>
              </a:spcBef>
              <a:spcAft>
                <a:spcPct val="0"/>
              </a:spcAft>
              <a:defRPr sz="10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5000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5000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5000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50000"/>
              </a:spcBef>
              <a:spcAft>
                <a:spcPct val="0"/>
              </a:spcAft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1"/>
                </a:solidFill>
                <a:latin typeface="Verdana" pitchFamily="34" charset="0"/>
                <a:ea typeface="+mn-ea"/>
                <a:cs typeface="+mn-cs"/>
              </a:defRPr>
            </a:lvl9pPr>
          </a:lstStyle>
          <a:p>
            <a:pPr>
              <a:defRPr/>
            </a:pPr>
            <a:endParaRPr lang="nl-NL" altLang="nl-NL" dirty="0"/>
          </a:p>
        </p:txBody>
      </p:sp>
    </p:spTree>
    <p:extLst>
      <p:ext uri="{BB962C8B-B14F-4D97-AF65-F5344CB8AC3E}">
        <p14:creationId xmlns:p14="http://schemas.microsoft.com/office/powerpoint/2010/main" val="3361249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Projectteam RWS: (voorstelronde)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Projectmanager: 		Helle Peeters, wordt vervangen door </a:t>
            </a:r>
          </a:p>
          <a:p>
            <a:pPr marL="0" indent="0">
              <a:buNone/>
            </a:pPr>
            <a:r>
              <a:rPr lang="nl-NL" dirty="0"/>
              <a:t>	</a:t>
            </a:r>
            <a:r>
              <a:rPr lang="nl-NL" dirty="0" smtClean="0"/>
              <a:t>			Henrico de Groot</a:t>
            </a:r>
          </a:p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Contractmanager: 		Ghodrat Soltani</a:t>
            </a:r>
          </a:p>
          <a:p>
            <a:r>
              <a:rPr lang="nl-NL" dirty="0" err="1" smtClean="0"/>
              <a:t>Ass</a:t>
            </a:r>
            <a:r>
              <a:rPr lang="nl-NL" dirty="0" smtClean="0"/>
              <a:t>. Contractmanager:	Bonny Steijns</a:t>
            </a:r>
          </a:p>
          <a:p>
            <a:endParaRPr lang="nl-NL" dirty="0" smtClean="0"/>
          </a:p>
          <a:p>
            <a:r>
              <a:rPr lang="nl-NL" dirty="0" smtClean="0"/>
              <a:t>Omgevingsmanager: 	Saskia Janssen</a:t>
            </a:r>
          </a:p>
          <a:p>
            <a:endParaRPr lang="nl-NL" dirty="0" smtClean="0"/>
          </a:p>
          <a:p>
            <a:r>
              <a:rPr lang="nl-NL" dirty="0" smtClean="0"/>
              <a:t>Technisch manager: 	Sanel Huseinćehajić</a:t>
            </a:r>
            <a:r>
              <a:rPr lang="nl-NL" dirty="0"/>
              <a:t> </a:t>
            </a:r>
            <a:endParaRPr lang="nl-NL" dirty="0" smtClean="0"/>
          </a:p>
          <a:p>
            <a:r>
              <a:rPr lang="nl-NL" dirty="0" smtClean="0"/>
              <a:t>Technisch adviseur: </a:t>
            </a:r>
            <a:r>
              <a:rPr lang="nl-NL" dirty="0"/>
              <a:t>	</a:t>
            </a:r>
            <a:r>
              <a:rPr lang="nl-NL" dirty="0" smtClean="0"/>
              <a:t>	</a:t>
            </a:r>
            <a:r>
              <a:rPr lang="nl-NL" dirty="0" err="1" smtClean="0"/>
              <a:t>Behroez</a:t>
            </a:r>
            <a:r>
              <a:rPr lang="nl-NL" dirty="0" smtClean="0"/>
              <a:t> Kariemie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 smtClean="0"/>
              <a:t>Inkoop: 			Yvonne Snippe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78679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Contract en contractbeheersing 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Contractvorm</a:t>
            </a:r>
          </a:p>
          <a:p>
            <a:r>
              <a:rPr lang="nl-NL" dirty="0" smtClean="0"/>
              <a:t>Mijlpalen </a:t>
            </a:r>
          </a:p>
          <a:p>
            <a:r>
              <a:rPr lang="nl-NL" dirty="0" smtClean="0"/>
              <a:t>Risico gestuurde contractbeheersing </a:t>
            </a:r>
            <a:r>
              <a:rPr lang="nl-NL" dirty="0"/>
              <a:t>(SCB)</a:t>
            </a:r>
          </a:p>
          <a:p>
            <a:r>
              <a:rPr lang="nl-NL" dirty="0"/>
              <a:t>Overleggen OG/ON</a:t>
            </a:r>
          </a:p>
          <a:p>
            <a:r>
              <a:rPr lang="nl-NL" dirty="0" smtClean="0"/>
              <a:t>Marktvisie</a:t>
            </a:r>
            <a:r>
              <a:rPr lang="nl-NL" dirty="0"/>
              <a:t>: vertrouwen aan elkaar, samenwerken behalen van de projectdoelstellingen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2909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Scope</a:t>
            </a:r>
            <a:endParaRPr lang="nl-NL" dirty="0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nl-NL" dirty="0" smtClean="0"/>
              <a:t>Overzicht locaties</a:t>
            </a:r>
          </a:p>
          <a:p>
            <a:r>
              <a:rPr lang="nl-NL" dirty="0" smtClean="0"/>
              <a:t>Waterbodemonderzoek, peilingen en ontwerp baggercontouren geven samen de hoeveelheden aan</a:t>
            </a:r>
          </a:p>
          <a:p>
            <a:r>
              <a:rPr lang="nl-NL" dirty="0" smtClean="0"/>
              <a:t>Ca 750.000 m</a:t>
            </a:r>
            <a:r>
              <a:rPr lang="nl-NL" baseline="30000" dirty="0" smtClean="0"/>
              <a:t>3 </a:t>
            </a:r>
            <a:r>
              <a:rPr lang="nl-NL" dirty="0" smtClean="0"/>
              <a:t>baggeren en </a:t>
            </a:r>
            <a:r>
              <a:rPr lang="nl-NL" smtClean="0"/>
              <a:t>ca 65.000 </a:t>
            </a:r>
            <a:r>
              <a:rPr lang="nl-NL" dirty="0" smtClean="0"/>
              <a:t>m</a:t>
            </a:r>
            <a:r>
              <a:rPr lang="nl-NL" baseline="30000" dirty="0" smtClean="0"/>
              <a:t>3</a:t>
            </a:r>
            <a:r>
              <a:rPr lang="nl-NL" dirty="0" smtClean="0"/>
              <a:t> stortsteen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7477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el 1"/>
          <p:cNvSpPr>
            <a:spLocks noGrp="1"/>
          </p:cNvSpPr>
          <p:nvPr>
            <p:ph type="title"/>
          </p:nvPr>
        </p:nvSpPr>
        <p:spPr>
          <a:xfrm>
            <a:off x="468313" y="1295400"/>
            <a:ext cx="8402637" cy="400050"/>
          </a:xfrm>
        </p:spPr>
        <p:txBody>
          <a:bodyPr/>
          <a:lstStyle/>
          <a:p>
            <a:endParaRPr lang="nl-NL" altLang="nl-NL" smtClean="0"/>
          </a:p>
        </p:txBody>
      </p:sp>
      <p:pic>
        <p:nvPicPr>
          <p:cNvPr id="25603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48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774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el 1"/>
          <p:cNvSpPr>
            <a:spLocks noGrp="1"/>
          </p:cNvSpPr>
          <p:nvPr>
            <p:ph type="title"/>
          </p:nvPr>
        </p:nvSpPr>
        <p:spPr>
          <a:xfrm>
            <a:off x="468313" y="1295400"/>
            <a:ext cx="8402637" cy="400050"/>
          </a:xfrm>
        </p:spPr>
        <p:txBody>
          <a:bodyPr/>
          <a:lstStyle/>
          <a:p>
            <a:r>
              <a:rPr lang="nl-NL" altLang="nl-NL" dirty="0" smtClean="0">
                <a:solidFill>
                  <a:srgbClr val="0070C0"/>
                </a:solidFill>
              </a:rPr>
              <a:t>Totaal overzicht scope (20 locaties)</a:t>
            </a:r>
          </a:p>
        </p:txBody>
      </p:sp>
      <p:sp>
        <p:nvSpPr>
          <p:cNvPr id="26627" name="Tijdelijke aanduiding voor tekst 2"/>
          <p:cNvSpPr>
            <a:spLocks noGrp="1"/>
          </p:cNvSpPr>
          <p:nvPr>
            <p:ph type="body" sz="quarter" idx="11"/>
          </p:nvPr>
        </p:nvSpPr>
        <p:spPr>
          <a:xfrm>
            <a:off x="468313" y="2070100"/>
            <a:ext cx="8402637" cy="4140200"/>
          </a:xfrm>
        </p:spPr>
        <p:txBody>
          <a:bodyPr/>
          <a:lstStyle/>
          <a:p>
            <a:endParaRPr lang="nl-NL" altLang="nl-NL" smtClean="0"/>
          </a:p>
        </p:txBody>
      </p:sp>
      <p:graphicFrame>
        <p:nvGraphicFramePr>
          <p:cNvPr id="6" name="Tabel 5"/>
          <p:cNvGraphicFramePr>
            <a:graphicFrameLocks noGrp="1"/>
          </p:cNvGraphicFramePr>
          <p:nvPr/>
        </p:nvGraphicFramePr>
        <p:xfrm>
          <a:off x="468313" y="2070100"/>
          <a:ext cx="1416050" cy="41402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6050">
                  <a:extLst>
                    <a:ext uri="{9D8B030D-6E8A-4147-A177-3AD203B41FA5}">
                      <a16:colId xmlns:a16="http://schemas.microsoft.com/office/drawing/2014/main" val="2709772681"/>
                    </a:ext>
                  </a:extLst>
                </a:gridCol>
              </a:tblGrid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8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3174749453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14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3131478287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16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2899957215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51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841750768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52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2032030816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60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1434387680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74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2033760324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75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1193083033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92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3627337980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94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224721986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96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3592422513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105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830789338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106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1815486147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108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2992474374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113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1925838405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114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2029320160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115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466859757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116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999193670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118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765824505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119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1320475329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124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3125222328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125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2172135450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 dirty="0">
                          <a:effectLst/>
                        </a:rPr>
                        <a:t>126</a:t>
                      </a:r>
                      <a:endParaRPr lang="nl-NL" sz="7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64" marR="50064" marT="0" marB="0" anchor="b"/>
                </a:tc>
                <a:extLst>
                  <a:ext uri="{0D108BD9-81ED-4DB2-BD59-A6C34878D82A}">
                    <a16:rowId xmlns:a16="http://schemas.microsoft.com/office/drawing/2014/main" val="3010601414"/>
                  </a:ext>
                </a:extLst>
              </a:tr>
            </a:tbl>
          </a:graphicData>
        </a:graphic>
      </p:graphicFrame>
      <p:graphicFrame>
        <p:nvGraphicFramePr>
          <p:cNvPr id="7" name="Tabel 6"/>
          <p:cNvGraphicFramePr>
            <a:graphicFrameLocks noGrp="1"/>
          </p:cNvGraphicFramePr>
          <p:nvPr/>
        </p:nvGraphicFramePr>
        <p:xfrm>
          <a:off x="1884363" y="2070100"/>
          <a:ext cx="6986587" cy="41402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986587">
                  <a:extLst>
                    <a:ext uri="{9D8B030D-6E8A-4147-A177-3AD203B41FA5}">
                      <a16:colId xmlns:a16="http://schemas.microsoft.com/office/drawing/2014/main" val="952784098"/>
                    </a:ext>
                  </a:extLst>
                </a:gridCol>
              </a:tblGrid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Lateraalkanaal km 0-0,57 (boven sluis Linne)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4288785188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Bovenvoorhaven Sluis Roermond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1982644619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Benedenvoorhaven Sluis Roermond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4151952297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Bovenvoorhaven Sluis Grave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1909264586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Benedenvoorhaven Sluis Grave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762125921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Maas km 187,44-190,6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4057733759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Bovenvoorhaven Sluis Lith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3108483530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Benedenvoorhaven Sluis Lith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2868076628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Kanaal Wessem-Nederweert km 0,2-0,87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3057138262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Maas-Waalkanaal km 0,3-0,77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3099425873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Maas-Waalkanaal km 1,5-1,6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115449861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Donge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2811640862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Amertak km 0,1-0,3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1599577788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Wilhelminakanaal km 22,14-25,3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1473707953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Bovenvoorhaven sluis Sambeek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1900773834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Benedenvoorhaven sluis Sambeek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889278642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Bovenvoorhaven Sluis Belfeld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3839576976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Benedenvoorhaven Sluis Belfeld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2134089349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Lateraalkanaal km 1,8-5,4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2534461196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Lateraalkanaal km 7,3-7,5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3175015583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Maas km 66,8-67,3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1088351112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>
                          <a:effectLst/>
                        </a:rPr>
                        <a:t>Maas km 67,7-68,1</a:t>
                      </a:r>
                      <a:endParaRPr lang="nl-NL" sz="7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529715039"/>
                  </a:ext>
                </a:extLst>
              </a:tr>
              <a:tr h="180009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700" dirty="0">
                          <a:effectLst/>
                        </a:rPr>
                        <a:t>Haven Blerick 107,050 - 107,150</a:t>
                      </a:r>
                      <a:endParaRPr lang="nl-NL" sz="7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072" marR="50072" marT="0" marB="0" anchor="b"/>
                </a:tc>
                <a:extLst>
                  <a:ext uri="{0D108BD9-81ED-4DB2-BD59-A6C34878D82A}">
                    <a16:rowId xmlns:a16="http://schemas.microsoft.com/office/drawing/2014/main" val="16740321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9522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altLang="nl-NL" dirty="0">
                <a:solidFill>
                  <a:srgbClr val="0070C0"/>
                </a:solidFill>
              </a:rPr>
              <a:t>Vakken met </a:t>
            </a:r>
            <a:r>
              <a:rPr lang="nl-NL" altLang="nl-NL" dirty="0" smtClean="0">
                <a:solidFill>
                  <a:srgbClr val="0070C0"/>
                </a:solidFill>
              </a:rPr>
              <a:t>hoge prioriteit </a:t>
            </a:r>
            <a:endParaRPr lang="nl-NL" dirty="0">
              <a:solidFill>
                <a:srgbClr val="0070C0"/>
              </a:solidFill>
            </a:endParaRP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nl-NL" dirty="0"/>
          </a:p>
        </p:txBody>
      </p:sp>
      <p:graphicFrame>
        <p:nvGraphicFramePr>
          <p:cNvPr id="4" name="Tabel 3"/>
          <p:cNvGraphicFramePr>
            <a:graphicFrameLocks noGrp="1"/>
          </p:cNvGraphicFramePr>
          <p:nvPr/>
        </p:nvGraphicFramePr>
        <p:xfrm>
          <a:off x="468000" y="2070004"/>
          <a:ext cx="8402400" cy="4140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16086">
                  <a:extLst>
                    <a:ext uri="{9D8B030D-6E8A-4147-A177-3AD203B41FA5}">
                      <a16:colId xmlns:a16="http://schemas.microsoft.com/office/drawing/2014/main" val="1754168587"/>
                    </a:ext>
                  </a:extLst>
                </a:gridCol>
                <a:gridCol w="2233656">
                  <a:extLst>
                    <a:ext uri="{9D8B030D-6E8A-4147-A177-3AD203B41FA5}">
                      <a16:colId xmlns:a16="http://schemas.microsoft.com/office/drawing/2014/main" val="4092749401"/>
                    </a:ext>
                  </a:extLst>
                </a:gridCol>
                <a:gridCol w="5252658">
                  <a:extLst>
                    <a:ext uri="{9D8B030D-6E8A-4147-A177-3AD203B41FA5}">
                      <a16:colId xmlns:a16="http://schemas.microsoft.com/office/drawing/2014/main" val="3893362926"/>
                    </a:ext>
                  </a:extLst>
                </a:gridCol>
              </a:tblGrid>
              <a:tr h="206440"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Nr.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Mijlpaal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Mijlpaaldatum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8801840"/>
                  </a:ext>
                </a:extLst>
              </a:tr>
              <a:tr h="3933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1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Vak 92 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Start Q1 2023 en oplevering Q2 2023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41897170"/>
                  </a:ext>
                </a:extLst>
              </a:tr>
              <a:tr h="3933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2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Vak 125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Start Q1 2023 en oplevering Q2 2023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02503821"/>
                  </a:ext>
                </a:extLst>
              </a:tr>
              <a:tr h="3933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3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Vak 124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Start Q1 2023 en oplevering Q2 2023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56975997"/>
                  </a:ext>
                </a:extLst>
              </a:tr>
              <a:tr h="3933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4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Vak 8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Start Q1 2023 en oplevering Q2 2023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34194552"/>
                  </a:ext>
                </a:extLst>
              </a:tr>
              <a:tr h="3933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5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Vak 118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Start Q2 2023 en oplevering Q1 2024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179882"/>
                  </a:ext>
                </a:extLst>
              </a:tr>
              <a:tr h="3933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6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Vak 113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Start Q3 2023 en oplevering Q4 2023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58542003"/>
                  </a:ext>
                </a:extLst>
              </a:tr>
              <a:tr h="3933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7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Vak 114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Start Q3 2023 en oplevering Q4 2023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30423474"/>
                  </a:ext>
                </a:extLst>
              </a:tr>
              <a:tr h="3933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8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Vak 115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Start Q3 2023 en oplevering Q4 2023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25847370"/>
                  </a:ext>
                </a:extLst>
              </a:tr>
              <a:tr h="3933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9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Vak 116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Start Q3 2023 en oplevering Q4 2023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>
                          <a:effectLst/>
                        </a:rPr>
                        <a:t> 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4925202"/>
                  </a:ext>
                </a:extLst>
              </a:tr>
              <a:tr h="393356"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10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1000">
                          <a:effectLst/>
                        </a:rPr>
                        <a:t>Vak 119</a:t>
                      </a:r>
                      <a:endParaRPr lang="nl-NL" sz="90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Start Q3 2023 en oplevering Q4 2023</a:t>
                      </a:r>
                    </a:p>
                    <a:p>
                      <a:pPr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nl-NL" sz="900" dirty="0">
                          <a:effectLst/>
                        </a:rPr>
                        <a:t> </a:t>
                      </a:r>
                      <a:endParaRPr lang="nl-NL" sz="900" dirty="0">
                        <a:effectLst/>
                        <a:latin typeface="Verdana" panose="020B0604030504040204" pitchFamily="34" charset="0"/>
                        <a:ea typeface="Verdana" panose="020B060403050404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40391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2637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ijkswaterstaat">
  <a:themeElements>
    <a:clrScheme name="landmachtNL1 1">
      <a:dk1>
        <a:srgbClr val="000000"/>
      </a:dk1>
      <a:lt1>
        <a:srgbClr val="FFFFFF"/>
      </a:lt1>
      <a:dk2>
        <a:srgbClr val="E17000"/>
      </a:dk2>
      <a:lt2>
        <a:srgbClr val="9ACCD4"/>
      </a:lt2>
      <a:accent1>
        <a:srgbClr val="2494C5"/>
      </a:accent1>
      <a:accent2>
        <a:srgbClr val="9ACCD4"/>
      </a:accent2>
      <a:accent3>
        <a:srgbClr val="FFFFFF"/>
      </a:accent3>
      <a:accent4>
        <a:srgbClr val="000000"/>
      </a:accent4>
      <a:accent5>
        <a:srgbClr val="ACC8DF"/>
      </a:accent5>
      <a:accent6>
        <a:srgbClr val="8BB9C0"/>
      </a:accent6>
      <a:hlink>
        <a:srgbClr val="004228"/>
      </a:hlink>
      <a:folHlink>
        <a:srgbClr val="E17000"/>
      </a:folHlink>
    </a:clrScheme>
    <a:fontScheme name="landmachtNL1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rtlCol="0" anchor="b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noFill/>
        <a:ln>
          <a:solidFill>
            <a:schemeClr val="tx1"/>
          </a:solidFill>
          <a:tailEnd type="arrow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landmachtNL1 1">
        <a:dk1>
          <a:srgbClr val="000000"/>
        </a:dk1>
        <a:lt1>
          <a:srgbClr val="FFFFFF"/>
        </a:lt1>
        <a:dk2>
          <a:srgbClr val="E17000"/>
        </a:dk2>
        <a:lt2>
          <a:srgbClr val="9ACCD4"/>
        </a:lt2>
        <a:accent1>
          <a:srgbClr val="2494C5"/>
        </a:accent1>
        <a:accent2>
          <a:srgbClr val="9ACCD4"/>
        </a:accent2>
        <a:accent3>
          <a:srgbClr val="FFFFFF"/>
        </a:accent3>
        <a:accent4>
          <a:srgbClr val="000000"/>
        </a:accent4>
        <a:accent5>
          <a:srgbClr val="ACC8DF"/>
        </a:accent5>
        <a:accent6>
          <a:srgbClr val="8BB9C0"/>
        </a:accent6>
        <a:hlink>
          <a:srgbClr val="004228"/>
        </a:hlink>
        <a:folHlink>
          <a:srgbClr val="E17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UI/customUI.xml><?xml version="1.0" encoding="utf-8"?>
<customUI xmlns="http://schemas.microsoft.com/office/2006/01/customui">
  <ribbon startFromScratch="false">
    <tabs>
      <tab id="customTab" label="Rijkswaterstaat">
        <group id="customGroup" label="Gegevens aanpassen">
          <control idMso="ViewSlideMasterView" label="Gegevens aanpassen" size="large"/>
          <button idMso="HeaderFooterInsert" label="Datum aanpassen" size="large"/>
        </group>
      </tab>
    </tabs>
  </ribbon>
</customUI>
</file>

<file path=customUI/customUI14.xml><?xml version="1.0" encoding="utf-8"?>
<customUI xmlns="http://schemas.microsoft.com/office/2009/07/customui">
  <ribbon startFromScratch="false">
    <tabs>
      <tab id="customTab" label="Rijkswaterstaat">
        <group id="customGroup" label="Gegevens aanpassen">
          <control idMso="ViewSlideMasterView" label="Gegevens aanpassen" size="large"/>
          <button idMso="HeaderFooterInsert" label="Datum aanpassen" size="large"/>
        </group>
      </tab>
    </tabs>
  </ribbon>
</customUI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2989</TotalTime>
  <Words>771</Words>
  <Application>Microsoft Office PowerPoint</Application>
  <PresentationFormat>Diavoorstelling (4:3)</PresentationFormat>
  <Paragraphs>199</Paragraphs>
  <Slides>21</Slides>
  <Notes>4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21</vt:i4>
      </vt:variant>
    </vt:vector>
  </HeadingPairs>
  <TitlesOfParts>
    <vt:vector size="26" baseType="lpstr">
      <vt:lpstr>Arial</vt:lpstr>
      <vt:lpstr>Calibri</vt:lpstr>
      <vt:lpstr>Times New Roman</vt:lpstr>
      <vt:lpstr>Verdana</vt:lpstr>
      <vt:lpstr>Rijkswaterstaat</vt:lpstr>
      <vt:lpstr>Welkom Algemene Inlichtingen Baggerwerkzaamheden Zuid-Nederland contract 3 </vt:lpstr>
      <vt:lpstr>ZN A Vaarwegen</vt:lpstr>
      <vt:lpstr>Agenda</vt:lpstr>
      <vt:lpstr>Projectteam RWS: (voorstelronde)</vt:lpstr>
      <vt:lpstr>Contract en contractbeheersing </vt:lpstr>
      <vt:lpstr>Scope</vt:lpstr>
      <vt:lpstr>PowerPoint-presentatie</vt:lpstr>
      <vt:lpstr>Totaal overzicht scope (20 locaties)</vt:lpstr>
      <vt:lpstr>Vakken met hoge prioriteit </vt:lpstr>
      <vt:lpstr>Optionele vakken van de scope</vt:lpstr>
      <vt:lpstr>Waterbodemonderzoeken en peilingen </vt:lpstr>
      <vt:lpstr>Vak 118 Lateraalkanaal   </vt:lpstr>
      <vt:lpstr>Vak 118 Lateraalkanaal  Afdeklaagconstructie conform VO Deltares</vt:lpstr>
      <vt:lpstr>Integrale veiligheid </vt:lpstr>
      <vt:lpstr>Stakeholder Lateraalkanaal</vt:lpstr>
      <vt:lpstr>PFAS-problematiek </vt:lpstr>
      <vt:lpstr>Kabels en leidingen </vt:lpstr>
      <vt:lpstr>Aanbestedingstraject </vt:lpstr>
      <vt:lpstr>Rectificatie Aanbestedingsleidraad.</vt:lpstr>
      <vt:lpstr>Rectificatie Aanbestedingsleidraad.</vt:lpstr>
      <vt:lpstr>Vragen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Leduc, Roy (PPO)</dc:creator>
  <cp:lastModifiedBy>Snippe, Yvonne (PPO)</cp:lastModifiedBy>
  <cp:revision>222</cp:revision>
  <cp:lastPrinted>2022-05-30T09:43:09Z</cp:lastPrinted>
  <dcterms:modified xsi:type="dcterms:W3CDTF">2022-05-30T11:53:33Z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uteur">
    <vt:lpwstr>Auteur</vt:lpwstr>
  </property>
  <property fmtid="{D5CDD505-2E9C-101B-9397-08002B2CF9AE}" pid="3" name="Functie">
    <vt:lpwstr>Functie</vt:lpwstr>
  </property>
  <property fmtid="{D5CDD505-2E9C-101B-9397-08002B2CF9AE}" pid="4" name="Titel">
    <vt:lpwstr>Titel</vt:lpwstr>
  </property>
  <property fmtid="{D5CDD505-2E9C-101B-9397-08002B2CF9AE}" pid="5" name="Subtitel">
    <vt:lpwstr>Subtitel</vt:lpwstr>
  </property>
  <property fmtid="{D5CDD505-2E9C-101B-9397-08002B2CF9AE}" pid="6" name="Afdeling">
    <vt:lpwstr>Afdeling</vt:lpwstr>
  </property>
  <property fmtid="{D5CDD505-2E9C-101B-9397-08002B2CF9AE}" pid="7" name="Merking">
    <vt:lpwstr>Merking</vt:lpwstr>
  </property>
  <property fmtid="{D5CDD505-2E9C-101B-9397-08002B2CF9AE}" pid="8" name="Rubricering">
    <vt:lpwstr>Marking</vt:lpwstr>
  </property>
  <property fmtid="{D5CDD505-2E9C-101B-9397-08002B2CF9AE}" pid="9" name="Datum">
    <vt:filetime>1999-12-31T22:00:00Z</vt:filetime>
  </property>
</Properties>
</file>