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9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ED1C6-D19F-4AFF-9AEF-2D5934773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882FA4D-9668-4AB8-89C3-74A277ECF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996D71-968E-485B-AED3-228CA5912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BA373-0F5D-4400-89B6-C2442E32826A}" type="datetimeFigureOut">
              <a:rPr lang="nl-NL" smtClean="0"/>
              <a:t>1-2-2022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0C1981-675F-40AA-B7E0-98312268C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C543E1E-B00B-47FB-9EF9-499F0A954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CD1B-8FAE-4C46-ABF3-952DA18739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4577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9FFD15-51D8-4FBF-B121-46177D6F0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303883C-31B7-4B6B-AC92-09C2878C3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9E8EBB-E349-4839-BA5B-4C0832ADC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BA373-0F5D-4400-89B6-C2442E32826A}" type="datetimeFigureOut">
              <a:rPr lang="nl-NL" smtClean="0"/>
              <a:t>1-2-2022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7EA8B5-B6F6-497B-9949-E68792F12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DD91F6-3F86-490E-83F0-2C5DC0EEB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CD1B-8FAE-4C46-ABF3-952DA18739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1641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06E9D84-8240-4112-9099-E19D7B4F3F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18F283A-4DB3-4BDA-8CFD-3D57C313F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0EA88B3-B3AB-451E-B5C1-8956F2328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BA373-0F5D-4400-89B6-C2442E32826A}" type="datetimeFigureOut">
              <a:rPr lang="nl-NL" smtClean="0"/>
              <a:t>1-2-2022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214A17-A5A6-4037-993A-BCDA31088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E5C176C-1007-40E8-BB1C-FDB8A5F07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CD1B-8FAE-4C46-ABF3-952DA18739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4479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sommings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itel 1"/>
          <p:cNvSpPr>
            <a:spLocks noGrp="1"/>
          </p:cNvSpPr>
          <p:nvPr>
            <p:ph type="title" hasCustomPrompt="1"/>
          </p:nvPr>
        </p:nvSpPr>
        <p:spPr>
          <a:xfrm>
            <a:off x="1920241" y="500062"/>
            <a:ext cx="9624059" cy="479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500" b="1">
                <a:solidFill>
                  <a:srgbClr val="273135"/>
                </a:solidFill>
              </a:defRPr>
            </a:lvl1pPr>
          </a:lstStyle>
          <a:p>
            <a:r>
              <a:rPr lang="nl-NL" dirty="0"/>
              <a:t>Titel van het document</a:t>
            </a:r>
          </a:p>
        </p:txBody>
      </p:sp>
      <p:sp>
        <p:nvSpPr>
          <p:cNvPr id="9" name="Tijdelijke aanduiding voor tekst 2"/>
          <p:cNvSpPr>
            <a:spLocks noGrp="1"/>
          </p:cNvSpPr>
          <p:nvPr>
            <p:ph type="body" idx="10" hasCustomPrompt="1"/>
          </p:nvPr>
        </p:nvSpPr>
        <p:spPr>
          <a:xfrm>
            <a:off x="606084" y="1480842"/>
            <a:ext cx="10938216" cy="4373858"/>
          </a:xfrm>
          <a:prstGeom prst="rect">
            <a:avLst/>
          </a:prstGeom>
        </p:spPr>
        <p:txBody>
          <a:bodyPr/>
          <a:lstStyle>
            <a:lvl1pPr marL="285750" indent="-285750">
              <a:buFontTx/>
              <a:buBlip>
                <a:blip r:embed="rId2"/>
              </a:buBlip>
              <a:defRPr sz="1500" baseline="0">
                <a:solidFill>
                  <a:srgbClr val="27313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Tekst van het document</a:t>
            </a:r>
          </a:p>
        </p:txBody>
      </p:sp>
    </p:spTree>
    <p:extLst>
      <p:ext uri="{BB962C8B-B14F-4D97-AF65-F5344CB8AC3E}">
        <p14:creationId xmlns:p14="http://schemas.microsoft.com/office/powerpoint/2010/main" val="701811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0B6D85-6280-4BE7-A652-635BA32BB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35004C5-8CCB-47DB-8198-6511D183A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2B57B29-55FF-433A-8CB7-08A51936F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BA373-0F5D-4400-89B6-C2442E32826A}" type="datetimeFigureOut">
              <a:rPr lang="nl-NL" smtClean="0"/>
              <a:t>1-2-2022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2C5DF7-D18D-46DE-81EB-404F09A02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D23792-86F6-4D13-A8EF-36D6D8D8A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CD1B-8FAE-4C46-ABF3-952DA18739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0918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B57901-9810-4995-8FEA-B6A8342C5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1ADA866-5C05-42E8-8170-3B89C5D3E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3CBF7CE-482B-433D-8523-27B5B3C4D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BA373-0F5D-4400-89B6-C2442E32826A}" type="datetimeFigureOut">
              <a:rPr lang="nl-NL" smtClean="0"/>
              <a:t>1-2-2022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C78CF1-E80C-4975-B94D-0FBC043E6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A63008-4B13-4282-83BC-53B79B3F4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CD1B-8FAE-4C46-ABF3-952DA18739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8038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3D3298-EB0E-4462-B4BF-7A1C084A7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019996-ECAE-4C8C-8822-95AD12C8A7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E1A3909-CBDE-462F-B5A0-7E57E259F5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2E7BE1F-11E0-4AF7-ABEF-F8B9FD47A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BA373-0F5D-4400-89B6-C2442E32826A}" type="datetimeFigureOut">
              <a:rPr lang="nl-NL" smtClean="0"/>
              <a:t>1-2-2022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8AC8C1A-001F-4722-994C-6CCE6C17F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58D2E95-728A-4062-8746-22705DE7C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CD1B-8FAE-4C46-ABF3-952DA18739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9013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910A29-9C2A-4474-9EF7-09596EEF6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4BEA0E6-70EF-470D-85A7-572ED23C1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3BAC106-5F22-4CB6-9037-332AB936D2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4A24536-20F0-45E4-A51E-FADC84BE10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BB68B03-6965-45CF-BD1B-66DD2D9A03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007ACFD-2ABF-44C6-B026-7120D4306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BA373-0F5D-4400-89B6-C2442E32826A}" type="datetimeFigureOut">
              <a:rPr lang="nl-NL" smtClean="0"/>
              <a:t>1-2-2022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95CB828-C0C8-4EDA-9A4E-E069DBDE9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11AD025-22B1-430A-A354-EB3C8C320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CD1B-8FAE-4C46-ABF3-952DA18739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2789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06CF72-38DF-438F-99ED-AA1A79A5B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01BF454-558C-4A79-AC04-ADA54E660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BA373-0F5D-4400-89B6-C2442E32826A}" type="datetimeFigureOut">
              <a:rPr lang="nl-NL" smtClean="0"/>
              <a:t>1-2-2022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A4739A3-6C4E-4C4B-8D1F-44AAA3A8A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D5AD2FF-3B39-4C55-8D00-4456A7DC0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CD1B-8FAE-4C46-ABF3-952DA18739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0133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7330F9B-18BA-4F61-BA7E-36F780E93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BA373-0F5D-4400-89B6-C2442E32826A}" type="datetimeFigureOut">
              <a:rPr lang="nl-NL" smtClean="0"/>
              <a:t>1-2-2022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CF2C861-6516-4F00-A873-81B842CCD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4FD8E33-A4C4-4B10-8CA1-CD278B08B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CD1B-8FAE-4C46-ABF3-952DA18739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6028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4B3C86-000B-4AAB-95E5-3A1422B16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5117BE-A0A5-4AFB-8A21-AA2D482B0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72813FC-0D46-4324-B823-0E8AED517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39B3280-71F6-4453-8BC6-E80399BB3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BA373-0F5D-4400-89B6-C2442E32826A}" type="datetimeFigureOut">
              <a:rPr lang="nl-NL" smtClean="0"/>
              <a:t>1-2-2022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73E34C1-DB42-41E8-A908-D8CE268E5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232393E-B42E-4DE7-B7F5-DE9FEEB9D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CD1B-8FAE-4C46-ABF3-952DA18739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0450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720113-9417-4834-8FBE-FF75A36B6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925346F-1362-4FBC-BD42-0B3751FA95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36D2B9F-8612-49F1-953D-3B590FEB6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087DCF6-0AFF-4E60-BC07-91D83DEB7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BA373-0F5D-4400-89B6-C2442E32826A}" type="datetimeFigureOut">
              <a:rPr lang="nl-NL" smtClean="0"/>
              <a:t>1-2-2022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EA7A3E4-E487-4284-904F-9841D686B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E313C3-373C-43C4-96C6-C0F28EF93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CD1B-8FAE-4C46-ABF3-952DA18739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0287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4A840D3-75D7-4AB5-BE26-FAC36D7CA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E057E51-B7A5-440E-B122-37D31E46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8C05E3F-E125-4EC1-80D6-02E0836F98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BA373-0F5D-4400-89B6-C2442E32826A}" type="datetimeFigureOut">
              <a:rPr lang="nl-NL" smtClean="0"/>
              <a:t>1-2-2022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FD42084-E79B-45DD-9556-006B0F4A91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582BD2-AECF-4E13-80B6-1D7EE5D324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CCD1B-8FAE-4C46-ABF3-952DA18739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617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el 1">
            <a:extLst>
              <a:ext uri="{FF2B5EF4-FFF2-40B4-BE49-F238E27FC236}">
                <a16:creationId xmlns:a16="http://schemas.microsoft.com/office/drawing/2014/main" id="{2B12BAFF-8D38-460C-BBD8-DF82FFBD9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438" y="515315"/>
            <a:ext cx="9726396" cy="1015001"/>
          </a:xfrm>
        </p:spPr>
        <p:txBody>
          <a:bodyPr>
            <a:normAutofit/>
          </a:bodyPr>
          <a:lstStyle/>
          <a:p>
            <a:r>
              <a:rPr lang="nl-NL" sz="2000" dirty="0"/>
              <a:t>Huidige situatie aantal paslezers en afval toegangspassen per gemeente (</a:t>
            </a:r>
            <a:r>
              <a:rPr lang="nl-NL" sz="2000"/>
              <a:t>begin 2022)</a:t>
            </a:r>
            <a:endParaRPr lang="nl-NL" sz="2000" dirty="0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A13C649E-CBF0-4C11-8D09-43ABEA7B11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442665"/>
              </p:ext>
            </p:extLst>
          </p:nvPr>
        </p:nvGraphicFramePr>
        <p:xfrm>
          <a:off x="7129967" y="2767825"/>
          <a:ext cx="1828800" cy="18334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1533">
                  <a:extLst>
                    <a:ext uri="{9D8B030D-6E8A-4147-A177-3AD203B41FA5}">
                      <a16:colId xmlns:a16="http://schemas.microsoft.com/office/drawing/2014/main" val="1470874999"/>
                    </a:ext>
                  </a:extLst>
                </a:gridCol>
                <a:gridCol w="567667">
                  <a:extLst>
                    <a:ext uri="{9D8B030D-6E8A-4147-A177-3AD203B41FA5}">
                      <a16:colId xmlns:a16="http://schemas.microsoft.com/office/drawing/2014/main" val="253819768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2645687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>
                          <a:effectLst/>
                        </a:rPr>
                        <a:t> passen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Tiris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 dirty="0" err="1">
                          <a:effectLst/>
                        </a:rPr>
                        <a:t>Mifare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796760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bedrijven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73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32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5063469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BORE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 dirty="0">
                          <a:effectLst/>
                        </a:rPr>
                        <a:t>12.465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366450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GOU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 dirty="0">
                          <a:effectLst/>
                        </a:rPr>
                        <a:t>15.815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3.376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06785655"/>
                  </a:ext>
                </a:extLst>
              </a:tr>
              <a:tr h="187546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KAB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 dirty="0">
                          <a:effectLst/>
                        </a:rPr>
                        <a:t>871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1.457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61498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KRP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 dirty="0">
                          <a:effectLst/>
                        </a:rPr>
                        <a:t>0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11.460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922177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NWK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 dirty="0">
                          <a:effectLst/>
                        </a:rPr>
                        <a:t>1.817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312934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WAD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 dirty="0">
                          <a:effectLst/>
                        </a:rPr>
                        <a:t>4.774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0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557353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ZPL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 dirty="0">
                          <a:effectLst/>
                        </a:rPr>
                        <a:t>0</a:t>
                      </a:r>
                      <a:endParaRPr lang="nl-N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17.744</a:t>
                      </a:r>
                      <a:endParaRPr lang="nl-N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391716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u="none" strike="noStrike">
                          <a:effectLst/>
                        </a:rPr>
                        <a:t>Totaal</a:t>
                      </a:r>
                      <a:endParaRPr lang="nl-NL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>
                          <a:effectLst/>
                        </a:rPr>
                        <a:t>35.815</a:t>
                      </a:r>
                      <a:endParaRPr lang="nl-NL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100" u="none" strike="noStrike" dirty="0">
                          <a:effectLst/>
                        </a:rPr>
                        <a:t>34.069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69640307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2587F16F-EA86-459C-B0D4-D11D4BAD99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389082"/>
              </p:ext>
            </p:extLst>
          </p:nvPr>
        </p:nvGraphicFramePr>
        <p:xfrm>
          <a:off x="1343866" y="2767825"/>
          <a:ext cx="3327399" cy="15473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1933">
                  <a:extLst>
                    <a:ext uri="{9D8B030D-6E8A-4147-A177-3AD203B41FA5}">
                      <a16:colId xmlns:a16="http://schemas.microsoft.com/office/drawing/2014/main" val="1027864886"/>
                    </a:ext>
                  </a:extLst>
                </a:gridCol>
                <a:gridCol w="632733">
                  <a:extLst>
                    <a:ext uri="{9D8B030D-6E8A-4147-A177-3AD203B41FA5}">
                      <a16:colId xmlns:a16="http://schemas.microsoft.com/office/drawing/2014/main" val="3489831822"/>
                    </a:ext>
                  </a:extLst>
                </a:gridCol>
                <a:gridCol w="632733">
                  <a:extLst>
                    <a:ext uri="{9D8B030D-6E8A-4147-A177-3AD203B41FA5}">
                      <a16:colId xmlns:a16="http://schemas.microsoft.com/office/drawing/2014/main" val="11582099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1000" dirty="0">
                          <a:effectLst/>
                        </a:rPr>
                        <a:t>Opdrachtgever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1000">
                          <a:effectLst/>
                        </a:rPr>
                        <a:t>Tiris 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1000">
                          <a:effectLst/>
                        </a:rPr>
                        <a:t>Mifare 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4941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1000">
                          <a:effectLst/>
                        </a:rPr>
                        <a:t>Krimpen aan den IJssel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 dirty="0">
                          <a:effectLst/>
                        </a:rPr>
                        <a:t>270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05283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1000">
                          <a:effectLst/>
                        </a:rPr>
                        <a:t>Kaag en Braassem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 dirty="0">
                          <a:effectLst/>
                          <a:latin typeface="MetaBook-Roman" panose="020B05020400000200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>
                          <a:effectLst/>
                        </a:rPr>
                        <a:t>45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8699474"/>
                  </a:ext>
                </a:extLst>
              </a:tr>
              <a:tr h="17572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1000" dirty="0">
                          <a:effectLst/>
                        </a:rPr>
                        <a:t>Waddinxveen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 dirty="0">
                          <a:effectLst/>
                        </a:rPr>
                        <a:t>241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45044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1000" dirty="0">
                          <a:effectLst/>
                        </a:rPr>
                        <a:t>Bodegraven-Reeuwijk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 dirty="0">
                          <a:effectLst/>
                        </a:rPr>
                        <a:t>284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82836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1000">
                          <a:effectLst/>
                        </a:rPr>
                        <a:t>Zuidplas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 dirty="0">
                          <a:effectLst/>
                        </a:rPr>
                        <a:t>387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2367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1000">
                          <a:effectLst/>
                        </a:rPr>
                        <a:t>Krimpenerwaard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 dirty="0">
                          <a:effectLst/>
                        </a:rPr>
                        <a:t> 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 dirty="0">
                          <a:effectLst/>
                        </a:rPr>
                        <a:t>374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04584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1000">
                          <a:effectLst/>
                        </a:rPr>
                        <a:t>Nieuwkoop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 dirty="0">
                          <a:effectLst/>
                        </a:rPr>
                        <a:t>75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89444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1000">
                          <a:effectLst/>
                        </a:rPr>
                        <a:t>Gouda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 dirty="0">
                          <a:effectLst/>
                          <a:latin typeface="MetaBook-Roman" panose="020B05020400000200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511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900">
                          <a:effectLst/>
                        </a:rPr>
                        <a:t> 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93584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1000">
                          <a:effectLst/>
                        </a:rPr>
                        <a:t>Bedrijven</a:t>
                      </a:r>
                      <a:endParaRPr lang="nl-NL" sz="105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1000" dirty="0">
                          <a:effectLst/>
                        </a:rPr>
                        <a:t>10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00575" algn="l"/>
                        </a:tabLst>
                      </a:pPr>
                      <a:r>
                        <a:rPr lang="nl-NL" sz="1000" dirty="0">
                          <a:effectLst/>
                        </a:rPr>
                        <a:t>3</a:t>
                      </a:r>
                      <a:endParaRPr lang="nl-NL" sz="1050" dirty="0">
                        <a:effectLst/>
                        <a:latin typeface="MetaBook-Roman" panose="020B05020400000200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5501629"/>
                  </a:ext>
                </a:extLst>
              </a:tr>
            </a:tbl>
          </a:graphicData>
        </a:graphic>
      </p:graphicFrame>
      <p:sp>
        <p:nvSpPr>
          <p:cNvPr id="5" name="Tekstvak 4">
            <a:extLst>
              <a:ext uri="{FF2B5EF4-FFF2-40B4-BE49-F238E27FC236}">
                <a16:creationId xmlns:a16="http://schemas.microsoft.com/office/drawing/2014/main" id="{C489FEB0-FA56-4EAB-898E-FD734C8CD484}"/>
              </a:ext>
            </a:extLst>
          </p:cNvPr>
          <p:cNvSpPr txBox="1"/>
          <p:nvPr/>
        </p:nvSpPr>
        <p:spPr>
          <a:xfrm>
            <a:off x="1275074" y="2350149"/>
            <a:ext cx="42224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Aantal en soort paslezers per gemeente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4EA2ADB-28EB-4EEA-A996-0AF8ABE9CCBE}"/>
              </a:ext>
            </a:extLst>
          </p:cNvPr>
          <p:cNvSpPr txBox="1"/>
          <p:nvPr/>
        </p:nvSpPr>
        <p:spPr>
          <a:xfrm>
            <a:off x="7051812" y="2350148"/>
            <a:ext cx="42224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Aantal en soort passen per gemeente</a:t>
            </a:r>
          </a:p>
        </p:txBody>
      </p:sp>
      <p:pic>
        <p:nvPicPr>
          <p:cNvPr id="7" name="Afbeelding 6" descr="Logo Cyclus S">
            <a:extLst>
              <a:ext uri="{FF2B5EF4-FFF2-40B4-BE49-F238E27FC236}">
                <a16:creationId xmlns:a16="http://schemas.microsoft.com/office/drawing/2014/main" id="{60B77E48-E2A9-41D6-B489-862AF5EA62B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442" y="316560"/>
            <a:ext cx="1276350" cy="397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866845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366C41FE06484793F79620BB9E4D54" ma:contentTypeVersion="0" ma:contentTypeDescription="Een nieuw document maken." ma:contentTypeScope="" ma:versionID="d3af61e1dc446ce2c6905f35743f14e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0b8e89b7327bd28fa0a4c5fa6d662d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CEC518-EC2E-4D72-991B-E36D6D54B6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9C17C1-4BD9-40E8-A615-B192A72F0AE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3C01452-BEC2-4BCB-96E7-403B9880F6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91</Words>
  <Application>Microsoft Office PowerPoint</Application>
  <PresentationFormat>Breedbeeld</PresentationFormat>
  <Paragraphs>63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MetaBook-Roman</vt:lpstr>
      <vt:lpstr>Kantoorthema</vt:lpstr>
      <vt:lpstr>Huidige situatie aantal paslezers en afval toegangspassen per gemeente (begin 2022)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 welke aantallen hebben we het?</dc:title>
  <dc:creator>Pieter</dc:creator>
  <cp:lastModifiedBy>Debbie</cp:lastModifiedBy>
  <cp:revision>7</cp:revision>
  <dcterms:created xsi:type="dcterms:W3CDTF">2021-10-12T12:21:36Z</dcterms:created>
  <dcterms:modified xsi:type="dcterms:W3CDTF">2022-02-01T15:18:29Z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0x01010096366C41FE06484793F79620BB9E4D54</vt:lpwstr>
  </property>
</Properties>
</file>