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4"/>
  </p:sldMasterIdLst>
  <p:notesMasterIdLst>
    <p:notesMasterId r:id="rId17"/>
  </p:notesMasterIdLst>
  <p:sldIdLst>
    <p:sldId id="256" r:id="rId5"/>
    <p:sldId id="268" r:id="rId6"/>
    <p:sldId id="287" r:id="rId7"/>
    <p:sldId id="277" r:id="rId8"/>
    <p:sldId id="278" r:id="rId9"/>
    <p:sldId id="299" r:id="rId10"/>
    <p:sldId id="279" r:id="rId11"/>
    <p:sldId id="281" r:id="rId12"/>
    <p:sldId id="285" r:id="rId13"/>
    <p:sldId id="283" r:id="rId14"/>
    <p:sldId id="284" r:id="rId15"/>
    <p:sldId id="300" r:id="rId16"/>
  </p:sldIdLst>
  <p:sldSz cx="12192000" cy="6858000"/>
  <p:notesSz cx="6669088" cy="9872663"/>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nnemans, Ingrid" initials="LI" lastIdx="1" clrIdx="0">
    <p:extLst>
      <p:ext uri="{19B8F6BF-5375-455C-9EA6-DF929625EA0E}">
        <p15:presenceInfo xmlns:p15="http://schemas.microsoft.com/office/powerpoint/2012/main" userId="S::i.linnemans@leiden.nl::38c29719-d956-410c-a220-1afd37298c8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9C5660B-FA7C-494A-9B3E-F2132AF73689}" v="1" dt="2021-10-05T13:46:57.35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00" autoAdjust="0"/>
    <p:restoredTop sz="74808" autoAdjust="0"/>
  </p:normalViewPr>
  <p:slideViewPr>
    <p:cSldViewPr snapToGrid="0">
      <p:cViewPr varScale="1">
        <p:scale>
          <a:sx n="106" d="100"/>
          <a:sy n="106" d="100"/>
        </p:scale>
        <p:origin x="192" y="64"/>
      </p:cViewPr>
      <p:guideLst/>
    </p:cSldViewPr>
  </p:slideViewPr>
  <p:notesTextViewPr>
    <p:cViewPr>
      <p:scale>
        <a:sx n="3" d="2"/>
        <a:sy n="3" d="2"/>
      </p:scale>
      <p:origin x="0" y="0"/>
    </p:cViewPr>
  </p:notesTextViewPr>
  <p:notesViewPr>
    <p:cSldViewPr snapToGrid="0">
      <p:cViewPr varScale="1">
        <p:scale>
          <a:sx n="98" d="100"/>
          <a:sy n="98" d="100"/>
        </p:scale>
        <p:origin x="3588"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889939" cy="495348"/>
          </a:xfrm>
          <a:prstGeom prst="rect">
            <a:avLst/>
          </a:prstGeom>
        </p:spPr>
        <p:txBody>
          <a:bodyPr vert="horz" lIns="94511" tIns="47256" rIns="94511" bIns="47256" rtlCol="0"/>
          <a:lstStyle>
            <a:lvl1pPr algn="l">
              <a:defRPr sz="1300"/>
            </a:lvl1pPr>
          </a:lstStyle>
          <a:p>
            <a:endParaRPr lang="nl-NL"/>
          </a:p>
        </p:txBody>
      </p:sp>
      <p:sp>
        <p:nvSpPr>
          <p:cNvPr id="3" name="Tijdelijke aanduiding voor datum 2"/>
          <p:cNvSpPr>
            <a:spLocks noGrp="1"/>
          </p:cNvSpPr>
          <p:nvPr>
            <p:ph type="dt" idx="1"/>
          </p:nvPr>
        </p:nvSpPr>
        <p:spPr>
          <a:xfrm>
            <a:off x="3777607" y="0"/>
            <a:ext cx="2889939" cy="495348"/>
          </a:xfrm>
          <a:prstGeom prst="rect">
            <a:avLst/>
          </a:prstGeom>
        </p:spPr>
        <p:txBody>
          <a:bodyPr vert="horz" lIns="94511" tIns="47256" rIns="94511" bIns="47256" rtlCol="0"/>
          <a:lstStyle>
            <a:lvl1pPr algn="r">
              <a:defRPr sz="1300"/>
            </a:lvl1pPr>
          </a:lstStyle>
          <a:p>
            <a:fld id="{CAE403FF-A2FF-4CAE-9CB0-971B4E765AA4}" type="datetimeFigureOut">
              <a:rPr lang="nl-NL" smtClean="0"/>
              <a:t>5-10-2021</a:t>
            </a:fld>
            <a:endParaRPr lang="nl-NL"/>
          </a:p>
        </p:txBody>
      </p:sp>
      <p:sp>
        <p:nvSpPr>
          <p:cNvPr id="4" name="Tijdelijke aanduiding voor dia-afbeelding 3"/>
          <p:cNvSpPr>
            <a:spLocks noGrp="1" noRot="1" noChangeAspect="1"/>
          </p:cNvSpPr>
          <p:nvPr>
            <p:ph type="sldImg" idx="2"/>
          </p:nvPr>
        </p:nvSpPr>
        <p:spPr>
          <a:xfrm>
            <a:off x="374650" y="1235075"/>
            <a:ext cx="5919788" cy="3330575"/>
          </a:xfrm>
          <a:prstGeom prst="rect">
            <a:avLst/>
          </a:prstGeom>
          <a:noFill/>
          <a:ln w="12700">
            <a:solidFill>
              <a:prstClr val="black"/>
            </a:solidFill>
          </a:ln>
        </p:spPr>
        <p:txBody>
          <a:bodyPr vert="horz" lIns="94511" tIns="47256" rIns="94511" bIns="47256" rtlCol="0" anchor="ctr"/>
          <a:lstStyle/>
          <a:p>
            <a:endParaRPr lang="nl-NL"/>
          </a:p>
        </p:txBody>
      </p:sp>
      <p:sp>
        <p:nvSpPr>
          <p:cNvPr id="5" name="Tijdelijke aanduiding voor notities 4"/>
          <p:cNvSpPr>
            <a:spLocks noGrp="1"/>
          </p:cNvSpPr>
          <p:nvPr>
            <p:ph type="body" sz="quarter" idx="3"/>
          </p:nvPr>
        </p:nvSpPr>
        <p:spPr>
          <a:xfrm>
            <a:off x="666909" y="4751219"/>
            <a:ext cx="5335270" cy="3887361"/>
          </a:xfrm>
          <a:prstGeom prst="rect">
            <a:avLst/>
          </a:prstGeom>
        </p:spPr>
        <p:txBody>
          <a:bodyPr vert="horz" lIns="94511" tIns="47256" rIns="94511" bIns="47256"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9377318"/>
            <a:ext cx="2889939" cy="495347"/>
          </a:xfrm>
          <a:prstGeom prst="rect">
            <a:avLst/>
          </a:prstGeom>
        </p:spPr>
        <p:txBody>
          <a:bodyPr vert="horz" lIns="94511" tIns="47256" rIns="94511" bIns="47256" rtlCol="0" anchor="b"/>
          <a:lstStyle>
            <a:lvl1pPr algn="l">
              <a:defRPr sz="1300"/>
            </a:lvl1pPr>
          </a:lstStyle>
          <a:p>
            <a:endParaRPr lang="nl-NL"/>
          </a:p>
        </p:txBody>
      </p:sp>
      <p:sp>
        <p:nvSpPr>
          <p:cNvPr id="7" name="Tijdelijke aanduiding voor dianummer 6"/>
          <p:cNvSpPr>
            <a:spLocks noGrp="1"/>
          </p:cNvSpPr>
          <p:nvPr>
            <p:ph type="sldNum" sz="quarter" idx="5"/>
          </p:nvPr>
        </p:nvSpPr>
        <p:spPr>
          <a:xfrm>
            <a:off x="3777607" y="9377318"/>
            <a:ext cx="2889939" cy="495347"/>
          </a:xfrm>
          <a:prstGeom prst="rect">
            <a:avLst/>
          </a:prstGeom>
        </p:spPr>
        <p:txBody>
          <a:bodyPr vert="horz" lIns="94511" tIns="47256" rIns="94511" bIns="47256" rtlCol="0" anchor="b"/>
          <a:lstStyle>
            <a:lvl1pPr algn="r">
              <a:defRPr sz="1300"/>
            </a:lvl1pPr>
          </a:lstStyle>
          <a:p>
            <a:fld id="{19E36E94-6123-4F7C-A743-2CD2E5655D54}" type="slidenum">
              <a:rPr lang="nl-NL" smtClean="0"/>
              <a:t>‹nr.›</a:t>
            </a:fld>
            <a:endParaRPr lang="nl-NL"/>
          </a:p>
        </p:txBody>
      </p:sp>
    </p:spTree>
    <p:extLst>
      <p:ext uri="{BB962C8B-B14F-4D97-AF65-F5344CB8AC3E}">
        <p14:creationId xmlns:p14="http://schemas.microsoft.com/office/powerpoint/2010/main" val="41546727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19E36E94-6123-4F7C-A743-2CD2E5655D54}" type="slidenum">
              <a:rPr lang="nl-NL" smtClean="0"/>
              <a:t>1</a:t>
            </a:fld>
            <a:endParaRPr lang="nl-NL" dirty="0"/>
          </a:p>
        </p:txBody>
      </p:sp>
    </p:spTree>
    <p:extLst>
      <p:ext uri="{BB962C8B-B14F-4D97-AF65-F5344CB8AC3E}">
        <p14:creationId xmlns:p14="http://schemas.microsoft.com/office/powerpoint/2010/main" val="3177293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a:xfrm>
            <a:off x="813671" y="4751219"/>
            <a:ext cx="5335270" cy="3887361"/>
          </a:xfrm>
        </p:spPr>
        <p:txBody>
          <a:bodyPr/>
          <a:lstStyle/>
          <a:p>
            <a:endParaRPr lang="nl-NL" dirty="0"/>
          </a:p>
        </p:txBody>
      </p:sp>
      <p:sp>
        <p:nvSpPr>
          <p:cNvPr id="4" name="Tijdelijke aanduiding voor dianummer 3"/>
          <p:cNvSpPr>
            <a:spLocks noGrp="1"/>
          </p:cNvSpPr>
          <p:nvPr>
            <p:ph type="sldNum" sz="quarter" idx="5"/>
          </p:nvPr>
        </p:nvSpPr>
        <p:spPr/>
        <p:txBody>
          <a:bodyPr/>
          <a:lstStyle/>
          <a:p>
            <a:fld id="{19E36E94-6123-4F7C-A743-2CD2E5655D54}" type="slidenum">
              <a:rPr lang="nl-NL" smtClean="0"/>
              <a:t>10</a:t>
            </a:fld>
            <a:endParaRPr lang="nl-NL"/>
          </a:p>
        </p:txBody>
      </p:sp>
    </p:spTree>
    <p:extLst>
      <p:ext uri="{BB962C8B-B14F-4D97-AF65-F5344CB8AC3E}">
        <p14:creationId xmlns:p14="http://schemas.microsoft.com/office/powerpoint/2010/main" val="9093173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a:xfrm>
            <a:off x="813671" y="4751219"/>
            <a:ext cx="5335270" cy="3887361"/>
          </a:xfrm>
        </p:spPr>
        <p:txBody>
          <a:bodyPr/>
          <a:lstStyle/>
          <a:p>
            <a:r>
              <a:rPr lang="nl-NL" dirty="0"/>
              <a:t>Hier zijn de intensiteiten toegevoegd</a:t>
            </a:r>
          </a:p>
        </p:txBody>
      </p:sp>
      <p:sp>
        <p:nvSpPr>
          <p:cNvPr id="4" name="Tijdelijke aanduiding voor dianummer 3"/>
          <p:cNvSpPr>
            <a:spLocks noGrp="1"/>
          </p:cNvSpPr>
          <p:nvPr>
            <p:ph type="sldNum" sz="quarter" idx="5"/>
          </p:nvPr>
        </p:nvSpPr>
        <p:spPr/>
        <p:txBody>
          <a:bodyPr/>
          <a:lstStyle/>
          <a:p>
            <a:fld id="{19E36E94-6123-4F7C-A743-2CD2E5655D54}" type="slidenum">
              <a:rPr lang="nl-NL" smtClean="0"/>
              <a:t>11</a:t>
            </a:fld>
            <a:endParaRPr lang="nl-NL"/>
          </a:p>
        </p:txBody>
      </p:sp>
    </p:spTree>
    <p:extLst>
      <p:ext uri="{BB962C8B-B14F-4D97-AF65-F5344CB8AC3E}">
        <p14:creationId xmlns:p14="http://schemas.microsoft.com/office/powerpoint/2010/main" val="20228202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a:p>
            <a:pPr defTabSz="945115">
              <a:lnSpc>
                <a:spcPct val="107000"/>
              </a:lnSpc>
              <a:defRPr/>
            </a:pPr>
            <a:endParaRPr lang="nl-NL" dirty="0"/>
          </a:p>
        </p:txBody>
      </p:sp>
      <p:sp>
        <p:nvSpPr>
          <p:cNvPr id="4" name="Tijdelijke aanduiding voor dianummer 3"/>
          <p:cNvSpPr>
            <a:spLocks noGrp="1"/>
          </p:cNvSpPr>
          <p:nvPr>
            <p:ph type="sldNum" sz="quarter" idx="5"/>
          </p:nvPr>
        </p:nvSpPr>
        <p:spPr/>
        <p:txBody>
          <a:bodyPr/>
          <a:lstStyle/>
          <a:p>
            <a:fld id="{19E36E94-6123-4F7C-A743-2CD2E5655D54}" type="slidenum">
              <a:rPr lang="nl-NL" smtClean="0"/>
              <a:t>12</a:t>
            </a:fld>
            <a:endParaRPr lang="nl-NL" dirty="0"/>
          </a:p>
        </p:txBody>
      </p:sp>
    </p:spTree>
    <p:extLst>
      <p:ext uri="{BB962C8B-B14F-4D97-AF65-F5344CB8AC3E}">
        <p14:creationId xmlns:p14="http://schemas.microsoft.com/office/powerpoint/2010/main" val="211749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a:p>
            <a:endParaRPr lang="nl-NL" dirty="0"/>
          </a:p>
        </p:txBody>
      </p:sp>
      <p:sp>
        <p:nvSpPr>
          <p:cNvPr id="4" name="Tijdelijke aanduiding voor dianummer 3"/>
          <p:cNvSpPr>
            <a:spLocks noGrp="1"/>
          </p:cNvSpPr>
          <p:nvPr>
            <p:ph type="sldNum" sz="quarter" idx="5"/>
          </p:nvPr>
        </p:nvSpPr>
        <p:spPr/>
        <p:txBody>
          <a:bodyPr/>
          <a:lstStyle/>
          <a:p>
            <a:fld id="{19E36E94-6123-4F7C-A743-2CD2E5655D54}" type="slidenum">
              <a:rPr lang="nl-NL" smtClean="0"/>
              <a:t>2</a:t>
            </a:fld>
            <a:endParaRPr lang="nl-NL" dirty="0"/>
          </a:p>
        </p:txBody>
      </p:sp>
    </p:spTree>
    <p:extLst>
      <p:ext uri="{BB962C8B-B14F-4D97-AF65-F5344CB8AC3E}">
        <p14:creationId xmlns:p14="http://schemas.microsoft.com/office/powerpoint/2010/main" val="36714460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19E36E94-6123-4F7C-A743-2CD2E5655D54}" type="slidenum">
              <a:rPr lang="nl-NL" smtClean="0"/>
              <a:t>3</a:t>
            </a:fld>
            <a:endParaRPr lang="nl-NL"/>
          </a:p>
        </p:txBody>
      </p:sp>
    </p:spTree>
    <p:extLst>
      <p:ext uri="{BB962C8B-B14F-4D97-AF65-F5344CB8AC3E}">
        <p14:creationId xmlns:p14="http://schemas.microsoft.com/office/powerpoint/2010/main" val="33273573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a:xfrm>
            <a:off x="666908" y="4751219"/>
            <a:ext cx="5510463" cy="3887361"/>
          </a:xfrm>
        </p:spPr>
        <p:txBody>
          <a:bodyPr/>
          <a:lstStyle/>
          <a:p>
            <a:endParaRPr lang="nl-NL" dirty="0"/>
          </a:p>
        </p:txBody>
      </p:sp>
      <p:sp>
        <p:nvSpPr>
          <p:cNvPr id="4" name="Tijdelijke aanduiding voor dianummer 3"/>
          <p:cNvSpPr>
            <a:spLocks noGrp="1"/>
          </p:cNvSpPr>
          <p:nvPr>
            <p:ph type="sldNum" sz="quarter" idx="5"/>
          </p:nvPr>
        </p:nvSpPr>
        <p:spPr/>
        <p:txBody>
          <a:bodyPr/>
          <a:lstStyle/>
          <a:p>
            <a:fld id="{19E36E94-6123-4F7C-A743-2CD2E5655D54}" type="slidenum">
              <a:rPr lang="nl-NL" smtClean="0"/>
              <a:t>4</a:t>
            </a:fld>
            <a:endParaRPr lang="nl-NL"/>
          </a:p>
        </p:txBody>
      </p:sp>
    </p:spTree>
    <p:extLst>
      <p:ext uri="{BB962C8B-B14F-4D97-AF65-F5344CB8AC3E}">
        <p14:creationId xmlns:p14="http://schemas.microsoft.com/office/powerpoint/2010/main" val="42856215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19E36E94-6123-4F7C-A743-2CD2E5655D54}" type="slidenum">
              <a:rPr lang="nl-NL" smtClean="0"/>
              <a:t>5</a:t>
            </a:fld>
            <a:endParaRPr lang="nl-NL"/>
          </a:p>
        </p:txBody>
      </p:sp>
    </p:spTree>
    <p:extLst>
      <p:ext uri="{BB962C8B-B14F-4D97-AF65-F5344CB8AC3E}">
        <p14:creationId xmlns:p14="http://schemas.microsoft.com/office/powerpoint/2010/main" val="17165886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19E36E94-6123-4F7C-A743-2CD2E5655D54}" type="slidenum">
              <a:rPr lang="nl-NL" smtClean="0"/>
              <a:t>6</a:t>
            </a:fld>
            <a:endParaRPr lang="nl-NL"/>
          </a:p>
        </p:txBody>
      </p:sp>
    </p:spTree>
    <p:extLst>
      <p:ext uri="{BB962C8B-B14F-4D97-AF65-F5344CB8AC3E}">
        <p14:creationId xmlns:p14="http://schemas.microsoft.com/office/powerpoint/2010/main" val="37628902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defTabSz="945115">
              <a:lnSpc>
                <a:spcPct val="107000"/>
              </a:lnSpc>
              <a:defRPr/>
            </a:pPr>
            <a:endParaRPr lang="nl-NL" dirty="0"/>
          </a:p>
        </p:txBody>
      </p:sp>
      <p:sp>
        <p:nvSpPr>
          <p:cNvPr id="4" name="Tijdelijke aanduiding voor dianummer 3"/>
          <p:cNvSpPr>
            <a:spLocks noGrp="1"/>
          </p:cNvSpPr>
          <p:nvPr>
            <p:ph type="sldNum" sz="quarter" idx="5"/>
          </p:nvPr>
        </p:nvSpPr>
        <p:spPr/>
        <p:txBody>
          <a:bodyPr/>
          <a:lstStyle/>
          <a:p>
            <a:fld id="{19E36E94-6123-4F7C-A743-2CD2E5655D54}" type="slidenum">
              <a:rPr lang="nl-NL" smtClean="0"/>
              <a:t>7</a:t>
            </a:fld>
            <a:endParaRPr lang="nl-NL"/>
          </a:p>
        </p:txBody>
      </p:sp>
    </p:spTree>
    <p:extLst>
      <p:ext uri="{BB962C8B-B14F-4D97-AF65-F5344CB8AC3E}">
        <p14:creationId xmlns:p14="http://schemas.microsoft.com/office/powerpoint/2010/main" val="32961257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defTabSz="945115">
              <a:lnSpc>
                <a:spcPct val="107000"/>
              </a:lnSpc>
              <a:defRPr/>
            </a:pPr>
            <a:endParaRPr lang="nl-NL" dirty="0"/>
          </a:p>
        </p:txBody>
      </p:sp>
      <p:sp>
        <p:nvSpPr>
          <p:cNvPr id="4" name="Tijdelijke aanduiding voor dianummer 3"/>
          <p:cNvSpPr>
            <a:spLocks noGrp="1"/>
          </p:cNvSpPr>
          <p:nvPr>
            <p:ph type="sldNum" sz="quarter" idx="5"/>
          </p:nvPr>
        </p:nvSpPr>
        <p:spPr/>
        <p:txBody>
          <a:bodyPr/>
          <a:lstStyle/>
          <a:p>
            <a:fld id="{19E36E94-6123-4F7C-A743-2CD2E5655D54}" type="slidenum">
              <a:rPr lang="nl-NL" smtClean="0"/>
              <a:t>8</a:t>
            </a:fld>
            <a:endParaRPr lang="nl-NL"/>
          </a:p>
        </p:txBody>
      </p:sp>
    </p:spTree>
    <p:extLst>
      <p:ext uri="{BB962C8B-B14F-4D97-AF65-F5344CB8AC3E}">
        <p14:creationId xmlns:p14="http://schemas.microsoft.com/office/powerpoint/2010/main" val="542122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a:p>
            <a:pPr defTabSz="945115">
              <a:lnSpc>
                <a:spcPct val="107000"/>
              </a:lnSpc>
              <a:defRPr/>
            </a:pPr>
            <a:endParaRPr lang="nl-NL" dirty="0"/>
          </a:p>
        </p:txBody>
      </p:sp>
      <p:sp>
        <p:nvSpPr>
          <p:cNvPr id="4" name="Tijdelijke aanduiding voor dianummer 3"/>
          <p:cNvSpPr>
            <a:spLocks noGrp="1"/>
          </p:cNvSpPr>
          <p:nvPr>
            <p:ph type="sldNum" sz="quarter" idx="5"/>
          </p:nvPr>
        </p:nvSpPr>
        <p:spPr/>
        <p:txBody>
          <a:bodyPr/>
          <a:lstStyle/>
          <a:p>
            <a:fld id="{19E36E94-6123-4F7C-A743-2CD2E5655D54}" type="slidenum">
              <a:rPr lang="nl-NL" smtClean="0"/>
              <a:t>9</a:t>
            </a:fld>
            <a:endParaRPr lang="nl-NL" dirty="0"/>
          </a:p>
        </p:txBody>
      </p:sp>
    </p:spTree>
    <p:extLst>
      <p:ext uri="{BB962C8B-B14F-4D97-AF65-F5344CB8AC3E}">
        <p14:creationId xmlns:p14="http://schemas.microsoft.com/office/powerpoint/2010/main" val="36923273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519652A-B994-4D98-AAE9-B5CDDE107FEC}"/>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A9781E0F-D8B3-4928-9119-3859CFD5CFD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FB60A330-6504-4EE8-9834-5A21BAE42D63}"/>
              </a:ext>
            </a:extLst>
          </p:cNvPr>
          <p:cNvSpPr>
            <a:spLocks noGrp="1"/>
          </p:cNvSpPr>
          <p:nvPr>
            <p:ph type="dt" sz="half" idx="10"/>
          </p:nvPr>
        </p:nvSpPr>
        <p:spPr/>
        <p:txBody>
          <a:bodyPr/>
          <a:lstStyle/>
          <a:p>
            <a:fld id="{0C902105-095D-46EE-B21F-BD21FD49FEF1}" type="datetimeFigureOut">
              <a:rPr lang="nl-NL" smtClean="0"/>
              <a:t>5-10-2021</a:t>
            </a:fld>
            <a:endParaRPr lang="nl-NL"/>
          </a:p>
        </p:txBody>
      </p:sp>
      <p:sp>
        <p:nvSpPr>
          <p:cNvPr id="5" name="Tijdelijke aanduiding voor voettekst 4">
            <a:extLst>
              <a:ext uri="{FF2B5EF4-FFF2-40B4-BE49-F238E27FC236}">
                <a16:creationId xmlns:a16="http://schemas.microsoft.com/office/drawing/2014/main" id="{A993C1AC-E745-44A2-9C17-73233CACFC4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1396367C-39AF-4751-ACD2-6BCD3762773C}"/>
              </a:ext>
            </a:extLst>
          </p:cNvPr>
          <p:cNvSpPr>
            <a:spLocks noGrp="1"/>
          </p:cNvSpPr>
          <p:nvPr>
            <p:ph type="sldNum" sz="quarter" idx="12"/>
          </p:nvPr>
        </p:nvSpPr>
        <p:spPr/>
        <p:txBody>
          <a:bodyPr/>
          <a:lstStyle/>
          <a:p>
            <a:fld id="{C85D5485-BF54-4CF8-BB7A-1FA1D7F847EC}" type="slidenum">
              <a:rPr lang="nl-NL" smtClean="0"/>
              <a:t>‹nr.›</a:t>
            </a:fld>
            <a:endParaRPr lang="nl-NL"/>
          </a:p>
        </p:txBody>
      </p:sp>
    </p:spTree>
    <p:extLst>
      <p:ext uri="{BB962C8B-B14F-4D97-AF65-F5344CB8AC3E}">
        <p14:creationId xmlns:p14="http://schemas.microsoft.com/office/powerpoint/2010/main" val="39227221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26CB6A-4AD2-40CB-9AF7-0F6F9BC04158}"/>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30DE11EF-BFC8-484F-9FA5-4F509D7B72ED}"/>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A3D54B9A-4510-4F9C-A99E-7EA6DDCC9434}"/>
              </a:ext>
            </a:extLst>
          </p:cNvPr>
          <p:cNvSpPr>
            <a:spLocks noGrp="1"/>
          </p:cNvSpPr>
          <p:nvPr>
            <p:ph type="dt" sz="half" idx="10"/>
          </p:nvPr>
        </p:nvSpPr>
        <p:spPr/>
        <p:txBody>
          <a:bodyPr/>
          <a:lstStyle/>
          <a:p>
            <a:fld id="{0C902105-095D-46EE-B21F-BD21FD49FEF1}" type="datetimeFigureOut">
              <a:rPr lang="nl-NL" smtClean="0"/>
              <a:t>5-10-2021</a:t>
            </a:fld>
            <a:endParaRPr lang="nl-NL"/>
          </a:p>
        </p:txBody>
      </p:sp>
      <p:sp>
        <p:nvSpPr>
          <p:cNvPr id="5" name="Tijdelijke aanduiding voor voettekst 4">
            <a:extLst>
              <a:ext uri="{FF2B5EF4-FFF2-40B4-BE49-F238E27FC236}">
                <a16:creationId xmlns:a16="http://schemas.microsoft.com/office/drawing/2014/main" id="{66C48350-C4CA-4556-96D9-8700D174FB5F}"/>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8C06C51C-8ABB-49D9-A4FA-73E6982A5650}"/>
              </a:ext>
            </a:extLst>
          </p:cNvPr>
          <p:cNvSpPr>
            <a:spLocks noGrp="1"/>
          </p:cNvSpPr>
          <p:nvPr>
            <p:ph type="sldNum" sz="quarter" idx="12"/>
          </p:nvPr>
        </p:nvSpPr>
        <p:spPr/>
        <p:txBody>
          <a:bodyPr/>
          <a:lstStyle/>
          <a:p>
            <a:fld id="{C85D5485-BF54-4CF8-BB7A-1FA1D7F847EC}" type="slidenum">
              <a:rPr lang="nl-NL" smtClean="0"/>
              <a:t>‹nr.›</a:t>
            </a:fld>
            <a:endParaRPr lang="nl-NL"/>
          </a:p>
        </p:txBody>
      </p:sp>
    </p:spTree>
    <p:extLst>
      <p:ext uri="{BB962C8B-B14F-4D97-AF65-F5344CB8AC3E}">
        <p14:creationId xmlns:p14="http://schemas.microsoft.com/office/powerpoint/2010/main" val="36234903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6B0E85AE-3AF7-4309-B53A-2D786FD463F6}"/>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F0DBAEBC-0B56-4B16-B2AD-A718BB615C5C}"/>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630EEFFF-22B4-4545-8016-AE71DBA6A959}"/>
              </a:ext>
            </a:extLst>
          </p:cNvPr>
          <p:cNvSpPr>
            <a:spLocks noGrp="1"/>
          </p:cNvSpPr>
          <p:nvPr>
            <p:ph type="dt" sz="half" idx="10"/>
          </p:nvPr>
        </p:nvSpPr>
        <p:spPr/>
        <p:txBody>
          <a:bodyPr/>
          <a:lstStyle/>
          <a:p>
            <a:fld id="{0C902105-095D-46EE-B21F-BD21FD49FEF1}" type="datetimeFigureOut">
              <a:rPr lang="nl-NL" smtClean="0"/>
              <a:t>5-10-2021</a:t>
            </a:fld>
            <a:endParaRPr lang="nl-NL"/>
          </a:p>
        </p:txBody>
      </p:sp>
      <p:sp>
        <p:nvSpPr>
          <p:cNvPr id="5" name="Tijdelijke aanduiding voor voettekst 4">
            <a:extLst>
              <a:ext uri="{FF2B5EF4-FFF2-40B4-BE49-F238E27FC236}">
                <a16:creationId xmlns:a16="http://schemas.microsoft.com/office/drawing/2014/main" id="{44CF4FBD-BBB1-4ED2-821F-4C8040C3FEBC}"/>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B7300051-7930-4167-AEA0-8CC94EDBD62A}"/>
              </a:ext>
            </a:extLst>
          </p:cNvPr>
          <p:cNvSpPr>
            <a:spLocks noGrp="1"/>
          </p:cNvSpPr>
          <p:nvPr>
            <p:ph type="sldNum" sz="quarter" idx="12"/>
          </p:nvPr>
        </p:nvSpPr>
        <p:spPr/>
        <p:txBody>
          <a:bodyPr/>
          <a:lstStyle/>
          <a:p>
            <a:fld id="{C85D5485-BF54-4CF8-BB7A-1FA1D7F847EC}" type="slidenum">
              <a:rPr lang="nl-NL" smtClean="0"/>
              <a:t>‹nr.›</a:t>
            </a:fld>
            <a:endParaRPr lang="nl-NL"/>
          </a:p>
        </p:txBody>
      </p:sp>
    </p:spTree>
    <p:extLst>
      <p:ext uri="{BB962C8B-B14F-4D97-AF65-F5344CB8AC3E}">
        <p14:creationId xmlns:p14="http://schemas.microsoft.com/office/powerpoint/2010/main" val="40714613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A9CA0DE-AAC8-478B-8AEB-7399AB87F01F}"/>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8B5B3CE1-F68E-4846-BDFC-6DFEAE170294}"/>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9E086318-53D6-4827-9228-9535EAD96D5B}"/>
              </a:ext>
            </a:extLst>
          </p:cNvPr>
          <p:cNvSpPr>
            <a:spLocks noGrp="1"/>
          </p:cNvSpPr>
          <p:nvPr>
            <p:ph type="dt" sz="half" idx="10"/>
          </p:nvPr>
        </p:nvSpPr>
        <p:spPr/>
        <p:txBody>
          <a:bodyPr/>
          <a:lstStyle/>
          <a:p>
            <a:fld id="{0C902105-095D-46EE-B21F-BD21FD49FEF1}" type="datetimeFigureOut">
              <a:rPr lang="nl-NL" smtClean="0"/>
              <a:t>5-10-2021</a:t>
            </a:fld>
            <a:endParaRPr lang="nl-NL"/>
          </a:p>
        </p:txBody>
      </p:sp>
      <p:sp>
        <p:nvSpPr>
          <p:cNvPr id="5" name="Tijdelijke aanduiding voor voettekst 4">
            <a:extLst>
              <a:ext uri="{FF2B5EF4-FFF2-40B4-BE49-F238E27FC236}">
                <a16:creationId xmlns:a16="http://schemas.microsoft.com/office/drawing/2014/main" id="{B2510871-50A7-48D7-B03E-07D6E013A24F}"/>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D3613DDE-A383-4323-8382-DD7B663211E3}"/>
              </a:ext>
            </a:extLst>
          </p:cNvPr>
          <p:cNvSpPr>
            <a:spLocks noGrp="1"/>
          </p:cNvSpPr>
          <p:nvPr>
            <p:ph type="sldNum" sz="quarter" idx="12"/>
          </p:nvPr>
        </p:nvSpPr>
        <p:spPr/>
        <p:txBody>
          <a:bodyPr/>
          <a:lstStyle/>
          <a:p>
            <a:fld id="{C85D5485-BF54-4CF8-BB7A-1FA1D7F847EC}" type="slidenum">
              <a:rPr lang="nl-NL" smtClean="0"/>
              <a:t>‹nr.›</a:t>
            </a:fld>
            <a:endParaRPr lang="nl-NL"/>
          </a:p>
        </p:txBody>
      </p:sp>
    </p:spTree>
    <p:extLst>
      <p:ext uri="{BB962C8B-B14F-4D97-AF65-F5344CB8AC3E}">
        <p14:creationId xmlns:p14="http://schemas.microsoft.com/office/powerpoint/2010/main" val="29460133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6EAAFE6-161F-4F25-9AC2-EC4233296B63}"/>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D9F9A9EB-C067-4933-9AC8-C1710D21451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B5A2D6D8-C041-4801-89C2-85EF38331742}"/>
              </a:ext>
            </a:extLst>
          </p:cNvPr>
          <p:cNvSpPr>
            <a:spLocks noGrp="1"/>
          </p:cNvSpPr>
          <p:nvPr>
            <p:ph type="dt" sz="half" idx="10"/>
          </p:nvPr>
        </p:nvSpPr>
        <p:spPr/>
        <p:txBody>
          <a:bodyPr/>
          <a:lstStyle/>
          <a:p>
            <a:fld id="{0C902105-095D-46EE-B21F-BD21FD49FEF1}" type="datetimeFigureOut">
              <a:rPr lang="nl-NL" smtClean="0"/>
              <a:t>5-10-2021</a:t>
            </a:fld>
            <a:endParaRPr lang="nl-NL"/>
          </a:p>
        </p:txBody>
      </p:sp>
      <p:sp>
        <p:nvSpPr>
          <p:cNvPr id="5" name="Tijdelijke aanduiding voor voettekst 4">
            <a:extLst>
              <a:ext uri="{FF2B5EF4-FFF2-40B4-BE49-F238E27FC236}">
                <a16:creationId xmlns:a16="http://schemas.microsoft.com/office/drawing/2014/main" id="{31A32548-5FD1-445B-BD18-534B31065D80}"/>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5093A1A9-4E27-4833-8CD8-A2FC8D5A58FB}"/>
              </a:ext>
            </a:extLst>
          </p:cNvPr>
          <p:cNvSpPr>
            <a:spLocks noGrp="1"/>
          </p:cNvSpPr>
          <p:nvPr>
            <p:ph type="sldNum" sz="quarter" idx="12"/>
          </p:nvPr>
        </p:nvSpPr>
        <p:spPr/>
        <p:txBody>
          <a:bodyPr/>
          <a:lstStyle/>
          <a:p>
            <a:fld id="{C85D5485-BF54-4CF8-BB7A-1FA1D7F847EC}" type="slidenum">
              <a:rPr lang="nl-NL" smtClean="0"/>
              <a:t>‹nr.›</a:t>
            </a:fld>
            <a:endParaRPr lang="nl-NL"/>
          </a:p>
        </p:txBody>
      </p:sp>
    </p:spTree>
    <p:extLst>
      <p:ext uri="{BB962C8B-B14F-4D97-AF65-F5344CB8AC3E}">
        <p14:creationId xmlns:p14="http://schemas.microsoft.com/office/powerpoint/2010/main" val="18158949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8CCE3A0-DB56-4A00-AA15-2699B58842C5}"/>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D3F65A73-9CFF-4921-9E22-D1747D4160E8}"/>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BFF24B8A-C843-4B4B-B26D-A65A97F32DE2}"/>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0D579275-DAA1-4B4A-B41A-F5287B90FAB0}"/>
              </a:ext>
            </a:extLst>
          </p:cNvPr>
          <p:cNvSpPr>
            <a:spLocks noGrp="1"/>
          </p:cNvSpPr>
          <p:nvPr>
            <p:ph type="dt" sz="half" idx="10"/>
          </p:nvPr>
        </p:nvSpPr>
        <p:spPr/>
        <p:txBody>
          <a:bodyPr/>
          <a:lstStyle/>
          <a:p>
            <a:fld id="{0C902105-095D-46EE-B21F-BD21FD49FEF1}" type="datetimeFigureOut">
              <a:rPr lang="nl-NL" smtClean="0"/>
              <a:t>5-10-2021</a:t>
            </a:fld>
            <a:endParaRPr lang="nl-NL"/>
          </a:p>
        </p:txBody>
      </p:sp>
      <p:sp>
        <p:nvSpPr>
          <p:cNvPr id="6" name="Tijdelijke aanduiding voor voettekst 5">
            <a:extLst>
              <a:ext uri="{FF2B5EF4-FFF2-40B4-BE49-F238E27FC236}">
                <a16:creationId xmlns:a16="http://schemas.microsoft.com/office/drawing/2014/main" id="{00665B9E-4E3D-484D-95BD-2B71BAACC4A6}"/>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B92F37B8-31A4-43EB-8306-22AC34F91793}"/>
              </a:ext>
            </a:extLst>
          </p:cNvPr>
          <p:cNvSpPr>
            <a:spLocks noGrp="1"/>
          </p:cNvSpPr>
          <p:nvPr>
            <p:ph type="sldNum" sz="quarter" idx="12"/>
          </p:nvPr>
        </p:nvSpPr>
        <p:spPr/>
        <p:txBody>
          <a:bodyPr/>
          <a:lstStyle/>
          <a:p>
            <a:fld id="{C85D5485-BF54-4CF8-BB7A-1FA1D7F847EC}" type="slidenum">
              <a:rPr lang="nl-NL" smtClean="0"/>
              <a:t>‹nr.›</a:t>
            </a:fld>
            <a:endParaRPr lang="nl-NL"/>
          </a:p>
        </p:txBody>
      </p:sp>
    </p:spTree>
    <p:extLst>
      <p:ext uri="{BB962C8B-B14F-4D97-AF65-F5344CB8AC3E}">
        <p14:creationId xmlns:p14="http://schemas.microsoft.com/office/powerpoint/2010/main" val="5140539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E19C6BF-774E-4F99-B426-D6B95F811C40}"/>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4466E112-01CE-41AF-A134-8A023560AC7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210A5329-B87A-4B84-83B3-5B96C52DA461}"/>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E4058E6D-7CEB-4FF4-A01D-061EE669865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0331F119-F7AB-46B4-9FAC-84878E36BA7C}"/>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A209D11D-6DAB-4BDF-86FD-49E9A2155020}"/>
              </a:ext>
            </a:extLst>
          </p:cNvPr>
          <p:cNvSpPr>
            <a:spLocks noGrp="1"/>
          </p:cNvSpPr>
          <p:nvPr>
            <p:ph type="dt" sz="half" idx="10"/>
          </p:nvPr>
        </p:nvSpPr>
        <p:spPr/>
        <p:txBody>
          <a:bodyPr/>
          <a:lstStyle/>
          <a:p>
            <a:fld id="{0C902105-095D-46EE-B21F-BD21FD49FEF1}" type="datetimeFigureOut">
              <a:rPr lang="nl-NL" smtClean="0"/>
              <a:t>5-10-2021</a:t>
            </a:fld>
            <a:endParaRPr lang="nl-NL"/>
          </a:p>
        </p:txBody>
      </p:sp>
      <p:sp>
        <p:nvSpPr>
          <p:cNvPr id="8" name="Tijdelijke aanduiding voor voettekst 7">
            <a:extLst>
              <a:ext uri="{FF2B5EF4-FFF2-40B4-BE49-F238E27FC236}">
                <a16:creationId xmlns:a16="http://schemas.microsoft.com/office/drawing/2014/main" id="{316E9627-DBE8-4394-94DF-59DBB5A19885}"/>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063F092F-9E22-4B57-9757-6937E4690EBA}"/>
              </a:ext>
            </a:extLst>
          </p:cNvPr>
          <p:cNvSpPr>
            <a:spLocks noGrp="1"/>
          </p:cNvSpPr>
          <p:nvPr>
            <p:ph type="sldNum" sz="quarter" idx="12"/>
          </p:nvPr>
        </p:nvSpPr>
        <p:spPr/>
        <p:txBody>
          <a:bodyPr/>
          <a:lstStyle/>
          <a:p>
            <a:fld id="{C85D5485-BF54-4CF8-BB7A-1FA1D7F847EC}" type="slidenum">
              <a:rPr lang="nl-NL" smtClean="0"/>
              <a:t>‹nr.›</a:t>
            </a:fld>
            <a:endParaRPr lang="nl-NL"/>
          </a:p>
        </p:txBody>
      </p:sp>
    </p:spTree>
    <p:extLst>
      <p:ext uri="{BB962C8B-B14F-4D97-AF65-F5344CB8AC3E}">
        <p14:creationId xmlns:p14="http://schemas.microsoft.com/office/powerpoint/2010/main" val="1650816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B345B2D-C977-4097-A36B-FEF4163C272E}"/>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C0497178-D15F-48B1-9CEA-0E55B1DAF4CA}"/>
              </a:ext>
            </a:extLst>
          </p:cNvPr>
          <p:cNvSpPr>
            <a:spLocks noGrp="1"/>
          </p:cNvSpPr>
          <p:nvPr>
            <p:ph type="dt" sz="half" idx="10"/>
          </p:nvPr>
        </p:nvSpPr>
        <p:spPr/>
        <p:txBody>
          <a:bodyPr/>
          <a:lstStyle/>
          <a:p>
            <a:fld id="{0C902105-095D-46EE-B21F-BD21FD49FEF1}" type="datetimeFigureOut">
              <a:rPr lang="nl-NL" smtClean="0"/>
              <a:t>5-10-2021</a:t>
            </a:fld>
            <a:endParaRPr lang="nl-NL"/>
          </a:p>
        </p:txBody>
      </p:sp>
      <p:sp>
        <p:nvSpPr>
          <p:cNvPr id="4" name="Tijdelijke aanduiding voor voettekst 3">
            <a:extLst>
              <a:ext uri="{FF2B5EF4-FFF2-40B4-BE49-F238E27FC236}">
                <a16:creationId xmlns:a16="http://schemas.microsoft.com/office/drawing/2014/main" id="{FC9ADA48-9284-464A-A60B-A774C805C6CD}"/>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5BC2A887-8BF8-4DC3-906B-4D31C7D39EE0}"/>
              </a:ext>
            </a:extLst>
          </p:cNvPr>
          <p:cNvSpPr>
            <a:spLocks noGrp="1"/>
          </p:cNvSpPr>
          <p:nvPr>
            <p:ph type="sldNum" sz="quarter" idx="12"/>
          </p:nvPr>
        </p:nvSpPr>
        <p:spPr/>
        <p:txBody>
          <a:bodyPr/>
          <a:lstStyle/>
          <a:p>
            <a:fld id="{C85D5485-BF54-4CF8-BB7A-1FA1D7F847EC}" type="slidenum">
              <a:rPr lang="nl-NL" smtClean="0"/>
              <a:t>‹nr.›</a:t>
            </a:fld>
            <a:endParaRPr lang="nl-NL"/>
          </a:p>
        </p:txBody>
      </p:sp>
    </p:spTree>
    <p:extLst>
      <p:ext uri="{BB962C8B-B14F-4D97-AF65-F5344CB8AC3E}">
        <p14:creationId xmlns:p14="http://schemas.microsoft.com/office/powerpoint/2010/main" val="30226276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4563855B-8982-451E-B1AD-1BF4C646B11E}"/>
              </a:ext>
            </a:extLst>
          </p:cNvPr>
          <p:cNvSpPr>
            <a:spLocks noGrp="1"/>
          </p:cNvSpPr>
          <p:nvPr>
            <p:ph type="dt" sz="half" idx="10"/>
          </p:nvPr>
        </p:nvSpPr>
        <p:spPr/>
        <p:txBody>
          <a:bodyPr/>
          <a:lstStyle/>
          <a:p>
            <a:fld id="{0C902105-095D-46EE-B21F-BD21FD49FEF1}" type="datetimeFigureOut">
              <a:rPr lang="nl-NL" smtClean="0"/>
              <a:t>5-10-2021</a:t>
            </a:fld>
            <a:endParaRPr lang="nl-NL"/>
          </a:p>
        </p:txBody>
      </p:sp>
      <p:sp>
        <p:nvSpPr>
          <p:cNvPr id="3" name="Tijdelijke aanduiding voor voettekst 2">
            <a:extLst>
              <a:ext uri="{FF2B5EF4-FFF2-40B4-BE49-F238E27FC236}">
                <a16:creationId xmlns:a16="http://schemas.microsoft.com/office/drawing/2014/main" id="{2EDE4180-B6F5-4E2D-A2DB-F65B2715A43D}"/>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49A8318C-42D9-4A51-98AA-6882D8706D65}"/>
              </a:ext>
            </a:extLst>
          </p:cNvPr>
          <p:cNvSpPr>
            <a:spLocks noGrp="1"/>
          </p:cNvSpPr>
          <p:nvPr>
            <p:ph type="sldNum" sz="quarter" idx="12"/>
          </p:nvPr>
        </p:nvSpPr>
        <p:spPr/>
        <p:txBody>
          <a:bodyPr/>
          <a:lstStyle/>
          <a:p>
            <a:fld id="{C85D5485-BF54-4CF8-BB7A-1FA1D7F847EC}" type="slidenum">
              <a:rPr lang="nl-NL" smtClean="0"/>
              <a:t>‹nr.›</a:t>
            </a:fld>
            <a:endParaRPr lang="nl-NL"/>
          </a:p>
        </p:txBody>
      </p:sp>
    </p:spTree>
    <p:extLst>
      <p:ext uri="{BB962C8B-B14F-4D97-AF65-F5344CB8AC3E}">
        <p14:creationId xmlns:p14="http://schemas.microsoft.com/office/powerpoint/2010/main" val="34772747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DD84E1-B06E-453A-AD36-E351A12C1DF3}"/>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10F59865-B480-466A-98AD-220D495D3BC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DDCBDE46-05D2-4839-A90F-F23DC52FD8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C74530FA-DCD8-4FCC-96A6-28EF7B7C80B3}"/>
              </a:ext>
            </a:extLst>
          </p:cNvPr>
          <p:cNvSpPr>
            <a:spLocks noGrp="1"/>
          </p:cNvSpPr>
          <p:nvPr>
            <p:ph type="dt" sz="half" idx="10"/>
          </p:nvPr>
        </p:nvSpPr>
        <p:spPr/>
        <p:txBody>
          <a:bodyPr/>
          <a:lstStyle/>
          <a:p>
            <a:fld id="{0C902105-095D-46EE-B21F-BD21FD49FEF1}" type="datetimeFigureOut">
              <a:rPr lang="nl-NL" smtClean="0"/>
              <a:t>5-10-2021</a:t>
            </a:fld>
            <a:endParaRPr lang="nl-NL"/>
          </a:p>
        </p:txBody>
      </p:sp>
      <p:sp>
        <p:nvSpPr>
          <p:cNvPr id="6" name="Tijdelijke aanduiding voor voettekst 5">
            <a:extLst>
              <a:ext uri="{FF2B5EF4-FFF2-40B4-BE49-F238E27FC236}">
                <a16:creationId xmlns:a16="http://schemas.microsoft.com/office/drawing/2014/main" id="{36BF59C1-59A1-47A1-AF53-2F1314433B88}"/>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0C54511A-05AF-49A6-8703-74E754F13852}"/>
              </a:ext>
            </a:extLst>
          </p:cNvPr>
          <p:cNvSpPr>
            <a:spLocks noGrp="1"/>
          </p:cNvSpPr>
          <p:nvPr>
            <p:ph type="sldNum" sz="quarter" idx="12"/>
          </p:nvPr>
        </p:nvSpPr>
        <p:spPr/>
        <p:txBody>
          <a:bodyPr/>
          <a:lstStyle/>
          <a:p>
            <a:fld id="{C85D5485-BF54-4CF8-BB7A-1FA1D7F847EC}" type="slidenum">
              <a:rPr lang="nl-NL" smtClean="0"/>
              <a:t>‹nr.›</a:t>
            </a:fld>
            <a:endParaRPr lang="nl-NL"/>
          </a:p>
        </p:txBody>
      </p:sp>
    </p:spTree>
    <p:extLst>
      <p:ext uri="{BB962C8B-B14F-4D97-AF65-F5344CB8AC3E}">
        <p14:creationId xmlns:p14="http://schemas.microsoft.com/office/powerpoint/2010/main" val="531820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3581096-562C-41A3-98AB-6FF1B04944BF}"/>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1F16BFEC-65DF-4352-B009-E0FA184279A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5FA081E1-AF4F-474E-A1B3-4B48A57A78B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DCCA567E-4C45-425B-AC13-241C5CEB9629}"/>
              </a:ext>
            </a:extLst>
          </p:cNvPr>
          <p:cNvSpPr>
            <a:spLocks noGrp="1"/>
          </p:cNvSpPr>
          <p:nvPr>
            <p:ph type="dt" sz="half" idx="10"/>
          </p:nvPr>
        </p:nvSpPr>
        <p:spPr/>
        <p:txBody>
          <a:bodyPr/>
          <a:lstStyle/>
          <a:p>
            <a:fld id="{0C902105-095D-46EE-B21F-BD21FD49FEF1}" type="datetimeFigureOut">
              <a:rPr lang="nl-NL" smtClean="0"/>
              <a:t>5-10-2021</a:t>
            </a:fld>
            <a:endParaRPr lang="nl-NL"/>
          </a:p>
        </p:txBody>
      </p:sp>
      <p:sp>
        <p:nvSpPr>
          <p:cNvPr id="6" name="Tijdelijke aanduiding voor voettekst 5">
            <a:extLst>
              <a:ext uri="{FF2B5EF4-FFF2-40B4-BE49-F238E27FC236}">
                <a16:creationId xmlns:a16="http://schemas.microsoft.com/office/drawing/2014/main" id="{18D196B3-3227-4987-A993-7F1D27203CCB}"/>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34E44632-A2E9-43A3-9705-43092B539AD5}"/>
              </a:ext>
            </a:extLst>
          </p:cNvPr>
          <p:cNvSpPr>
            <a:spLocks noGrp="1"/>
          </p:cNvSpPr>
          <p:nvPr>
            <p:ph type="sldNum" sz="quarter" idx="12"/>
          </p:nvPr>
        </p:nvSpPr>
        <p:spPr/>
        <p:txBody>
          <a:bodyPr/>
          <a:lstStyle/>
          <a:p>
            <a:fld id="{C85D5485-BF54-4CF8-BB7A-1FA1D7F847EC}" type="slidenum">
              <a:rPr lang="nl-NL" smtClean="0"/>
              <a:t>‹nr.›</a:t>
            </a:fld>
            <a:endParaRPr lang="nl-NL"/>
          </a:p>
        </p:txBody>
      </p:sp>
    </p:spTree>
    <p:extLst>
      <p:ext uri="{BB962C8B-B14F-4D97-AF65-F5344CB8AC3E}">
        <p14:creationId xmlns:p14="http://schemas.microsoft.com/office/powerpoint/2010/main" val="29587240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2E3A92DF-B79D-4BC4-AFF2-AEB2B1C2D48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AD5915F0-3317-4FAA-A272-1C96A77D353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D02A0696-EEA3-4420-ACBF-64286A769D8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902105-095D-46EE-B21F-BD21FD49FEF1}" type="datetimeFigureOut">
              <a:rPr lang="nl-NL" smtClean="0"/>
              <a:t>5-10-2021</a:t>
            </a:fld>
            <a:endParaRPr lang="nl-NL"/>
          </a:p>
        </p:txBody>
      </p:sp>
      <p:sp>
        <p:nvSpPr>
          <p:cNvPr id="5" name="Tijdelijke aanduiding voor voettekst 4">
            <a:extLst>
              <a:ext uri="{FF2B5EF4-FFF2-40B4-BE49-F238E27FC236}">
                <a16:creationId xmlns:a16="http://schemas.microsoft.com/office/drawing/2014/main" id="{31BE0865-39CD-4F10-B766-E3699705BA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BE76B63E-6C91-4776-A7C0-B046BEB91B4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5D5485-BF54-4CF8-BB7A-1FA1D7F847EC}" type="slidenum">
              <a:rPr lang="nl-NL" smtClean="0"/>
              <a:t>‹nr.›</a:t>
            </a:fld>
            <a:endParaRPr lang="nl-NL"/>
          </a:p>
        </p:txBody>
      </p:sp>
    </p:spTree>
    <p:extLst>
      <p:ext uri="{BB962C8B-B14F-4D97-AF65-F5344CB8AC3E}">
        <p14:creationId xmlns:p14="http://schemas.microsoft.com/office/powerpoint/2010/main" val="28020538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11.xml.rels><?xml version="1.0" encoding="UTF-8" standalone="yes"?>
<Relationships xmlns="http://schemas.openxmlformats.org/package/2006/relationships"><Relationship Id="rId8" Type="http://schemas.openxmlformats.org/officeDocument/2006/relationships/hyperlink" Target="#_ftnref1"/><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 Id="rId9" Type="http://schemas.openxmlformats.org/officeDocument/2006/relationships/hyperlink" Target="#_ftnref2"/></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D3F2C5-5EBE-4B8F-80C7-B1CA72C1E8D4}"/>
              </a:ext>
            </a:extLst>
          </p:cNvPr>
          <p:cNvSpPr>
            <a:spLocks noGrp="1"/>
          </p:cNvSpPr>
          <p:nvPr>
            <p:ph type="ctrTitle"/>
          </p:nvPr>
        </p:nvSpPr>
        <p:spPr>
          <a:xfrm>
            <a:off x="1414732" y="567813"/>
            <a:ext cx="9086491" cy="3958263"/>
          </a:xfrm>
        </p:spPr>
        <p:txBody>
          <a:bodyPr>
            <a:noAutofit/>
          </a:bodyPr>
          <a:lstStyle/>
          <a:p>
            <a:r>
              <a:rPr lang="nl-NL" sz="4400" dirty="0"/>
              <a:t>Informatiebijeenkomst</a:t>
            </a:r>
            <a:br>
              <a:rPr lang="nl-NL" sz="4400" dirty="0"/>
            </a:br>
            <a:r>
              <a:rPr lang="nl-NL" sz="4400" dirty="0"/>
              <a:t>Aanbieders</a:t>
            </a:r>
            <a:br>
              <a:rPr lang="nl-NL" sz="4400" dirty="0"/>
            </a:br>
            <a:r>
              <a:rPr lang="nl-NL" sz="4400" dirty="0"/>
              <a:t>Inkoop Wmo maatwerkvoorzieningen per 1 januari 2023</a:t>
            </a:r>
            <a:br>
              <a:rPr lang="nl-NL" sz="4400" dirty="0"/>
            </a:br>
            <a:br>
              <a:rPr lang="nl-NL" sz="4400" dirty="0"/>
            </a:br>
            <a:endParaRPr lang="nl-NL" sz="4400" dirty="0"/>
          </a:p>
        </p:txBody>
      </p:sp>
      <p:sp>
        <p:nvSpPr>
          <p:cNvPr id="3" name="Ondertitel 2">
            <a:extLst>
              <a:ext uri="{FF2B5EF4-FFF2-40B4-BE49-F238E27FC236}">
                <a16:creationId xmlns:a16="http://schemas.microsoft.com/office/drawing/2014/main" id="{7B7E30B4-6956-4337-9B0C-C5A181DA0A4F}"/>
              </a:ext>
            </a:extLst>
          </p:cNvPr>
          <p:cNvSpPr>
            <a:spLocks noGrp="1"/>
          </p:cNvSpPr>
          <p:nvPr>
            <p:ph type="subTitle" idx="1"/>
          </p:nvPr>
        </p:nvSpPr>
        <p:spPr>
          <a:xfrm>
            <a:off x="294967" y="4774535"/>
            <a:ext cx="11488993" cy="1655762"/>
          </a:xfrm>
        </p:spPr>
        <p:txBody>
          <a:bodyPr>
            <a:normAutofit/>
          </a:bodyPr>
          <a:lstStyle/>
          <a:p>
            <a:endParaRPr lang="nl-NL" dirty="0"/>
          </a:p>
          <a:p>
            <a:r>
              <a:rPr lang="nl-NL" i="1" dirty="0">
                <a:solidFill>
                  <a:schemeClr val="accent5">
                    <a:lumMod val="75000"/>
                  </a:schemeClr>
                </a:solidFill>
              </a:rPr>
              <a:t>				Dinsdag 5 oktober 2021				</a:t>
            </a:r>
          </a:p>
          <a:p>
            <a:endParaRPr lang="nl-NL" dirty="0"/>
          </a:p>
        </p:txBody>
      </p:sp>
      <p:pic>
        <p:nvPicPr>
          <p:cNvPr id="15" name="Afbeelding 14" descr="Afbeelding met tekening&#10;&#10;Automatisch gegenereerde beschrijving">
            <a:extLst>
              <a:ext uri="{FF2B5EF4-FFF2-40B4-BE49-F238E27FC236}">
                <a16:creationId xmlns:a16="http://schemas.microsoft.com/office/drawing/2014/main" id="{A6F4E294-A142-4FD7-9D39-0351E5E01B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73" y="5911253"/>
            <a:ext cx="1281428" cy="579523"/>
          </a:xfrm>
          <a:prstGeom prst="rect">
            <a:avLst/>
          </a:prstGeom>
        </p:spPr>
      </p:pic>
      <p:pic>
        <p:nvPicPr>
          <p:cNvPr id="17" name="Afbeelding 16">
            <a:extLst>
              <a:ext uri="{FF2B5EF4-FFF2-40B4-BE49-F238E27FC236}">
                <a16:creationId xmlns:a16="http://schemas.microsoft.com/office/drawing/2014/main" id="{DD6EC90D-8967-41F6-9F41-64DDCF9DE2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8329" y="5765889"/>
            <a:ext cx="1062634" cy="912867"/>
          </a:xfrm>
          <a:prstGeom prst="rect">
            <a:avLst/>
          </a:prstGeom>
        </p:spPr>
      </p:pic>
      <p:pic>
        <p:nvPicPr>
          <p:cNvPr id="19" name="Afbeelding 18">
            <a:extLst>
              <a:ext uri="{FF2B5EF4-FFF2-40B4-BE49-F238E27FC236}">
                <a16:creationId xmlns:a16="http://schemas.microsoft.com/office/drawing/2014/main" id="{02012307-572A-4387-B681-BB2602918D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6253" y="5939890"/>
            <a:ext cx="2005256" cy="571360"/>
          </a:xfrm>
          <a:prstGeom prst="rect">
            <a:avLst/>
          </a:prstGeom>
        </p:spPr>
      </p:pic>
      <p:pic>
        <p:nvPicPr>
          <p:cNvPr id="21" name="Afbeelding 20">
            <a:extLst>
              <a:ext uri="{FF2B5EF4-FFF2-40B4-BE49-F238E27FC236}">
                <a16:creationId xmlns:a16="http://schemas.microsoft.com/office/drawing/2014/main" id="{B13113D8-B4A0-44FF-90BA-2B3CF50A79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9456" y="6048919"/>
            <a:ext cx="1330691" cy="502336"/>
          </a:xfrm>
          <a:prstGeom prst="rect">
            <a:avLst/>
          </a:prstGeom>
        </p:spPr>
      </p:pic>
      <p:pic>
        <p:nvPicPr>
          <p:cNvPr id="23" name="Afbeelding 22" descr="Afbeelding met tekst&#10;&#10;Automatisch gegenereerde beschrijving">
            <a:extLst>
              <a:ext uri="{FF2B5EF4-FFF2-40B4-BE49-F238E27FC236}">
                <a16:creationId xmlns:a16="http://schemas.microsoft.com/office/drawing/2014/main" id="{B5B99111-D558-4DEF-8DE2-1F9CF13D5C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04237" y="5899885"/>
            <a:ext cx="1611636" cy="651370"/>
          </a:xfrm>
          <a:prstGeom prst="rect">
            <a:avLst/>
          </a:prstGeom>
        </p:spPr>
      </p:pic>
    </p:spTree>
    <p:extLst>
      <p:ext uri="{BB962C8B-B14F-4D97-AF65-F5344CB8AC3E}">
        <p14:creationId xmlns:p14="http://schemas.microsoft.com/office/powerpoint/2010/main" val="41574885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D3F2C5-5EBE-4B8F-80C7-B1CA72C1E8D4}"/>
              </a:ext>
            </a:extLst>
          </p:cNvPr>
          <p:cNvSpPr>
            <a:spLocks noGrp="1"/>
          </p:cNvSpPr>
          <p:nvPr>
            <p:ph type="ctrTitle"/>
          </p:nvPr>
        </p:nvSpPr>
        <p:spPr>
          <a:xfrm>
            <a:off x="1361982" y="-134758"/>
            <a:ext cx="10135863" cy="3910346"/>
          </a:xfrm>
        </p:spPr>
        <p:txBody>
          <a:bodyPr>
            <a:noAutofit/>
          </a:bodyPr>
          <a:lstStyle/>
          <a:p>
            <a:pPr lvl="0" algn="l"/>
            <a:br>
              <a:rPr lang="nl-NL" sz="3200" b="1" dirty="0"/>
            </a:br>
            <a:br>
              <a:rPr lang="nl-NL" sz="3200" b="1" dirty="0"/>
            </a:br>
            <a:br>
              <a:rPr lang="nl-NL" sz="3200" b="1" dirty="0"/>
            </a:br>
            <a:br>
              <a:rPr lang="nl-NL" sz="3200" b="1" dirty="0"/>
            </a:br>
            <a:br>
              <a:rPr lang="nl-NL" sz="3200" b="1" dirty="0"/>
            </a:br>
            <a:r>
              <a:rPr lang="nl-NL" sz="3200" b="1" dirty="0"/>
              <a:t>Arrangementen in beeld</a:t>
            </a:r>
            <a:br>
              <a:rPr lang="nl-NL" sz="3200" b="1" dirty="0"/>
            </a:br>
            <a:br>
              <a:rPr lang="nl-NL" sz="2400" dirty="0"/>
            </a:br>
            <a:br>
              <a:rPr lang="nl-NL" sz="2400" dirty="0"/>
            </a:br>
            <a:br>
              <a:rPr lang="nl-NL" sz="2400" dirty="0"/>
            </a:br>
            <a:br>
              <a:rPr lang="nl-NL" sz="2400" dirty="0"/>
            </a:br>
            <a:br>
              <a:rPr lang="nl-NL" sz="2400" dirty="0"/>
            </a:br>
            <a:br>
              <a:rPr lang="nl-NL" sz="2400" dirty="0"/>
            </a:br>
            <a:br>
              <a:rPr lang="nl-NL" sz="2400" dirty="0"/>
            </a:br>
            <a:r>
              <a:rPr lang="nl-NL" sz="1800" dirty="0"/>
              <a:t>	</a:t>
            </a:r>
            <a:br>
              <a:rPr lang="nl-NL" sz="1800" dirty="0"/>
            </a:br>
            <a:endParaRPr lang="nl-NL" sz="1800" dirty="0">
              <a:highlight>
                <a:srgbClr val="FFFF00"/>
              </a:highlight>
            </a:endParaRPr>
          </a:p>
        </p:txBody>
      </p:sp>
      <p:pic>
        <p:nvPicPr>
          <p:cNvPr id="15" name="Afbeelding 14" descr="Afbeelding met tekening&#10;&#10;Automatisch gegenereerde beschrijving">
            <a:extLst>
              <a:ext uri="{FF2B5EF4-FFF2-40B4-BE49-F238E27FC236}">
                <a16:creationId xmlns:a16="http://schemas.microsoft.com/office/drawing/2014/main" id="{A6F4E294-A142-4FD7-9D39-0351E5E01B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73" y="5911253"/>
            <a:ext cx="1281428" cy="579523"/>
          </a:xfrm>
          <a:prstGeom prst="rect">
            <a:avLst/>
          </a:prstGeom>
        </p:spPr>
      </p:pic>
      <p:pic>
        <p:nvPicPr>
          <p:cNvPr id="17" name="Afbeelding 16">
            <a:extLst>
              <a:ext uri="{FF2B5EF4-FFF2-40B4-BE49-F238E27FC236}">
                <a16:creationId xmlns:a16="http://schemas.microsoft.com/office/drawing/2014/main" id="{DD6EC90D-8967-41F6-9F41-64DDCF9DE2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8329" y="5765889"/>
            <a:ext cx="1062634" cy="912867"/>
          </a:xfrm>
          <a:prstGeom prst="rect">
            <a:avLst/>
          </a:prstGeom>
        </p:spPr>
      </p:pic>
      <p:pic>
        <p:nvPicPr>
          <p:cNvPr id="19" name="Afbeelding 18">
            <a:extLst>
              <a:ext uri="{FF2B5EF4-FFF2-40B4-BE49-F238E27FC236}">
                <a16:creationId xmlns:a16="http://schemas.microsoft.com/office/drawing/2014/main" id="{02012307-572A-4387-B681-BB2602918D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6253" y="5939890"/>
            <a:ext cx="2005256" cy="571360"/>
          </a:xfrm>
          <a:prstGeom prst="rect">
            <a:avLst/>
          </a:prstGeom>
        </p:spPr>
      </p:pic>
      <p:pic>
        <p:nvPicPr>
          <p:cNvPr id="21" name="Afbeelding 20">
            <a:extLst>
              <a:ext uri="{FF2B5EF4-FFF2-40B4-BE49-F238E27FC236}">
                <a16:creationId xmlns:a16="http://schemas.microsoft.com/office/drawing/2014/main" id="{B13113D8-B4A0-44FF-90BA-2B3CF50A79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9456" y="6048919"/>
            <a:ext cx="1330691" cy="502336"/>
          </a:xfrm>
          <a:prstGeom prst="rect">
            <a:avLst/>
          </a:prstGeom>
        </p:spPr>
      </p:pic>
      <p:pic>
        <p:nvPicPr>
          <p:cNvPr id="23" name="Afbeelding 22" descr="Afbeelding met tekst&#10;&#10;Automatisch gegenereerde beschrijving">
            <a:extLst>
              <a:ext uri="{FF2B5EF4-FFF2-40B4-BE49-F238E27FC236}">
                <a16:creationId xmlns:a16="http://schemas.microsoft.com/office/drawing/2014/main" id="{B5B99111-D558-4DEF-8DE2-1F9CF13D5C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04237" y="5899885"/>
            <a:ext cx="1611636" cy="651370"/>
          </a:xfrm>
          <a:prstGeom prst="rect">
            <a:avLst/>
          </a:prstGeom>
        </p:spPr>
      </p:pic>
      <p:sp>
        <p:nvSpPr>
          <p:cNvPr id="10" name="Rectangle 3">
            <a:extLst>
              <a:ext uri="{FF2B5EF4-FFF2-40B4-BE49-F238E27FC236}">
                <a16:creationId xmlns:a16="http://schemas.microsoft.com/office/drawing/2014/main" id="{9178ED0E-0AAD-43CD-B9B2-4FC248EE3A6F}"/>
              </a:ext>
            </a:extLst>
          </p:cNvPr>
          <p:cNvSpPr>
            <a:spLocks noChangeArrowheads="1"/>
          </p:cNvSpPr>
          <p:nvPr/>
        </p:nvSpPr>
        <p:spPr bwMode="auto">
          <a:xfrm>
            <a:off x="1187228" y="2811780"/>
            <a:ext cx="300082" cy="2108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endParaRPr lang="nl-NL" sz="1800" b="0" i="0" u="none" strike="noStrike" baseline="0" dirty="0">
              <a:solidFill>
                <a:srgbClr val="000000"/>
              </a:solidFill>
              <a:latin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nl-NL" altLang="nl-NL" sz="5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sp>
        <p:nvSpPr>
          <p:cNvPr id="6" name="Tekstvak 5">
            <a:extLst>
              <a:ext uri="{FF2B5EF4-FFF2-40B4-BE49-F238E27FC236}">
                <a16:creationId xmlns:a16="http://schemas.microsoft.com/office/drawing/2014/main" id="{7944AB6F-E549-4516-AF54-FE0EB30ABD20}"/>
              </a:ext>
            </a:extLst>
          </p:cNvPr>
          <p:cNvSpPr txBox="1"/>
          <p:nvPr/>
        </p:nvSpPr>
        <p:spPr>
          <a:xfrm>
            <a:off x="1555563" y="2122387"/>
            <a:ext cx="766557" cy="1200329"/>
          </a:xfrm>
          <a:prstGeom prst="rect">
            <a:avLst/>
          </a:prstGeom>
          <a:noFill/>
        </p:spPr>
        <p:txBody>
          <a:bodyPr wrap="none" rtlCol="0">
            <a:spAutoFit/>
          </a:bodyPr>
          <a:lstStyle/>
          <a:p>
            <a:endParaRPr lang="nl-NL" dirty="0"/>
          </a:p>
          <a:p>
            <a:endParaRPr lang="nl-NL" dirty="0"/>
          </a:p>
          <a:p>
            <a:endParaRPr lang="nl-NL" dirty="0"/>
          </a:p>
          <a:p>
            <a:r>
              <a:rPr lang="nl-NL" dirty="0"/>
              <a:t>           </a:t>
            </a:r>
          </a:p>
        </p:txBody>
      </p:sp>
      <p:sp>
        <p:nvSpPr>
          <p:cNvPr id="7" name="Tekstvak 6">
            <a:extLst>
              <a:ext uri="{FF2B5EF4-FFF2-40B4-BE49-F238E27FC236}">
                <a16:creationId xmlns:a16="http://schemas.microsoft.com/office/drawing/2014/main" id="{01D234DE-1E38-48F3-A7A5-C0C71FABEF2A}"/>
              </a:ext>
            </a:extLst>
          </p:cNvPr>
          <p:cNvSpPr txBox="1"/>
          <p:nvPr/>
        </p:nvSpPr>
        <p:spPr>
          <a:xfrm>
            <a:off x="885736" y="1368864"/>
            <a:ext cx="646331" cy="461665"/>
          </a:xfrm>
          <a:prstGeom prst="rect">
            <a:avLst/>
          </a:prstGeom>
          <a:noFill/>
        </p:spPr>
        <p:txBody>
          <a:bodyPr wrap="none" rtlCol="0">
            <a:spAutoFit/>
          </a:bodyPr>
          <a:lstStyle/>
          <a:p>
            <a:pPr marL="457200" indent="-457200">
              <a:buFont typeface="Arial" panose="020B0604020202020204" pitchFamily="34" charset="0"/>
              <a:buChar char="•"/>
            </a:pPr>
            <a:endParaRPr lang="nl-NL" sz="2400" dirty="0">
              <a:latin typeface="+mj-lt"/>
              <a:ea typeface="+mj-ea"/>
              <a:cs typeface="+mj-cs"/>
            </a:endParaRPr>
          </a:p>
        </p:txBody>
      </p:sp>
      <p:pic>
        <p:nvPicPr>
          <p:cNvPr id="5" name="Afbeelding 4">
            <a:extLst>
              <a:ext uri="{FF2B5EF4-FFF2-40B4-BE49-F238E27FC236}">
                <a16:creationId xmlns:a16="http://schemas.microsoft.com/office/drawing/2014/main" id="{A6C23D1D-77B0-4682-9BE8-7F62FC835094}"/>
              </a:ext>
            </a:extLst>
          </p:cNvPr>
          <p:cNvPicPr>
            <a:picLocks noChangeAspect="1"/>
          </p:cNvPicPr>
          <p:nvPr/>
        </p:nvPicPr>
        <p:blipFill>
          <a:blip r:embed="rId8"/>
          <a:stretch>
            <a:fillRect/>
          </a:stretch>
        </p:blipFill>
        <p:spPr>
          <a:xfrm>
            <a:off x="786580" y="1075740"/>
            <a:ext cx="10778005" cy="4706520"/>
          </a:xfrm>
          <a:prstGeom prst="rect">
            <a:avLst/>
          </a:prstGeom>
        </p:spPr>
      </p:pic>
      <p:sp>
        <p:nvSpPr>
          <p:cNvPr id="12" name="Rechthoek 11">
            <a:extLst>
              <a:ext uri="{FF2B5EF4-FFF2-40B4-BE49-F238E27FC236}">
                <a16:creationId xmlns:a16="http://schemas.microsoft.com/office/drawing/2014/main" id="{1C19E938-EEB7-4891-9647-2BAC94DBE810}"/>
              </a:ext>
            </a:extLst>
          </p:cNvPr>
          <p:cNvSpPr/>
          <p:nvPr/>
        </p:nvSpPr>
        <p:spPr>
          <a:xfrm rot="10800000" flipV="1">
            <a:off x="6092074" y="2316200"/>
            <a:ext cx="3169895" cy="349702"/>
          </a:xfrm>
          <a:prstGeom prst="rect">
            <a:avLst/>
          </a:prstGeom>
          <a:solidFill>
            <a:srgbClr val="DBE1E6"/>
          </a:solidFill>
        </p:spPr>
        <p:txBody>
          <a:bodyPr wrap="square" lIns="0" tIns="0" bIns="72000">
            <a:spAutoFit/>
          </a:bodyPr>
          <a:lstStyle/>
          <a:p>
            <a:r>
              <a:rPr lang="nl-NL" dirty="0">
                <a:solidFill>
                  <a:srgbClr val="000000"/>
                </a:solidFill>
                <a:latin typeface="Times New Roman" panose="02020603050405020304" pitchFamily="18" charset="0"/>
              </a:rPr>
              <a:t> </a:t>
            </a:r>
            <a:r>
              <a:rPr lang="nl-NL" sz="1200" b="1" dirty="0" err="1">
                <a:solidFill>
                  <a:srgbClr val="000000"/>
                </a:solidFill>
                <a:latin typeface="Ebrima" panose="02000000000000000000" pitchFamily="2" charset="0"/>
                <a:ea typeface="Ebrima" panose="02000000000000000000" pitchFamily="2" charset="0"/>
                <a:cs typeface="Ebrima" panose="02000000000000000000" pitchFamily="2" charset="0"/>
              </a:rPr>
              <a:t>Daginvulling</a:t>
            </a:r>
            <a:endParaRPr lang="nl-NL" sz="1200" b="1" dirty="0">
              <a:latin typeface="Ebrima" panose="02000000000000000000" pitchFamily="2" charset="0"/>
              <a:ea typeface="Ebrima" panose="02000000000000000000" pitchFamily="2" charset="0"/>
              <a:cs typeface="Ebrima" panose="02000000000000000000" pitchFamily="2" charset="0"/>
            </a:endParaRPr>
          </a:p>
        </p:txBody>
      </p:sp>
      <p:sp>
        <p:nvSpPr>
          <p:cNvPr id="13" name="Rechthoek 12">
            <a:extLst>
              <a:ext uri="{FF2B5EF4-FFF2-40B4-BE49-F238E27FC236}">
                <a16:creationId xmlns:a16="http://schemas.microsoft.com/office/drawing/2014/main" id="{40161C76-69A7-4B1C-A52E-54AE79958663}"/>
              </a:ext>
            </a:extLst>
          </p:cNvPr>
          <p:cNvSpPr/>
          <p:nvPr/>
        </p:nvSpPr>
        <p:spPr>
          <a:xfrm rot="10800000" flipV="1">
            <a:off x="6097319" y="1914087"/>
            <a:ext cx="3169895" cy="349702"/>
          </a:xfrm>
          <a:prstGeom prst="rect">
            <a:avLst/>
          </a:prstGeom>
          <a:solidFill>
            <a:srgbClr val="DBE1E6"/>
          </a:solidFill>
        </p:spPr>
        <p:txBody>
          <a:bodyPr wrap="square" lIns="0" tIns="0" bIns="72000">
            <a:spAutoFit/>
          </a:bodyPr>
          <a:lstStyle/>
          <a:p>
            <a:r>
              <a:rPr lang="nl-NL" dirty="0">
                <a:solidFill>
                  <a:srgbClr val="000000"/>
                </a:solidFill>
                <a:latin typeface="Times New Roman" panose="02020603050405020304" pitchFamily="18" charset="0"/>
              </a:rPr>
              <a:t> </a:t>
            </a:r>
            <a:r>
              <a:rPr lang="nl-NL" sz="1200" b="1" dirty="0">
                <a:solidFill>
                  <a:srgbClr val="000000"/>
                </a:solidFill>
                <a:latin typeface="Ebrima" panose="02000000000000000000" pitchFamily="2" charset="0"/>
                <a:ea typeface="Ebrima" panose="02000000000000000000" pitchFamily="2" charset="0"/>
                <a:cs typeface="Ebrima" panose="02000000000000000000" pitchFamily="2" charset="0"/>
              </a:rPr>
              <a:t>Zelfzorg en gezondheid</a:t>
            </a:r>
            <a:endParaRPr lang="nl-NL" sz="1200" b="1" dirty="0">
              <a:latin typeface="Ebrima" panose="02000000000000000000" pitchFamily="2" charset="0"/>
              <a:ea typeface="Ebrima" panose="02000000000000000000" pitchFamily="2" charset="0"/>
              <a:cs typeface="Ebrima" panose="02000000000000000000" pitchFamily="2" charset="0"/>
            </a:endParaRPr>
          </a:p>
        </p:txBody>
      </p:sp>
      <p:sp>
        <p:nvSpPr>
          <p:cNvPr id="14" name="Rechthoek 13">
            <a:extLst>
              <a:ext uri="{FF2B5EF4-FFF2-40B4-BE49-F238E27FC236}">
                <a16:creationId xmlns:a16="http://schemas.microsoft.com/office/drawing/2014/main" id="{1BCE3407-28FE-4B16-825A-55E9972558BF}"/>
              </a:ext>
            </a:extLst>
          </p:cNvPr>
          <p:cNvSpPr/>
          <p:nvPr/>
        </p:nvSpPr>
        <p:spPr>
          <a:xfrm rot="10800000" flipV="1">
            <a:off x="6089983" y="1515510"/>
            <a:ext cx="3169895" cy="349702"/>
          </a:xfrm>
          <a:prstGeom prst="rect">
            <a:avLst/>
          </a:prstGeom>
          <a:solidFill>
            <a:srgbClr val="DBE1E6"/>
          </a:solidFill>
        </p:spPr>
        <p:txBody>
          <a:bodyPr wrap="square" lIns="0" tIns="0" bIns="72000">
            <a:spAutoFit/>
          </a:bodyPr>
          <a:lstStyle/>
          <a:p>
            <a:r>
              <a:rPr lang="nl-NL" dirty="0">
                <a:solidFill>
                  <a:srgbClr val="000000"/>
                </a:solidFill>
                <a:latin typeface="Times New Roman" panose="02020603050405020304" pitchFamily="18" charset="0"/>
              </a:rPr>
              <a:t> </a:t>
            </a:r>
            <a:r>
              <a:rPr lang="nl-NL" sz="1200" b="1" dirty="0">
                <a:solidFill>
                  <a:srgbClr val="000000"/>
                </a:solidFill>
                <a:latin typeface="Ebrima" panose="02000000000000000000" pitchFamily="2" charset="0"/>
                <a:ea typeface="Ebrima" panose="02000000000000000000" pitchFamily="2" charset="0"/>
                <a:cs typeface="Ebrima" panose="02000000000000000000" pitchFamily="2" charset="0"/>
              </a:rPr>
              <a:t>Geldzaken</a:t>
            </a:r>
            <a:endParaRPr lang="nl-NL" sz="1200" b="1" dirty="0">
              <a:latin typeface="Ebrima" panose="02000000000000000000" pitchFamily="2" charset="0"/>
              <a:ea typeface="Ebrima" panose="02000000000000000000" pitchFamily="2" charset="0"/>
              <a:cs typeface="Ebrima" panose="02000000000000000000" pitchFamily="2" charset="0"/>
            </a:endParaRPr>
          </a:p>
        </p:txBody>
      </p:sp>
      <p:sp>
        <p:nvSpPr>
          <p:cNvPr id="16" name="Rechthoek 15">
            <a:extLst>
              <a:ext uri="{FF2B5EF4-FFF2-40B4-BE49-F238E27FC236}">
                <a16:creationId xmlns:a16="http://schemas.microsoft.com/office/drawing/2014/main" id="{DAF061E0-60C3-476C-83E6-FB55BED271E6}"/>
              </a:ext>
            </a:extLst>
          </p:cNvPr>
          <p:cNvSpPr/>
          <p:nvPr/>
        </p:nvSpPr>
        <p:spPr>
          <a:xfrm rot="10800000" flipV="1">
            <a:off x="6089984" y="1118130"/>
            <a:ext cx="3169895" cy="349702"/>
          </a:xfrm>
          <a:prstGeom prst="rect">
            <a:avLst/>
          </a:prstGeom>
          <a:solidFill>
            <a:srgbClr val="DBE1E6"/>
          </a:solidFill>
        </p:spPr>
        <p:txBody>
          <a:bodyPr wrap="square" lIns="0" tIns="0" bIns="72000">
            <a:spAutoFit/>
          </a:bodyPr>
          <a:lstStyle/>
          <a:p>
            <a:r>
              <a:rPr lang="nl-NL" dirty="0">
                <a:solidFill>
                  <a:srgbClr val="000000"/>
                </a:solidFill>
                <a:latin typeface="Times New Roman" panose="02020603050405020304" pitchFamily="18" charset="0"/>
              </a:rPr>
              <a:t> </a:t>
            </a:r>
            <a:r>
              <a:rPr lang="nl-NL" sz="1200" b="1" dirty="0">
                <a:solidFill>
                  <a:srgbClr val="000000"/>
                </a:solidFill>
                <a:latin typeface="Ebrima" panose="02000000000000000000" pitchFamily="2" charset="0"/>
                <a:ea typeface="Ebrima" panose="02000000000000000000" pitchFamily="2" charset="0"/>
                <a:cs typeface="Ebrima" panose="02000000000000000000" pitchFamily="2" charset="0"/>
              </a:rPr>
              <a:t>Sociaal en persoonlijk functioneren</a:t>
            </a:r>
            <a:endParaRPr lang="nl-NL" sz="1200" b="1" dirty="0">
              <a:latin typeface="Ebrima" panose="02000000000000000000" pitchFamily="2" charset="0"/>
              <a:ea typeface="Ebrima" panose="02000000000000000000" pitchFamily="2" charset="0"/>
              <a:cs typeface="Ebrima" panose="02000000000000000000" pitchFamily="2" charset="0"/>
            </a:endParaRPr>
          </a:p>
        </p:txBody>
      </p:sp>
    </p:spTree>
    <p:extLst>
      <p:ext uri="{BB962C8B-B14F-4D97-AF65-F5344CB8AC3E}">
        <p14:creationId xmlns:p14="http://schemas.microsoft.com/office/powerpoint/2010/main" val="3236614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D3F2C5-5EBE-4B8F-80C7-B1CA72C1E8D4}"/>
              </a:ext>
            </a:extLst>
          </p:cNvPr>
          <p:cNvSpPr>
            <a:spLocks noGrp="1"/>
          </p:cNvSpPr>
          <p:nvPr>
            <p:ph type="ctrTitle"/>
          </p:nvPr>
        </p:nvSpPr>
        <p:spPr>
          <a:xfrm>
            <a:off x="774291" y="2381909"/>
            <a:ext cx="10531974" cy="4881668"/>
          </a:xfrm>
        </p:spPr>
        <p:txBody>
          <a:bodyPr>
            <a:noAutofit/>
          </a:bodyPr>
          <a:lstStyle/>
          <a:p>
            <a:pPr lvl="0" algn="l"/>
            <a:br>
              <a:rPr lang="nl-NL" sz="3200" b="1" dirty="0"/>
            </a:br>
            <a:br>
              <a:rPr lang="nl-NL" sz="3200" b="1" dirty="0"/>
            </a:br>
            <a:br>
              <a:rPr lang="nl-NL" sz="3200" b="1" dirty="0"/>
            </a:br>
            <a:br>
              <a:rPr lang="nl-NL" sz="3200" b="1" dirty="0"/>
            </a:br>
            <a:r>
              <a:rPr lang="nl-NL" sz="3200" b="1" dirty="0"/>
              <a:t>Arrangementen: eerste opzet</a:t>
            </a:r>
            <a:r>
              <a:rPr lang="nl-NL" sz="3200" dirty="0"/>
              <a:t>	</a:t>
            </a:r>
            <a:br>
              <a:rPr lang="nl-NL" sz="3200" dirty="0"/>
            </a:br>
            <a:br>
              <a:rPr lang="nl-NL" sz="3200" dirty="0"/>
            </a:br>
            <a:br>
              <a:rPr lang="nl-NL" sz="3200" dirty="0"/>
            </a:br>
            <a:br>
              <a:rPr lang="nl-NL" sz="3200" dirty="0"/>
            </a:br>
            <a:br>
              <a:rPr lang="nl-NL" sz="3200" dirty="0"/>
            </a:br>
            <a:br>
              <a:rPr lang="nl-NL" sz="3200" dirty="0"/>
            </a:br>
            <a:br>
              <a:rPr lang="nl-NL" sz="3200" dirty="0"/>
            </a:br>
            <a:br>
              <a:rPr lang="nl-NL" sz="3200" b="1" dirty="0"/>
            </a:br>
            <a:br>
              <a:rPr lang="nl-NL" sz="2400" dirty="0"/>
            </a:br>
            <a:br>
              <a:rPr lang="nl-NL" sz="2400" dirty="0"/>
            </a:br>
            <a:br>
              <a:rPr lang="nl-NL" sz="2400" dirty="0"/>
            </a:br>
            <a:br>
              <a:rPr lang="nl-NL" sz="2400" dirty="0"/>
            </a:br>
            <a:br>
              <a:rPr lang="nl-NL" sz="2400" dirty="0"/>
            </a:br>
            <a:br>
              <a:rPr lang="nl-NL" sz="2400" dirty="0"/>
            </a:br>
            <a:br>
              <a:rPr lang="nl-NL" sz="2400" dirty="0"/>
            </a:br>
            <a:br>
              <a:rPr lang="nl-NL" sz="2400" dirty="0"/>
            </a:br>
            <a:r>
              <a:rPr lang="nl-NL" sz="1800" dirty="0"/>
              <a:t>	</a:t>
            </a:r>
            <a:br>
              <a:rPr lang="nl-NL" sz="1800" dirty="0"/>
            </a:br>
            <a:endParaRPr lang="nl-NL" sz="1800" dirty="0">
              <a:highlight>
                <a:srgbClr val="FFFF00"/>
              </a:highlight>
            </a:endParaRPr>
          </a:p>
        </p:txBody>
      </p:sp>
      <p:pic>
        <p:nvPicPr>
          <p:cNvPr id="15" name="Afbeelding 14" descr="Afbeelding met tekening&#10;&#10;Automatisch gegenereerde beschrijving">
            <a:extLst>
              <a:ext uri="{FF2B5EF4-FFF2-40B4-BE49-F238E27FC236}">
                <a16:creationId xmlns:a16="http://schemas.microsoft.com/office/drawing/2014/main" id="{A6F4E294-A142-4FD7-9D39-0351E5E01B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73" y="5911253"/>
            <a:ext cx="1281428" cy="579523"/>
          </a:xfrm>
          <a:prstGeom prst="rect">
            <a:avLst/>
          </a:prstGeom>
        </p:spPr>
      </p:pic>
      <p:pic>
        <p:nvPicPr>
          <p:cNvPr id="17" name="Afbeelding 16">
            <a:extLst>
              <a:ext uri="{FF2B5EF4-FFF2-40B4-BE49-F238E27FC236}">
                <a16:creationId xmlns:a16="http://schemas.microsoft.com/office/drawing/2014/main" id="{DD6EC90D-8967-41F6-9F41-64DDCF9DE2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8329" y="5765889"/>
            <a:ext cx="1062634" cy="912867"/>
          </a:xfrm>
          <a:prstGeom prst="rect">
            <a:avLst/>
          </a:prstGeom>
        </p:spPr>
      </p:pic>
      <p:pic>
        <p:nvPicPr>
          <p:cNvPr id="19" name="Afbeelding 18">
            <a:extLst>
              <a:ext uri="{FF2B5EF4-FFF2-40B4-BE49-F238E27FC236}">
                <a16:creationId xmlns:a16="http://schemas.microsoft.com/office/drawing/2014/main" id="{02012307-572A-4387-B681-BB2602918D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6253" y="5939890"/>
            <a:ext cx="2005256" cy="571360"/>
          </a:xfrm>
          <a:prstGeom prst="rect">
            <a:avLst/>
          </a:prstGeom>
        </p:spPr>
      </p:pic>
      <p:pic>
        <p:nvPicPr>
          <p:cNvPr id="21" name="Afbeelding 20">
            <a:extLst>
              <a:ext uri="{FF2B5EF4-FFF2-40B4-BE49-F238E27FC236}">
                <a16:creationId xmlns:a16="http://schemas.microsoft.com/office/drawing/2014/main" id="{B13113D8-B4A0-44FF-90BA-2B3CF50A79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9456" y="6048919"/>
            <a:ext cx="1330691" cy="502336"/>
          </a:xfrm>
          <a:prstGeom prst="rect">
            <a:avLst/>
          </a:prstGeom>
        </p:spPr>
      </p:pic>
      <p:pic>
        <p:nvPicPr>
          <p:cNvPr id="23" name="Afbeelding 22" descr="Afbeelding met tekst&#10;&#10;Automatisch gegenereerde beschrijving">
            <a:extLst>
              <a:ext uri="{FF2B5EF4-FFF2-40B4-BE49-F238E27FC236}">
                <a16:creationId xmlns:a16="http://schemas.microsoft.com/office/drawing/2014/main" id="{B5B99111-D558-4DEF-8DE2-1F9CF13D5C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04237" y="5899885"/>
            <a:ext cx="1611636" cy="651370"/>
          </a:xfrm>
          <a:prstGeom prst="rect">
            <a:avLst/>
          </a:prstGeom>
        </p:spPr>
      </p:pic>
      <p:sp>
        <p:nvSpPr>
          <p:cNvPr id="10" name="Rectangle 3">
            <a:extLst>
              <a:ext uri="{FF2B5EF4-FFF2-40B4-BE49-F238E27FC236}">
                <a16:creationId xmlns:a16="http://schemas.microsoft.com/office/drawing/2014/main" id="{9178ED0E-0AAD-43CD-B9B2-4FC248EE3A6F}"/>
              </a:ext>
            </a:extLst>
          </p:cNvPr>
          <p:cNvSpPr>
            <a:spLocks noChangeArrowheads="1"/>
          </p:cNvSpPr>
          <p:nvPr/>
        </p:nvSpPr>
        <p:spPr bwMode="auto">
          <a:xfrm>
            <a:off x="1187228" y="2811780"/>
            <a:ext cx="300082" cy="2108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endParaRPr lang="nl-NL" sz="1800" b="0" i="0" u="none" strike="noStrike" baseline="0" dirty="0">
              <a:solidFill>
                <a:srgbClr val="000000"/>
              </a:solidFill>
              <a:latin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nl-NL" altLang="nl-NL" sz="5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sp>
        <p:nvSpPr>
          <p:cNvPr id="6" name="Tekstvak 5">
            <a:extLst>
              <a:ext uri="{FF2B5EF4-FFF2-40B4-BE49-F238E27FC236}">
                <a16:creationId xmlns:a16="http://schemas.microsoft.com/office/drawing/2014/main" id="{7944AB6F-E549-4516-AF54-FE0EB30ABD20}"/>
              </a:ext>
            </a:extLst>
          </p:cNvPr>
          <p:cNvSpPr txBox="1"/>
          <p:nvPr/>
        </p:nvSpPr>
        <p:spPr>
          <a:xfrm>
            <a:off x="1555563" y="2122387"/>
            <a:ext cx="766557" cy="1200329"/>
          </a:xfrm>
          <a:prstGeom prst="rect">
            <a:avLst/>
          </a:prstGeom>
          <a:noFill/>
        </p:spPr>
        <p:txBody>
          <a:bodyPr wrap="none" rtlCol="0">
            <a:spAutoFit/>
          </a:bodyPr>
          <a:lstStyle/>
          <a:p>
            <a:endParaRPr lang="nl-NL" dirty="0"/>
          </a:p>
          <a:p>
            <a:endParaRPr lang="nl-NL" dirty="0"/>
          </a:p>
          <a:p>
            <a:endParaRPr lang="nl-NL" dirty="0"/>
          </a:p>
          <a:p>
            <a:r>
              <a:rPr lang="nl-NL" dirty="0"/>
              <a:t>           </a:t>
            </a:r>
          </a:p>
        </p:txBody>
      </p:sp>
      <p:sp>
        <p:nvSpPr>
          <p:cNvPr id="7" name="Tekstvak 6">
            <a:extLst>
              <a:ext uri="{FF2B5EF4-FFF2-40B4-BE49-F238E27FC236}">
                <a16:creationId xmlns:a16="http://schemas.microsoft.com/office/drawing/2014/main" id="{01D234DE-1E38-48F3-A7A5-C0C71FABEF2A}"/>
              </a:ext>
            </a:extLst>
          </p:cNvPr>
          <p:cNvSpPr txBox="1"/>
          <p:nvPr/>
        </p:nvSpPr>
        <p:spPr>
          <a:xfrm>
            <a:off x="885736" y="1368864"/>
            <a:ext cx="646331" cy="461665"/>
          </a:xfrm>
          <a:prstGeom prst="rect">
            <a:avLst/>
          </a:prstGeom>
          <a:noFill/>
        </p:spPr>
        <p:txBody>
          <a:bodyPr wrap="none" rtlCol="0">
            <a:spAutoFit/>
          </a:bodyPr>
          <a:lstStyle/>
          <a:p>
            <a:pPr marL="457200" indent="-457200">
              <a:buFont typeface="Arial" panose="020B0604020202020204" pitchFamily="34" charset="0"/>
              <a:buChar char="•"/>
            </a:pPr>
            <a:endParaRPr lang="nl-NL" sz="2400" dirty="0">
              <a:latin typeface="+mj-lt"/>
              <a:ea typeface="+mj-ea"/>
              <a:cs typeface="+mj-cs"/>
            </a:endParaRPr>
          </a:p>
        </p:txBody>
      </p:sp>
      <p:graphicFrame>
        <p:nvGraphicFramePr>
          <p:cNvPr id="3" name="Tabel 2">
            <a:extLst>
              <a:ext uri="{FF2B5EF4-FFF2-40B4-BE49-F238E27FC236}">
                <a16:creationId xmlns:a16="http://schemas.microsoft.com/office/drawing/2014/main" id="{6BD7C103-A3C9-410A-AC18-773286102C9C}"/>
              </a:ext>
            </a:extLst>
          </p:cNvPr>
          <p:cNvGraphicFramePr>
            <a:graphicFrameLocks noGrp="1"/>
          </p:cNvGraphicFramePr>
          <p:nvPr>
            <p:extLst>
              <p:ext uri="{D42A27DB-BD31-4B8C-83A1-F6EECF244321}">
                <p14:modId xmlns:p14="http://schemas.microsoft.com/office/powerpoint/2010/main" val="3308072140"/>
              </p:ext>
            </p:extLst>
          </p:nvPr>
        </p:nvGraphicFramePr>
        <p:xfrm>
          <a:off x="573573" y="1032396"/>
          <a:ext cx="11121897" cy="5646339"/>
        </p:xfrm>
        <a:graphic>
          <a:graphicData uri="http://schemas.openxmlformats.org/drawingml/2006/table">
            <a:tbl>
              <a:tblPr firstRow="1" firstCol="1" bandRow="1"/>
              <a:tblGrid>
                <a:gridCol w="2974160">
                  <a:extLst>
                    <a:ext uri="{9D8B030D-6E8A-4147-A177-3AD203B41FA5}">
                      <a16:colId xmlns:a16="http://schemas.microsoft.com/office/drawing/2014/main" val="228318392"/>
                    </a:ext>
                  </a:extLst>
                </a:gridCol>
                <a:gridCol w="2974160">
                  <a:extLst>
                    <a:ext uri="{9D8B030D-6E8A-4147-A177-3AD203B41FA5}">
                      <a16:colId xmlns:a16="http://schemas.microsoft.com/office/drawing/2014/main" val="47164910"/>
                    </a:ext>
                  </a:extLst>
                </a:gridCol>
                <a:gridCol w="886588">
                  <a:extLst>
                    <a:ext uri="{9D8B030D-6E8A-4147-A177-3AD203B41FA5}">
                      <a16:colId xmlns:a16="http://schemas.microsoft.com/office/drawing/2014/main" val="4250976127"/>
                    </a:ext>
                  </a:extLst>
                </a:gridCol>
                <a:gridCol w="840893">
                  <a:extLst>
                    <a:ext uri="{9D8B030D-6E8A-4147-A177-3AD203B41FA5}">
                      <a16:colId xmlns:a16="http://schemas.microsoft.com/office/drawing/2014/main" val="312753737"/>
                    </a:ext>
                  </a:extLst>
                </a:gridCol>
                <a:gridCol w="817025">
                  <a:extLst>
                    <a:ext uri="{9D8B030D-6E8A-4147-A177-3AD203B41FA5}">
                      <a16:colId xmlns:a16="http://schemas.microsoft.com/office/drawing/2014/main" val="3340739499"/>
                    </a:ext>
                  </a:extLst>
                </a:gridCol>
                <a:gridCol w="898863">
                  <a:extLst>
                    <a:ext uri="{9D8B030D-6E8A-4147-A177-3AD203B41FA5}">
                      <a16:colId xmlns:a16="http://schemas.microsoft.com/office/drawing/2014/main" val="4287179513"/>
                    </a:ext>
                  </a:extLst>
                </a:gridCol>
                <a:gridCol w="898863">
                  <a:extLst>
                    <a:ext uri="{9D8B030D-6E8A-4147-A177-3AD203B41FA5}">
                      <a16:colId xmlns:a16="http://schemas.microsoft.com/office/drawing/2014/main" val="1000069884"/>
                    </a:ext>
                  </a:extLst>
                </a:gridCol>
                <a:gridCol w="831345">
                  <a:extLst>
                    <a:ext uri="{9D8B030D-6E8A-4147-A177-3AD203B41FA5}">
                      <a16:colId xmlns:a16="http://schemas.microsoft.com/office/drawing/2014/main" val="815381303"/>
                    </a:ext>
                  </a:extLst>
                </a:gridCol>
              </a:tblGrid>
              <a:tr h="745893">
                <a:tc>
                  <a:txBody>
                    <a:bodyPr/>
                    <a:lstStyle/>
                    <a:p>
                      <a:pPr>
                        <a:spcAft>
                          <a:spcPts val="0"/>
                        </a:spcAft>
                      </a:pPr>
                      <a:r>
                        <a:rPr lang="nl-NL" sz="1100">
                          <a:solidFill>
                            <a:srgbClr val="FFFFFF"/>
                          </a:solidFill>
                          <a:effectLst/>
                          <a:latin typeface="Calibri" panose="020F0502020204030204" pitchFamily="34" charset="0"/>
                          <a:ea typeface="Calibri" panose="020F0502020204030204" pitchFamily="34" charset="0"/>
                          <a:cs typeface="Calibri" panose="020F0502020204030204" pitchFamily="34"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38135"/>
                    </a:solidFill>
                  </a:tcPr>
                </a:tc>
                <a:tc>
                  <a:txBody>
                    <a:bodyPr/>
                    <a:lstStyle/>
                    <a:p>
                      <a:pPr>
                        <a:spcAft>
                          <a:spcPts val="0"/>
                        </a:spcAft>
                      </a:pPr>
                      <a:r>
                        <a:rPr lang="nl-NL" sz="1100">
                          <a:solidFill>
                            <a:srgbClr val="FFFFFF"/>
                          </a:solidFill>
                          <a:effectLst/>
                          <a:latin typeface="Calibri" panose="020F0502020204030204" pitchFamily="34" charset="0"/>
                          <a:ea typeface="Calibri" panose="020F0502020204030204" pitchFamily="34" charset="0"/>
                          <a:cs typeface="Calibri" panose="020F0502020204030204" pitchFamily="34" charset="0"/>
                        </a:rPr>
                        <a:t>Bouwsteen van arrangement</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nl-NL" sz="1100">
                          <a:solidFill>
                            <a:srgbClr val="FFFFFF"/>
                          </a:solidFill>
                          <a:effectLst/>
                          <a:latin typeface="Calibri" panose="020F0502020204030204" pitchFamily="34" charset="0"/>
                          <a:ea typeface="Calibri" panose="020F0502020204030204" pitchFamily="34" charset="0"/>
                          <a:cs typeface="Calibri" panose="020F0502020204030204" pitchFamily="34" charset="0"/>
                        </a:rPr>
                        <a:t>(donker groen = basis. </a:t>
                      </a:r>
                      <a:br>
                        <a:rPr lang="nl-NL" sz="1100">
                          <a:solidFill>
                            <a:srgbClr val="FFFFFF"/>
                          </a:solidFill>
                          <a:effectLst/>
                          <a:latin typeface="Calibri" panose="020F0502020204030204" pitchFamily="34" charset="0"/>
                          <a:ea typeface="Calibri" panose="020F0502020204030204" pitchFamily="34" charset="0"/>
                          <a:cs typeface="Calibri" panose="020F0502020204030204" pitchFamily="34" charset="0"/>
                        </a:rPr>
                      </a:br>
                      <a:r>
                        <a:rPr lang="nl-NL" sz="1100">
                          <a:solidFill>
                            <a:srgbClr val="FFFFFF"/>
                          </a:solidFill>
                          <a:effectLst/>
                          <a:latin typeface="Calibri" panose="020F0502020204030204" pitchFamily="34" charset="0"/>
                          <a:ea typeface="Calibri" panose="020F0502020204030204" pitchFamily="34" charset="0"/>
                          <a:cs typeface="Calibri" panose="020F0502020204030204" pitchFamily="34" charset="0"/>
                        </a:rPr>
                        <a:t>Andere kleuren zijn optioneel er bovenop)</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38135"/>
                    </a:solidFill>
                  </a:tcPr>
                </a:tc>
                <a:tc>
                  <a:txBody>
                    <a:bodyPr/>
                    <a:lstStyle/>
                    <a:p>
                      <a:pPr algn="ctr">
                        <a:spcAft>
                          <a:spcPts val="0"/>
                        </a:spcAft>
                      </a:pPr>
                      <a:r>
                        <a:rPr lang="nl-NL" sz="1100" i="1">
                          <a:solidFill>
                            <a:srgbClr val="FFFFFF"/>
                          </a:solidFill>
                          <a:effectLst/>
                          <a:latin typeface="Calibri" panose="020F0502020204030204" pitchFamily="34" charset="0"/>
                          <a:ea typeface="Calibri" panose="020F0502020204030204" pitchFamily="34" charset="0"/>
                          <a:cs typeface="Calibri" panose="020F0502020204030204" pitchFamily="34" charset="0"/>
                        </a:rPr>
                        <a:t>Waakvlam</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38135"/>
                    </a:solidFill>
                  </a:tcPr>
                </a:tc>
                <a:tc>
                  <a:txBody>
                    <a:bodyPr/>
                    <a:lstStyle/>
                    <a:p>
                      <a:pPr algn="ctr">
                        <a:spcAft>
                          <a:spcPts val="0"/>
                        </a:spcAft>
                      </a:pPr>
                      <a:r>
                        <a:rPr lang="nl-NL" sz="1100">
                          <a:solidFill>
                            <a:srgbClr val="FFFFFF"/>
                          </a:solidFill>
                          <a:effectLst/>
                          <a:latin typeface="Calibri" panose="020F0502020204030204" pitchFamily="34" charset="0"/>
                          <a:ea typeface="Calibri" panose="020F0502020204030204" pitchFamily="34" charset="0"/>
                          <a:cs typeface="Calibri" panose="020F0502020204030204" pitchFamily="34" charset="0"/>
                        </a:rPr>
                        <a:t>T1</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38135"/>
                    </a:solidFill>
                  </a:tcPr>
                </a:tc>
                <a:tc>
                  <a:txBody>
                    <a:bodyPr/>
                    <a:lstStyle/>
                    <a:p>
                      <a:pPr algn="ctr">
                        <a:spcAft>
                          <a:spcPts val="0"/>
                        </a:spcAft>
                      </a:pPr>
                      <a:r>
                        <a:rPr lang="nl-NL" sz="1100">
                          <a:solidFill>
                            <a:srgbClr val="FFFFFF"/>
                          </a:solidFill>
                          <a:effectLst/>
                          <a:latin typeface="Calibri" panose="020F0502020204030204" pitchFamily="34" charset="0"/>
                          <a:ea typeface="Calibri" panose="020F0502020204030204" pitchFamily="34" charset="0"/>
                          <a:cs typeface="Calibri" panose="020F0502020204030204" pitchFamily="34" charset="0"/>
                        </a:rPr>
                        <a:t>T2</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38135"/>
                    </a:solidFill>
                  </a:tcPr>
                </a:tc>
                <a:tc>
                  <a:txBody>
                    <a:bodyPr/>
                    <a:lstStyle/>
                    <a:p>
                      <a:pPr algn="ctr">
                        <a:spcAft>
                          <a:spcPts val="0"/>
                        </a:spcAft>
                      </a:pPr>
                      <a:r>
                        <a:rPr lang="nl-NL" sz="1100">
                          <a:solidFill>
                            <a:srgbClr val="FFFFFF"/>
                          </a:solidFill>
                          <a:effectLst/>
                          <a:latin typeface="Calibri" panose="020F0502020204030204" pitchFamily="34" charset="0"/>
                          <a:ea typeface="Calibri" panose="020F0502020204030204" pitchFamily="34" charset="0"/>
                          <a:cs typeface="Calibri" panose="020F0502020204030204" pitchFamily="34" charset="0"/>
                        </a:rPr>
                        <a:t>T3</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38135"/>
                    </a:solidFill>
                  </a:tcPr>
                </a:tc>
                <a:tc>
                  <a:txBody>
                    <a:bodyPr/>
                    <a:lstStyle/>
                    <a:p>
                      <a:pPr algn="ctr">
                        <a:spcAft>
                          <a:spcPts val="0"/>
                        </a:spcAft>
                      </a:pPr>
                      <a:r>
                        <a:rPr lang="nl-NL" sz="1100">
                          <a:solidFill>
                            <a:srgbClr val="FFFFFF"/>
                          </a:solidFill>
                          <a:effectLst/>
                          <a:latin typeface="Calibri" panose="020F0502020204030204" pitchFamily="34" charset="0"/>
                          <a:ea typeface="Calibri" panose="020F0502020204030204" pitchFamily="34" charset="0"/>
                          <a:cs typeface="Calibri" panose="020F0502020204030204" pitchFamily="34" charset="0"/>
                        </a:rPr>
                        <a:t>T4</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38135"/>
                    </a:solidFill>
                  </a:tcPr>
                </a:tc>
                <a:tc>
                  <a:txBody>
                    <a:bodyPr/>
                    <a:lstStyle/>
                    <a:p>
                      <a:pPr algn="ctr">
                        <a:spcAft>
                          <a:spcPts val="0"/>
                        </a:spcAft>
                      </a:pPr>
                      <a:r>
                        <a:rPr lang="nl-NL" sz="1100" dirty="0">
                          <a:solidFill>
                            <a:srgbClr val="FFFFFF"/>
                          </a:solidFill>
                          <a:effectLst/>
                          <a:latin typeface="Calibri" panose="020F0502020204030204" pitchFamily="34" charset="0"/>
                          <a:ea typeface="Calibri" panose="020F0502020204030204" pitchFamily="34" charset="0"/>
                          <a:cs typeface="Calibri" panose="020F0502020204030204" pitchFamily="34" charset="0"/>
                        </a:rPr>
                        <a:t>T5</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38135"/>
                    </a:solidFill>
                  </a:tcPr>
                </a:tc>
                <a:extLst>
                  <a:ext uri="{0D108BD9-81ED-4DB2-BD59-A6C34878D82A}">
                    <a16:rowId xmlns:a16="http://schemas.microsoft.com/office/drawing/2014/main" val="2789520744"/>
                  </a:ext>
                </a:extLst>
              </a:tr>
              <a:tr h="424447">
                <a:tc rowSpan="4">
                  <a:txBody>
                    <a:bodyPr/>
                    <a:lstStyle/>
                    <a:p>
                      <a:pPr>
                        <a:spcAft>
                          <a:spcPts val="0"/>
                        </a:spcAft>
                      </a:pPr>
                      <a:r>
                        <a:rPr lang="nl-NL" sz="11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Ondersteuning</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38135"/>
                    </a:solidFill>
                  </a:tcPr>
                </a:tc>
                <a:tc>
                  <a:txBody>
                    <a:bodyPr/>
                    <a:lstStyle/>
                    <a:p>
                      <a:pPr>
                        <a:spcAft>
                          <a:spcPts val="0"/>
                        </a:spcAft>
                      </a:pPr>
                      <a:r>
                        <a:rPr lang="nl-NL" sz="11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Sociaal &amp; Persoonlijk Functioneren</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tc rowSpan="3">
                  <a:txBody>
                    <a:bodyPr/>
                    <a:lstStyle/>
                    <a:p>
                      <a:pPr algn="ctr">
                        <a:spcAft>
                          <a:spcPts val="0"/>
                        </a:spcAft>
                      </a:pPr>
                      <a:r>
                        <a:rPr lang="nl-NL" sz="1100"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Ja, op declaratie?</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spcAft>
                          <a:spcPts val="0"/>
                        </a:spcAft>
                      </a:pPr>
                      <a:r>
                        <a:rPr lang="nl-NL"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1</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tc>
                  <a:txBody>
                    <a:bodyPr/>
                    <a:lstStyle/>
                    <a:p>
                      <a:pPr algn="ctr">
                        <a:spcAft>
                          <a:spcPts val="0"/>
                        </a:spcAft>
                      </a:pPr>
                      <a:r>
                        <a:rPr lang="nl-NL"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2</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tc>
                  <a:txBody>
                    <a:bodyPr/>
                    <a:lstStyle/>
                    <a:p>
                      <a:pPr algn="ctr">
                        <a:spcAft>
                          <a:spcPts val="0"/>
                        </a:spcAft>
                      </a:pPr>
                      <a:r>
                        <a:rPr lang="nl-NL"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3</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tc>
                  <a:txBody>
                    <a:bodyPr/>
                    <a:lstStyle/>
                    <a:p>
                      <a:pPr algn="ctr">
                        <a:spcAft>
                          <a:spcPts val="0"/>
                        </a:spcAft>
                      </a:pPr>
                      <a:r>
                        <a:rPr lang="nl-NL"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4,5</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tc>
                  <a:txBody>
                    <a:bodyPr/>
                    <a:lstStyle/>
                    <a:p>
                      <a:pPr algn="ctr">
                        <a:spcAft>
                          <a:spcPts val="0"/>
                        </a:spcAft>
                      </a:pPr>
                      <a:r>
                        <a:rPr lang="nl-NL" sz="1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extLst>
                  <a:ext uri="{0D108BD9-81ED-4DB2-BD59-A6C34878D82A}">
                    <a16:rowId xmlns:a16="http://schemas.microsoft.com/office/drawing/2014/main" val="2522073821"/>
                  </a:ext>
                </a:extLst>
              </a:tr>
              <a:tr h="536630">
                <a:tc vMerge="1">
                  <a:txBody>
                    <a:bodyPr/>
                    <a:lstStyle/>
                    <a:p>
                      <a:endParaRPr lang="nl-NL"/>
                    </a:p>
                  </a:txBody>
                  <a:tcPr/>
                </a:tc>
                <a:tc>
                  <a:txBody>
                    <a:bodyPr/>
                    <a:lstStyle/>
                    <a:p>
                      <a:pPr>
                        <a:spcAft>
                          <a:spcPts val="0"/>
                        </a:spcAft>
                      </a:pPr>
                      <a:r>
                        <a:rPr lang="nl-NL" sz="11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Extra ondersteuning bij Zelfzorg en Gezondheid</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tc vMerge="1">
                  <a:txBody>
                    <a:bodyPr/>
                    <a:lstStyle/>
                    <a:p>
                      <a:endParaRPr lang="nl-NL"/>
                    </a:p>
                  </a:txBody>
                  <a:tcPr/>
                </a:tc>
                <a:tc>
                  <a:txBody>
                    <a:bodyPr/>
                    <a:lstStyle/>
                    <a:p>
                      <a:pPr algn="ctr">
                        <a:spcAft>
                          <a:spcPts val="0"/>
                        </a:spcAft>
                      </a:pP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tc>
                  <a:txBody>
                    <a:bodyPr/>
                    <a:lstStyle/>
                    <a:p>
                      <a:pPr algn="ctr">
                        <a:spcAft>
                          <a:spcPts val="0"/>
                        </a:spcAft>
                      </a:pPr>
                      <a:r>
                        <a:rPr lang="nl-NL" sz="1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tc>
                  <a:txBody>
                    <a:bodyPr/>
                    <a:lstStyle/>
                    <a:p>
                      <a:pPr algn="ctr">
                        <a:spcAft>
                          <a:spcPts val="0"/>
                        </a:spcAft>
                      </a:pPr>
                      <a:r>
                        <a:rPr lang="nl-NL" sz="1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2</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tc>
                  <a:txBody>
                    <a:bodyPr/>
                    <a:lstStyle/>
                    <a:p>
                      <a:pPr algn="ctr">
                        <a:spcAft>
                          <a:spcPts val="0"/>
                        </a:spcAft>
                      </a:pPr>
                      <a:r>
                        <a:rPr lang="nl-NL" sz="1100" dirty="0">
                          <a:effectLst/>
                          <a:latin typeface="Calibri" panose="020F0502020204030204" pitchFamily="34" charset="0"/>
                          <a:ea typeface="Calibri" panose="020F0502020204030204" pitchFamily="34" charset="0"/>
                          <a:cs typeface="Calibri" panose="020F0502020204030204" pitchFamily="34" charset="0"/>
                        </a:rPr>
                        <a:t> 3</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tc>
                  <a:txBody>
                    <a:bodyPr/>
                    <a:lstStyle/>
                    <a:p>
                      <a:pPr algn="ctr">
                        <a:spcAft>
                          <a:spcPts val="0"/>
                        </a:spcAft>
                      </a:pPr>
                      <a:r>
                        <a:rPr lang="nl-NL" sz="1100" dirty="0">
                          <a:effectLst/>
                          <a:latin typeface="Calibri" panose="020F0502020204030204" pitchFamily="34" charset="0"/>
                          <a:ea typeface="Calibri" panose="020F0502020204030204" pitchFamily="34" charset="0"/>
                          <a:cs typeface="Calibri" panose="020F0502020204030204" pitchFamily="34" charset="0"/>
                        </a:rPr>
                        <a:t> </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extLst>
                  <a:ext uri="{0D108BD9-81ED-4DB2-BD59-A6C34878D82A}">
                    <a16:rowId xmlns:a16="http://schemas.microsoft.com/office/drawing/2014/main" val="1330088733"/>
                  </a:ext>
                </a:extLst>
              </a:tr>
              <a:tr h="459481">
                <a:tc vMerge="1">
                  <a:txBody>
                    <a:bodyPr/>
                    <a:lstStyle/>
                    <a:p>
                      <a:endParaRPr lang="nl-NL"/>
                    </a:p>
                  </a:txBody>
                  <a:tcPr>
                    <a:lnT w="12700" cap="flat" cmpd="sng" algn="ctr">
                      <a:solidFill>
                        <a:srgbClr val="FFFFFF"/>
                      </a:solidFill>
                      <a:prstDash val="solid"/>
                      <a:round/>
                      <a:headEnd type="none" w="med" len="med"/>
                      <a:tailEnd type="none" w="med" len="med"/>
                    </a:lnT>
                  </a:tcPr>
                </a:tc>
                <a:tc>
                  <a:txBody>
                    <a:bodyPr/>
                    <a:lstStyle/>
                    <a:p>
                      <a:pPr>
                        <a:spcAft>
                          <a:spcPts val="0"/>
                        </a:spcAft>
                      </a:pPr>
                      <a:r>
                        <a:rPr lang="nl-NL" sz="11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Extra ondersteuning bij geldzaken</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tc vMerge="1">
                  <a:txBody>
                    <a:bodyPr/>
                    <a:lstStyle/>
                    <a:p>
                      <a:endParaRPr lang="nl-NL"/>
                    </a:p>
                  </a:txBody>
                  <a:tcPr>
                    <a:lnL w="1270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a:txBody>
                    <a:bodyPr/>
                    <a:lstStyle/>
                    <a:p>
                      <a:pPr algn="ctr">
                        <a:spcAft>
                          <a:spcPts val="0"/>
                        </a:spcAft>
                      </a:pP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tc>
                  <a:txBody>
                    <a:bodyPr/>
                    <a:lstStyle/>
                    <a:p>
                      <a:pPr algn="ctr">
                        <a:spcAft>
                          <a:spcPts val="0"/>
                        </a:spcAft>
                      </a:pPr>
                      <a:r>
                        <a:rPr lang="nl-NL"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1,5</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tc>
                  <a:txBody>
                    <a:bodyPr/>
                    <a:lstStyle/>
                    <a:p>
                      <a:pPr algn="ctr">
                        <a:spcAft>
                          <a:spcPts val="0"/>
                        </a:spcAft>
                      </a:pPr>
                      <a:r>
                        <a:rPr lang="nl-NL" sz="1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3</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tc>
                  <a:txBody>
                    <a:bodyPr/>
                    <a:lstStyle/>
                    <a:p>
                      <a:pPr algn="ctr">
                        <a:spcAft>
                          <a:spcPts val="0"/>
                        </a:spcAft>
                      </a:pPr>
                      <a:r>
                        <a:rPr lang="nl-NL" sz="1100" dirty="0">
                          <a:effectLst/>
                          <a:latin typeface="Calibri" panose="020F0502020204030204" pitchFamily="34" charset="0"/>
                          <a:ea typeface="Calibri" panose="020F0502020204030204" pitchFamily="34" charset="0"/>
                          <a:cs typeface="Calibri" panose="020F0502020204030204" pitchFamily="34" charset="0"/>
                        </a:rPr>
                        <a:t> </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tc>
                  <a:txBody>
                    <a:bodyPr/>
                    <a:lstStyle/>
                    <a:p>
                      <a:pPr algn="ctr">
                        <a:spcAft>
                          <a:spcPts val="0"/>
                        </a:spcAft>
                      </a:pPr>
                      <a:r>
                        <a:rPr lang="nl-NL" sz="1100" dirty="0">
                          <a:effectLst/>
                          <a:latin typeface="Calibri" panose="020F0502020204030204" pitchFamily="34" charset="0"/>
                          <a:ea typeface="Calibri" panose="020F0502020204030204" pitchFamily="34" charset="0"/>
                          <a:cs typeface="Calibri" panose="020F0502020204030204" pitchFamily="34" charset="0"/>
                        </a:rPr>
                        <a:t> </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extLst>
                  <a:ext uri="{0D108BD9-81ED-4DB2-BD59-A6C34878D82A}">
                    <a16:rowId xmlns:a16="http://schemas.microsoft.com/office/drawing/2014/main" val="1411686710"/>
                  </a:ext>
                </a:extLst>
              </a:tr>
              <a:tr h="365413">
                <a:tc vMerge="1">
                  <a:txBody>
                    <a:bodyPr/>
                    <a:lstStyle/>
                    <a:p>
                      <a:endParaRPr lang="nl-NL"/>
                    </a:p>
                  </a:txBody>
                  <a:tcPr/>
                </a:tc>
                <a:tc>
                  <a:txBody>
                    <a:bodyPr/>
                    <a:lstStyle/>
                    <a:p>
                      <a:pPr>
                        <a:spcAft>
                          <a:spcPts val="0"/>
                        </a:spcAft>
                      </a:pPr>
                      <a:r>
                        <a:rPr lang="nl-NL" sz="11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Daginvulling</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tc>
                  <a:txBody>
                    <a:bodyPr/>
                    <a:lstStyle/>
                    <a:p>
                      <a:pPr algn="ctr">
                        <a:spcAft>
                          <a:spcPts val="0"/>
                        </a:spcAft>
                      </a:pPr>
                      <a:r>
                        <a:rPr lang="nl-NL" sz="1100" i="1">
                          <a:solidFill>
                            <a:srgbClr val="000000"/>
                          </a:solidFill>
                          <a:effectLst/>
                          <a:latin typeface="Calibri" panose="020F0502020204030204" pitchFamily="34" charset="0"/>
                          <a:ea typeface="Calibri" panose="020F0502020204030204" pitchFamily="34" charset="0"/>
                          <a:cs typeface="Calibri" panose="020F0502020204030204" pitchFamily="34" charset="0"/>
                        </a:rPr>
                        <a:t>nvt</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spcAft>
                          <a:spcPts val="0"/>
                        </a:spcAft>
                      </a:pPr>
                      <a:r>
                        <a:rPr lang="nl-NL" sz="1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1-2</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tc>
                  <a:txBody>
                    <a:bodyPr/>
                    <a:lstStyle/>
                    <a:p>
                      <a:pPr algn="ctr">
                        <a:spcAft>
                          <a:spcPts val="0"/>
                        </a:spcAft>
                      </a:pPr>
                      <a:r>
                        <a:rPr lang="nl-NL" sz="1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3-4</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tc>
                  <a:txBody>
                    <a:bodyPr/>
                    <a:lstStyle/>
                    <a:p>
                      <a:pPr algn="ctr">
                        <a:spcAft>
                          <a:spcPts val="0"/>
                        </a:spcAft>
                      </a:pPr>
                      <a:r>
                        <a:rPr lang="nl-NL" sz="1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5-6</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tc>
                  <a:txBody>
                    <a:bodyPr/>
                    <a:lstStyle/>
                    <a:p>
                      <a:pPr algn="ctr">
                        <a:spcAft>
                          <a:spcPts val="0"/>
                        </a:spcAft>
                      </a:pPr>
                      <a:r>
                        <a:rPr lang="nl-NL" sz="1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7-8</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tc>
                  <a:txBody>
                    <a:bodyPr/>
                    <a:lstStyle/>
                    <a:p>
                      <a:pPr algn="ctr">
                        <a:spcAft>
                          <a:spcPts val="0"/>
                        </a:spcAft>
                      </a:pPr>
                      <a:r>
                        <a:rPr lang="nl-NL" sz="1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9-10</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8D08D"/>
                    </a:solidFill>
                  </a:tcPr>
                </a:tc>
                <a:extLst>
                  <a:ext uri="{0D108BD9-81ED-4DB2-BD59-A6C34878D82A}">
                    <a16:rowId xmlns:a16="http://schemas.microsoft.com/office/drawing/2014/main" val="2444931251"/>
                  </a:ext>
                </a:extLst>
              </a:tr>
              <a:tr h="333391">
                <a:tc rowSpan="3">
                  <a:txBody>
                    <a:bodyPr/>
                    <a:lstStyle/>
                    <a:p>
                      <a:pPr>
                        <a:spcAft>
                          <a:spcPts val="0"/>
                        </a:spcAft>
                      </a:pPr>
                      <a:r>
                        <a:rPr lang="nl-NL" sz="1100" b="1">
                          <a:solidFill>
                            <a:srgbClr val="000000"/>
                          </a:solidFill>
                          <a:effectLst/>
                          <a:latin typeface="Calibri" panose="020F0502020204030204" pitchFamily="34" charset="0"/>
                          <a:ea typeface="Calibri" panose="020F0502020204030204" pitchFamily="34" charset="0"/>
                          <a:cs typeface="Calibri" panose="020F0502020204030204" pitchFamily="34" charset="0"/>
                        </a:rPr>
                        <a:t>Bereikbaarheid / Beschikbaarheid avond &amp; nacht</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2E74B5"/>
                    </a:solidFill>
                  </a:tcPr>
                </a:tc>
                <a:tc>
                  <a:txBody>
                    <a:bodyPr/>
                    <a:lstStyle/>
                    <a:p>
                      <a:pPr>
                        <a:spcAft>
                          <a:spcPts val="0"/>
                        </a:spcAft>
                      </a:pPr>
                      <a:r>
                        <a:rPr lang="nl-NL" sz="11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24 uurs bereikbaarheid</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CC2E5"/>
                    </a:solidFill>
                  </a:tcPr>
                </a:tc>
                <a:tc>
                  <a:txBody>
                    <a:bodyPr/>
                    <a:lstStyle/>
                    <a:p>
                      <a:pPr algn="ctr">
                        <a:spcAft>
                          <a:spcPts val="0"/>
                        </a:spcAft>
                      </a:pPr>
                      <a:r>
                        <a:rPr lang="nl-NL" sz="1100" i="1" dirty="0">
                          <a:effectLst/>
                          <a:latin typeface="Calibri" panose="020F0502020204030204" pitchFamily="34" charset="0"/>
                          <a:ea typeface="Calibri" panose="020F0502020204030204" pitchFamily="34" charset="0"/>
                          <a:cs typeface="Calibri" panose="020F0502020204030204" pitchFamily="34" charset="0"/>
                        </a:rPr>
                        <a:t> </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808080"/>
                    </a:solidFill>
                  </a:tcPr>
                </a:tc>
                <a:tc>
                  <a:txBody>
                    <a:bodyPr/>
                    <a:lstStyle/>
                    <a:p>
                      <a:pPr algn="ctr">
                        <a:spcAft>
                          <a:spcPts val="0"/>
                        </a:spcAft>
                      </a:pPr>
                      <a:r>
                        <a:rPr lang="nl-NL" sz="1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CC2E5"/>
                    </a:solidFill>
                  </a:tcPr>
                </a:tc>
                <a:tc>
                  <a:txBody>
                    <a:bodyPr/>
                    <a:lstStyle/>
                    <a:p>
                      <a:pPr algn="ctr">
                        <a:spcAft>
                          <a:spcPts val="0"/>
                        </a:spcAft>
                      </a:pPr>
                      <a:r>
                        <a:rPr lang="nl-NL" sz="1100">
                          <a:effectLst/>
                          <a:latin typeface="Calibri" panose="020F0502020204030204" pitchFamily="34" charset="0"/>
                          <a:ea typeface="Calibri" panose="020F0502020204030204" pitchFamily="34" charset="0"/>
                          <a:cs typeface="Calibri" panose="020F0502020204030204" pitchFamily="34"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CC2E5"/>
                    </a:solidFill>
                  </a:tcPr>
                </a:tc>
                <a:tc>
                  <a:txBody>
                    <a:bodyPr/>
                    <a:lstStyle/>
                    <a:p>
                      <a:pPr algn="ctr">
                        <a:spcAft>
                          <a:spcPts val="0"/>
                        </a:spcAft>
                      </a:pPr>
                      <a:r>
                        <a:rPr lang="nl-NL" sz="1100">
                          <a:effectLst/>
                          <a:latin typeface="Calibri" panose="020F0502020204030204" pitchFamily="34" charset="0"/>
                          <a:ea typeface="Calibri" panose="020F0502020204030204" pitchFamily="34" charset="0"/>
                          <a:cs typeface="Calibri" panose="020F0502020204030204" pitchFamily="34"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CC2E5"/>
                    </a:solidFill>
                  </a:tcPr>
                </a:tc>
                <a:tc>
                  <a:txBody>
                    <a:bodyPr/>
                    <a:lstStyle/>
                    <a:p>
                      <a:pPr algn="ctr">
                        <a:spcAft>
                          <a:spcPts val="0"/>
                        </a:spcAft>
                      </a:pPr>
                      <a:r>
                        <a:rPr lang="nl-NL" sz="1100">
                          <a:effectLst/>
                          <a:latin typeface="Calibri" panose="020F0502020204030204" pitchFamily="34" charset="0"/>
                          <a:ea typeface="Calibri" panose="020F0502020204030204" pitchFamily="34" charset="0"/>
                          <a:cs typeface="Calibri" panose="020F0502020204030204" pitchFamily="34"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CC2E5"/>
                    </a:solidFill>
                  </a:tcPr>
                </a:tc>
                <a:tc>
                  <a:txBody>
                    <a:bodyPr/>
                    <a:lstStyle/>
                    <a:p>
                      <a:pPr algn="ctr">
                        <a:spcAft>
                          <a:spcPts val="0"/>
                        </a:spcAft>
                      </a:pPr>
                      <a:r>
                        <a:rPr lang="nl-NL" sz="1100">
                          <a:effectLst/>
                          <a:latin typeface="Calibri" panose="020F0502020204030204" pitchFamily="34" charset="0"/>
                          <a:ea typeface="Calibri" panose="020F0502020204030204" pitchFamily="34" charset="0"/>
                          <a:cs typeface="Calibri" panose="020F0502020204030204" pitchFamily="34"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CC2E5"/>
                    </a:solidFill>
                  </a:tcPr>
                </a:tc>
                <a:extLst>
                  <a:ext uri="{0D108BD9-81ED-4DB2-BD59-A6C34878D82A}">
                    <a16:rowId xmlns:a16="http://schemas.microsoft.com/office/drawing/2014/main" val="3312870159"/>
                  </a:ext>
                </a:extLst>
              </a:tr>
              <a:tr h="333391">
                <a:tc vMerge="1">
                  <a:txBody>
                    <a:bodyPr/>
                    <a:lstStyle/>
                    <a:p>
                      <a:endParaRPr lang="nl-NL"/>
                    </a:p>
                  </a:txBody>
                  <a:tcPr/>
                </a:tc>
                <a:tc>
                  <a:txBody>
                    <a:bodyPr/>
                    <a:lstStyle/>
                    <a:p>
                      <a:pPr>
                        <a:spcAft>
                          <a:spcPts val="0"/>
                        </a:spcAft>
                      </a:pPr>
                      <a:r>
                        <a:rPr lang="nl-NL" sz="1100" b="1" i="1">
                          <a:solidFill>
                            <a:srgbClr val="000000"/>
                          </a:solidFill>
                          <a:effectLst/>
                          <a:latin typeface="Calibri" panose="020F0502020204030204" pitchFamily="34" charset="0"/>
                          <a:ea typeface="Calibri" panose="020F0502020204030204" pitchFamily="34" charset="0"/>
                          <a:cs typeface="Calibri" panose="020F0502020204030204" pitchFamily="34" charset="0"/>
                        </a:rPr>
                        <a:t>24 uurs beschikbaarheid</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CC2E5"/>
                    </a:solidFill>
                  </a:tcPr>
                </a:tc>
                <a:tc>
                  <a:txBody>
                    <a:bodyPr/>
                    <a:lstStyle/>
                    <a:p>
                      <a:pPr algn="ctr">
                        <a:spcAft>
                          <a:spcPts val="0"/>
                        </a:spcAft>
                      </a:pPr>
                      <a:r>
                        <a:rPr lang="nl-NL" sz="1100" i="1">
                          <a:effectLst/>
                          <a:latin typeface="Calibri" panose="020F0502020204030204" pitchFamily="34" charset="0"/>
                          <a:ea typeface="Calibri" panose="020F0502020204030204" pitchFamily="34" charset="0"/>
                          <a:cs typeface="Calibri" panose="020F0502020204030204" pitchFamily="34"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808080"/>
                    </a:solidFill>
                  </a:tcPr>
                </a:tc>
                <a:tc>
                  <a:txBody>
                    <a:bodyPr/>
                    <a:lstStyle/>
                    <a:p>
                      <a:pPr algn="ctr">
                        <a:spcAft>
                          <a:spcPts val="0"/>
                        </a:spcAft>
                      </a:pPr>
                      <a:r>
                        <a:rPr lang="nl-NL" sz="1100">
                          <a:effectLst/>
                          <a:latin typeface="Calibri" panose="020F0502020204030204" pitchFamily="34" charset="0"/>
                          <a:ea typeface="Calibri" panose="020F0502020204030204" pitchFamily="34" charset="0"/>
                          <a:cs typeface="Calibri" panose="020F0502020204030204" pitchFamily="34"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CC2E5"/>
                    </a:solidFill>
                  </a:tcPr>
                </a:tc>
                <a:tc>
                  <a:txBody>
                    <a:bodyPr/>
                    <a:lstStyle/>
                    <a:p>
                      <a:pPr algn="ctr">
                        <a:spcAft>
                          <a:spcPts val="0"/>
                        </a:spcAft>
                      </a:pPr>
                      <a:r>
                        <a:rPr lang="nl-NL" sz="1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CC2E5"/>
                    </a:solidFill>
                  </a:tcPr>
                </a:tc>
                <a:tc>
                  <a:txBody>
                    <a:bodyPr/>
                    <a:lstStyle/>
                    <a:p>
                      <a:pPr algn="ctr">
                        <a:spcAft>
                          <a:spcPts val="0"/>
                        </a:spcAft>
                      </a:pPr>
                      <a:r>
                        <a:rPr lang="nl-NL" sz="1100">
                          <a:effectLst/>
                          <a:latin typeface="Calibri" panose="020F0502020204030204" pitchFamily="34" charset="0"/>
                          <a:ea typeface="Calibri" panose="020F0502020204030204" pitchFamily="34" charset="0"/>
                          <a:cs typeface="Calibri" panose="020F0502020204030204" pitchFamily="34"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CC2E5"/>
                    </a:solidFill>
                  </a:tcPr>
                </a:tc>
                <a:tc>
                  <a:txBody>
                    <a:bodyPr/>
                    <a:lstStyle/>
                    <a:p>
                      <a:pPr algn="ctr">
                        <a:spcAft>
                          <a:spcPts val="0"/>
                        </a:spcAft>
                      </a:pPr>
                      <a:r>
                        <a:rPr lang="nl-NL" sz="1100">
                          <a:effectLst/>
                          <a:latin typeface="Calibri" panose="020F0502020204030204" pitchFamily="34" charset="0"/>
                          <a:ea typeface="Calibri" panose="020F0502020204030204" pitchFamily="34" charset="0"/>
                          <a:cs typeface="Calibri" panose="020F0502020204030204" pitchFamily="34"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CC2E5"/>
                    </a:solidFill>
                  </a:tcPr>
                </a:tc>
                <a:tc>
                  <a:txBody>
                    <a:bodyPr/>
                    <a:lstStyle/>
                    <a:p>
                      <a:pPr algn="ctr">
                        <a:spcAft>
                          <a:spcPts val="0"/>
                        </a:spcAft>
                      </a:pPr>
                      <a:r>
                        <a:rPr lang="nl-NL" sz="1100">
                          <a:effectLst/>
                          <a:latin typeface="Calibri" panose="020F0502020204030204" pitchFamily="34" charset="0"/>
                          <a:ea typeface="Calibri" panose="020F0502020204030204" pitchFamily="34" charset="0"/>
                          <a:cs typeface="Calibri" panose="020F0502020204030204" pitchFamily="34"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CC2E5"/>
                    </a:solidFill>
                  </a:tcPr>
                </a:tc>
                <a:extLst>
                  <a:ext uri="{0D108BD9-81ED-4DB2-BD59-A6C34878D82A}">
                    <a16:rowId xmlns:a16="http://schemas.microsoft.com/office/drawing/2014/main" val="1020235835"/>
                  </a:ext>
                </a:extLst>
              </a:tr>
              <a:tr h="333391">
                <a:tc vMerge="1">
                  <a:txBody>
                    <a:bodyPr/>
                    <a:lstStyle/>
                    <a:p>
                      <a:endParaRPr lang="nl-NL"/>
                    </a:p>
                  </a:txBody>
                  <a:tcPr/>
                </a:tc>
                <a:tc>
                  <a:txBody>
                    <a:bodyPr/>
                    <a:lstStyle/>
                    <a:p>
                      <a:pPr>
                        <a:spcAft>
                          <a:spcPts val="0"/>
                        </a:spcAft>
                      </a:pPr>
                      <a:r>
                        <a:rPr lang="nl-NL" sz="1100" b="1" i="1">
                          <a:solidFill>
                            <a:srgbClr val="000000"/>
                          </a:solidFill>
                          <a:effectLst/>
                          <a:latin typeface="Calibri" panose="020F0502020204030204" pitchFamily="34" charset="0"/>
                          <a:ea typeface="Calibri" panose="020F0502020204030204" pitchFamily="34" charset="0"/>
                          <a:cs typeface="Calibri" panose="020F0502020204030204" pitchFamily="34" charset="0"/>
                        </a:rPr>
                        <a:t>24 uurs beschikbaarheid intensief****</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CC2E5"/>
                    </a:solidFill>
                  </a:tcPr>
                </a:tc>
                <a:tc>
                  <a:txBody>
                    <a:bodyPr/>
                    <a:lstStyle/>
                    <a:p>
                      <a:pPr algn="ctr">
                        <a:spcAft>
                          <a:spcPts val="0"/>
                        </a:spcAft>
                      </a:pPr>
                      <a:r>
                        <a:rPr lang="nl-NL" sz="1100" i="1">
                          <a:effectLst/>
                          <a:latin typeface="Calibri" panose="020F0502020204030204" pitchFamily="34" charset="0"/>
                          <a:ea typeface="Calibri" panose="020F0502020204030204" pitchFamily="34" charset="0"/>
                          <a:cs typeface="Calibri" panose="020F0502020204030204" pitchFamily="34"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808080"/>
                    </a:solidFill>
                  </a:tcPr>
                </a:tc>
                <a:tc>
                  <a:txBody>
                    <a:bodyPr/>
                    <a:lstStyle/>
                    <a:p>
                      <a:pPr algn="ctr">
                        <a:spcAft>
                          <a:spcPts val="0"/>
                        </a:spcAft>
                      </a:pPr>
                      <a:r>
                        <a:rPr lang="nl-NL" sz="1100">
                          <a:effectLst/>
                          <a:latin typeface="Calibri" panose="020F0502020204030204" pitchFamily="34" charset="0"/>
                          <a:ea typeface="Calibri" panose="020F0502020204030204" pitchFamily="34" charset="0"/>
                          <a:cs typeface="Calibri" panose="020F0502020204030204" pitchFamily="34"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CC2E5"/>
                    </a:solidFill>
                  </a:tcPr>
                </a:tc>
                <a:tc>
                  <a:txBody>
                    <a:bodyPr/>
                    <a:lstStyle/>
                    <a:p>
                      <a:pPr algn="ctr">
                        <a:spcAft>
                          <a:spcPts val="0"/>
                        </a:spcAft>
                      </a:pPr>
                      <a:r>
                        <a:rPr lang="nl-NL" sz="1100">
                          <a:effectLst/>
                          <a:latin typeface="Calibri" panose="020F0502020204030204" pitchFamily="34" charset="0"/>
                          <a:ea typeface="Calibri" panose="020F0502020204030204" pitchFamily="34" charset="0"/>
                          <a:cs typeface="Calibri" panose="020F0502020204030204" pitchFamily="34"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CC2E5"/>
                    </a:solidFill>
                  </a:tcPr>
                </a:tc>
                <a:tc>
                  <a:txBody>
                    <a:bodyPr/>
                    <a:lstStyle/>
                    <a:p>
                      <a:pPr algn="ctr">
                        <a:spcAft>
                          <a:spcPts val="0"/>
                        </a:spcAft>
                      </a:pPr>
                      <a:r>
                        <a:rPr lang="nl-NL" sz="1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CC2E5"/>
                    </a:solidFill>
                  </a:tcPr>
                </a:tc>
                <a:tc>
                  <a:txBody>
                    <a:bodyPr/>
                    <a:lstStyle/>
                    <a:p>
                      <a:pPr algn="ctr">
                        <a:spcAft>
                          <a:spcPts val="0"/>
                        </a:spcAft>
                      </a:pPr>
                      <a:r>
                        <a:rPr lang="nl-NL" sz="1100" dirty="0">
                          <a:effectLst/>
                          <a:latin typeface="Calibri" panose="020F0502020204030204" pitchFamily="34" charset="0"/>
                          <a:ea typeface="Calibri" panose="020F0502020204030204" pitchFamily="34" charset="0"/>
                          <a:cs typeface="Calibri" panose="020F0502020204030204" pitchFamily="34" charset="0"/>
                        </a:rPr>
                        <a:t> </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CC2E5"/>
                    </a:solidFill>
                  </a:tcPr>
                </a:tc>
                <a:tc>
                  <a:txBody>
                    <a:bodyPr/>
                    <a:lstStyle/>
                    <a:p>
                      <a:pPr algn="ctr">
                        <a:spcAft>
                          <a:spcPts val="0"/>
                        </a:spcAft>
                      </a:pPr>
                      <a:r>
                        <a:rPr lang="nl-NL" sz="1100">
                          <a:effectLst/>
                          <a:latin typeface="Calibri" panose="020F0502020204030204" pitchFamily="34" charset="0"/>
                          <a:ea typeface="Calibri" panose="020F0502020204030204" pitchFamily="34" charset="0"/>
                          <a:cs typeface="Calibri" panose="020F0502020204030204" pitchFamily="34"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CC2E5"/>
                    </a:solidFill>
                  </a:tcPr>
                </a:tc>
                <a:extLst>
                  <a:ext uri="{0D108BD9-81ED-4DB2-BD59-A6C34878D82A}">
                    <a16:rowId xmlns:a16="http://schemas.microsoft.com/office/drawing/2014/main" val="1705893809"/>
                  </a:ext>
                </a:extLst>
              </a:tr>
              <a:tr h="373889">
                <a:tc rowSpan="3">
                  <a:txBody>
                    <a:bodyPr/>
                    <a:lstStyle/>
                    <a:p>
                      <a:pPr>
                        <a:spcAft>
                          <a:spcPts val="0"/>
                        </a:spcAft>
                      </a:pPr>
                      <a:r>
                        <a:rPr lang="nl-NL" sz="1100" b="1">
                          <a:solidFill>
                            <a:srgbClr val="000000"/>
                          </a:solidFill>
                          <a:effectLst/>
                          <a:latin typeface="Calibri" panose="020F0502020204030204" pitchFamily="34" charset="0"/>
                          <a:ea typeface="Calibri" panose="020F0502020204030204" pitchFamily="34" charset="0"/>
                          <a:cs typeface="Calibri" panose="020F0502020204030204" pitchFamily="34" charset="0"/>
                        </a:rPr>
                        <a:t>(Gezamenlijk) Wonen</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45911"/>
                    </a:solidFill>
                  </a:tcPr>
                </a:tc>
                <a:tc>
                  <a:txBody>
                    <a:bodyPr/>
                    <a:lstStyle/>
                    <a:p>
                      <a:pPr>
                        <a:spcAft>
                          <a:spcPts val="0"/>
                        </a:spcAft>
                      </a:pPr>
                      <a:r>
                        <a:rPr lang="nl-NL" sz="1100" b="1" i="1">
                          <a:solidFill>
                            <a:srgbClr val="000000"/>
                          </a:solidFill>
                          <a:effectLst/>
                          <a:latin typeface="Calibri" panose="020F0502020204030204" pitchFamily="34" charset="0"/>
                          <a:ea typeface="Calibri" panose="020F0502020204030204" pitchFamily="34" charset="0"/>
                          <a:cs typeface="Calibri" panose="020F0502020204030204" pitchFamily="34" charset="0"/>
                        </a:rPr>
                        <a:t>Ongepland &amp; Sociaal Beheer</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4B083"/>
                    </a:solidFill>
                  </a:tcPr>
                </a:tc>
                <a:tc>
                  <a:txBody>
                    <a:bodyPr/>
                    <a:lstStyle/>
                    <a:p>
                      <a:pPr algn="ctr">
                        <a:spcAft>
                          <a:spcPts val="0"/>
                        </a:spcAft>
                      </a:pPr>
                      <a:r>
                        <a:rPr lang="nl-NL" sz="1100" i="1">
                          <a:effectLst/>
                          <a:latin typeface="Calibri" panose="020F0502020204030204" pitchFamily="34" charset="0"/>
                          <a:ea typeface="Calibri" panose="020F0502020204030204" pitchFamily="34" charset="0"/>
                          <a:cs typeface="Calibri" panose="020F0502020204030204" pitchFamily="34"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808080"/>
                    </a:solidFill>
                  </a:tcPr>
                </a:tc>
                <a:tc>
                  <a:txBody>
                    <a:bodyPr/>
                    <a:lstStyle/>
                    <a:p>
                      <a:pPr algn="ctr">
                        <a:spcAft>
                          <a:spcPts val="0"/>
                        </a:spcAft>
                      </a:pPr>
                      <a:r>
                        <a:rPr lang="nl-NL" sz="1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4B083"/>
                    </a:solidFill>
                  </a:tcPr>
                </a:tc>
                <a:tc>
                  <a:txBody>
                    <a:bodyPr/>
                    <a:lstStyle/>
                    <a:p>
                      <a:pPr algn="ctr">
                        <a:spcAft>
                          <a:spcPts val="0"/>
                        </a:spcAft>
                      </a:pPr>
                      <a:r>
                        <a:rPr lang="nl-NL" sz="1100">
                          <a:effectLst/>
                          <a:latin typeface="Calibri" panose="020F0502020204030204" pitchFamily="34" charset="0"/>
                          <a:ea typeface="Calibri" panose="020F0502020204030204" pitchFamily="34" charset="0"/>
                          <a:cs typeface="Calibri" panose="020F0502020204030204" pitchFamily="34"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4B083"/>
                    </a:solidFill>
                  </a:tcPr>
                </a:tc>
                <a:tc>
                  <a:txBody>
                    <a:bodyPr/>
                    <a:lstStyle/>
                    <a:p>
                      <a:pPr algn="ctr">
                        <a:spcAft>
                          <a:spcPts val="0"/>
                        </a:spcAft>
                      </a:pPr>
                      <a:r>
                        <a:rPr lang="nl-NL" sz="1100" dirty="0">
                          <a:effectLst/>
                          <a:latin typeface="Calibri" panose="020F0502020204030204" pitchFamily="34" charset="0"/>
                          <a:ea typeface="Calibri" panose="020F0502020204030204" pitchFamily="34" charset="0"/>
                          <a:cs typeface="Calibri" panose="020F0502020204030204" pitchFamily="34" charset="0"/>
                        </a:rPr>
                        <a:t> </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4B083"/>
                    </a:solidFill>
                  </a:tcPr>
                </a:tc>
                <a:tc>
                  <a:txBody>
                    <a:bodyPr/>
                    <a:lstStyle/>
                    <a:p>
                      <a:pPr algn="ctr">
                        <a:spcAft>
                          <a:spcPts val="0"/>
                        </a:spcAft>
                      </a:pPr>
                      <a:r>
                        <a:rPr lang="nl-NL" sz="1100">
                          <a:effectLst/>
                          <a:latin typeface="Calibri" panose="020F0502020204030204" pitchFamily="34" charset="0"/>
                          <a:ea typeface="Calibri" panose="020F0502020204030204" pitchFamily="34" charset="0"/>
                          <a:cs typeface="Calibri" panose="020F0502020204030204" pitchFamily="34"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4B083"/>
                    </a:solidFill>
                  </a:tcPr>
                </a:tc>
                <a:tc>
                  <a:txBody>
                    <a:bodyPr/>
                    <a:lstStyle/>
                    <a:p>
                      <a:pPr algn="ctr">
                        <a:spcAft>
                          <a:spcPts val="0"/>
                        </a:spcAft>
                      </a:pPr>
                      <a:r>
                        <a:rPr lang="nl-NL" sz="1100">
                          <a:effectLst/>
                          <a:latin typeface="Calibri" panose="020F0502020204030204" pitchFamily="34" charset="0"/>
                          <a:ea typeface="Calibri" panose="020F0502020204030204" pitchFamily="34" charset="0"/>
                          <a:cs typeface="Calibri" panose="020F0502020204030204" pitchFamily="34"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4B083"/>
                    </a:solidFill>
                  </a:tcPr>
                </a:tc>
                <a:extLst>
                  <a:ext uri="{0D108BD9-81ED-4DB2-BD59-A6C34878D82A}">
                    <a16:rowId xmlns:a16="http://schemas.microsoft.com/office/drawing/2014/main" val="2491954521"/>
                  </a:ext>
                </a:extLst>
              </a:tr>
              <a:tr h="497260">
                <a:tc vMerge="1">
                  <a:txBody>
                    <a:bodyPr/>
                    <a:lstStyle/>
                    <a:p>
                      <a:endParaRPr lang="nl-NL"/>
                    </a:p>
                  </a:txBody>
                  <a:tcPr/>
                </a:tc>
                <a:tc>
                  <a:txBody>
                    <a:bodyPr/>
                    <a:lstStyle/>
                    <a:p>
                      <a:pPr>
                        <a:spcAft>
                          <a:spcPts val="0"/>
                        </a:spcAft>
                      </a:pPr>
                      <a:r>
                        <a:rPr lang="nl-NL" sz="1100" b="1" i="1">
                          <a:solidFill>
                            <a:srgbClr val="000000"/>
                          </a:solidFill>
                          <a:effectLst/>
                          <a:latin typeface="Calibri" panose="020F0502020204030204" pitchFamily="34" charset="0"/>
                          <a:ea typeface="Calibri" panose="020F0502020204030204" pitchFamily="34" charset="0"/>
                          <a:cs typeface="Calibri" panose="020F0502020204030204" pitchFamily="34" charset="0"/>
                        </a:rPr>
                        <a:t>Ongepland &amp; Sociaal Beheer &amp; kosten gezamenlijk wonen</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4B083"/>
                    </a:solidFill>
                  </a:tcPr>
                </a:tc>
                <a:tc>
                  <a:txBody>
                    <a:bodyPr/>
                    <a:lstStyle/>
                    <a:p>
                      <a:pPr algn="ctr">
                        <a:spcAft>
                          <a:spcPts val="0"/>
                        </a:spcAft>
                      </a:pPr>
                      <a:r>
                        <a:rPr lang="nl-NL" sz="1100" i="1">
                          <a:effectLst/>
                          <a:latin typeface="Calibri" panose="020F0502020204030204" pitchFamily="34" charset="0"/>
                          <a:ea typeface="Calibri" panose="020F0502020204030204" pitchFamily="34" charset="0"/>
                          <a:cs typeface="Calibri" panose="020F0502020204030204" pitchFamily="34"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808080"/>
                    </a:solidFill>
                  </a:tcPr>
                </a:tc>
                <a:tc>
                  <a:txBody>
                    <a:bodyPr/>
                    <a:lstStyle/>
                    <a:p>
                      <a:pPr algn="ctr">
                        <a:spcAft>
                          <a:spcPts val="0"/>
                        </a:spcAft>
                      </a:pPr>
                      <a:r>
                        <a:rPr lang="nl-NL" sz="1100">
                          <a:effectLst/>
                          <a:latin typeface="Calibri" panose="020F0502020204030204" pitchFamily="34" charset="0"/>
                          <a:ea typeface="Calibri" panose="020F0502020204030204" pitchFamily="34" charset="0"/>
                          <a:cs typeface="Calibri" panose="020F0502020204030204" pitchFamily="34"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4B083"/>
                    </a:solidFill>
                  </a:tcPr>
                </a:tc>
                <a:tc>
                  <a:txBody>
                    <a:bodyPr/>
                    <a:lstStyle/>
                    <a:p>
                      <a:pPr algn="ctr">
                        <a:spcAft>
                          <a:spcPts val="0"/>
                        </a:spcAft>
                      </a:pPr>
                      <a:r>
                        <a:rPr lang="nl-NL" sz="1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4B083"/>
                    </a:solidFill>
                  </a:tcPr>
                </a:tc>
                <a:tc>
                  <a:txBody>
                    <a:bodyPr/>
                    <a:lstStyle/>
                    <a:p>
                      <a:pPr algn="ctr">
                        <a:spcAft>
                          <a:spcPts val="0"/>
                        </a:spcAft>
                      </a:pPr>
                      <a:r>
                        <a:rPr lang="nl-NL" sz="1100">
                          <a:effectLst/>
                          <a:latin typeface="Calibri" panose="020F0502020204030204" pitchFamily="34" charset="0"/>
                          <a:ea typeface="Calibri" panose="020F0502020204030204" pitchFamily="34" charset="0"/>
                          <a:cs typeface="Calibri" panose="020F0502020204030204" pitchFamily="34"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4B083"/>
                    </a:solidFill>
                  </a:tcPr>
                </a:tc>
                <a:tc>
                  <a:txBody>
                    <a:bodyPr/>
                    <a:lstStyle/>
                    <a:p>
                      <a:pPr algn="ctr">
                        <a:spcAft>
                          <a:spcPts val="0"/>
                        </a:spcAft>
                      </a:pPr>
                      <a:r>
                        <a:rPr lang="nl-NL" sz="1100">
                          <a:effectLst/>
                          <a:latin typeface="Calibri" panose="020F0502020204030204" pitchFamily="34" charset="0"/>
                          <a:ea typeface="Calibri" panose="020F0502020204030204" pitchFamily="34" charset="0"/>
                          <a:cs typeface="Calibri" panose="020F0502020204030204" pitchFamily="34"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4B083"/>
                    </a:solidFill>
                  </a:tcPr>
                </a:tc>
                <a:tc>
                  <a:txBody>
                    <a:bodyPr/>
                    <a:lstStyle/>
                    <a:p>
                      <a:pPr algn="ctr">
                        <a:spcAft>
                          <a:spcPts val="0"/>
                        </a:spcAft>
                      </a:pPr>
                      <a:r>
                        <a:rPr lang="nl-NL" sz="1100">
                          <a:effectLst/>
                          <a:latin typeface="Calibri" panose="020F0502020204030204" pitchFamily="34" charset="0"/>
                          <a:ea typeface="Calibri" panose="020F0502020204030204" pitchFamily="34" charset="0"/>
                          <a:cs typeface="Calibri" panose="020F0502020204030204" pitchFamily="34"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4B083"/>
                    </a:solidFill>
                  </a:tcPr>
                </a:tc>
                <a:extLst>
                  <a:ext uri="{0D108BD9-81ED-4DB2-BD59-A6C34878D82A}">
                    <a16:rowId xmlns:a16="http://schemas.microsoft.com/office/drawing/2014/main" val="461417726"/>
                  </a:ext>
                </a:extLst>
              </a:tr>
              <a:tr h="497260">
                <a:tc vMerge="1">
                  <a:txBody>
                    <a:bodyPr/>
                    <a:lstStyle/>
                    <a:p>
                      <a:endParaRPr lang="nl-NL"/>
                    </a:p>
                  </a:txBody>
                  <a:tcPr/>
                </a:tc>
                <a:tc>
                  <a:txBody>
                    <a:bodyPr/>
                    <a:lstStyle/>
                    <a:p>
                      <a:pPr>
                        <a:spcAft>
                          <a:spcPts val="0"/>
                        </a:spcAft>
                      </a:pPr>
                      <a:r>
                        <a:rPr lang="nl-NL" sz="1100" b="1" i="1">
                          <a:solidFill>
                            <a:srgbClr val="000000"/>
                          </a:solidFill>
                          <a:effectLst/>
                          <a:latin typeface="Calibri" panose="020F0502020204030204" pitchFamily="34" charset="0"/>
                          <a:ea typeface="Calibri" panose="020F0502020204030204" pitchFamily="34" charset="0"/>
                          <a:cs typeface="Calibri" panose="020F0502020204030204" pitchFamily="34" charset="0"/>
                        </a:rPr>
                        <a:t>Ongepland &amp; Sociaal Beheer &amp; kosten gezamenlijk wonen intensief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4B083"/>
                    </a:solidFill>
                  </a:tcPr>
                </a:tc>
                <a:tc>
                  <a:txBody>
                    <a:bodyPr/>
                    <a:lstStyle/>
                    <a:p>
                      <a:pPr algn="ctr">
                        <a:spcAft>
                          <a:spcPts val="0"/>
                        </a:spcAft>
                      </a:pPr>
                      <a:r>
                        <a:rPr lang="nl-NL" sz="1100" i="1">
                          <a:effectLst/>
                          <a:latin typeface="Calibri" panose="020F0502020204030204" pitchFamily="34" charset="0"/>
                          <a:ea typeface="Calibri" panose="020F0502020204030204" pitchFamily="34" charset="0"/>
                          <a:cs typeface="Calibri" panose="020F0502020204030204" pitchFamily="34"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808080"/>
                    </a:solidFill>
                  </a:tcPr>
                </a:tc>
                <a:tc>
                  <a:txBody>
                    <a:bodyPr/>
                    <a:lstStyle/>
                    <a:p>
                      <a:pPr algn="ctr">
                        <a:spcAft>
                          <a:spcPts val="0"/>
                        </a:spcAft>
                      </a:pPr>
                      <a:r>
                        <a:rPr lang="nl-NL" sz="1100">
                          <a:effectLst/>
                          <a:latin typeface="Calibri" panose="020F0502020204030204" pitchFamily="34" charset="0"/>
                          <a:ea typeface="Calibri" panose="020F0502020204030204" pitchFamily="34" charset="0"/>
                          <a:cs typeface="Calibri" panose="020F0502020204030204" pitchFamily="34"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4B083"/>
                    </a:solidFill>
                  </a:tcPr>
                </a:tc>
                <a:tc>
                  <a:txBody>
                    <a:bodyPr/>
                    <a:lstStyle/>
                    <a:p>
                      <a:pPr algn="ctr">
                        <a:spcAft>
                          <a:spcPts val="0"/>
                        </a:spcAft>
                      </a:pPr>
                      <a:r>
                        <a:rPr lang="nl-NL" sz="1100">
                          <a:effectLst/>
                          <a:latin typeface="Calibri" panose="020F0502020204030204" pitchFamily="34" charset="0"/>
                          <a:ea typeface="Calibri" panose="020F0502020204030204" pitchFamily="34" charset="0"/>
                          <a:cs typeface="Calibri" panose="020F0502020204030204" pitchFamily="34"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4B083"/>
                    </a:solidFill>
                  </a:tcPr>
                </a:tc>
                <a:tc>
                  <a:txBody>
                    <a:bodyPr/>
                    <a:lstStyle/>
                    <a:p>
                      <a:pPr algn="ctr">
                        <a:spcAft>
                          <a:spcPts val="0"/>
                        </a:spcAft>
                      </a:pPr>
                      <a:r>
                        <a:rPr lang="nl-NL" sz="1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4B083"/>
                    </a:solidFill>
                  </a:tcPr>
                </a:tc>
                <a:tc>
                  <a:txBody>
                    <a:bodyPr/>
                    <a:lstStyle/>
                    <a:p>
                      <a:pPr algn="ctr">
                        <a:spcAft>
                          <a:spcPts val="0"/>
                        </a:spcAft>
                      </a:pPr>
                      <a:r>
                        <a:rPr lang="nl-NL" sz="1100">
                          <a:effectLst/>
                          <a:latin typeface="Calibri" panose="020F0502020204030204" pitchFamily="34" charset="0"/>
                          <a:ea typeface="Calibri" panose="020F0502020204030204" pitchFamily="34" charset="0"/>
                          <a:cs typeface="Calibri" panose="020F0502020204030204" pitchFamily="34"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4B083"/>
                    </a:solidFill>
                  </a:tcPr>
                </a:tc>
                <a:tc>
                  <a:txBody>
                    <a:bodyPr/>
                    <a:lstStyle/>
                    <a:p>
                      <a:pPr algn="ctr">
                        <a:spcAft>
                          <a:spcPts val="0"/>
                        </a:spcAft>
                      </a:pPr>
                      <a:r>
                        <a:rPr lang="nl-NL" sz="1100">
                          <a:effectLst/>
                          <a:latin typeface="Calibri" panose="020F0502020204030204" pitchFamily="34" charset="0"/>
                          <a:ea typeface="Calibri" panose="020F0502020204030204" pitchFamily="34" charset="0"/>
                          <a:cs typeface="Calibri" panose="020F0502020204030204" pitchFamily="34"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4B083"/>
                    </a:solidFill>
                  </a:tcPr>
                </a:tc>
                <a:extLst>
                  <a:ext uri="{0D108BD9-81ED-4DB2-BD59-A6C34878D82A}">
                    <a16:rowId xmlns:a16="http://schemas.microsoft.com/office/drawing/2014/main" val="1609391215"/>
                  </a:ext>
                </a:extLst>
              </a:tr>
              <a:tr h="745893">
                <a:tc>
                  <a:txBody>
                    <a:bodyPr/>
                    <a:lstStyle/>
                    <a:p>
                      <a:pPr>
                        <a:spcAft>
                          <a:spcPts val="0"/>
                        </a:spcAft>
                      </a:pPr>
                      <a:r>
                        <a:rPr lang="nl-NL" sz="1100" dirty="0">
                          <a:solidFill>
                            <a:srgbClr val="FFFFFF"/>
                          </a:solidFill>
                          <a:effectLst/>
                          <a:latin typeface="Calibri" panose="020F0502020204030204" pitchFamily="34" charset="0"/>
                          <a:ea typeface="Calibri" panose="020F0502020204030204" pitchFamily="34" charset="0"/>
                          <a:cs typeface="Calibri" panose="020F0502020204030204" pitchFamily="34" charset="0"/>
                        </a:rPr>
                        <a:t>Huisvestingskosten Intramuraal</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8F00"/>
                    </a:solidFill>
                  </a:tcPr>
                </a:tc>
                <a:tc>
                  <a:txBody>
                    <a:bodyPr/>
                    <a:lstStyle/>
                    <a:p>
                      <a:pPr>
                        <a:spcAft>
                          <a:spcPts val="0"/>
                        </a:spcAft>
                      </a:pPr>
                      <a:r>
                        <a:rPr lang="nl-NL" sz="1100" b="1" i="1">
                          <a:solidFill>
                            <a:srgbClr val="000000"/>
                          </a:solidFill>
                          <a:effectLst/>
                          <a:latin typeface="Calibri" panose="020F0502020204030204" pitchFamily="34" charset="0"/>
                          <a:ea typeface="Calibri" panose="020F0502020204030204" pitchFamily="34" charset="0"/>
                          <a:cs typeface="Calibri" panose="020F0502020204030204" pitchFamily="34" charset="0"/>
                        </a:rPr>
                        <a:t>Huur &amp; inrichting plus extra verblijfskosten igv intramuraal (voeding, schoonmaak etc)</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966"/>
                    </a:solidFill>
                  </a:tcPr>
                </a:tc>
                <a:tc>
                  <a:txBody>
                    <a:bodyPr/>
                    <a:lstStyle/>
                    <a:p>
                      <a:pPr algn="ctr">
                        <a:spcAft>
                          <a:spcPts val="0"/>
                        </a:spcAft>
                      </a:pPr>
                      <a:r>
                        <a:rPr lang="nl-NL" sz="1100">
                          <a:effectLst/>
                          <a:latin typeface="Calibri" panose="020F0502020204030204" pitchFamily="34" charset="0"/>
                          <a:ea typeface="Calibri" panose="020F0502020204030204" pitchFamily="34" charset="0"/>
                          <a:cs typeface="Calibri" panose="020F0502020204030204" pitchFamily="34"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808080"/>
                    </a:solidFill>
                  </a:tcPr>
                </a:tc>
                <a:tc>
                  <a:txBody>
                    <a:bodyPr/>
                    <a:lstStyle/>
                    <a:p>
                      <a:pPr algn="ctr">
                        <a:spcAft>
                          <a:spcPts val="0"/>
                        </a:spcAft>
                      </a:pPr>
                      <a:r>
                        <a:rPr lang="nl-NL" sz="1100">
                          <a:effectLst/>
                          <a:latin typeface="Calibri" panose="020F0502020204030204" pitchFamily="34" charset="0"/>
                          <a:ea typeface="Calibri" panose="020F0502020204030204" pitchFamily="34" charset="0"/>
                          <a:cs typeface="Calibri" panose="020F0502020204030204" pitchFamily="34"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966"/>
                    </a:solidFill>
                  </a:tcPr>
                </a:tc>
                <a:tc>
                  <a:txBody>
                    <a:bodyPr/>
                    <a:lstStyle/>
                    <a:p>
                      <a:pPr algn="ctr">
                        <a:spcAft>
                          <a:spcPts val="0"/>
                        </a:spcAft>
                      </a:pPr>
                      <a:r>
                        <a:rPr lang="nl-NL" sz="1100">
                          <a:effectLst/>
                          <a:latin typeface="Calibri" panose="020F0502020204030204" pitchFamily="34" charset="0"/>
                          <a:ea typeface="Calibri" panose="020F0502020204030204" pitchFamily="34" charset="0"/>
                          <a:cs typeface="Calibri" panose="020F0502020204030204" pitchFamily="34"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966"/>
                    </a:solidFill>
                  </a:tcPr>
                </a:tc>
                <a:tc>
                  <a:txBody>
                    <a:bodyPr/>
                    <a:lstStyle/>
                    <a:p>
                      <a:pPr algn="ctr">
                        <a:spcAft>
                          <a:spcPts val="0"/>
                        </a:spcAft>
                      </a:pPr>
                      <a:r>
                        <a:rPr lang="nl-NL" sz="1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966"/>
                    </a:solidFill>
                  </a:tcPr>
                </a:tc>
                <a:tc>
                  <a:txBody>
                    <a:bodyPr/>
                    <a:lstStyle/>
                    <a:p>
                      <a:pPr algn="ctr">
                        <a:spcAft>
                          <a:spcPts val="0"/>
                        </a:spcAft>
                      </a:pPr>
                      <a:r>
                        <a:rPr lang="nl-NL" sz="1100">
                          <a:effectLst/>
                          <a:latin typeface="Calibri" panose="020F0502020204030204" pitchFamily="34" charset="0"/>
                          <a:ea typeface="Calibri" panose="020F0502020204030204" pitchFamily="34" charset="0"/>
                          <a:cs typeface="Calibri" panose="020F0502020204030204" pitchFamily="34"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966"/>
                    </a:solidFill>
                  </a:tcPr>
                </a:tc>
                <a:tc>
                  <a:txBody>
                    <a:bodyPr/>
                    <a:lstStyle/>
                    <a:p>
                      <a:pPr algn="ctr">
                        <a:spcAft>
                          <a:spcPts val="0"/>
                        </a:spcAft>
                      </a:pPr>
                      <a:r>
                        <a:rPr lang="nl-NL" sz="1100" dirty="0">
                          <a:effectLst/>
                          <a:latin typeface="Calibri" panose="020F0502020204030204" pitchFamily="34" charset="0"/>
                          <a:ea typeface="Calibri" panose="020F0502020204030204" pitchFamily="34" charset="0"/>
                          <a:cs typeface="Calibri" panose="020F0502020204030204" pitchFamily="34" charset="0"/>
                        </a:rPr>
                        <a:t> </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966"/>
                    </a:solidFill>
                  </a:tcPr>
                </a:tc>
                <a:extLst>
                  <a:ext uri="{0D108BD9-81ED-4DB2-BD59-A6C34878D82A}">
                    <a16:rowId xmlns:a16="http://schemas.microsoft.com/office/drawing/2014/main" val="3343213089"/>
                  </a:ext>
                </a:extLst>
              </a:tr>
            </a:tbl>
          </a:graphicData>
        </a:graphic>
      </p:graphicFrame>
      <p:sp>
        <p:nvSpPr>
          <p:cNvPr id="5" name="Rectangle 1">
            <a:extLst>
              <a:ext uri="{FF2B5EF4-FFF2-40B4-BE49-F238E27FC236}">
                <a16:creationId xmlns:a16="http://schemas.microsoft.com/office/drawing/2014/main" id="{26226172-7334-4C3C-A1B8-5A7D29E8087D}"/>
              </a:ext>
            </a:extLst>
          </p:cNvPr>
          <p:cNvSpPr>
            <a:spLocks noChangeArrowheads="1"/>
          </p:cNvSpPr>
          <p:nvPr/>
        </p:nvSpPr>
        <p:spPr bwMode="auto">
          <a:xfrm>
            <a:off x="917575" y="220186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nl-NL" altLang="nl-NL" sz="1800" b="0" i="0" u="none" strike="noStrike" cap="none" normalizeH="0" baseline="0">
                <a:ln>
                  <a:noFill/>
                </a:ln>
                <a:solidFill>
                  <a:schemeClr val="tx1"/>
                </a:solidFill>
                <a:effectLst/>
                <a:latin typeface="Arial" panose="020B0604020202020204" pitchFamily="34" charset="0"/>
              </a:rPr>
            </a:br>
            <a:endParaRPr kumimoji="0" lang="nl-NL" altLang="nl-NL" sz="1800" b="0" i="0" u="none" strike="noStrike" cap="none" normalizeH="0" baseline="0">
              <a:ln>
                <a:noFill/>
              </a:ln>
              <a:solidFill>
                <a:schemeClr val="tx1"/>
              </a:solidFill>
              <a:effectLst/>
              <a:latin typeface="Arial" panose="020B0604020202020204" pitchFamily="34" charset="0"/>
            </a:endParaRPr>
          </a:p>
        </p:txBody>
      </p:sp>
      <p:sp>
        <p:nvSpPr>
          <p:cNvPr id="9" name="Rectangle 3">
            <a:hlinkClick r:id="rId8"/>
            <a:extLst>
              <a:ext uri="{FF2B5EF4-FFF2-40B4-BE49-F238E27FC236}">
                <a16:creationId xmlns:a16="http://schemas.microsoft.com/office/drawing/2014/main" id="{24795962-311A-48BA-B554-9B77D159E81B}"/>
              </a:ext>
            </a:extLst>
          </p:cNvPr>
          <p:cNvSpPr>
            <a:spLocks noChangeArrowheads="1"/>
          </p:cNvSpPr>
          <p:nvPr/>
        </p:nvSpPr>
        <p:spPr bwMode="auto">
          <a:xfrm>
            <a:off x="917575" y="2310527"/>
            <a:ext cx="2792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nl-NL" sz="1000" b="0" i="0" u="none" strike="noStrike" cap="none" normalizeH="0" baseline="3000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hlinkClick r:id="rId9"/>
              </a:rPr>
              <a:t>[</a:t>
            </a:r>
            <a:r>
              <a:rPr kumimoji="0" lang="nl-NL" altLang="nl-NL" sz="1000" b="0" i="0" u="none" strike="noStrike" cap="none" normalizeH="0" baseline="30000" dirty="0" bmk="">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hlinkClick r:id="rId9"/>
              </a:rPr>
              <a:t>2]</a:t>
            </a: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566687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D3F2C5-5EBE-4B8F-80C7-B1CA72C1E8D4}"/>
              </a:ext>
            </a:extLst>
          </p:cNvPr>
          <p:cNvSpPr>
            <a:spLocks noGrp="1"/>
          </p:cNvSpPr>
          <p:nvPr>
            <p:ph type="ctrTitle"/>
          </p:nvPr>
        </p:nvSpPr>
        <p:spPr>
          <a:xfrm>
            <a:off x="885736" y="387613"/>
            <a:ext cx="10135863" cy="828451"/>
          </a:xfrm>
        </p:spPr>
        <p:txBody>
          <a:bodyPr>
            <a:noAutofit/>
          </a:bodyPr>
          <a:lstStyle/>
          <a:p>
            <a:pPr lvl="0" algn="l"/>
            <a:br>
              <a:rPr lang="nl-NL" sz="3200" b="1" dirty="0"/>
            </a:br>
            <a:br>
              <a:rPr lang="nl-NL" sz="3200" b="1" dirty="0"/>
            </a:br>
            <a:br>
              <a:rPr lang="nl-NL" sz="3200" b="1" dirty="0"/>
            </a:br>
            <a:r>
              <a:rPr lang="nl-NL" sz="3200" b="1" dirty="0"/>
              <a:t>Verdere proces</a:t>
            </a:r>
            <a:br>
              <a:rPr lang="nl-NL" sz="1800" dirty="0"/>
            </a:br>
            <a:endParaRPr lang="nl-NL" sz="1800" dirty="0">
              <a:highlight>
                <a:srgbClr val="FFFF00"/>
              </a:highlight>
            </a:endParaRPr>
          </a:p>
        </p:txBody>
      </p:sp>
      <p:pic>
        <p:nvPicPr>
          <p:cNvPr id="15" name="Afbeelding 14" descr="Afbeelding met tekening&#10;&#10;Automatisch gegenereerde beschrijving">
            <a:extLst>
              <a:ext uri="{FF2B5EF4-FFF2-40B4-BE49-F238E27FC236}">
                <a16:creationId xmlns:a16="http://schemas.microsoft.com/office/drawing/2014/main" id="{A6F4E294-A142-4FD7-9D39-0351E5E01B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73" y="5911253"/>
            <a:ext cx="1281428" cy="579523"/>
          </a:xfrm>
          <a:prstGeom prst="rect">
            <a:avLst/>
          </a:prstGeom>
        </p:spPr>
      </p:pic>
      <p:pic>
        <p:nvPicPr>
          <p:cNvPr id="17" name="Afbeelding 16">
            <a:extLst>
              <a:ext uri="{FF2B5EF4-FFF2-40B4-BE49-F238E27FC236}">
                <a16:creationId xmlns:a16="http://schemas.microsoft.com/office/drawing/2014/main" id="{DD6EC90D-8967-41F6-9F41-64DDCF9DE2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8329" y="5765889"/>
            <a:ext cx="1062634" cy="912867"/>
          </a:xfrm>
          <a:prstGeom prst="rect">
            <a:avLst/>
          </a:prstGeom>
        </p:spPr>
      </p:pic>
      <p:pic>
        <p:nvPicPr>
          <p:cNvPr id="19" name="Afbeelding 18">
            <a:extLst>
              <a:ext uri="{FF2B5EF4-FFF2-40B4-BE49-F238E27FC236}">
                <a16:creationId xmlns:a16="http://schemas.microsoft.com/office/drawing/2014/main" id="{02012307-572A-4387-B681-BB2602918D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6253" y="5939890"/>
            <a:ext cx="2005256" cy="571360"/>
          </a:xfrm>
          <a:prstGeom prst="rect">
            <a:avLst/>
          </a:prstGeom>
        </p:spPr>
      </p:pic>
      <p:pic>
        <p:nvPicPr>
          <p:cNvPr id="21" name="Afbeelding 20">
            <a:extLst>
              <a:ext uri="{FF2B5EF4-FFF2-40B4-BE49-F238E27FC236}">
                <a16:creationId xmlns:a16="http://schemas.microsoft.com/office/drawing/2014/main" id="{B13113D8-B4A0-44FF-90BA-2B3CF50A79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9456" y="6048919"/>
            <a:ext cx="1330691" cy="502336"/>
          </a:xfrm>
          <a:prstGeom prst="rect">
            <a:avLst/>
          </a:prstGeom>
        </p:spPr>
      </p:pic>
      <p:pic>
        <p:nvPicPr>
          <p:cNvPr id="23" name="Afbeelding 22" descr="Afbeelding met tekst&#10;&#10;Automatisch gegenereerde beschrijving">
            <a:extLst>
              <a:ext uri="{FF2B5EF4-FFF2-40B4-BE49-F238E27FC236}">
                <a16:creationId xmlns:a16="http://schemas.microsoft.com/office/drawing/2014/main" id="{B5B99111-D558-4DEF-8DE2-1F9CF13D5C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04237" y="5899885"/>
            <a:ext cx="1611636" cy="651370"/>
          </a:xfrm>
          <a:prstGeom prst="rect">
            <a:avLst/>
          </a:prstGeom>
        </p:spPr>
      </p:pic>
      <p:sp>
        <p:nvSpPr>
          <p:cNvPr id="10" name="Rectangle 3">
            <a:extLst>
              <a:ext uri="{FF2B5EF4-FFF2-40B4-BE49-F238E27FC236}">
                <a16:creationId xmlns:a16="http://schemas.microsoft.com/office/drawing/2014/main" id="{9178ED0E-0AAD-43CD-B9B2-4FC248EE3A6F}"/>
              </a:ext>
            </a:extLst>
          </p:cNvPr>
          <p:cNvSpPr>
            <a:spLocks noChangeArrowheads="1"/>
          </p:cNvSpPr>
          <p:nvPr/>
        </p:nvSpPr>
        <p:spPr bwMode="auto">
          <a:xfrm>
            <a:off x="1187228" y="2811780"/>
            <a:ext cx="300082" cy="2108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endParaRPr lang="nl-NL" sz="1800" b="0" i="0" u="none" strike="noStrike" baseline="0" dirty="0">
              <a:solidFill>
                <a:srgbClr val="000000"/>
              </a:solidFill>
              <a:latin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nl-NL" altLang="nl-NL" sz="5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sp>
        <p:nvSpPr>
          <p:cNvPr id="6" name="Tekstvak 5">
            <a:extLst>
              <a:ext uri="{FF2B5EF4-FFF2-40B4-BE49-F238E27FC236}">
                <a16:creationId xmlns:a16="http://schemas.microsoft.com/office/drawing/2014/main" id="{7944AB6F-E549-4516-AF54-FE0EB30ABD20}"/>
              </a:ext>
            </a:extLst>
          </p:cNvPr>
          <p:cNvSpPr txBox="1"/>
          <p:nvPr/>
        </p:nvSpPr>
        <p:spPr>
          <a:xfrm>
            <a:off x="1487310" y="2468071"/>
            <a:ext cx="766557" cy="923330"/>
          </a:xfrm>
          <a:prstGeom prst="rect">
            <a:avLst/>
          </a:prstGeom>
          <a:noFill/>
        </p:spPr>
        <p:txBody>
          <a:bodyPr wrap="none" rtlCol="0">
            <a:spAutoFit/>
          </a:bodyPr>
          <a:lstStyle/>
          <a:p>
            <a:endParaRPr lang="nl-NL" dirty="0"/>
          </a:p>
          <a:p>
            <a:endParaRPr lang="nl-NL" dirty="0"/>
          </a:p>
          <a:p>
            <a:r>
              <a:rPr lang="nl-NL" dirty="0"/>
              <a:t>           </a:t>
            </a:r>
          </a:p>
        </p:txBody>
      </p:sp>
      <p:sp>
        <p:nvSpPr>
          <p:cNvPr id="7" name="Tekstvak 6">
            <a:extLst>
              <a:ext uri="{FF2B5EF4-FFF2-40B4-BE49-F238E27FC236}">
                <a16:creationId xmlns:a16="http://schemas.microsoft.com/office/drawing/2014/main" id="{01D234DE-1E38-48F3-A7A5-C0C71FABEF2A}"/>
              </a:ext>
            </a:extLst>
          </p:cNvPr>
          <p:cNvSpPr txBox="1"/>
          <p:nvPr/>
        </p:nvSpPr>
        <p:spPr>
          <a:xfrm>
            <a:off x="885736" y="1368864"/>
            <a:ext cx="646331" cy="461665"/>
          </a:xfrm>
          <a:prstGeom prst="rect">
            <a:avLst/>
          </a:prstGeom>
          <a:noFill/>
        </p:spPr>
        <p:txBody>
          <a:bodyPr wrap="none" rtlCol="0">
            <a:spAutoFit/>
          </a:bodyPr>
          <a:lstStyle/>
          <a:p>
            <a:pPr marL="457200" indent="-457200">
              <a:buFont typeface="Arial" panose="020B0604020202020204" pitchFamily="34" charset="0"/>
              <a:buChar char="•"/>
            </a:pPr>
            <a:endParaRPr lang="nl-NL" sz="2400" dirty="0">
              <a:latin typeface="+mj-lt"/>
              <a:ea typeface="+mj-ea"/>
              <a:cs typeface="+mj-cs"/>
            </a:endParaRPr>
          </a:p>
        </p:txBody>
      </p:sp>
      <p:sp>
        <p:nvSpPr>
          <p:cNvPr id="3" name="Tekstvak 2">
            <a:extLst>
              <a:ext uri="{FF2B5EF4-FFF2-40B4-BE49-F238E27FC236}">
                <a16:creationId xmlns:a16="http://schemas.microsoft.com/office/drawing/2014/main" id="{C5572503-EAF6-4843-88D6-A4224D25454A}"/>
              </a:ext>
            </a:extLst>
          </p:cNvPr>
          <p:cNvSpPr txBox="1"/>
          <p:nvPr/>
        </p:nvSpPr>
        <p:spPr>
          <a:xfrm>
            <a:off x="1028700" y="1552074"/>
            <a:ext cx="8708090" cy="4555093"/>
          </a:xfrm>
          <a:prstGeom prst="rect">
            <a:avLst/>
          </a:prstGeom>
          <a:noFill/>
        </p:spPr>
        <p:txBody>
          <a:bodyPr wrap="none" rtlCol="0">
            <a:spAutoFit/>
          </a:bodyPr>
          <a:lstStyle/>
          <a:p>
            <a:r>
              <a:rPr lang="nl-NL" sz="2800" dirty="0"/>
              <a:t>Tarifering:</a:t>
            </a:r>
          </a:p>
          <a:p>
            <a:r>
              <a:rPr lang="nl-NL" dirty="0"/>
              <a:t>	</a:t>
            </a:r>
            <a:r>
              <a:rPr lang="nl-NL" sz="2000" dirty="0"/>
              <a:t>- tarieven uitgevraagd (behalve ouderen)</a:t>
            </a:r>
          </a:p>
          <a:p>
            <a:r>
              <a:rPr lang="nl-NL" sz="2000" dirty="0"/>
              <a:t>	- uitvraag perceel ouderen/ouderdomsproblematiek: volgt </a:t>
            </a:r>
            <a:r>
              <a:rPr lang="nl-NL" sz="2000" dirty="0" err="1"/>
              <a:t>zsm</a:t>
            </a:r>
            <a:endParaRPr lang="nl-NL" sz="2000" dirty="0"/>
          </a:p>
          <a:p>
            <a:r>
              <a:rPr lang="nl-NL" sz="2000" dirty="0"/>
              <a:t>	- 7 oktober toelichting op format tarieven</a:t>
            </a:r>
          </a:p>
          <a:p>
            <a:r>
              <a:rPr lang="nl-NL" sz="2000" dirty="0"/>
              <a:t>	- 2</a:t>
            </a:r>
            <a:r>
              <a:rPr lang="nl-NL" sz="2000" baseline="30000" dirty="0"/>
              <a:t>e</a:t>
            </a:r>
            <a:r>
              <a:rPr lang="nl-NL" sz="2000" dirty="0"/>
              <a:t> helft november bijeenkomst HR om in gesprek te gaan over tarifering</a:t>
            </a:r>
          </a:p>
          <a:p>
            <a:endParaRPr lang="nl-NL" dirty="0"/>
          </a:p>
          <a:p>
            <a:r>
              <a:rPr lang="nl-NL" sz="2800" dirty="0"/>
              <a:t>Inkoop algemeen:</a:t>
            </a:r>
          </a:p>
          <a:p>
            <a:r>
              <a:rPr lang="nl-NL" dirty="0"/>
              <a:t>	</a:t>
            </a:r>
            <a:r>
              <a:rPr lang="nl-NL" sz="2000" dirty="0"/>
              <a:t>- besluitvorming in gemeenteraden </a:t>
            </a:r>
          </a:p>
          <a:p>
            <a:r>
              <a:rPr lang="nl-NL" sz="2000" dirty="0"/>
              <a:t>	- eind november/december vervolg afspraak aanbieders</a:t>
            </a:r>
          </a:p>
          <a:p>
            <a:endParaRPr lang="nl-NL" sz="2000" dirty="0"/>
          </a:p>
          <a:p>
            <a:r>
              <a:rPr lang="nl-NL" sz="2800" dirty="0" err="1"/>
              <a:t>Voorveld</a:t>
            </a:r>
            <a:r>
              <a:rPr lang="nl-NL" sz="2800" dirty="0"/>
              <a:t>:</a:t>
            </a:r>
          </a:p>
          <a:p>
            <a:r>
              <a:rPr lang="nl-NL" sz="2800" dirty="0"/>
              <a:t>	</a:t>
            </a:r>
            <a:r>
              <a:rPr lang="nl-NL" sz="2000" dirty="0"/>
              <a:t>- deel dagbesteding naar het </a:t>
            </a:r>
            <a:r>
              <a:rPr lang="nl-NL" sz="2000" dirty="0" err="1"/>
              <a:t>voorveld</a:t>
            </a:r>
            <a:endParaRPr lang="nl-NL" sz="2000" dirty="0"/>
          </a:p>
          <a:p>
            <a:r>
              <a:rPr lang="nl-NL" sz="2000" dirty="0"/>
              <a:t>	- gesprekken begeleiding</a:t>
            </a:r>
          </a:p>
        </p:txBody>
      </p:sp>
    </p:spTree>
    <p:extLst>
      <p:ext uri="{BB962C8B-B14F-4D97-AF65-F5344CB8AC3E}">
        <p14:creationId xmlns:p14="http://schemas.microsoft.com/office/powerpoint/2010/main" val="626809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D3F2C5-5EBE-4B8F-80C7-B1CA72C1E8D4}"/>
              </a:ext>
            </a:extLst>
          </p:cNvPr>
          <p:cNvSpPr>
            <a:spLocks noGrp="1"/>
          </p:cNvSpPr>
          <p:nvPr>
            <p:ph type="ctrTitle"/>
          </p:nvPr>
        </p:nvSpPr>
        <p:spPr>
          <a:xfrm>
            <a:off x="469145" y="371033"/>
            <a:ext cx="10000890" cy="7021902"/>
          </a:xfrm>
        </p:spPr>
        <p:txBody>
          <a:bodyPr>
            <a:noAutofit/>
          </a:bodyPr>
          <a:lstStyle/>
          <a:p>
            <a:pPr marL="514350" lvl="0" indent="-514350" algn="l">
              <a:spcBef>
                <a:spcPts val="1200"/>
              </a:spcBef>
              <a:buFont typeface="Arial" panose="020B0604020202020204" pitchFamily="34" charset="0"/>
              <a:buChar char="•"/>
            </a:pP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r>
              <a:rPr lang="nl-NL" sz="3200" b="1" dirty="0"/>
              <a:t>   </a:t>
            </a: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r>
              <a:rPr lang="nl-NL" sz="3200" b="1" dirty="0"/>
              <a:t>Programma</a:t>
            </a:r>
            <a:br>
              <a:rPr lang="nl-NL" sz="3200" b="1" dirty="0"/>
            </a:br>
            <a:br>
              <a:rPr lang="nl-NL" sz="2400" dirty="0"/>
            </a:br>
            <a:r>
              <a:rPr lang="nl-NL" sz="2400" dirty="0"/>
              <a:t>Welkom</a:t>
            </a:r>
            <a:br>
              <a:rPr lang="nl-NL" sz="2400" dirty="0"/>
            </a:br>
            <a:br>
              <a:rPr lang="nl-NL" sz="2400" dirty="0"/>
            </a:br>
            <a:r>
              <a:rPr lang="nl-NL" sz="2400" dirty="0"/>
              <a:t>- Terugblik</a:t>
            </a:r>
            <a:br>
              <a:rPr lang="nl-NL" sz="2400" dirty="0"/>
            </a:br>
            <a:r>
              <a:rPr lang="nl-NL" sz="2400" dirty="0"/>
              <a:t>- Toelichting inkoopstrategie:</a:t>
            </a:r>
            <a:br>
              <a:rPr lang="nl-NL" sz="2400" dirty="0"/>
            </a:br>
            <a:r>
              <a:rPr lang="nl-NL" sz="2400" dirty="0"/>
              <a:t>	- P</a:t>
            </a:r>
            <a:r>
              <a:rPr lang="nl-NL" sz="2400" i="1" dirty="0"/>
              <a:t>ercelen</a:t>
            </a:r>
            <a:br>
              <a:rPr lang="nl-NL" sz="2400" i="1" dirty="0"/>
            </a:br>
            <a:r>
              <a:rPr lang="nl-NL" sz="2400" i="1" dirty="0"/>
              <a:t>	- Arrangementen	</a:t>
            </a:r>
            <a:br>
              <a:rPr lang="nl-NL" sz="2400" i="1" dirty="0"/>
            </a:br>
            <a:r>
              <a:rPr lang="nl-NL" sz="2400" i="1" dirty="0"/>
              <a:t>	- Intensiteiten</a:t>
            </a:r>
            <a:br>
              <a:rPr lang="nl-NL" sz="2400" i="1" dirty="0"/>
            </a:br>
            <a:r>
              <a:rPr lang="nl-NL" sz="2400" i="1" dirty="0"/>
              <a:t>- </a:t>
            </a:r>
            <a:r>
              <a:rPr lang="nl-NL" sz="2400" dirty="0"/>
              <a:t>Verdere proces</a:t>
            </a:r>
            <a:br>
              <a:rPr lang="nl-NL" sz="2400" i="1" dirty="0"/>
            </a:br>
            <a:br>
              <a:rPr lang="nl-NL" sz="2400" i="1" dirty="0">
                <a:solidFill>
                  <a:srgbClr val="0070C0"/>
                </a:solidFill>
              </a:rPr>
            </a:br>
            <a:br>
              <a:rPr lang="nl-NL" sz="2400" dirty="0"/>
            </a:br>
            <a:br>
              <a:rPr lang="nl-NL" sz="2400" dirty="0"/>
            </a:br>
            <a:br>
              <a:rPr lang="nl-NL" sz="2400" dirty="0"/>
            </a:br>
            <a:br>
              <a:rPr lang="nl-NL" sz="2400" dirty="0"/>
            </a:br>
            <a:br>
              <a:rPr lang="nl-NL" sz="2400" dirty="0"/>
            </a:br>
            <a:br>
              <a:rPr lang="nl-NL" sz="2400" dirty="0"/>
            </a:br>
            <a:br>
              <a:rPr lang="nl-NL" sz="2400" dirty="0"/>
            </a:br>
            <a:r>
              <a:rPr lang="nl-NL" sz="1800" dirty="0"/>
              <a:t>	</a:t>
            </a:r>
            <a:br>
              <a:rPr lang="nl-NL" sz="1800" dirty="0"/>
            </a:br>
            <a:endParaRPr lang="nl-NL" sz="1800" dirty="0">
              <a:highlight>
                <a:srgbClr val="FFFF00"/>
              </a:highlight>
            </a:endParaRPr>
          </a:p>
        </p:txBody>
      </p:sp>
      <p:pic>
        <p:nvPicPr>
          <p:cNvPr id="15" name="Afbeelding 14" descr="Afbeelding met tekening&#10;&#10;Automatisch gegenereerde beschrijving">
            <a:extLst>
              <a:ext uri="{FF2B5EF4-FFF2-40B4-BE49-F238E27FC236}">
                <a16:creationId xmlns:a16="http://schemas.microsoft.com/office/drawing/2014/main" id="{A6F4E294-A142-4FD7-9D39-0351E5E01B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73" y="5911253"/>
            <a:ext cx="1281428" cy="579523"/>
          </a:xfrm>
          <a:prstGeom prst="rect">
            <a:avLst/>
          </a:prstGeom>
        </p:spPr>
      </p:pic>
      <p:pic>
        <p:nvPicPr>
          <p:cNvPr id="17" name="Afbeelding 16">
            <a:extLst>
              <a:ext uri="{FF2B5EF4-FFF2-40B4-BE49-F238E27FC236}">
                <a16:creationId xmlns:a16="http://schemas.microsoft.com/office/drawing/2014/main" id="{DD6EC90D-8967-41F6-9F41-64DDCF9DE2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8329" y="5765889"/>
            <a:ext cx="1062634" cy="912867"/>
          </a:xfrm>
          <a:prstGeom prst="rect">
            <a:avLst/>
          </a:prstGeom>
        </p:spPr>
      </p:pic>
      <p:pic>
        <p:nvPicPr>
          <p:cNvPr id="19" name="Afbeelding 18">
            <a:extLst>
              <a:ext uri="{FF2B5EF4-FFF2-40B4-BE49-F238E27FC236}">
                <a16:creationId xmlns:a16="http://schemas.microsoft.com/office/drawing/2014/main" id="{02012307-572A-4387-B681-BB2602918D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6253" y="5939890"/>
            <a:ext cx="2005256" cy="571360"/>
          </a:xfrm>
          <a:prstGeom prst="rect">
            <a:avLst/>
          </a:prstGeom>
        </p:spPr>
      </p:pic>
      <p:pic>
        <p:nvPicPr>
          <p:cNvPr id="21" name="Afbeelding 20">
            <a:extLst>
              <a:ext uri="{FF2B5EF4-FFF2-40B4-BE49-F238E27FC236}">
                <a16:creationId xmlns:a16="http://schemas.microsoft.com/office/drawing/2014/main" id="{B13113D8-B4A0-44FF-90BA-2B3CF50A79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9456" y="6048919"/>
            <a:ext cx="1330691" cy="502336"/>
          </a:xfrm>
          <a:prstGeom prst="rect">
            <a:avLst/>
          </a:prstGeom>
        </p:spPr>
      </p:pic>
      <p:pic>
        <p:nvPicPr>
          <p:cNvPr id="23" name="Afbeelding 22" descr="Afbeelding met tekst&#10;&#10;Automatisch gegenereerde beschrijving">
            <a:extLst>
              <a:ext uri="{FF2B5EF4-FFF2-40B4-BE49-F238E27FC236}">
                <a16:creationId xmlns:a16="http://schemas.microsoft.com/office/drawing/2014/main" id="{B5B99111-D558-4DEF-8DE2-1F9CF13D5C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04237" y="5899885"/>
            <a:ext cx="1611636" cy="651370"/>
          </a:xfrm>
          <a:prstGeom prst="rect">
            <a:avLst/>
          </a:prstGeom>
        </p:spPr>
      </p:pic>
    </p:spTree>
    <p:extLst>
      <p:ext uri="{BB962C8B-B14F-4D97-AF65-F5344CB8AC3E}">
        <p14:creationId xmlns:p14="http://schemas.microsoft.com/office/powerpoint/2010/main" val="758917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D3F2C5-5EBE-4B8F-80C7-B1CA72C1E8D4}"/>
              </a:ext>
            </a:extLst>
          </p:cNvPr>
          <p:cNvSpPr>
            <a:spLocks noGrp="1"/>
          </p:cNvSpPr>
          <p:nvPr>
            <p:ph type="ctrTitle"/>
          </p:nvPr>
        </p:nvSpPr>
        <p:spPr>
          <a:xfrm>
            <a:off x="573573" y="3592861"/>
            <a:ext cx="10000890" cy="5916787"/>
          </a:xfrm>
        </p:spPr>
        <p:txBody>
          <a:bodyPr wrap="square">
            <a:noAutofit/>
          </a:bodyPr>
          <a:lstStyle/>
          <a:p>
            <a:pPr marL="457200" lvl="0" indent="-457200" algn="l">
              <a:spcBef>
                <a:spcPts val="1200"/>
              </a:spcBef>
              <a:buFont typeface="Arial" panose="020B0604020202020204" pitchFamily="34" charset="0"/>
              <a:buChar char="•"/>
            </a:pP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r>
              <a:rPr lang="nl-NL" sz="3200" b="1" dirty="0"/>
              <a:t>   </a:t>
            </a: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br>
              <a:rPr lang="nl-NL" sz="3200" b="1" dirty="0"/>
            </a:br>
            <a:r>
              <a:rPr lang="nl-NL" sz="3200" b="1" dirty="0"/>
              <a:t>Terugblik</a:t>
            </a:r>
            <a:br>
              <a:rPr lang="nl-NL" sz="3200" b="1" dirty="0"/>
            </a:br>
            <a:r>
              <a:rPr lang="nl-NL" sz="2000" b="1" dirty="0"/>
              <a:t>   </a:t>
            </a:r>
            <a:br>
              <a:rPr lang="nl-NL" sz="3200" b="1" dirty="0"/>
            </a:br>
            <a:r>
              <a:rPr lang="nl-NL" sz="2800" dirty="0"/>
              <a:t>27 oktober 2020:</a:t>
            </a:r>
            <a:br>
              <a:rPr lang="nl-NL" sz="2800" dirty="0"/>
            </a:br>
            <a:r>
              <a:rPr lang="nl-NL" sz="2800" dirty="0"/>
              <a:t>	</a:t>
            </a:r>
            <a:r>
              <a:rPr lang="nl-NL" sz="2000" dirty="0"/>
              <a:t>-input opgehaald op een aantal thema’s</a:t>
            </a:r>
            <a:br>
              <a:rPr lang="nl-NL" sz="2400" dirty="0"/>
            </a:br>
            <a:r>
              <a:rPr lang="nl-NL" sz="2000" dirty="0"/>
              <a:t>   </a:t>
            </a:r>
            <a:br>
              <a:rPr lang="nl-NL" sz="2800" dirty="0"/>
            </a:br>
            <a:r>
              <a:rPr lang="nl-NL" sz="2800" dirty="0"/>
              <a:t>1 juni 2021:</a:t>
            </a:r>
            <a:br>
              <a:rPr lang="nl-NL" sz="2800" dirty="0"/>
            </a:br>
            <a:r>
              <a:rPr lang="nl-NL" sz="2000" dirty="0"/>
              <a:t>	-het waarom</a:t>
            </a:r>
            <a:br>
              <a:rPr lang="nl-NL" sz="2000" dirty="0"/>
            </a:br>
            <a:r>
              <a:rPr lang="nl-NL" sz="2000" dirty="0"/>
              <a:t>	-de visie en te bereiken doelen</a:t>
            </a:r>
            <a:br>
              <a:rPr lang="nl-NL" sz="2000" dirty="0"/>
            </a:br>
            <a:r>
              <a:rPr lang="nl-NL" sz="2000" dirty="0"/>
              <a:t>	-planning </a:t>
            </a:r>
            <a:br>
              <a:rPr lang="nl-NL" sz="2800" dirty="0"/>
            </a:br>
            <a:r>
              <a:rPr lang="nl-NL" sz="2000" dirty="0"/>
              <a:t>   </a:t>
            </a:r>
            <a:br>
              <a:rPr lang="nl-NL" sz="2800" dirty="0"/>
            </a:br>
            <a:r>
              <a:rPr lang="nl-NL" sz="2800" dirty="0"/>
              <a:t>13 juli 2021: </a:t>
            </a:r>
            <a:br>
              <a:rPr lang="nl-NL" sz="2800" dirty="0"/>
            </a:br>
            <a:r>
              <a:rPr lang="nl-NL" sz="2000" dirty="0"/>
              <a:t>	-herstelgericht/structureel</a:t>
            </a:r>
            <a:br>
              <a:rPr lang="nl-NL" sz="2000" dirty="0"/>
            </a:br>
            <a:r>
              <a:rPr lang="nl-NL" sz="2000" dirty="0"/>
              <a:t>	-GGZ/LVB (NAH, LG)/ouderen</a:t>
            </a:r>
            <a:br>
              <a:rPr lang="nl-NL" sz="2000" dirty="0"/>
            </a:br>
            <a:r>
              <a:rPr lang="nl-NL" sz="2000" dirty="0"/>
              <a:t>	-leefgebieden</a:t>
            </a:r>
            <a:br>
              <a:rPr lang="nl-NL" sz="2000" dirty="0"/>
            </a:br>
            <a:r>
              <a:rPr lang="nl-NL" sz="2000" dirty="0"/>
              <a:t>	-tandem toegang-aanbieders</a:t>
            </a:r>
            <a:br>
              <a:rPr lang="nl-NL" sz="2000" dirty="0"/>
            </a:br>
            <a:r>
              <a:rPr lang="nl-NL" sz="2000" dirty="0"/>
              <a:t>	-</a:t>
            </a:r>
            <a:r>
              <a:rPr lang="nl-NL" sz="2000" dirty="0" err="1"/>
              <a:t>tredes</a:t>
            </a:r>
            <a:br>
              <a:rPr lang="nl-NL" sz="2000" dirty="0"/>
            </a:br>
            <a:r>
              <a:rPr lang="nl-NL" sz="2000" dirty="0"/>
              <a:t>	-huishoudelijke ondersteuning</a:t>
            </a:r>
            <a:br>
              <a:rPr lang="nl-NL" sz="2800" dirty="0"/>
            </a:br>
            <a:br>
              <a:rPr lang="nl-NL" sz="2800" dirty="0"/>
            </a:br>
            <a:br>
              <a:rPr lang="nl-NL" sz="2800" dirty="0"/>
            </a:br>
            <a:br>
              <a:rPr lang="nl-NL" sz="2400" dirty="0"/>
            </a:br>
            <a:br>
              <a:rPr lang="nl-NL" sz="2400" dirty="0"/>
            </a:br>
            <a:br>
              <a:rPr lang="nl-NL" sz="2400" dirty="0"/>
            </a:br>
            <a:br>
              <a:rPr lang="nl-NL" sz="2400" dirty="0"/>
            </a:br>
            <a:br>
              <a:rPr lang="nl-NL" sz="2400" dirty="0"/>
            </a:br>
            <a:br>
              <a:rPr lang="nl-NL" sz="2400" dirty="0"/>
            </a:br>
            <a:br>
              <a:rPr lang="nl-NL" sz="2400" dirty="0"/>
            </a:br>
            <a:br>
              <a:rPr lang="nl-NL" sz="2400" dirty="0"/>
            </a:br>
            <a:r>
              <a:rPr lang="nl-NL" sz="1800" dirty="0"/>
              <a:t>	</a:t>
            </a:r>
            <a:br>
              <a:rPr lang="nl-NL" sz="1800" dirty="0"/>
            </a:br>
            <a:endParaRPr lang="nl-NL" sz="1800" dirty="0">
              <a:highlight>
                <a:srgbClr val="FFFF00"/>
              </a:highlight>
            </a:endParaRPr>
          </a:p>
        </p:txBody>
      </p:sp>
      <p:pic>
        <p:nvPicPr>
          <p:cNvPr id="15" name="Afbeelding 14" descr="Afbeelding met tekening&#10;&#10;Automatisch gegenereerde beschrijving">
            <a:extLst>
              <a:ext uri="{FF2B5EF4-FFF2-40B4-BE49-F238E27FC236}">
                <a16:creationId xmlns:a16="http://schemas.microsoft.com/office/drawing/2014/main" id="{A6F4E294-A142-4FD7-9D39-0351E5E01B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73" y="5911253"/>
            <a:ext cx="1281428" cy="579523"/>
          </a:xfrm>
          <a:prstGeom prst="rect">
            <a:avLst/>
          </a:prstGeom>
        </p:spPr>
      </p:pic>
      <p:pic>
        <p:nvPicPr>
          <p:cNvPr id="17" name="Afbeelding 16">
            <a:extLst>
              <a:ext uri="{FF2B5EF4-FFF2-40B4-BE49-F238E27FC236}">
                <a16:creationId xmlns:a16="http://schemas.microsoft.com/office/drawing/2014/main" id="{DD6EC90D-8967-41F6-9F41-64DDCF9DE2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8329" y="5765889"/>
            <a:ext cx="1062634" cy="912867"/>
          </a:xfrm>
          <a:prstGeom prst="rect">
            <a:avLst/>
          </a:prstGeom>
        </p:spPr>
      </p:pic>
      <p:pic>
        <p:nvPicPr>
          <p:cNvPr id="19" name="Afbeelding 18">
            <a:extLst>
              <a:ext uri="{FF2B5EF4-FFF2-40B4-BE49-F238E27FC236}">
                <a16:creationId xmlns:a16="http://schemas.microsoft.com/office/drawing/2014/main" id="{02012307-572A-4387-B681-BB2602918D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6253" y="5939890"/>
            <a:ext cx="2005256" cy="571360"/>
          </a:xfrm>
          <a:prstGeom prst="rect">
            <a:avLst/>
          </a:prstGeom>
        </p:spPr>
      </p:pic>
      <p:pic>
        <p:nvPicPr>
          <p:cNvPr id="21" name="Afbeelding 20">
            <a:extLst>
              <a:ext uri="{FF2B5EF4-FFF2-40B4-BE49-F238E27FC236}">
                <a16:creationId xmlns:a16="http://schemas.microsoft.com/office/drawing/2014/main" id="{B13113D8-B4A0-44FF-90BA-2B3CF50A79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9456" y="6048919"/>
            <a:ext cx="1330691" cy="502336"/>
          </a:xfrm>
          <a:prstGeom prst="rect">
            <a:avLst/>
          </a:prstGeom>
        </p:spPr>
      </p:pic>
      <p:pic>
        <p:nvPicPr>
          <p:cNvPr id="23" name="Afbeelding 22" descr="Afbeelding met tekst&#10;&#10;Automatisch gegenereerde beschrijving">
            <a:extLst>
              <a:ext uri="{FF2B5EF4-FFF2-40B4-BE49-F238E27FC236}">
                <a16:creationId xmlns:a16="http://schemas.microsoft.com/office/drawing/2014/main" id="{B5B99111-D558-4DEF-8DE2-1F9CF13D5C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04237" y="5899885"/>
            <a:ext cx="1611636" cy="651370"/>
          </a:xfrm>
          <a:prstGeom prst="rect">
            <a:avLst/>
          </a:prstGeom>
        </p:spPr>
      </p:pic>
    </p:spTree>
    <p:extLst>
      <p:ext uri="{BB962C8B-B14F-4D97-AF65-F5344CB8AC3E}">
        <p14:creationId xmlns:p14="http://schemas.microsoft.com/office/powerpoint/2010/main" val="10491866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D3F2C5-5EBE-4B8F-80C7-B1CA72C1E8D4}"/>
              </a:ext>
            </a:extLst>
          </p:cNvPr>
          <p:cNvSpPr>
            <a:spLocks noGrp="1"/>
          </p:cNvSpPr>
          <p:nvPr>
            <p:ph type="ctrTitle"/>
          </p:nvPr>
        </p:nvSpPr>
        <p:spPr>
          <a:xfrm>
            <a:off x="1337269" y="1328269"/>
            <a:ext cx="9144000" cy="4894053"/>
          </a:xfrm>
        </p:spPr>
        <p:txBody>
          <a:bodyPr>
            <a:noAutofit/>
          </a:bodyPr>
          <a:lstStyle/>
          <a:p>
            <a:pPr lvl="0" algn="l"/>
            <a:br>
              <a:rPr lang="nl-NL" sz="3200" b="1" dirty="0"/>
            </a:br>
            <a:br>
              <a:rPr lang="nl-NL" sz="3200" b="1" dirty="0"/>
            </a:br>
            <a:r>
              <a:rPr lang="nl-NL" sz="3200" b="1" dirty="0"/>
              <a:t>Toelichting inkoopstrategie: Inkooppercelen </a:t>
            </a:r>
            <a:br>
              <a:rPr lang="nl-NL" sz="3200" b="1" dirty="0"/>
            </a:br>
            <a:br>
              <a:rPr lang="nl-NL" sz="3200" b="1" dirty="0"/>
            </a:br>
            <a:br>
              <a:rPr lang="nl-NL" sz="3200" b="1" dirty="0"/>
            </a:br>
            <a:br>
              <a:rPr lang="nl-NL" sz="3200" b="1" dirty="0"/>
            </a:br>
            <a:br>
              <a:rPr lang="nl-NL" sz="3200" b="1" dirty="0"/>
            </a:br>
            <a:br>
              <a:rPr lang="nl-NL" sz="2400" dirty="0"/>
            </a:br>
            <a:br>
              <a:rPr lang="nl-NL" sz="2400" dirty="0"/>
            </a:br>
            <a:br>
              <a:rPr lang="nl-NL" sz="2400" dirty="0"/>
            </a:br>
            <a:br>
              <a:rPr lang="nl-NL" sz="2400" dirty="0"/>
            </a:br>
            <a:br>
              <a:rPr lang="nl-NL" sz="2400" dirty="0"/>
            </a:br>
            <a:br>
              <a:rPr lang="nl-NL" sz="2400" dirty="0"/>
            </a:br>
            <a:br>
              <a:rPr lang="nl-NL" sz="2400" dirty="0"/>
            </a:br>
            <a:br>
              <a:rPr lang="nl-NL" sz="2400" dirty="0"/>
            </a:br>
            <a:r>
              <a:rPr lang="nl-NL" sz="1800" dirty="0"/>
              <a:t>	</a:t>
            </a:r>
            <a:br>
              <a:rPr lang="nl-NL" sz="1800" dirty="0"/>
            </a:br>
            <a:endParaRPr lang="nl-NL" sz="1800" dirty="0">
              <a:highlight>
                <a:srgbClr val="FFFF00"/>
              </a:highlight>
            </a:endParaRPr>
          </a:p>
        </p:txBody>
      </p:sp>
      <p:pic>
        <p:nvPicPr>
          <p:cNvPr id="15" name="Afbeelding 14" descr="Afbeelding met tekening&#10;&#10;Automatisch gegenereerde beschrijving">
            <a:extLst>
              <a:ext uri="{FF2B5EF4-FFF2-40B4-BE49-F238E27FC236}">
                <a16:creationId xmlns:a16="http://schemas.microsoft.com/office/drawing/2014/main" id="{A6F4E294-A142-4FD7-9D39-0351E5E01B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73" y="5911253"/>
            <a:ext cx="1281428" cy="579523"/>
          </a:xfrm>
          <a:prstGeom prst="rect">
            <a:avLst/>
          </a:prstGeom>
        </p:spPr>
      </p:pic>
      <p:pic>
        <p:nvPicPr>
          <p:cNvPr id="17" name="Afbeelding 16">
            <a:extLst>
              <a:ext uri="{FF2B5EF4-FFF2-40B4-BE49-F238E27FC236}">
                <a16:creationId xmlns:a16="http://schemas.microsoft.com/office/drawing/2014/main" id="{DD6EC90D-8967-41F6-9F41-64DDCF9DE2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8329" y="5765889"/>
            <a:ext cx="1062634" cy="912867"/>
          </a:xfrm>
          <a:prstGeom prst="rect">
            <a:avLst/>
          </a:prstGeom>
        </p:spPr>
      </p:pic>
      <p:pic>
        <p:nvPicPr>
          <p:cNvPr id="19" name="Afbeelding 18">
            <a:extLst>
              <a:ext uri="{FF2B5EF4-FFF2-40B4-BE49-F238E27FC236}">
                <a16:creationId xmlns:a16="http://schemas.microsoft.com/office/drawing/2014/main" id="{02012307-572A-4387-B681-BB2602918D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6253" y="5939890"/>
            <a:ext cx="2005256" cy="571360"/>
          </a:xfrm>
          <a:prstGeom prst="rect">
            <a:avLst/>
          </a:prstGeom>
        </p:spPr>
      </p:pic>
      <p:pic>
        <p:nvPicPr>
          <p:cNvPr id="21" name="Afbeelding 20">
            <a:extLst>
              <a:ext uri="{FF2B5EF4-FFF2-40B4-BE49-F238E27FC236}">
                <a16:creationId xmlns:a16="http://schemas.microsoft.com/office/drawing/2014/main" id="{B13113D8-B4A0-44FF-90BA-2B3CF50A79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9456" y="6048919"/>
            <a:ext cx="1330691" cy="502336"/>
          </a:xfrm>
          <a:prstGeom prst="rect">
            <a:avLst/>
          </a:prstGeom>
        </p:spPr>
      </p:pic>
      <p:pic>
        <p:nvPicPr>
          <p:cNvPr id="23" name="Afbeelding 22" descr="Afbeelding met tekst&#10;&#10;Automatisch gegenereerde beschrijving">
            <a:extLst>
              <a:ext uri="{FF2B5EF4-FFF2-40B4-BE49-F238E27FC236}">
                <a16:creationId xmlns:a16="http://schemas.microsoft.com/office/drawing/2014/main" id="{B5B99111-D558-4DEF-8DE2-1F9CF13D5C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04237" y="5899885"/>
            <a:ext cx="1611636" cy="651370"/>
          </a:xfrm>
          <a:prstGeom prst="rect">
            <a:avLst/>
          </a:prstGeom>
        </p:spPr>
      </p:pic>
      <p:sp>
        <p:nvSpPr>
          <p:cNvPr id="10" name="Rectangle 3">
            <a:extLst>
              <a:ext uri="{FF2B5EF4-FFF2-40B4-BE49-F238E27FC236}">
                <a16:creationId xmlns:a16="http://schemas.microsoft.com/office/drawing/2014/main" id="{9178ED0E-0AAD-43CD-B9B2-4FC248EE3A6F}"/>
              </a:ext>
            </a:extLst>
          </p:cNvPr>
          <p:cNvSpPr>
            <a:spLocks noChangeArrowheads="1"/>
          </p:cNvSpPr>
          <p:nvPr/>
        </p:nvSpPr>
        <p:spPr bwMode="auto">
          <a:xfrm>
            <a:off x="1187228" y="2811780"/>
            <a:ext cx="300082" cy="2108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endParaRPr lang="nl-NL" sz="1800" b="0" i="0" u="none" strike="noStrike" baseline="0" dirty="0">
              <a:solidFill>
                <a:srgbClr val="000000"/>
              </a:solidFill>
              <a:latin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nl-NL" altLang="nl-NL" sz="5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sp>
        <p:nvSpPr>
          <p:cNvPr id="6" name="Tekstvak 5">
            <a:extLst>
              <a:ext uri="{FF2B5EF4-FFF2-40B4-BE49-F238E27FC236}">
                <a16:creationId xmlns:a16="http://schemas.microsoft.com/office/drawing/2014/main" id="{7944AB6F-E549-4516-AF54-FE0EB30ABD20}"/>
              </a:ext>
            </a:extLst>
          </p:cNvPr>
          <p:cNvSpPr txBox="1"/>
          <p:nvPr/>
        </p:nvSpPr>
        <p:spPr>
          <a:xfrm>
            <a:off x="1487310" y="2468071"/>
            <a:ext cx="766557" cy="1200329"/>
          </a:xfrm>
          <a:prstGeom prst="rect">
            <a:avLst/>
          </a:prstGeom>
          <a:noFill/>
        </p:spPr>
        <p:txBody>
          <a:bodyPr wrap="none" rtlCol="0">
            <a:spAutoFit/>
          </a:bodyPr>
          <a:lstStyle/>
          <a:p>
            <a:endParaRPr lang="nl-NL" dirty="0"/>
          </a:p>
          <a:p>
            <a:endParaRPr lang="nl-NL" dirty="0"/>
          </a:p>
          <a:p>
            <a:endParaRPr lang="nl-NL" dirty="0"/>
          </a:p>
          <a:p>
            <a:r>
              <a:rPr lang="nl-NL" dirty="0"/>
              <a:t>           </a:t>
            </a:r>
          </a:p>
        </p:txBody>
      </p:sp>
      <p:sp>
        <p:nvSpPr>
          <p:cNvPr id="7" name="Tekstvak 6">
            <a:extLst>
              <a:ext uri="{FF2B5EF4-FFF2-40B4-BE49-F238E27FC236}">
                <a16:creationId xmlns:a16="http://schemas.microsoft.com/office/drawing/2014/main" id="{01D234DE-1E38-48F3-A7A5-C0C71FABEF2A}"/>
              </a:ext>
            </a:extLst>
          </p:cNvPr>
          <p:cNvSpPr txBox="1"/>
          <p:nvPr/>
        </p:nvSpPr>
        <p:spPr>
          <a:xfrm>
            <a:off x="1337267" y="1633159"/>
            <a:ext cx="10164620" cy="4524315"/>
          </a:xfrm>
          <a:prstGeom prst="rect">
            <a:avLst/>
          </a:prstGeom>
          <a:noFill/>
        </p:spPr>
        <p:txBody>
          <a:bodyPr wrap="square" rtlCol="0">
            <a:spAutoFit/>
          </a:bodyPr>
          <a:lstStyle/>
          <a:p>
            <a:r>
              <a:rPr lang="nl-NL" sz="2400" b="1" dirty="0">
                <a:latin typeface="+mj-lt"/>
                <a:ea typeface="+mj-ea"/>
                <a:cs typeface="+mj-cs"/>
              </a:rPr>
              <a:t>Percelen 						</a:t>
            </a:r>
          </a:p>
          <a:p>
            <a:r>
              <a:rPr lang="nl-NL" sz="2400" dirty="0">
                <a:latin typeface="+mj-lt"/>
                <a:ea typeface="+mj-ea"/>
                <a:cs typeface="+mj-cs"/>
              </a:rPr>
              <a:t>volwassenen GGZ 				</a:t>
            </a:r>
          </a:p>
          <a:p>
            <a:r>
              <a:rPr lang="nl-NL" sz="2400" dirty="0">
                <a:latin typeface="+mj-lt"/>
                <a:ea typeface="+mj-ea"/>
                <a:cs typeface="+mj-cs"/>
              </a:rPr>
              <a:t>Volwassenen LVB/ LG / NAH 			</a:t>
            </a:r>
          </a:p>
          <a:p>
            <a:r>
              <a:rPr lang="nl-NL" sz="2400" dirty="0">
                <a:latin typeface="+mj-lt"/>
                <a:ea typeface="+mj-ea"/>
                <a:cs typeface="+mj-cs"/>
              </a:rPr>
              <a:t>Volwassenen (complexe problematiek) 	</a:t>
            </a:r>
          </a:p>
          <a:p>
            <a:r>
              <a:rPr lang="nl-NL" sz="2400" dirty="0">
                <a:latin typeface="+mj-lt"/>
                <a:ea typeface="+mj-ea"/>
                <a:cs typeface="+mj-cs"/>
              </a:rPr>
              <a:t>Ouderen / ouderdomsproblematiek 		</a:t>
            </a:r>
          </a:p>
          <a:p>
            <a:endParaRPr lang="nl-NL" sz="2400" dirty="0">
              <a:latin typeface="+mj-lt"/>
              <a:ea typeface="+mj-ea"/>
              <a:cs typeface="+mj-cs"/>
            </a:endParaRPr>
          </a:p>
          <a:p>
            <a:r>
              <a:rPr lang="nl-NL" sz="2400" dirty="0">
                <a:latin typeface="+mj-lt"/>
                <a:ea typeface="+mj-ea"/>
                <a:cs typeface="+mj-cs"/>
              </a:rPr>
              <a:t>Binnen segmenten 1 t/m 3 speciale aandacht voor groep jongvolwassenen (16-27 jarigen) in vormgeving van en/of toepassing arrangementen.</a:t>
            </a:r>
            <a:br>
              <a:rPr lang="nl-NL" sz="2400" dirty="0">
                <a:latin typeface="+mj-lt"/>
                <a:ea typeface="+mj-ea"/>
                <a:cs typeface="+mj-cs"/>
              </a:rPr>
            </a:br>
            <a:br>
              <a:rPr lang="nl-NL" sz="2400" dirty="0">
                <a:latin typeface="+mj-lt"/>
                <a:ea typeface="+mj-ea"/>
                <a:cs typeface="+mj-cs"/>
              </a:rPr>
            </a:br>
            <a:r>
              <a:rPr lang="nl-NL" sz="2400" i="1" dirty="0">
                <a:latin typeface="+mj-lt"/>
                <a:ea typeface="+mj-ea"/>
                <a:cs typeface="+mj-cs"/>
              </a:rPr>
              <a:t>Voor HO zal een aparte aanbesteding worden gevolgd.</a:t>
            </a:r>
          </a:p>
          <a:p>
            <a:endParaRPr lang="nl-NL" sz="1600" dirty="0">
              <a:latin typeface="+mj-lt"/>
              <a:ea typeface="+mj-ea"/>
              <a:cs typeface="+mj-cs"/>
            </a:endParaRPr>
          </a:p>
          <a:p>
            <a:pPr marL="457200" indent="-457200">
              <a:buFont typeface="Arial" panose="020B0604020202020204" pitchFamily="34" charset="0"/>
              <a:buChar char="•"/>
            </a:pPr>
            <a:endParaRPr lang="nl-NL" sz="3200" dirty="0">
              <a:latin typeface="+mj-lt"/>
              <a:ea typeface="+mj-ea"/>
              <a:cs typeface="+mj-cs"/>
            </a:endParaRPr>
          </a:p>
        </p:txBody>
      </p:sp>
    </p:spTree>
    <p:extLst>
      <p:ext uri="{BB962C8B-B14F-4D97-AF65-F5344CB8AC3E}">
        <p14:creationId xmlns:p14="http://schemas.microsoft.com/office/powerpoint/2010/main" val="1559959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D3F2C5-5EBE-4B8F-80C7-B1CA72C1E8D4}"/>
              </a:ext>
            </a:extLst>
          </p:cNvPr>
          <p:cNvSpPr>
            <a:spLocks noGrp="1"/>
          </p:cNvSpPr>
          <p:nvPr>
            <p:ph type="ctrTitle"/>
          </p:nvPr>
        </p:nvSpPr>
        <p:spPr>
          <a:xfrm>
            <a:off x="1337268" y="822385"/>
            <a:ext cx="10278605" cy="6745857"/>
          </a:xfrm>
        </p:spPr>
        <p:txBody>
          <a:bodyPr>
            <a:noAutofit/>
          </a:bodyPr>
          <a:lstStyle/>
          <a:p>
            <a:pPr lvl="0" algn="l"/>
            <a:r>
              <a:rPr lang="nl-NL" sz="3200" b="1" dirty="0"/>
              <a:t>Toelichting inkoopstrategie: Arrangementen</a:t>
            </a:r>
            <a:br>
              <a:rPr lang="nl-NL" sz="3200" b="1" dirty="0"/>
            </a:br>
            <a:br>
              <a:rPr lang="nl-NL" sz="3200" b="1" dirty="0"/>
            </a:br>
            <a:r>
              <a:rPr lang="nl-NL" sz="2400" dirty="0"/>
              <a:t>1. Een arrangement is een bundeling van producten zoals jullie die nu kennen (minimaal begeleiding en dagbesteding); </a:t>
            </a:r>
            <a:br>
              <a:rPr lang="nl-NL" sz="2400" dirty="0"/>
            </a:br>
            <a:br>
              <a:rPr lang="nl-NL" sz="2400" dirty="0"/>
            </a:br>
            <a:r>
              <a:rPr lang="nl-NL" sz="2400" dirty="0"/>
              <a:t>2. Op cliëntniveau is </a:t>
            </a:r>
            <a:r>
              <a:rPr lang="nl-NL" sz="2400" u="sng" dirty="0"/>
              <a:t>één aanbieder </a:t>
            </a:r>
            <a:r>
              <a:rPr lang="nl-NL" sz="2400" dirty="0"/>
              <a:t>verantwoordelijk voor de doelrealisatie van het arrangement. Aanbieder moet de gehele ondersteuning uit het arrangement – eventueel als </a:t>
            </a:r>
            <a:r>
              <a:rPr lang="nl-NL" sz="2400" dirty="0" err="1"/>
              <a:t>combinant</a:t>
            </a:r>
            <a:r>
              <a:rPr lang="nl-NL" sz="2400" dirty="0"/>
              <a:t> of met onderaannemers – kunnen leveren.</a:t>
            </a:r>
            <a:br>
              <a:rPr lang="nl-NL" sz="2400" dirty="0"/>
            </a:br>
            <a:br>
              <a:rPr lang="nl-NL" sz="2400" dirty="0"/>
            </a:br>
            <a:br>
              <a:rPr lang="nl-NL" sz="2400" dirty="0"/>
            </a:br>
            <a:br>
              <a:rPr lang="nl-NL" sz="2400" dirty="0"/>
            </a:br>
            <a:r>
              <a:rPr lang="nl-NL" sz="2400" dirty="0"/>
              <a:t>* andere steden met arrangementenmodel: Rotterdam &amp; Den Haag</a:t>
            </a:r>
            <a:br>
              <a:rPr lang="nl-NL" sz="2400" dirty="0"/>
            </a:br>
            <a:br>
              <a:rPr lang="nl-NL" sz="2400" dirty="0"/>
            </a:br>
            <a:br>
              <a:rPr lang="nl-NL" sz="2400" dirty="0"/>
            </a:br>
            <a:br>
              <a:rPr lang="nl-NL" sz="2400" dirty="0"/>
            </a:br>
            <a:br>
              <a:rPr lang="nl-NL" sz="2400" dirty="0"/>
            </a:br>
            <a:br>
              <a:rPr lang="nl-NL" sz="2400" dirty="0"/>
            </a:br>
            <a:r>
              <a:rPr lang="nl-NL" sz="1800" dirty="0"/>
              <a:t>	</a:t>
            </a:r>
            <a:br>
              <a:rPr lang="nl-NL" sz="1800" dirty="0"/>
            </a:br>
            <a:endParaRPr lang="nl-NL" sz="1800" dirty="0">
              <a:highlight>
                <a:srgbClr val="FFFF00"/>
              </a:highlight>
            </a:endParaRPr>
          </a:p>
        </p:txBody>
      </p:sp>
      <p:pic>
        <p:nvPicPr>
          <p:cNvPr id="15" name="Afbeelding 14" descr="Afbeelding met tekening&#10;&#10;Automatisch gegenereerde beschrijving">
            <a:extLst>
              <a:ext uri="{FF2B5EF4-FFF2-40B4-BE49-F238E27FC236}">
                <a16:creationId xmlns:a16="http://schemas.microsoft.com/office/drawing/2014/main" id="{A6F4E294-A142-4FD7-9D39-0351E5E01B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73" y="5911253"/>
            <a:ext cx="1281428" cy="579523"/>
          </a:xfrm>
          <a:prstGeom prst="rect">
            <a:avLst/>
          </a:prstGeom>
        </p:spPr>
      </p:pic>
      <p:pic>
        <p:nvPicPr>
          <p:cNvPr id="17" name="Afbeelding 16">
            <a:extLst>
              <a:ext uri="{FF2B5EF4-FFF2-40B4-BE49-F238E27FC236}">
                <a16:creationId xmlns:a16="http://schemas.microsoft.com/office/drawing/2014/main" id="{DD6EC90D-8967-41F6-9F41-64DDCF9DE2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8329" y="5765889"/>
            <a:ext cx="1062634" cy="912867"/>
          </a:xfrm>
          <a:prstGeom prst="rect">
            <a:avLst/>
          </a:prstGeom>
        </p:spPr>
      </p:pic>
      <p:pic>
        <p:nvPicPr>
          <p:cNvPr id="19" name="Afbeelding 18">
            <a:extLst>
              <a:ext uri="{FF2B5EF4-FFF2-40B4-BE49-F238E27FC236}">
                <a16:creationId xmlns:a16="http://schemas.microsoft.com/office/drawing/2014/main" id="{02012307-572A-4387-B681-BB2602918D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6253" y="5939890"/>
            <a:ext cx="2005256" cy="571360"/>
          </a:xfrm>
          <a:prstGeom prst="rect">
            <a:avLst/>
          </a:prstGeom>
        </p:spPr>
      </p:pic>
      <p:pic>
        <p:nvPicPr>
          <p:cNvPr id="21" name="Afbeelding 20">
            <a:extLst>
              <a:ext uri="{FF2B5EF4-FFF2-40B4-BE49-F238E27FC236}">
                <a16:creationId xmlns:a16="http://schemas.microsoft.com/office/drawing/2014/main" id="{B13113D8-B4A0-44FF-90BA-2B3CF50A79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9456" y="6048919"/>
            <a:ext cx="1330691" cy="502336"/>
          </a:xfrm>
          <a:prstGeom prst="rect">
            <a:avLst/>
          </a:prstGeom>
        </p:spPr>
      </p:pic>
      <p:pic>
        <p:nvPicPr>
          <p:cNvPr id="23" name="Afbeelding 22" descr="Afbeelding met tekst&#10;&#10;Automatisch gegenereerde beschrijving">
            <a:extLst>
              <a:ext uri="{FF2B5EF4-FFF2-40B4-BE49-F238E27FC236}">
                <a16:creationId xmlns:a16="http://schemas.microsoft.com/office/drawing/2014/main" id="{B5B99111-D558-4DEF-8DE2-1F9CF13D5C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04237" y="5899885"/>
            <a:ext cx="1611636" cy="651370"/>
          </a:xfrm>
          <a:prstGeom prst="rect">
            <a:avLst/>
          </a:prstGeom>
        </p:spPr>
      </p:pic>
      <p:sp>
        <p:nvSpPr>
          <p:cNvPr id="10" name="Rectangle 3">
            <a:extLst>
              <a:ext uri="{FF2B5EF4-FFF2-40B4-BE49-F238E27FC236}">
                <a16:creationId xmlns:a16="http://schemas.microsoft.com/office/drawing/2014/main" id="{9178ED0E-0AAD-43CD-B9B2-4FC248EE3A6F}"/>
              </a:ext>
            </a:extLst>
          </p:cNvPr>
          <p:cNvSpPr>
            <a:spLocks noChangeArrowheads="1"/>
          </p:cNvSpPr>
          <p:nvPr/>
        </p:nvSpPr>
        <p:spPr bwMode="auto">
          <a:xfrm>
            <a:off x="1187228" y="2811780"/>
            <a:ext cx="300082" cy="2108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endParaRPr lang="nl-NL" sz="1800" b="0" i="0" u="none" strike="noStrike" baseline="0" dirty="0">
              <a:solidFill>
                <a:srgbClr val="000000"/>
              </a:solidFill>
              <a:latin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nl-NL" altLang="nl-NL" sz="5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sp>
        <p:nvSpPr>
          <p:cNvPr id="6" name="Tekstvak 5">
            <a:extLst>
              <a:ext uri="{FF2B5EF4-FFF2-40B4-BE49-F238E27FC236}">
                <a16:creationId xmlns:a16="http://schemas.microsoft.com/office/drawing/2014/main" id="{7944AB6F-E549-4516-AF54-FE0EB30ABD20}"/>
              </a:ext>
            </a:extLst>
          </p:cNvPr>
          <p:cNvSpPr txBox="1"/>
          <p:nvPr/>
        </p:nvSpPr>
        <p:spPr>
          <a:xfrm>
            <a:off x="1532067" y="2480726"/>
            <a:ext cx="766557" cy="1200329"/>
          </a:xfrm>
          <a:prstGeom prst="rect">
            <a:avLst/>
          </a:prstGeom>
          <a:noFill/>
        </p:spPr>
        <p:txBody>
          <a:bodyPr wrap="none" rtlCol="0">
            <a:spAutoFit/>
          </a:bodyPr>
          <a:lstStyle/>
          <a:p>
            <a:endParaRPr lang="nl-NL" dirty="0"/>
          </a:p>
          <a:p>
            <a:endParaRPr lang="nl-NL" dirty="0"/>
          </a:p>
          <a:p>
            <a:endParaRPr lang="nl-NL" dirty="0"/>
          </a:p>
          <a:p>
            <a:r>
              <a:rPr lang="nl-NL" dirty="0"/>
              <a:t>           </a:t>
            </a:r>
          </a:p>
        </p:txBody>
      </p:sp>
      <p:sp>
        <p:nvSpPr>
          <p:cNvPr id="7" name="Tekstvak 6">
            <a:extLst>
              <a:ext uri="{FF2B5EF4-FFF2-40B4-BE49-F238E27FC236}">
                <a16:creationId xmlns:a16="http://schemas.microsoft.com/office/drawing/2014/main" id="{01D234DE-1E38-48F3-A7A5-C0C71FABEF2A}"/>
              </a:ext>
            </a:extLst>
          </p:cNvPr>
          <p:cNvSpPr txBox="1"/>
          <p:nvPr/>
        </p:nvSpPr>
        <p:spPr>
          <a:xfrm>
            <a:off x="885736" y="1368864"/>
            <a:ext cx="646331" cy="461665"/>
          </a:xfrm>
          <a:prstGeom prst="rect">
            <a:avLst/>
          </a:prstGeom>
          <a:noFill/>
        </p:spPr>
        <p:txBody>
          <a:bodyPr wrap="none" rtlCol="0">
            <a:spAutoFit/>
          </a:bodyPr>
          <a:lstStyle/>
          <a:p>
            <a:pPr marL="457200" indent="-457200">
              <a:buFont typeface="Arial" panose="020B0604020202020204" pitchFamily="34" charset="0"/>
              <a:buChar char="•"/>
            </a:pPr>
            <a:endParaRPr lang="nl-NL" sz="2400" dirty="0">
              <a:latin typeface="+mj-lt"/>
              <a:ea typeface="+mj-ea"/>
              <a:cs typeface="+mj-cs"/>
            </a:endParaRPr>
          </a:p>
        </p:txBody>
      </p:sp>
    </p:spTree>
    <p:extLst>
      <p:ext uri="{BB962C8B-B14F-4D97-AF65-F5344CB8AC3E}">
        <p14:creationId xmlns:p14="http://schemas.microsoft.com/office/powerpoint/2010/main" val="669881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D3F2C5-5EBE-4B8F-80C7-B1CA72C1E8D4}"/>
              </a:ext>
            </a:extLst>
          </p:cNvPr>
          <p:cNvSpPr>
            <a:spLocks noGrp="1"/>
          </p:cNvSpPr>
          <p:nvPr>
            <p:ph type="ctrTitle"/>
          </p:nvPr>
        </p:nvSpPr>
        <p:spPr>
          <a:xfrm>
            <a:off x="1337268" y="822385"/>
            <a:ext cx="10278605" cy="5624423"/>
          </a:xfrm>
        </p:spPr>
        <p:txBody>
          <a:bodyPr>
            <a:noAutofit/>
          </a:bodyPr>
          <a:lstStyle/>
          <a:p>
            <a:pPr lvl="0" algn="l"/>
            <a:r>
              <a:rPr lang="nl-NL" sz="3200" b="1" dirty="0"/>
              <a:t>Toelichting inkoopstrategie: Arrangementen</a:t>
            </a:r>
            <a:br>
              <a:rPr lang="nl-NL" sz="3200" b="1" dirty="0"/>
            </a:br>
            <a:br>
              <a:rPr lang="nl-NL" sz="3200" b="1" dirty="0"/>
            </a:br>
            <a:r>
              <a:rPr lang="nl-NL" sz="2400" dirty="0"/>
              <a:t>3. De omvang van het arrangement wordt per cliënt door de toegang bepaald aan de hand van verschillende leefgebieden/resultaatgebieden:</a:t>
            </a:r>
            <a:br>
              <a:rPr lang="nl-NL" sz="2400" dirty="0"/>
            </a:br>
            <a:r>
              <a:rPr lang="nl-NL" sz="2400" dirty="0"/>
              <a:t>•	Sociaal en persoonlijk functioneren</a:t>
            </a:r>
            <a:br>
              <a:rPr lang="nl-NL" sz="2400" dirty="0"/>
            </a:br>
            <a:r>
              <a:rPr lang="nl-NL" sz="2400" dirty="0"/>
              <a:t>•	Zelfzorg en gezondheid</a:t>
            </a:r>
            <a:br>
              <a:rPr lang="nl-NL" sz="2400" dirty="0"/>
            </a:br>
            <a:r>
              <a:rPr lang="nl-NL" sz="2400" dirty="0"/>
              <a:t>•	Geldzaken</a:t>
            </a:r>
            <a:br>
              <a:rPr lang="nl-NL" sz="2400" dirty="0"/>
            </a:br>
            <a:r>
              <a:rPr lang="nl-NL" sz="2400" dirty="0"/>
              <a:t>•	Zinvolle </a:t>
            </a:r>
            <a:r>
              <a:rPr lang="nl-NL" sz="2400" dirty="0" err="1"/>
              <a:t>Daginvulling</a:t>
            </a:r>
            <a:br>
              <a:rPr lang="nl-NL" sz="2400" dirty="0"/>
            </a:br>
            <a:br>
              <a:rPr lang="nl-NL" sz="2400" dirty="0"/>
            </a:br>
            <a:br>
              <a:rPr lang="nl-NL" sz="2400" dirty="0"/>
            </a:br>
            <a:br>
              <a:rPr lang="nl-NL" sz="2400" dirty="0"/>
            </a:br>
            <a:br>
              <a:rPr lang="nl-NL" sz="2400" dirty="0"/>
            </a:br>
            <a:br>
              <a:rPr lang="nl-NL" sz="2400" dirty="0"/>
            </a:br>
            <a:br>
              <a:rPr lang="nl-NL" sz="2400" dirty="0"/>
            </a:br>
            <a:r>
              <a:rPr lang="nl-NL" sz="1800" dirty="0"/>
              <a:t>	</a:t>
            </a:r>
            <a:br>
              <a:rPr lang="nl-NL" sz="1800" dirty="0"/>
            </a:br>
            <a:endParaRPr lang="nl-NL" sz="1800" dirty="0">
              <a:highlight>
                <a:srgbClr val="FFFF00"/>
              </a:highlight>
            </a:endParaRPr>
          </a:p>
        </p:txBody>
      </p:sp>
      <p:pic>
        <p:nvPicPr>
          <p:cNvPr id="15" name="Afbeelding 14" descr="Afbeelding met tekening&#10;&#10;Automatisch gegenereerde beschrijving">
            <a:extLst>
              <a:ext uri="{FF2B5EF4-FFF2-40B4-BE49-F238E27FC236}">
                <a16:creationId xmlns:a16="http://schemas.microsoft.com/office/drawing/2014/main" id="{A6F4E294-A142-4FD7-9D39-0351E5E01B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73" y="5911253"/>
            <a:ext cx="1281428" cy="579523"/>
          </a:xfrm>
          <a:prstGeom prst="rect">
            <a:avLst/>
          </a:prstGeom>
        </p:spPr>
      </p:pic>
      <p:pic>
        <p:nvPicPr>
          <p:cNvPr id="17" name="Afbeelding 16">
            <a:extLst>
              <a:ext uri="{FF2B5EF4-FFF2-40B4-BE49-F238E27FC236}">
                <a16:creationId xmlns:a16="http://schemas.microsoft.com/office/drawing/2014/main" id="{DD6EC90D-8967-41F6-9F41-64DDCF9DE2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8329" y="5765889"/>
            <a:ext cx="1062634" cy="912867"/>
          </a:xfrm>
          <a:prstGeom prst="rect">
            <a:avLst/>
          </a:prstGeom>
        </p:spPr>
      </p:pic>
      <p:pic>
        <p:nvPicPr>
          <p:cNvPr id="19" name="Afbeelding 18">
            <a:extLst>
              <a:ext uri="{FF2B5EF4-FFF2-40B4-BE49-F238E27FC236}">
                <a16:creationId xmlns:a16="http://schemas.microsoft.com/office/drawing/2014/main" id="{02012307-572A-4387-B681-BB2602918D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6253" y="5939890"/>
            <a:ext cx="2005256" cy="571360"/>
          </a:xfrm>
          <a:prstGeom prst="rect">
            <a:avLst/>
          </a:prstGeom>
        </p:spPr>
      </p:pic>
      <p:pic>
        <p:nvPicPr>
          <p:cNvPr id="21" name="Afbeelding 20">
            <a:extLst>
              <a:ext uri="{FF2B5EF4-FFF2-40B4-BE49-F238E27FC236}">
                <a16:creationId xmlns:a16="http://schemas.microsoft.com/office/drawing/2014/main" id="{B13113D8-B4A0-44FF-90BA-2B3CF50A79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9456" y="6048919"/>
            <a:ext cx="1330691" cy="502336"/>
          </a:xfrm>
          <a:prstGeom prst="rect">
            <a:avLst/>
          </a:prstGeom>
        </p:spPr>
      </p:pic>
      <p:pic>
        <p:nvPicPr>
          <p:cNvPr id="23" name="Afbeelding 22" descr="Afbeelding met tekst&#10;&#10;Automatisch gegenereerde beschrijving">
            <a:extLst>
              <a:ext uri="{FF2B5EF4-FFF2-40B4-BE49-F238E27FC236}">
                <a16:creationId xmlns:a16="http://schemas.microsoft.com/office/drawing/2014/main" id="{B5B99111-D558-4DEF-8DE2-1F9CF13D5C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04237" y="5899885"/>
            <a:ext cx="1611636" cy="651370"/>
          </a:xfrm>
          <a:prstGeom prst="rect">
            <a:avLst/>
          </a:prstGeom>
        </p:spPr>
      </p:pic>
      <p:sp>
        <p:nvSpPr>
          <p:cNvPr id="10" name="Rectangle 3">
            <a:extLst>
              <a:ext uri="{FF2B5EF4-FFF2-40B4-BE49-F238E27FC236}">
                <a16:creationId xmlns:a16="http://schemas.microsoft.com/office/drawing/2014/main" id="{9178ED0E-0AAD-43CD-B9B2-4FC248EE3A6F}"/>
              </a:ext>
            </a:extLst>
          </p:cNvPr>
          <p:cNvSpPr>
            <a:spLocks noChangeArrowheads="1"/>
          </p:cNvSpPr>
          <p:nvPr/>
        </p:nvSpPr>
        <p:spPr bwMode="auto">
          <a:xfrm>
            <a:off x="1187228" y="2811780"/>
            <a:ext cx="300082" cy="2108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endParaRPr lang="nl-NL" sz="1800" b="0" i="0" u="none" strike="noStrike" baseline="0" dirty="0">
              <a:solidFill>
                <a:srgbClr val="000000"/>
              </a:solidFill>
              <a:latin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nl-NL" altLang="nl-NL" sz="5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sp>
        <p:nvSpPr>
          <p:cNvPr id="6" name="Tekstvak 5">
            <a:extLst>
              <a:ext uri="{FF2B5EF4-FFF2-40B4-BE49-F238E27FC236}">
                <a16:creationId xmlns:a16="http://schemas.microsoft.com/office/drawing/2014/main" id="{7944AB6F-E549-4516-AF54-FE0EB30ABD20}"/>
              </a:ext>
            </a:extLst>
          </p:cNvPr>
          <p:cNvSpPr txBox="1"/>
          <p:nvPr/>
        </p:nvSpPr>
        <p:spPr>
          <a:xfrm>
            <a:off x="1532067" y="2480726"/>
            <a:ext cx="766557" cy="1200329"/>
          </a:xfrm>
          <a:prstGeom prst="rect">
            <a:avLst/>
          </a:prstGeom>
          <a:noFill/>
        </p:spPr>
        <p:txBody>
          <a:bodyPr wrap="none" rtlCol="0">
            <a:spAutoFit/>
          </a:bodyPr>
          <a:lstStyle/>
          <a:p>
            <a:endParaRPr lang="nl-NL" dirty="0"/>
          </a:p>
          <a:p>
            <a:endParaRPr lang="nl-NL" dirty="0"/>
          </a:p>
          <a:p>
            <a:endParaRPr lang="nl-NL" dirty="0"/>
          </a:p>
          <a:p>
            <a:r>
              <a:rPr lang="nl-NL" dirty="0"/>
              <a:t>           </a:t>
            </a:r>
          </a:p>
        </p:txBody>
      </p:sp>
      <p:sp>
        <p:nvSpPr>
          <p:cNvPr id="7" name="Tekstvak 6">
            <a:extLst>
              <a:ext uri="{FF2B5EF4-FFF2-40B4-BE49-F238E27FC236}">
                <a16:creationId xmlns:a16="http://schemas.microsoft.com/office/drawing/2014/main" id="{01D234DE-1E38-48F3-A7A5-C0C71FABEF2A}"/>
              </a:ext>
            </a:extLst>
          </p:cNvPr>
          <p:cNvSpPr txBox="1"/>
          <p:nvPr/>
        </p:nvSpPr>
        <p:spPr>
          <a:xfrm>
            <a:off x="885736" y="1368864"/>
            <a:ext cx="646331" cy="461665"/>
          </a:xfrm>
          <a:prstGeom prst="rect">
            <a:avLst/>
          </a:prstGeom>
          <a:noFill/>
        </p:spPr>
        <p:txBody>
          <a:bodyPr wrap="none" rtlCol="0">
            <a:spAutoFit/>
          </a:bodyPr>
          <a:lstStyle/>
          <a:p>
            <a:pPr marL="457200" indent="-457200">
              <a:buFont typeface="Arial" panose="020B0604020202020204" pitchFamily="34" charset="0"/>
              <a:buChar char="•"/>
            </a:pPr>
            <a:endParaRPr lang="nl-NL" sz="2400" dirty="0">
              <a:latin typeface="+mj-lt"/>
              <a:ea typeface="+mj-ea"/>
              <a:cs typeface="+mj-cs"/>
            </a:endParaRPr>
          </a:p>
        </p:txBody>
      </p:sp>
    </p:spTree>
    <p:extLst>
      <p:ext uri="{BB962C8B-B14F-4D97-AF65-F5344CB8AC3E}">
        <p14:creationId xmlns:p14="http://schemas.microsoft.com/office/powerpoint/2010/main" val="709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D3F2C5-5EBE-4B8F-80C7-B1CA72C1E8D4}"/>
              </a:ext>
            </a:extLst>
          </p:cNvPr>
          <p:cNvSpPr>
            <a:spLocks noGrp="1"/>
          </p:cNvSpPr>
          <p:nvPr>
            <p:ph type="ctrTitle"/>
          </p:nvPr>
        </p:nvSpPr>
        <p:spPr>
          <a:xfrm>
            <a:off x="1337268" y="-126521"/>
            <a:ext cx="10135863" cy="7677510"/>
          </a:xfrm>
        </p:spPr>
        <p:txBody>
          <a:bodyPr>
            <a:noAutofit/>
          </a:bodyPr>
          <a:lstStyle/>
          <a:p>
            <a:pPr lvl="0" algn="l"/>
            <a:br>
              <a:rPr lang="nl-NL" sz="3200" b="1" dirty="0"/>
            </a:br>
            <a:br>
              <a:rPr lang="nl-NL" sz="3200" b="1" dirty="0"/>
            </a:br>
            <a:br>
              <a:rPr lang="nl-NL" sz="3200" b="1" dirty="0"/>
            </a:br>
            <a:r>
              <a:rPr lang="nl-NL" sz="3200" b="1" dirty="0"/>
              <a:t>Toelichting inkoopstrategie: Arrangementen </a:t>
            </a:r>
            <a:r>
              <a:rPr lang="nl-NL" sz="3200" dirty="0"/>
              <a:t>	</a:t>
            </a:r>
            <a:br>
              <a:rPr lang="nl-NL" sz="3200" b="1" dirty="0"/>
            </a:br>
            <a:br>
              <a:rPr lang="nl-NL" sz="3200" b="1" dirty="0"/>
            </a:br>
            <a:r>
              <a:rPr lang="nl-NL" sz="2400" dirty="0"/>
              <a:t>4. Er kan op een arrangement voor ambulante ondersteuning worden voortgebouwd voor Beschut Wonen thuis of in een </a:t>
            </a:r>
            <a:r>
              <a:rPr lang="nl-NL" sz="2400" dirty="0" err="1"/>
              <a:t>groepswonenlocatie</a:t>
            </a:r>
            <a:r>
              <a:rPr lang="nl-NL" sz="2400" dirty="0"/>
              <a:t> door extra elementen toe te voegen: </a:t>
            </a:r>
            <a:br>
              <a:rPr lang="nl-NL" sz="2400" dirty="0"/>
            </a:br>
            <a:r>
              <a:rPr lang="nl-NL" sz="2400" dirty="0"/>
              <a:t>•	Bereikbaarheid en/of toezicht in avond en nacht;</a:t>
            </a:r>
            <a:br>
              <a:rPr lang="nl-NL" sz="2400" dirty="0"/>
            </a:br>
            <a:r>
              <a:rPr lang="nl-NL" sz="2400" dirty="0"/>
              <a:t>•	Kosten ten aanzien van (gezamenlijk) wonen (in een groepslocatie) in de 	vorm van: sociaal beheer, ongeplande momenten, vaste aanwezigheid op 	de groep, gemeenschappelijke ruimtes;</a:t>
            </a:r>
            <a:br>
              <a:rPr lang="nl-NL" sz="2400" dirty="0"/>
            </a:br>
            <a:r>
              <a:rPr lang="nl-NL" sz="2400" dirty="0"/>
              <a:t>•	Eventueel kosten van huur van een kamer/woning indien scheiden van 	wonen en zorg niet passend is in de situatie van de cliënt. </a:t>
            </a:r>
            <a:br>
              <a:rPr lang="nl-NL" sz="2400" dirty="0"/>
            </a:br>
            <a:br>
              <a:rPr lang="nl-NL" sz="2400" dirty="0"/>
            </a:br>
            <a:br>
              <a:rPr lang="nl-NL" sz="2400" dirty="0"/>
            </a:br>
            <a:br>
              <a:rPr lang="nl-NL" sz="2400" dirty="0"/>
            </a:br>
            <a:br>
              <a:rPr lang="nl-NL" sz="2400" dirty="0"/>
            </a:br>
            <a:br>
              <a:rPr lang="nl-NL" sz="2400" dirty="0"/>
            </a:br>
            <a:br>
              <a:rPr lang="nl-NL" sz="2400" dirty="0"/>
            </a:br>
            <a:br>
              <a:rPr lang="nl-NL" sz="2400" dirty="0"/>
            </a:br>
            <a:r>
              <a:rPr lang="nl-NL" sz="1800" dirty="0"/>
              <a:t>	</a:t>
            </a:r>
            <a:br>
              <a:rPr lang="nl-NL" sz="1800" dirty="0"/>
            </a:br>
            <a:endParaRPr lang="nl-NL" sz="1800" dirty="0">
              <a:highlight>
                <a:srgbClr val="FFFF00"/>
              </a:highlight>
            </a:endParaRPr>
          </a:p>
        </p:txBody>
      </p:sp>
      <p:pic>
        <p:nvPicPr>
          <p:cNvPr id="15" name="Afbeelding 14" descr="Afbeelding met tekening&#10;&#10;Automatisch gegenereerde beschrijving">
            <a:extLst>
              <a:ext uri="{FF2B5EF4-FFF2-40B4-BE49-F238E27FC236}">
                <a16:creationId xmlns:a16="http://schemas.microsoft.com/office/drawing/2014/main" id="{A6F4E294-A142-4FD7-9D39-0351E5E01B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73" y="5911253"/>
            <a:ext cx="1281428" cy="579523"/>
          </a:xfrm>
          <a:prstGeom prst="rect">
            <a:avLst/>
          </a:prstGeom>
        </p:spPr>
      </p:pic>
      <p:pic>
        <p:nvPicPr>
          <p:cNvPr id="17" name="Afbeelding 16">
            <a:extLst>
              <a:ext uri="{FF2B5EF4-FFF2-40B4-BE49-F238E27FC236}">
                <a16:creationId xmlns:a16="http://schemas.microsoft.com/office/drawing/2014/main" id="{DD6EC90D-8967-41F6-9F41-64DDCF9DE2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8329" y="5765889"/>
            <a:ext cx="1062634" cy="912867"/>
          </a:xfrm>
          <a:prstGeom prst="rect">
            <a:avLst/>
          </a:prstGeom>
        </p:spPr>
      </p:pic>
      <p:pic>
        <p:nvPicPr>
          <p:cNvPr id="19" name="Afbeelding 18">
            <a:extLst>
              <a:ext uri="{FF2B5EF4-FFF2-40B4-BE49-F238E27FC236}">
                <a16:creationId xmlns:a16="http://schemas.microsoft.com/office/drawing/2014/main" id="{02012307-572A-4387-B681-BB2602918D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6253" y="5939890"/>
            <a:ext cx="2005256" cy="571360"/>
          </a:xfrm>
          <a:prstGeom prst="rect">
            <a:avLst/>
          </a:prstGeom>
        </p:spPr>
      </p:pic>
      <p:pic>
        <p:nvPicPr>
          <p:cNvPr id="21" name="Afbeelding 20">
            <a:extLst>
              <a:ext uri="{FF2B5EF4-FFF2-40B4-BE49-F238E27FC236}">
                <a16:creationId xmlns:a16="http://schemas.microsoft.com/office/drawing/2014/main" id="{B13113D8-B4A0-44FF-90BA-2B3CF50A79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9456" y="6048919"/>
            <a:ext cx="1330691" cy="502336"/>
          </a:xfrm>
          <a:prstGeom prst="rect">
            <a:avLst/>
          </a:prstGeom>
        </p:spPr>
      </p:pic>
      <p:pic>
        <p:nvPicPr>
          <p:cNvPr id="23" name="Afbeelding 22" descr="Afbeelding met tekst&#10;&#10;Automatisch gegenereerde beschrijving">
            <a:extLst>
              <a:ext uri="{FF2B5EF4-FFF2-40B4-BE49-F238E27FC236}">
                <a16:creationId xmlns:a16="http://schemas.microsoft.com/office/drawing/2014/main" id="{B5B99111-D558-4DEF-8DE2-1F9CF13D5C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04237" y="5899885"/>
            <a:ext cx="1611636" cy="651370"/>
          </a:xfrm>
          <a:prstGeom prst="rect">
            <a:avLst/>
          </a:prstGeom>
        </p:spPr>
      </p:pic>
      <p:sp>
        <p:nvSpPr>
          <p:cNvPr id="10" name="Rectangle 3">
            <a:extLst>
              <a:ext uri="{FF2B5EF4-FFF2-40B4-BE49-F238E27FC236}">
                <a16:creationId xmlns:a16="http://schemas.microsoft.com/office/drawing/2014/main" id="{9178ED0E-0AAD-43CD-B9B2-4FC248EE3A6F}"/>
              </a:ext>
            </a:extLst>
          </p:cNvPr>
          <p:cNvSpPr>
            <a:spLocks noChangeArrowheads="1"/>
          </p:cNvSpPr>
          <p:nvPr/>
        </p:nvSpPr>
        <p:spPr bwMode="auto">
          <a:xfrm>
            <a:off x="1187228" y="2811780"/>
            <a:ext cx="300082" cy="2108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endParaRPr lang="nl-NL" sz="1800" b="0" i="0" u="none" strike="noStrike" baseline="0" dirty="0">
              <a:solidFill>
                <a:srgbClr val="000000"/>
              </a:solidFill>
              <a:latin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nl-NL" altLang="nl-NL" sz="5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sp>
        <p:nvSpPr>
          <p:cNvPr id="6" name="Tekstvak 5">
            <a:extLst>
              <a:ext uri="{FF2B5EF4-FFF2-40B4-BE49-F238E27FC236}">
                <a16:creationId xmlns:a16="http://schemas.microsoft.com/office/drawing/2014/main" id="{7944AB6F-E549-4516-AF54-FE0EB30ABD20}"/>
              </a:ext>
            </a:extLst>
          </p:cNvPr>
          <p:cNvSpPr txBox="1"/>
          <p:nvPr/>
        </p:nvSpPr>
        <p:spPr>
          <a:xfrm>
            <a:off x="1487310" y="2468071"/>
            <a:ext cx="766557" cy="1200329"/>
          </a:xfrm>
          <a:prstGeom prst="rect">
            <a:avLst/>
          </a:prstGeom>
          <a:noFill/>
        </p:spPr>
        <p:txBody>
          <a:bodyPr wrap="none" rtlCol="0">
            <a:spAutoFit/>
          </a:bodyPr>
          <a:lstStyle/>
          <a:p>
            <a:endParaRPr lang="nl-NL" dirty="0"/>
          </a:p>
          <a:p>
            <a:endParaRPr lang="nl-NL" dirty="0"/>
          </a:p>
          <a:p>
            <a:endParaRPr lang="nl-NL" dirty="0"/>
          </a:p>
          <a:p>
            <a:r>
              <a:rPr lang="nl-NL" dirty="0"/>
              <a:t>           </a:t>
            </a:r>
          </a:p>
        </p:txBody>
      </p:sp>
      <p:sp>
        <p:nvSpPr>
          <p:cNvPr id="7" name="Tekstvak 6">
            <a:extLst>
              <a:ext uri="{FF2B5EF4-FFF2-40B4-BE49-F238E27FC236}">
                <a16:creationId xmlns:a16="http://schemas.microsoft.com/office/drawing/2014/main" id="{01D234DE-1E38-48F3-A7A5-C0C71FABEF2A}"/>
              </a:ext>
            </a:extLst>
          </p:cNvPr>
          <p:cNvSpPr txBox="1"/>
          <p:nvPr/>
        </p:nvSpPr>
        <p:spPr>
          <a:xfrm>
            <a:off x="885736" y="1368864"/>
            <a:ext cx="646331" cy="461665"/>
          </a:xfrm>
          <a:prstGeom prst="rect">
            <a:avLst/>
          </a:prstGeom>
          <a:noFill/>
        </p:spPr>
        <p:txBody>
          <a:bodyPr wrap="none" rtlCol="0">
            <a:spAutoFit/>
          </a:bodyPr>
          <a:lstStyle/>
          <a:p>
            <a:pPr marL="457200" indent="-457200">
              <a:buFont typeface="Arial" panose="020B0604020202020204" pitchFamily="34" charset="0"/>
              <a:buChar char="•"/>
            </a:pPr>
            <a:endParaRPr lang="nl-NL" sz="2400" dirty="0">
              <a:latin typeface="+mj-lt"/>
              <a:ea typeface="+mj-ea"/>
              <a:cs typeface="+mj-cs"/>
            </a:endParaRPr>
          </a:p>
        </p:txBody>
      </p:sp>
    </p:spTree>
    <p:extLst>
      <p:ext uri="{BB962C8B-B14F-4D97-AF65-F5344CB8AC3E}">
        <p14:creationId xmlns:p14="http://schemas.microsoft.com/office/powerpoint/2010/main" val="348417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D3F2C5-5EBE-4B8F-80C7-B1CA72C1E8D4}"/>
              </a:ext>
            </a:extLst>
          </p:cNvPr>
          <p:cNvSpPr>
            <a:spLocks noGrp="1"/>
          </p:cNvSpPr>
          <p:nvPr>
            <p:ph type="ctrTitle"/>
          </p:nvPr>
        </p:nvSpPr>
        <p:spPr>
          <a:xfrm>
            <a:off x="1337268" y="-126520"/>
            <a:ext cx="10135863" cy="7795948"/>
          </a:xfrm>
        </p:spPr>
        <p:txBody>
          <a:bodyPr>
            <a:noAutofit/>
          </a:bodyPr>
          <a:lstStyle/>
          <a:p>
            <a:pPr lvl="0" algn="l"/>
            <a:br>
              <a:rPr lang="nl-NL" sz="3200" b="1" dirty="0"/>
            </a:br>
            <a:br>
              <a:rPr lang="nl-NL" sz="3200" b="1" dirty="0"/>
            </a:br>
            <a:br>
              <a:rPr lang="nl-NL" sz="3200" b="1" dirty="0"/>
            </a:br>
            <a:r>
              <a:rPr lang="nl-NL" sz="3200" b="1" dirty="0"/>
              <a:t>Toelichting inkoopstrategie: Arrangementen</a:t>
            </a:r>
            <a:br>
              <a:rPr lang="nl-NL" sz="3200" b="1" dirty="0"/>
            </a:br>
            <a:br>
              <a:rPr lang="nl-NL" sz="2400" dirty="0"/>
            </a:br>
            <a:r>
              <a:rPr lang="nl-NL" sz="2400" dirty="0"/>
              <a:t>5. Per resultaatgebied wordt naar problemen en gevraagde oplossing gekeken en hierbij  wordt de mate van inzet ingeschat. Alle scores op de resultaatgebieden te samen bepalen de (financiële) omvang van het arrangement per cliënt.</a:t>
            </a:r>
            <a:br>
              <a:rPr lang="nl-NL" sz="2400" dirty="0"/>
            </a:br>
            <a:br>
              <a:rPr lang="nl-NL" sz="2400" dirty="0"/>
            </a:br>
            <a:r>
              <a:rPr lang="nl-NL" sz="2400" dirty="0"/>
              <a:t>6. In de regel zal er ten aanzien van te behalen doelen en samenstelling van arrangement worden gewerkt met een mate van volgtijdelijkheid.  </a:t>
            </a:r>
            <a:br>
              <a:rPr lang="nl-NL" sz="2400" dirty="0"/>
            </a:br>
            <a:br>
              <a:rPr lang="nl-NL" sz="2400" dirty="0"/>
            </a:br>
            <a:r>
              <a:rPr lang="nl-NL" sz="2400" dirty="0"/>
              <a:t>7. Per cliënt zal ook gekeken worden naar het (herstel)perspectief en dat bepaalt mede de duur van indicatie (kort, middellang, lang) en/of eerste tussenevaluatie.</a:t>
            </a:r>
            <a:br>
              <a:rPr lang="nl-NL" sz="2400" dirty="0"/>
            </a:br>
            <a:br>
              <a:rPr lang="nl-NL" sz="2400" dirty="0"/>
            </a:br>
            <a:br>
              <a:rPr lang="nl-NL" sz="2400" dirty="0"/>
            </a:br>
            <a:br>
              <a:rPr lang="nl-NL" sz="2400" dirty="0"/>
            </a:br>
            <a:br>
              <a:rPr lang="nl-NL" sz="2400" dirty="0"/>
            </a:br>
            <a:br>
              <a:rPr lang="nl-NL" sz="2400" dirty="0"/>
            </a:br>
            <a:br>
              <a:rPr lang="nl-NL" sz="2400" dirty="0"/>
            </a:br>
            <a:r>
              <a:rPr lang="nl-NL" sz="1800" dirty="0"/>
              <a:t>	</a:t>
            </a:r>
            <a:br>
              <a:rPr lang="nl-NL" sz="1800" dirty="0"/>
            </a:br>
            <a:endParaRPr lang="nl-NL" sz="1800" dirty="0">
              <a:highlight>
                <a:srgbClr val="FFFF00"/>
              </a:highlight>
            </a:endParaRPr>
          </a:p>
        </p:txBody>
      </p:sp>
      <p:pic>
        <p:nvPicPr>
          <p:cNvPr id="15" name="Afbeelding 14" descr="Afbeelding met tekening&#10;&#10;Automatisch gegenereerde beschrijving">
            <a:extLst>
              <a:ext uri="{FF2B5EF4-FFF2-40B4-BE49-F238E27FC236}">
                <a16:creationId xmlns:a16="http://schemas.microsoft.com/office/drawing/2014/main" id="{A6F4E294-A142-4FD7-9D39-0351E5E01B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73" y="5911253"/>
            <a:ext cx="1281428" cy="579523"/>
          </a:xfrm>
          <a:prstGeom prst="rect">
            <a:avLst/>
          </a:prstGeom>
        </p:spPr>
      </p:pic>
      <p:pic>
        <p:nvPicPr>
          <p:cNvPr id="17" name="Afbeelding 16">
            <a:extLst>
              <a:ext uri="{FF2B5EF4-FFF2-40B4-BE49-F238E27FC236}">
                <a16:creationId xmlns:a16="http://schemas.microsoft.com/office/drawing/2014/main" id="{DD6EC90D-8967-41F6-9F41-64DDCF9DE2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8329" y="5765889"/>
            <a:ext cx="1062634" cy="912867"/>
          </a:xfrm>
          <a:prstGeom prst="rect">
            <a:avLst/>
          </a:prstGeom>
        </p:spPr>
      </p:pic>
      <p:pic>
        <p:nvPicPr>
          <p:cNvPr id="19" name="Afbeelding 18">
            <a:extLst>
              <a:ext uri="{FF2B5EF4-FFF2-40B4-BE49-F238E27FC236}">
                <a16:creationId xmlns:a16="http://schemas.microsoft.com/office/drawing/2014/main" id="{02012307-572A-4387-B681-BB2602918D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6253" y="5939890"/>
            <a:ext cx="2005256" cy="571360"/>
          </a:xfrm>
          <a:prstGeom prst="rect">
            <a:avLst/>
          </a:prstGeom>
        </p:spPr>
      </p:pic>
      <p:pic>
        <p:nvPicPr>
          <p:cNvPr id="21" name="Afbeelding 20">
            <a:extLst>
              <a:ext uri="{FF2B5EF4-FFF2-40B4-BE49-F238E27FC236}">
                <a16:creationId xmlns:a16="http://schemas.microsoft.com/office/drawing/2014/main" id="{B13113D8-B4A0-44FF-90BA-2B3CF50A79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9456" y="6048919"/>
            <a:ext cx="1330691" cy="502336"/>
          </a:xfrm>
          <a:prstGeom prst="rect">
            <a:avLst/>
          </a:prstGeom>
        </p:spPr>
      </p:pic>
      <p:pic>
        <p:nvPicPr>
          <p:cNvPr id="23" name="Afbeelding 22" descr="Afbeelding met tekst&#10;&#10;Automatisch gegenereerde beschrijving">
            <a:extLst>
              <a:ext uri="{FF2B5EF4-FFF2-40B4-BE49-F238E27FC236}">
                <a16:creationId xmlns:a16="http://schemas.microsoft.com/office/drawing/2014/main" id="{B5B99111-D558-4DEF-8DE2-1F9CF13D5C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04237" y="5899885"/>
            <a:ext cx="1611636" cy="651370"/>
          </a:xfrm>
          <a:prstGeom prst="rect">
            <a:avLst/>
          </a:prstGeom>
        </p:spPr>
      </p:pic>
      <p:sp>
        <p:nvSpPr>
          <p:cNvPr id="10" name="Rectangle 3">
            <a:extLst>
              <a:ext uri="{FF2B5EF4-FFF2-40B4-BE49-F238E27FC236}">
                <a16:creationId xmlns:a16="http://schemas.microsoft.com/office/drawing/2014/main" id="{9178ED0E-0AAD-43CD-B9B2-4FC248EE3A6F}"/>
              </a:ext>
            </a:extLst>
          </p:cNvPr>
          <p:cNvSpPr>
            <a:spLocks noChangeArrowheads="1"/>
          </p:cNvSpPr>
          <p:nvPr/>
        </p:nvSpPr>
        <p:spPr bwMode="auto">
          <a:xfrm>
            <a:off x="1187228" y="2811780"/>
            <a:ext cx="300082" cy="2108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endParaRPr lang="nl-NL" sz="1800" b="0" i="0" u="none" strike="noStrike" baseline="0" dirty="0">
              <a:solidFill>
                <a:srgbClr val="000000"/>
              </a:solidFill>
              <a:latin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nl-NL" altLang="nl-NL" sz="5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sp>
        <p:nvSpPr>
          <p:cNvPr id="6" name="Tekstvak 5">
            <a:extLst>
              <a:ext uri="{FF2B5EF4-FFF2-40B4-BE49-F238E27FC236}">
                <a16:creationId xmlns:a16="http://schemas.microsoft.com/office/drawing/2014/main" id="{7944AB6F-E549-4516-AF54-FE0EB30ABD20}"/>
              </a:ext>
            </a:extLst>
          </p:cNvPr>
          <p:cNvSpPr txBox="1"/>
          <p:nvPr/>
        </p:nvSpPr>
        <p:spPr>
          <a:xfrm>
            <a:off x="1487310" y="2468071"/>
            <a:ext cx="766557" cy="923330"/>
          </a:xfrm>
          <a:prstGeom prst="rect">
            <a:avLst/>
          </a:prstGeom>
          <a:noFill/>
        </p:spPr>
        <p:txBody>
          <a:bodyPr wrap="none" rtlCol="0">
            <a:spAutoFit/>
          </a:bodyPr>
          <a:lstStyle/>
          <a:p>
            <a:endParaRPr lang="nl-NL" dirty="0"/>
          </a:p>
          <a:p>
            <a:endParaRPr lang="nl-NL" dirty="0"/>
          </a:p>
          <a:p>
            <a:r>
              <a:rPr lang="nl-NL" dirty="0"/>
              <a:t>           </a:t>
            </a:r>
          </a:p>
        </p:txBody>
      </p:sp>
      <p:sp>
        <p:nvSpPr>
          <p:cNvPr id="7" name="Tekstvak 6">
            <a:extLst>
              <a:ext uri="{FF2B5EF4-FFF2-40B4-BE49-F238E27FC236}">
                <a16:creationId xmlns:a16="http://schemas.microsoft.com/office/drawing/2014/main" id="{01D234DE-1E38-48F3-A7A5-C0C71FABEF2A}"/>
              </a:ext>
            </a:extLst>
          </p:cNvPr>
          <p:cNvSpPr txBox="1"/>
          <p:nvPr/>
        </p:nvSpPr>
        <p:spPr>
          <a:xfrm>
            <a:off x="885736" y="1368864"/>
            <a:ext cx="646331" cy="461665"/>
          </a:xfrm>
          <a:prstGeom prst="rect">
            <a:avLst/>
          </a:prstGeom>
          <a:noFill/>
        </p:spPr>
        <p:txBody>
          <a:bodyPr wrap="none" rtlCol="0">
            <a:spAutoFit/>
          </a:bodyPr>
          <a:lstStyle/>
          <a:p>
            <a:pPr marL="457200" indent="-457200">
              <a:buFont typeface="Arial" panose="020B0604020202020204" pitchFamily="34" charset="0"/>
              <a:buChar char="•"/>
            </a:pPr>
            <a:endParaRPr lang="nl-NL" sz="2400" dirty="0">
              <a:latin typeface="+mj-lt"/>
              <a:ea typeface="+mj-ea"/>
              <a:cs typeface="+mj-cs"/>
            </a:endParaRPr>
          </a:p>
        </p:txBody>
      </p:sp>
    </p:spTree>
    <p:extLst>
      <p:ext uri="{BB962C8B-B14F-4D97-AF65-F5344CB8AC3E}">
        <p14:creationId xmlns:p14="http://schemas.microsoft.com/office/powerpoint/2010/main" val="1708864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D3F2C5-5EBE-4B8F-80C7-B1CA72C1E8D4}"/>
              </a:ext>
            </a:extLst>
          </p:cNvPr>
          <p:cNvSpPr>
            <a:spLocks noGrp="1"/>
          </p:cNvSpPr>
          <p:nvPr>
            <p:ph type="ctrTitle"/>
          </p:nvPr>
        </p:nvSpPr>
        <p:spPr>
          <a:xfrm>
            <a:off x="1337268" y="-126521"/>
            <a:ext cx="10135863" cy="8476891"/>
          </a:xfrm>
        </p:spPr>
        <p:txBody>
          <a:bodyPr>
            <a:noAutofit/>
          </a:bodyPr>
          <a:lstStyle/>
          <a:p>
            <a:pPr lvl="0" algn="l"/>
            <a:br>
              <a:rPr lang="nl-NL" sz="3200" b="1" dirty="0"/>
            </a:br>
            <a:br>
              <a:rPr lang="nl-NL" sz="3200" b="1" dirty="0"/>
            </a:br>
            <a:br>
              <a:rPr lang="nl-NL" sz="3200" b="1" dirty="0"/>
            </a:br>
            <a:r>
              <a:rPr lang="nl-NL" sz="3200" b="1" dirty="0"/>
              <a:t>Toelichting inkoopstrategie: Arrangementen</a:t>
            </a:r>
            <a:br>
              <a:rPr lang="nl-NL" sz="3200" b="1" dirty="0"/>
            </a:br>
            <a:br>
              <a:rPr lang="nl-NL" sz="2400" dirty="0"/>
            </a:br>
            <a:r>
              <a:rPr lang="nl-NL" sz="2400" dirty="0"/>
              <a:t>8. Het werken met en financiering in arrangementen gaat uit van gemiddelde cliëntfinanciering (net als nu). Dat betekent dat er vanuit gegaan wordt dat aanbieders fluctuaties in de benodigde inzet uitmiddelen in de tijd en over het gehele cliëntenbestand.</a:t>
            </a:r>
            <a:br>
              <a:rPr lang="nl-NL" sz="2400" dirty="0"/>
            </a:br>
            <a:br>
              <a:rPr lang="nl-NL" sz="2400" dirty="0"/>
            </a:br>
            <a:r>
              <a:rPr lang="nl-NL" sz="2400" dirty="0"/>
              <a:t>9. Aanpassing van het arrangement per cliënt gaat in de regel op vastgesteld evaluatiemoment of tussentijds bij een life event.</a:t>
            </a:r>
            <a:br>
              <a:rPr lang="nl-NL" sz="2400" dirty="0"/>
            </a:br>
            <a:br>
              <a:rPr lang="nl-NL" sz="2400" dirty="0"/>
            </a:br>
            <a:r>
              <a:rPr lang="nl-NL" sz="2400" dirty="0"/>
              <a:t>10. Intentie is afschaffing van controle op feitelijk geleverde uren /dagdelen ten opzichte van afgegeven indicatie per cliënt en de daaraan verbonden terugbetalingsregels.</a:t>
            </a:r>
            <a:br>
              <a:rPr lang="nl-NL" sz="2400" dirty="0"/>
            </a:br>
            <a:br>
              <a:rPr lang="nl-NL" sz="2400" dirty="0"/>
            </a:br>
            <a:br>
              <a:rPr lang="nl-NL" sz="2400" dirty="0"/>
            </a:br>
            <a:br>
              <a:rPr lang="nl-NL" sz="2400" dirty="0"/>
            </a:br>
            <a:br>
              <a:rPr lang="nl-NL" sz="2400" dirty="0"/>
            </a:br>
            <a:br>
              <a:rPr lang="nl-NL" sz="2400" dirty="0"/>
            </a:br>
            <a:br>
              <a:rPr lang="nl-NL" sz="2400" dirty="0"/>
            </a:br>
            <a:br>
              <a:rPr lang="nl-NL" sz="2400" dirty="0"/>
            </a:br>
            <a:br>
              <a:rPr lang="nl-NL" sz="2400" dirty="0"/>
            </a:br>
            <a:r>
              <a:rPr lang="nl-NL" sz="1800" dirty="0"/>
              <a:t>	</a:t>
            </a:r>
            <a:br>
              <a:rPr lang="nl-NL" sz="1800" dirty="0"/>
            </a:br>
            <a:endParaRPr lang="nl-NL" sz="1800" dirty="0">
              <a:highlight>
                <a:srgbClr val="FFFF00"/>
              </a:highlight>
            </a:endParaRPr>
          </a:p>
        </p:txBody>
      </p:sp>
      <p:pic>
        <p:nvPicPr>
          <p:cNvPr id="15" name="Afbeelding 14" descr="Afbeelding met tekening&#10;&#10;Automatisch gegenereerde beschrijving">
            <a:extLst>
              <a:ext uri="{FF2B5EF4-FFF2-40B4-BE49-F238E27FC236}">
                <a16:creationId xmlns:a16="http://schemas.microsoft.com/office/drawing/2014/main" id="{A6F4E294-A142-4FD7-9D39-0351E5E01B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73" y="5911253"/>
            <a:ext cx="1281428" cy="579523"/>
          </a:xfrm>
          <a:prstGeom prst="rect">
            <a:avLst/>
          </a:prstGeom>
        </p:spPr>
      </p:pic>
      <p:pic>
        <p:nvPicPr>
          <p:cNvPr id="17" name="Afbeelding 16">
            <a:extLst>
              <a:ext uri="{FF2B5EF4-FFF2-40B4-BE49-F238E27FC236}">
                <a16:creationId xmlns:a16="http://schemas.microsoft.com/office/drawing/2014/main" id="{DD6EC90D-8967-41F6-9F41-64DDCF9DE2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8329" y="5765889"/>
            <a:ext cx="1062634" cy="912867"/>
          </a:xfrm>
          <a:prstGeom prst="rect">
            <a:avLst/>
          </a:prstGeom>
        </p:spPr>
      </p:pic>
      <p:pic>
        <p:nvPicPr>
          <p:cNvPr id="19" name="Afbeelding 18">
            <a:extLst>
              <a:ext uri="{FF2B5EF4-FFF2-40B4-BE49-F238E27FC236}">
                <a16:creationId xmlns:a16="http://schemas.microsoft.com/office/drawing/2014/main" id="{02012307-572A-4387-B681-BB2602918D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6253" y="5939890"/>
            <a:ext cx="2005256" cy="571360"/>
          </a:xfrm>
          <a:prstGeom prst="rect">
            <a:avLst/>
          </a:prstGeom>
        </p:spPr>
      </p:pic>
      <p:pic>
        <p:nvPicPr>
          <p:cNvPr id="21" name="Afbeelding 20">
            <a:extLst>
              <a:ext uri="{FF2B5EF4-FFF2-40B4-BE49-F238E27FC236}">
                <a16:creationId xmlns:a16="http://schemas.microsoft.com/office/drawing/2014/main" id="{B13113D8-B4A0-44FF-90BA-2B3CF50A79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9456" y="6048919"/>
            <a:ext cx="1330691" cy="502336"/>
          </a:xfrm>
          <a:prstGeom prst="rect">
            <a:avLst/>
          </a:prstGeom>
        </p:spPr>
      </p:pic>
      <p:pic>
        <p:nvPicPr>
          <p:cNvPr id="23" name="Afbeelding 22" descr="Afbeelding met tekst&#10;&#10;Automatisch gegenereerde beschrijving">
            <a:extLst>
              <a:ext uri="{FF2B5EF4-FFF2-40B4-BE49-F238E27FC236}">
                <a16:creationId xmlns:a16="http://schemas.microsoft.com/office/drawing/2014/main" id="{B5B99111-D558-4DEF-8DE2-1F9CF13D5C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04237" y="5899885"/>
            <a:ext cx="1611636" cy="651370"/>
          </a:xfrm>
          <a:prstGeom prst="rect">
            <a:avLst/>
          </a:prstGeom>
        </p:spPr>
      </p:pic>
      <p:sp>
        <p:nvSpPr>
          <p:cNvPr id="10" name="Rectangle 3">
            <a:extLst>
              <a:ext uri="{FF2B5EF4-FFF2-40B4-BE49-F238E27FC236}">
                <a16:creationId xmlns:a16="http://schemas.microsoft.com/office/drawing/2014/main" id="{9178ED0E-0AAD-43CD-B9B2-4FC248EE3A6F}"/>
              </a:ext>
            </a:extLst>
          </p:cNvPr>
          <p:cNvSpPr>
            <a:spLocks noChangeArrowheads="1"/>
          </p:cNvSpPr>
          <p:nvPr/>
        </p:nvSpPr>
        <p:spPr bwMode="auto">
          <a:xfrm>
            <a:off x="1187228" y="2811780"/>
            <a:ext cx="300082" cy="2108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endParaRPr lang="nl-NL" sz="1800" b="0" i="0" u="none" strike="noStrike" baseline="0" dirty="0">
              <a:solidFill>
                <a:srgbClr val="000000"/>
              </a:solidFill>
              <a:latin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nl-NL" altLang="nl-NL"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nl-NL" altLang="nl-NL" sz="5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sp>
        <p:nvSpPr>
          <p:cNvPr id="6" name="Tekstvak 5">
            <a:extLst>
              <a:ext uri="{FF2B5EF4-FFF2-40B4-BE49-F238E27FC236}">
                <a16:creationId xmlns:a16="http://schemas.microsoft.com/office/drawing/2014/main" id="{7944AB6F-E549-4516-AF54-FE0EB30ABD20}"/>
              </a:ext>
            </a:extLst>
          </p:cNvPr>
          <p:cNvSpPr txBox="1"/>
          <p:nvPr/>
        </p:nvSpPr>
        <p:spPr>
          <a:xfrm>
            <a:off x="1487310" y="2468071"/>
            <a:ext cx="766557" cy="923330"/>
          </a:xfrm>
          <a:prstGeom prst="rect">
            <a:avLst/>
          </a:prstGeom>
          <a:noFill/>
        </p:spPr>
        <p:txBody>
          <a:bodyPr wrap="none" rtlCol="0">
            <a:spAutoFit/>
          </a:bodyPr>
          <a:lstStyle/>
          <a:p>
            <a:endParaRPr lang="nl-NL" dirty="0"/>
          </a:p>
          <a:p>
            <a:endParaRPr lang="nl-NL" dirty="0"/>
          </a:p>
          <a:p>
            <a:r>
              <a:rPr lang="nl-NL" dirty="0"/>
              <a:t>           </a:t>
            </a:r>
          </a:p>
        </p:txBody>
      </p:sp>
      <p:sp>
        <p:nvSpPr>
          <p:cNvPr id="7" name="Tekstvak 6">
            <a:extLst>
              <a:ext uri="{FF2B5EF4-FFF2-40B4-BE49-F238E27FC236}">
                <a16:creationId xmlns:a16="http://schemas.microsoft.com/office/drawing/2014/main" id="{01D234DE-1E38-48F3-A7A5-C0C71FABEF2A}"/>
              </a:ext>
            </a:extLst>
          </p:cNvPr>
          <p:cNvSpPr txBox="1"/>
          <p:nvPr/>
        </p:nvSpPr>
        <p:spPr>
          <a:xfrm>
            <a:off x="885736" y="1368864"/>
            <a:ext cx="646331" cy="461665"/>
          </a:xfrm>
          <a:prstGeom prst="rect">
            <a:avLst/>
          </a:prstGeom>
          <a:noFill/>
        </p:spPr>
        <p:txBody>
          <a:bodyPr wrap="none" rtlCol="0">
            <a:spAutoFit/>
          </a:bodyPr>
          <a:lstStyle/>
          <a:p>
            <a:pPr marL="457200" indent="-457200">
              <a:buFont typeface="Arial" panose="020B0604020202020204" pitchFamily="34" charset="0"/>
              <a:buChar char="•"/>
            </a:pPr>
            <a:endParaRPr lang="nl-NL" sz="2400" dirty="0">
              <a:latin typeface="+mj-lt"/>
              <a:ea typeface="+mj-ea"/>
              <a:cs typeface="+mj-cs"/>
            </a:endParaRPr>
          </a:p>
        </p:txBody>
      </p:sp>
    </p:spTree>
    <p:extLst>
      <p:ext uri="{BB962C8B-B14F-4D97-AF65-F5344CB8AC3E}">
        <p14:creationId xmlns:p14="http://schemas.microsoft.com/office/powerpoint/2010/main" val="4229569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59A7841151529478302477E12732121" ma:contentTypeVersion="12" ma:contentTypeDescription="Een nieuw document maken." ma:contentTypeScope="" ma:versionID="4ab962540be14881293a447d390bdb19">
  <xsd:schema xmlns:xsd="http://www.w3.org/2001/XMLSchema" xmlns:xs="http://www.w3.org/2001/XMLSchema" xmlns:p="http://schemas.microsoft.com/office/2006/metadata/properties" xmlns:ns3="1a5d09ac-5794-461a-b1f7-077150fe439b" xmlns:ns4="214e4986-6e46-423e-9f61-b9838713a7cf" targetNamespace="http://schemas.microsoft.com/office/2006/metadata/properties" ma:root="true" ma:fieldsID="21af9258a40662ebd060aeb74a2ed226" ns3:_="" ns4:_="">
    <xsd:import namespace="1a5d09ac-5794-461a-b1f7-077150fe439b"/>
    <xsd:import namespace="214e4986-6e46-423e-9f61-b9838713a7cf"/>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a5d09ac-5794-461a-b1f7-077150fe43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14e4986-6e46-423e-9f61-b9838713a7cf" elementFormDefault="qualified">
    <xsd:import namespace="http://schemas.microsoft.com/office/2006/documentManagement/types"/>
    <xsd:import namespace="http://schemas.microsoft.com/office/infopath/2007/PartnerControls"/>
    <xsd:element name="SharedWithUsers" ma:index="1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Gedeeld met details" ma:internalName="SharedWithDetails" ma:readOnly="true">
      <xsd:simpleType>
        <xsd:restriction base="dms:Note">
          <xsd:maxLength value="255"/>
        </xsd:restriction>
      </xsd:simpleType>
    </xsd:element>
    <xsd:element name="SharingHintHash" ma:index="12" nillable="true" ma:displayName="Hint-hash dele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EB1026A-8B89-4F46-9D48-C3DB561267E6}">
  <ds:schemaRefs>
    <ds:schemaRef ds:uri="http://schemas.microsoft.com/sharepoint/v3/contenttype/forms"/>
  </ds:schemaRefs>
</ds:datastoreItem>
</file>

<file path=customXml/itemProps2.xml><?xml version="1.0" encoding="utf-8"?>
<ds:datastoreItem xmlns:ds="http://schemas.openxmlformats.org/officeDocument/2006/customXml" ds:itemID="{EE27E2F2-F301-4973-AA1C-E0AD04BD9EA9}">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1a5d09ac-5794-461a-b1f7-077150fe439b"/>
    <ds:schemaRef ds:uri="214e4986-6e46-423e-9f61-b9838713a7cf"/>
    <ds:schemaRef ds:uri="http://www.w3.org/XML/1998/namespace"/>
    <ds:schemaRef ds:uri="http://purl.org/dc/dcmitype/"/>
  </ds:schemaRefs>
</ds:datastoreItem>
</file>

<file path=customXml/itemProps3.xml><?xml version="1.0" encoding="utf-8"?>
<ds:datastoreItem xmlns:ds="http://schemas.openxmlformats.org/officeDocument/2006/customXml" ds:itemID="{5EDB12CF-14BC-489C-9DCC-FB156CF0EFA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a5d09ac-5794-461a-b1f7-077150fe439b"/>
    <ds:schemaRef ds:uri="214e4986-6e46-423e-9f61-b9838713a7c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2072</TotalTime>
  <Words>164</Words>
  <Application>Microsoft Office PowerPoint</Application>
  <PresentationFormat>Breedbeeld</PresentationFormat>
  <Paragraphs>226</Paragraphs>
  <Slides>12</Slides>
  <Notes>12</Notes>
  <HiddenSlides>0</HiddenSlides>
  <MMClips>0</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12</vt:i4>
      </vt:variant>
    </vt:vector>
  </HeadingPairs>
  <TitlesOfParts>
    <vt:vector size="18" baseType="lpstr">
      <vt:lpstr>Arial</vt:lpstr>
      <vt:lpstr>Calibri</vt:lpstr>
      <vt:lpstr>Calibri Light</vt:lpstr>
      <vt:lpstr>Ebrima</vt:lpstr>
      <vt:lpstr>Times New Roman</vt:lpstr>
      <vt:lpstr>Kantoorthema</vt:lpstr>
      <vt:lpstr>Informatiebijeenkomst Aanbieders Inkoop Wmo maatwerkvoorzieningen per 1 januari 2023  </vt:lpstr>
      <vt:lpstr>                       Programma  Welkom  - Terugblik - Toelichting inkoopstrategie:  - Percelen  - Arrangementen   - Intensiteiten - Verdere proces           </vt:lpstr>
      <vt:lpstr>                           Terugblik     27 oktober 2020:  -input opgehaald op een aantal thema’s     1 juni 2021:  -het waarom  -de visie en te bereiken doelen  -planning      13 juli 2021:   -herstelgericht/structureel  -GGZ/LVB (NAH, LG)/ouderen  -leefgebieden  -tandem toegang-aanbieders  -tredes  -huishoudelijke ondersteuning             </vt:lpstr>
      <vt:lpstr>  Toelichting inkoopstrategie: Inkooppercelen                </vt:lpstr>
      <vt:lpstr>Toelichting inkoopstrategie: Arrangementen  1. Een arrangement is een bundeling van producten zoals jullie die nu kennen (minimaal begeleiding en dagbesteding);   2. Op cliëntniveau is één aanbieder verantwoordelijk voor de doelrealisatie van het arrangement. Aanbieder moet de gehele ondersteuning uit het arrangement – eventueel als combinant of met onderaannemers – kunnen leveren.    * andere steden met arrangementenmodel: Rotterdam &amp; Den Haag        </vt:lpstr>
      <vt:lpstr>Toelichting inkoopstrategie: Arrangementen  3. De omvang van het arrangement wordt per cliënt door de toegang bepaald aan de hand van verschillende leefgebieden/resultaatgebieden: • Sociaal en persoonlijk functioneren • Zelfzorg en gezondheid • Geldzaken • Zinvolle Daginvulling         </vt:lpstr>
      <vt:lpstr>   Toelichting inkoopstrategie: Arrangementen    4. Er kan op een arrangement voor ambulante ondersteuning worden voortgebouwd voor Beschut Wonen thuis of in een groepswonenlocatie door extra elementen toe te voegen:  • Bereikbaarheid en/of toezicht in avond en nacht; • Kosten ten aanzien van (gezamenlijk) wonen (in een groepslocatie) in de  vorm van: sociaal beheer, ongeplande momenten, vaste aanwezigheid op  de groep, gemeenschappelijke ruimtes; • Eventueel kosten van huur van een kamer/woning indien scheiden van  wonen en zorg niet passend is in de situatie van de cliënt.           </vt:lpstr>
      <vt:lpstr>   Toelichting inkoopstrategie: Arrangementen  5. Per resultaatgebied wordt naar problemen en gevraagde oplossing gekeken en hierbij  wordt de mate van inzet ingeschat. Alle scores op de resultaatgebieden te samen bepalen de (financiële) omvang van het arrangement per cliënt.  6. In de regel zal er ten aanzien van te behalen doelen en samenstelling van arrangement worden gewerkt met een mate van volgtijdelijkheid.    7. Per cliënt zal ook gekeken worden naar het (herstel)perspectief en dat bepaalt mede de duur van indicatie (kort, middellang, lang) en/of eerste tussenevaluatie.         </vt:lpstr>
      <vt:lpstr>   Toelichting inkoopstrategie: Arrangementen  8. Het werken met en financiering in arrangementen gaat uit van gemiddelde cliëntfinanciering (net als nu). Dat betekent dat er vanuit gegaan wordt dat aanbieders fluctuaties in de benodigde inzet uitmiddelen in de tijd en over het gehele cliëntenbestand.  9. Aanpassing van het arrangement per cliënt gaat in de regel op vastgesteld evaluatiemoment of tussentijds bij een life event.  10. Intentie is afschaffing van controle op feitelijk geleverde uren /dagdelen ten opzichte van afgegeven indicatie per cliënt en de daaraan verbonden terugbetalingsregels.           </vt:lpstr>
      <vt:lpstr>     Arrangementen in beeld          </vt:lpstr>
      <vt:lpstr>    Arrangementen: eerste opzet                   </vt:lpstr>
      <vt:lpstr>   Verdere proces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Oers, Roel van</dc:creator>
  <cp:lastModifiedBy>Linnemans, Ingrid</cp:lastModifiedBy>
  <cp:revision>86</cp:revision>
  <cp:lastPrinted>2021-10-05T07:00:05Z</cp:lastPrinted>
  <dcterms:created xsi:type="dcterms:W3CDTF">2020-10-22T06:44:41Z</dcterms:created>
  <dcterms:modified xsi:type="dcterms:W3CDTF">2021-10-05T13:48:06Z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0x010100F59A7841151529478302477E12732121</vt:lpwstr>
  </property>
</Properties>
</file>