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256" r:id="rId5"/>
    <p:sldId id="262" r:id="rId6"/>
    <p:sldId id="268" r:id="rId7"/>
    <p:sldId id="277" r:id="rId8"/>
    <p:sldId id="278" r:id="rId9"/>
    <p:sldId id="279" r:id="rId10"/>
    <p:sldId id="281" r:id="rId11"/>
    <p:sldId id="285" r:id="rId12"/>
    <p:sldId id="280" r:id="rId13"/>
    <p:sldId id="283" r:id="rId14"/>
    <p:sldId id="284" r:id="rId15"/>
    <p:sldId id="261" r:id="rId16"/>
  </p:sldIdLst>
  <p:sldSz cx="12192000" cy="6858000"/>
  <p:notesSz cx="6886575" cy="10017125"/>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emans, Ingrid" initials="LI" lastIdx="1" clrIdx="0">
    <p:extLst>
      <p:ext uri="{19B8F6BF-5375-455C-9EA6-DF929625EA0E}">
        <p15:presenceInfo xmlns:p15="http://schemas.microsoft.com/office/powerpoint/2012/main" userId="S::i.linnemans@leiden.nl::38c29719-d956-410c-a220-1afd37298c8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74808" autoAdjust="0"/>
  </p:normalViewPr>
  <p:slideViewPr>
    <p:cSldViewPr snapToGrid="0">
      <p:cViewPr varScale="1">
        <p:scale>
          <a:sx n="61" d="100"/>
          <a:sy n="61" d="100"/>
        </p:scale>
        <p:origin x="72" y="288"/>
      </p:cViewPr>
      <p:guideLst/>
    </p:cSldViewPr>
  </p:slideViewPr>
  <p:notesTextViewPr>
    <p:cViewPr>
      <p:scale>
        <a:sx n="3" d="2"/>
        <a:sy n="3" d="2"/>
      </p:scale>
      <p:origin x="0" y="0"/>
    </p:cViewPr>
  </p:notesTextViewPr>
  <p:notesViewPr>
    <p:cSldViewPr snapToGrid="0">
      <p:cViewPr varScale="1">
        <p:scale>
          <a:sx n="98" d="100"/>
          <a:sy n="98" d="100"/>
        </p:scale>
        <p:origin x="3588"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84183" cy="502596"/>
          </a:xfrm>
          <a:prstGeom prst="rect">
            <a:avLst/>
          </a:prstGeom>
        </p:spPr>
        <p:txBody>
          <a:bodyPr vert="horz" lIns="96588" tIns="48294" rIns="96588" bIns="48294" rtlCol="0"/>
          <a:lstStyle>
            <a:lvl1pPr algn="l">
              <a:defRPr sz="1300"/>
            </a:lvl1pPr>
          </a:lstStyle>
          <a:p>
            <a:endParaRPr lang="nl-NL"/>
          </a:p>
        </p:txBody>
      </p:sp>
      <p:sp>
        <p:nvSpPr>
          <p:cNvPr id="3" name="Tijdelijke aanduiding voor datum 2"/>
          <p:cNvSpPr>
            <a:spLocks noGrp="1"/>
          </p:cNvSpPr>
          <p:nvPr>
            <p:ph type="dt" idx="1"/>
          </p:nvPr>
        </p:nvSpPr>
        <p:spPr>
          <a:xfrm>
            <a:off x="3900799" y="0"/>
            <a:ext cx="2984183" cy="502596"/>
          </a:xfrm>
          <a:prstGeom prst="rect">
            <a:avLst/>
          </a:prstGeom>
        </p:spPr>
        <p:txBody>
          <a:bodyPr vert="horz" lIns="96588" tIns="48294" rIns="96588" bIns="48294" rtlCol="0"/>
          <a:lstStyle>
            <a:lvl1pPr algn="r">
              <a:defRPr sz="1300"/>
            </a:lvl1pPr>
          </a:lstStyle>
          <a:p>
            <a:fld id="{CAE403FF-A2FF-4CAE-9CB0-971B4E765AA4}" type="datetimeFigureOut">
              <a:rPr lang="nl-NL" smtClean="0"/>
              <a:t>16-7-2021</a:t>
            </a:fld>
            <a:endParaRPr lang="nl-NL"/>
          </a:p>
        </p:txBody>
      </p:sp>
      <p:sp>
        <p:nvSpPr>
          <p:cNvPr id="4" name="Tijdelijke aanduiding voor dia-afbeelding 3"/>
          <p:cNvSpPr>
            <a:spLocks noGrp="1" noRot="1" noChangeAspect="1"/>
          </p:cNvSpPr>
          <p:nvPr>
            <p:ph type="sldImg" idx="2"/>
          </p:nvPr>
        </p:nvSpPr>
        <p:spPr>
          <a:xfrm>
            <a:off x="439738" y="1252538"/>
            <a:ext cx="6007100" cy="3379787"/>
          </a:xfrm>
          <a:prstGeom prst="rect">
            <a:avLst/>
          </a:prstGeom>
          <a:noFill/>
          <a:ln w="12700">
            <a:solidFill>
              <a:prstClr val="black"/>
            </a:solidFill>
          </a:ln>
        </p:spPr>
        <p:txBody>
          <a:bodyPr vert="horz" lIns="96588" tIns="48294" rIns="96588" bIns="48294" rtlCol="0" anchor="ctr"/>
          <a:lstStyle/>
          <a:p>
            <a:endParaRPr lang="nl-NL"/>
          </a:p>
        </p:txBody>
      </p:sp>
      <p:sp>
        <p:nvSpPr>
          <p:cNvPr id="5" name="Tijdelijke aanduiding voor notities 4"/>
          <p:cNvSpPr>
            <a:spLocks noGrp="1"/>
          </p:cNvSpPr>
          <p:nvPr>
            <p:ph type="body" sz="quarter" idx="3"/>
          </p:nvPr>
        </p:nvSpPr>
        <p:spPr>
          <a:xfrm>
            <a:off x="688658" y="4820741"/>
            <a:ext cx="5509260" cy="3944243"/>
          </a:xfrm>
          <a:prstGeom prst="rect">
            <a:avLst/>
          </a:prstGeom>
        </p:spPr>
        <p:txBody>
          <a:bodyPr vert="horz" lIns="96588" tIns="48294" rIns="96588" bIns="48294"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514531"/>
            <a:ext cx="2984183" cy="502595"/>
          </a:xfrm>
          <a:prstGeom prst="rect">
            <a:avLst/>
          </a:prstGeom>
        </p:spPr>
        <p:txBody>
          <a:bodyPr vert="horz" lIns="96588" tIns="48294" rIns="96588" bIns="48294" rtlCol="0" anchor="b"/>
          <a:lstStyle>
            <a:lvl1pPr algn="l">
              <a:defRPr sz="1300"/>
            </a:lvl1pPr>
          </a:lstStyle>
          <a:p>
            <a:endParaRPr lang="nl-NL"/>
          </a:p>
        </p:txBody>
      </p:sp>
      <p:sp>
        <p:nvSpPr>
          <p:cNvPr id="7" name="Tijdelijke aanduiding voor dianummer 6"/>
          <p:cNvSpPr>
            <a:spLocks noGrp="1"/>
          </p:cNvSpPr>
          <p:nvPr>
            <p:ph type="sldNum" sz="quarter" idx="5"/>
          </p:nvPr>
        </p:nvSpPr>
        <p:spPr>
          <a:xfrm>
            <a:off x="3900799" y="9514531"/>
            <a:ext cx="2984183" cy="502595"/>
          </a:xfrm>
          <a:prstGeom prst="rect">
            <a:avLst/>
          </a:prstGeom>
        </p:spPr>
        <p:txBody>
          <a:bodyPr vert="horz" lIns="96588" tIns="48294" rIns="96588" bIns="48294" rtlCol="0" anchor="b"/>
          <a:lstStyle>
            <a:lvl1pPr algn="r">
              <a:defRPr sz="1300"/>
            </a:lvl1pPr>
          </a:lstStyle>
          <a:p>
            <a:fld id="{19E36E94-6123-4F7C-A743-2CD2E5655D54}" type="slidenum">
              <a:rPr lang="nl-NL" smtClean="0"/>
              <a:t>‹nr.›</a:t>
            </a:fld>
            <a:endParaRPr lang="nl-NL"/>
          </a:p>
        </p:txBody>
      </p:sp>
    </p:spTree>
    <p:extLst>
      <p:ext uri="{BB962C8B-B14F-4D97-AF65-F5344CB8AC3E}">
        <p14:creationId xmlns:p14="http://schemas.microsoft.com/office/powerpoint/2010/main" val="4154672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1</a:t>
            </a:fld>
            <a:endParaRPr lang="nl-NL"/>
          </a:p>
        </p:txBody>
      </p:sp>
    </p:spTree>
    <p:extLst>
      <p:ext uri="{BB962C8B-B14F-4D97-AF65-F5344CB8AC3E}">
        <p14:creationId xmlns:p14="http://schemas.microsoft.com/office/powerpoint/2010/main" val="317729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a:xfrm>
            <a:off x="840206" y="4820741"/>
            <a:ext cx="5509260" cy="3944243"/>
          </a:xfrm>
        </p:spPr>
        <p:txBody>
          <a:bodyPr/>
          <a:lstStyle/>
          <a:p>
            <a:r>
              <a:rPr lang="nl-NL" u="sng" dirty="0"/>
              <a:t>Presentatie:</a:t>
            </a:r>
          </a:p>
          <a:p>
            <a:r>
              <a:rPr lang="nl-NL" dirty="0"/>
              <a:t>Aangepast plaatje van Rebel, dus bekend voor MZ aanbieders</a:t>
            </a:r>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10</a:t>
            </a:fld>
            <a:endParaRPr lang="nl-NL"/>
          </a:p>
        </p:txBody>
      </p:sp>
    </p:spTree>
    <p:extLst>
      <p:ext uri="{BB962C8B-B14F-4D97-AF65-F5344CB8AC3E}">
        <p14:creationId xmlns:p14="http://schemas.microsoft.com/office/powerpoint/2010/main" val="9093173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a:xfrm>
            <a:off x="840206" y="4820741"/>
            <a:ext cx="5509260" cy="3944243"/>
          </a:xfrm>
        </p:spPr>
        <p:txBody>
          <a:bodyPr/>
          <a:lstStyle/>
          <a:p>
            <a:r>
              <a:rPr lang="nl-NL" u="sng" dirty="0"/>
              <a:t>Presentatie</a:t>
            </a:r>
          </a:p>
          <a:p>
            <a:pPr marL="181103" indent="-181103">
              <a:buFontTx/>
              <a:buChar char="-"/>
            </a:pPr>
            <a:r>
              <a:rPr lang="nl-NL" dirty="0"/>
              <a:t>Eerste opzet is een combinatie van Den Haag en Rotterdam (huidig):</a:t>
            </a:r>
          </a:p>
          <a:p>
            <a:pPr marL="664043" lvl="1" indent="-181103">
              <a:buFont typeface="Courier New" panose="02070309020205020404" pitchFamily="49" charset="0"/>
              <a:buChar char="o"/>
            </a:pPr>
            <a:r>
              <a:rPr lang="nl-NL" dirty="0"/>
              <a:t>Treden Ondersteuning iets uitgebreider dan Den Haag</a:t>
            </a:r>
          </a:p>
          <a:p>
            <a:pPr marL="664043" lvl="1" indent="-181103">
              <a:buFont typeface="Courier New" panose="02070309020205020404" pitchFamily="49" charset="0"/>
              <a:buChar char="o"/>
            </a:pPr>
            <a:r>
              <a:rPr lang="nl-NL" dirty="0"/>
              <a:t>Treden Bereikbaarheid is vergelijkbaar Rotterdam</a:t>
            </a:r>
          </a:p>
          <a:p>
            <a:pPr marL="664043" lvl="1" indent="-181103">
              <a:buFont typeface="Courier New" panose="02070309020205020404" pitchFamily="49" charset="0"/>
              <a:buChar char="o"/>
            </a:pPr>
            <a:r>
              <a:rPr lang="nl-NL" dirty="0"/>
              <a:t>Treden (gezamenlijk) wonen is vergelijkbaar het Den Haag </a:t>
            </a:r>
          </a:p>
          <a:p>
            <a:pPr marL="664043" lvl="1" indent="-181103">
              <a:buFont typeface="Courier New" panose="02070309020205020404" pitchFamily="49" charset="0"/>
              <a:buChar char="o"/>
            </a:pPr>
            <a:endParaRPr lang="nl-NL" dirty="0"/>
          </a:p>
          <a:p>
            <a:pPr marL="181103" indent="-181103">
              <a:buFont typeface="Arial" panose="020B0604020202020204" pitchFamily="34" charset="0"/>
              <a:buChar char="•"/>
            </a:pPr>
            <a:r>
              <a:rPr lang="nl-NL" dirty="0"/>
              <a:t>Per leefgebied kan hoeveelheid toegepaste treden verschillend zijn. Tevens hoeven treden niet gelijk te zijn per leefgebied (dus bijvoorbeeld voor SPF kan het 0,75, 2, 3, 4,5 en 6 uur per week zijn en bij zelfzorg bijvoorbeeld 1, 1,5, 3 en 5 uur per week)   </a:t>
            </a:r>
          </a:p>
          <a:p>
            <a:endParaRPr lang="nl-NL" dirty="0"/>
          </a:p>
          <a:p>
            <a:r>
              <a:rPr lang="nl-NL" dirty="0"/>
              <a:t>In </a:t>
            </a:r>
            <a:r>
              <a:rPr lang="nl-NL" dirty="0" err="1"/>
              <a:t>breakout</a:t>
            </a:r>
            <a:r>
              <a:rPr lang="nl-NL" dirty="0"/>
              <a:t> rooms gedachtewisseling over:</a:t>
            </a:r>
          </a:p>
          <a:p>
            <a:r>
              <a:rPr lang="nl-NL" dirty="0"/>
              <a:t>- Wat wilt u vanuit uw cliëntengroep meegeven voor de inrichting of toepassing van het arrangementenmodel ? </a:t>
            </a:r>
          </a:p>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11</a:t>
            </a:fld>
            <a:endParaRPr lang="nl-NL"/>
          </a:p>
        </p:txBody>
      </p:sp>
    </p:spTree>
    <p:extLst>
      <p:ext uri="{BB962C8B-B14F-4D97-AF65-F5344CB8AC3E}">
        <p14:creationId xmlns:p14="http://schemas.microsoft.com/office/powerpoint/2010/main" val="20228202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12</a:t>
            </a:fld>
            <a:endParaRPr lang="nl-NL"/>
          </a:p>
        </p:txBody>
      </p:sp>
    </p:spTree>
    <p:extLst>
      <p:ext uri="{BB962C8B-B14F-4D97-AF65-F5344CB8AC3E}">
        <p14:creationId xmlns:p14="http://schemas.microsoft.com/office/powerpoint/2010/main" val="820269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468313" y="1252538"/>
            <a:ext cx="5949950" cy="3348037"/>
          </a:xfrm>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2</a:t>
            </a:fld>
            <a:endParaRPr lang="nl-NL"/>
          </a:p>
        </p:txBody>
      </p:sp>
    </p:spTree>
    <p:extLst>
      <p:ext uri="{BB962C8B-B14F-4D97-AF65-F5344CB8AC3E}">
        <p14:creationId xmlns:p14="http://schemas.microsoft.com/office/powerpoint/2010/main" val="3132850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u="sng" dirty="0"/>
              <a:t>Inleiding:</a:t>
            </a:r>
          </a:p>
          <a:p>
            <a:r>
              <a:rPr lang="nl-NL" dirty="0"/>
              <a:t>Terugverwijzen naar 1 juni: het waarom, de inhoudelijke veranderopgaven.</a:t>
            </a:r>
          </a:p>
          <a:p>
            <a:endParaRPr lang="nl-NL" u="sng" dirty="0"/>
          </a:p>
          <a:p>
            <a:r>
              <a:rPr lang="nl-NL" u="sng" dirty="0"/>
              <a:t>Presentatie:</a:t>
            </a:r>
          </a:p>
          <a:p>
            <a:r>
              <a:rPr lang="nl-NL" dirty="0"/>
              <a:t>Voor aanbieders van MZ die aan expertmeetings van Rebel in opdracht van HR hebben meegedaan, zullen de arrangementen al bekend zijn. Zij zullen veel herkennen. </a:t>
            </a:r>
          </a:p>
          <a:p>
            <a:endParaRPr lang="nl-NL" dirty="0"/>
          </a:p>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3</a:t>
            </a:fld>
            <a:endParaRPr lang="nl-NL"/>
          </a:p>
        </p:txBody>
      </p:sp>
    </p:spTree>
    <p:extLst>
      <p:ext uri="{BB962C8B-B14F-4D97-AF65-F5344CB8AC3E}">
        <p14:creationId xmlns:p14="http://schemas.microsoft.com/office/powerpoint/2010/main" val="3671446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a:xfrm>
            <a:off x="688657" y="4820741"/>
            <a:ext cx="5690166" cy="3944243"/>
          </a:xfrm>
        </p:spPr>
        <p:txBody>
          <a:bodyPr/>
          <a:lstStyle/>
          <a:p>
            <a:r>
              <a:rPr lang="nl-NL" dirty="0"/>
              <a:t>In </a:t>
            </a:r>
            <a:r>
              <a:rPr lang="nl-NL" dirty="0" err="1"/>
              <a:t>breakout</a:t>
            </a:r>
            <a:r>
              <a:rPr lang="nl-NL" dirty="0"/>
              <a:t> rooms gedachtewisseling over:</a:t>
            </a:r>
          </a:p>
          <a:p>
            <a:pPr marL="181103" indent="-181103">
              <a:buFontTx/>
              <a:buChar char="-"/>
            </a:pPr>
            <a:r>
              <a:rPr lang="nl-NL" dirty="0"/>
              <a:t>Worden de segmenten ook inkooppercelen ?</a:t>
            </a:r>
          </a:p>
          <a:p>
            <a:pPr marL="664043" lvl="1" indent="-181103">
              <a:buFontTx/>
              <a:buChar char="-"/>
            </a:pPr>
            <a:r>
              <a:rPr lang="nl-NL" dirty="0"/>
              <a:t>Op basis van welke redenen zouden we dat moeten doen ?</a:t>
            </a:r>
          </a:p>
          <a:p>
            <a:pPr marL="1146983" lvl="2" indent="-181103">
              <a:buFont typeface="Courier New" panose="02070309020205020404" pitchFamily="49" charset="0"/>
              <a:buChar char="o"/>
            </a:pPr>
            <a:r>
              <a:rPr lang="nl-NL" dirty="0"/>
              <a:t>Overzichtelijkheid voor toegang en cliënten</a:t>
            </a:r>
          </a:p>
          <a:p>
            <a:pPr marL="1146983" lvl="2" indent="-181103">
              <a:buFont typeface="Courier New" panose="02070309020205020404" pitchFamily="49" charset="0"/>
              <a:buChar char="o"/>
            </a:pPr>
            <a:r>
              <a:rPr lang="nl-NL" dirty="0"/>
              <a:t>Meer contracteren van aanbieders die gespecialiseerd zijn in een cliëntengroep</a:t>
            </a:r>
          </a:p>
          <a:p>
            <a:pPr marL="1146983" lvl="2" indent="-181103">
              <a:buFont typeface="Courier New" panose="02070309020205020404" pitchFamily="49" charset="0"/>
              <a:buChar char="o"/>
            </a:pPr>
            <a:r>
              <a:rPr lang="nl-NL" dirty="0"/>
              <a:t>Doelgroep vraagt andere afspraken / arrangement </a:t>
            </a:r>
          </a:p>
          <a:p>
            <a:pPr marL="1146983" lvl="2" indent="-181103">
              <a:buFont typeface="Courier New" panose="02070309020205020404" pitchFamily="49" charset="0"/>
              <a:buChar char="o"/>
            </a:pPr>
            <a:r>
              <a:rPr lang="nl-NL" dirty="0"/>
              <a:t>Financieel (andere CAO / andere afwijkende functiemix)</a:t>
            </a:r>
          </a:p>
          <a:p>
            <a:pPr marL="181103" indent="-181103">
              <a:buFontTx/>
              <a:buChar char="-"/>
            </a:pPr>
            <a:r>
              <a:rPr lang="nl-NL" dirty="0"/>
              <a:t>Wat kunt u meegeven over de afbakening/ benaming van de segmenten / percelen ?</a:t>
            </a:r>
          </a:p>
          <a:p>
            <a:pPr marL="664043" lvl="1" indent="-181103">
              <a:buFontTx/>
              <a:buChar char="-"/>
            </a:pPr>
            <a:r>
              <a:rPr lang="nl-NL" dirty="0"/>
              <a:t>Moeten we Volwassenen herstelgericht aanhouden of bv (O)GGZ en jongvolwassenen ?</a:t>
            </a:r>
          </a:p>
          <a:p>
            <a:pPr marL="664043" lvl="1" indent="-181103">
              <a:buFontTx/>
              <a:buChar char="-"/>
            </a:pPr>
            <a:r>
              <a:rPr lang="nl-NL" dirty="0"/>
              <a:t>Moeten we Volwassenen stabiliserend aanhouden of bv LVB &amp; LG ?</a:t>
            </a:r>
          </a:p>
          <a:p>
            <a:pPr marL="664043" lvl="1" indent="-181103">
              <a:buFontTx/>
              <a:buChar char="-"/>
            </a:pPr>
            <a:r>
              <a:rPr lang="nl-NL" dirty="0"/>
              <a:t>Moeten we Volwassenen met complexe problematiek aanhouden of Wonen met begeleiding ?</a:t>
            </a:r>
          </a:p>
          <a:p>
            <a:pPr lvl="1"/>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4</a:t>
            </a:fld>
            <a:endParaRPr lang="nl-NL"/>
          </a:p>
        </p:txBody>
      </p:sp>
    </p:spTree>
    <p:extLst>
      <p:ext uri="{BB962C8B-B14F-4D97-AF65-F5344CB8AC3E}">
        <p14:creationId xmlns:p14="http://schemas.microsoft.com/office/powerpoint/2010/main" val="4285621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u="sng" dirty="0"/>
              <a:t>Presentatie:</a:t>
            </a:r>
          </a:p>
          <a:p>
            <a:r>
              <a:rPr lang="nl-NL" dirty="0"/>
              <a:t>Voor aanbieders van MZ die aan expertmeetings van Rebel in opdracht van HR hebben meegedaan, zullen de arrangementen al bekend zijn. Zij zullen veel herkennen. </a:t>
            </a:r>
          </a:p>
          <a:p>
            <a:pPr defTabSz="965881">
              <a:lnSpc>
                <a:spcPct val="107000"/>
              </a:lnSpc>
              <a:defRPr/>
            </a:pPr>
            <a:endParaRPr lang="nl-NL" dirty="0"/>
          </a:p>
          <a:p>
            <a:pPr defTabSz="965881">
              <a:lnSpc>
                <a:spcPct val="107000"/>
              </a:lnSpc>
              <a:defRPr/>
            </a:pPr>
            <a:r>
              <a:rPr lang="nl-NL" dirty="0"/>
              <a:t>Presentatie</a:t>
            </a:r>
          </a:p>
          <a:p>
            <a:pPr defTabSz="965881">
              <a:lnSpc>
                <a:spcPct val="107000"/>
              </a:lnSpc>
              <a:defRPr/>
            </a:pPr>
            <a:r>
              <a:rPr lang="nl-NL" dirty="0"/>
              <a:t>- Andere steden met arrangementmodellen zijn Rotterdam, Den Haag en Almere</a:t>
            </a:r>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5</a:t>
            </a:fld>
            <a:endParaRPr lang="nl-NL"/>
          </a:p>
        </p:txBody>
      </p:sp>
    </p:spTree>
    <p:extLst>
      <p:ext uri="{BB962C8B-B14F-4D97-AF65-F5344CB8AC3E}">
        <p14:creationId xmlns:p14="http://schemas.microsoft.com/office/powerpoint/2010/main" val="1716588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u="sng" dirty="0"/>
              <a:t>Presentatie:</a:t>
            </a:r>
          </a:p>
          <a:p>
            <a:r>
              <a:rPr lang="nl-NL" dirty="0"/>
              <a:t>In expertmeetings van Rebel in opdracht van HR al eerste verkenning gedaan welke elementen van beschut/beschermd wonen je niet moet vergeten in de aanvullende modules. </a:t>
            </a:r>
          </a:p>
          <a:p>
            <a:pPr defTabSz="965881">
              <a:lnSpc>
                <a:spcPct val="107000"/>
              </a:lnSpc>
              <a:defRPr/>
            </a:pPr>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6</a:t>
            </a:fld>
            <a:endParaRPr lang="nl-NL"/>
          </a:p>
        </p:txBody>
      </p:sp>
    </p:spTree>
    <p:extLst>
      <p:ext uri="{BB962C8B-B14F-4D97-AF65-F5344CB8AC3E}">
        <p14:creationId xmlns:p14="http://schemas.microsoft.com/office/powerpoint/2010/main" val="3296125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u="sng" dirty="0"/>
              <a:t>Presentatie:</a:t>
            </a:r>
          </a:p>
          <a:p>
            <a:r>
              <a:rPr lang="nl-NL" dirty="0"/>
              <a:t>In expertmeetings van Rebel in opdracht van HR al geconcludeerd dat naast de vormgeving van het arrangementenmodel, ook vooral het gaat om de toepassing ervan (zijn zaken in beton gegoten of zit er flexibiliteit in systeem)</a:t>
            </a:r>
          </a:p>
          <a:p>
            <a:pPr defTabSz="965881">
              <a:lnSpc>
                <a:spcPct val="107000"/>
              </a:lnSpc>
              <a:defRPr/>
            </a:pPr>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7</a:t>
            </a:fld>
            <a:endParaRPr lang="nl-NL"/>
          </a:p>
        </p:txBody>
      </p:sp>
    </p:spTree>
    <p:extLst>
      <p:ext uri="{BB962C8B-B14F-4D97-AF65-F5344CB8AC3E}">
        <p14:creationId xmlns:p14="http://schemas.microsoft.com/office/powerpoint/2010/main" val="542122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u="sng" dirty="0"/>
              <a:t>Presentatie:</a:t>
            </a:r>
          </a:p>
          <a:p>
            <a:r>
              <a:rPr lang="nl-NL" dirty="0"/>
              <a:t>In expertmeetings van Rebel in opdracht van HR al geconcludeerd dat naast de vormgeving van het arrangementenmodel, ook vooral het gaat om de toepassing ervan (zijn zaken in beton gegoten of zit er flexibiliteit in systeem)</a:t>
            </a:r>
          </a:p>
          <a:p>
            <a:pPr defTabSz="965881">
              <a:lnSpc>
                <a:spcPct val="107000"/>
              </a:lnSpc>
              <a:defRPr/>
            </a:pPr>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8</a:t>
            </a:fld>
            <a:endParaRPr lang="nl-NL"/>
          </a:p>
        </p:txBody>
      </p:sp>
    </p:spTree>
    <p:extLst>
      <p:ext uri="{BB962C8B-B14F-4D97-AF65-F5344CB8AC3E}">
        <p14:creationId xmlns:p14="http://schemas.microsoft.com/office/powerpoint/2010/main" val="3692327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a:xfrm>
            <a:off x="840206" y="4820741"/>
            <a:ext cx="5509260" cy="3944243"/>
          </a:xfrm>
        </p:spPr>
        <p:txBody>
          <a:bodyPr/>
          <a:lstStyle/>
          <a:p>
            <a:r>
              <a:rPr lang="nl-NL" dirty="0"/>
              <a:t>In </a:t>
            </a:r>
            <a:r>
              <a:rPr lang="nl-NL" dirty="0" err="1"/>
              <a:t>breakout</a:t>
            </a:r>
            <a:r>
              <a:rPr lang="nl-NL" dirty="0"/>
              <a:t> rooms gedachtewisseling over:</a:t>
            </a:r>
          </a:p>
          <a:p>
            <a:pPr marL="181103" indent="-181103">
              <a:buFontTx/>
              <a:buChar char="-"/>
            </a:pPr>
            <a:r>
              <a:rPr lang="nl-NL" dirty="0"/>
              <a:t>Welke ideeën/ wensen heeft u om hierin een goed tandem te vormen met de toegang ?</a:t>
            </a:r>
          </a:p>
          <a:p>
            <a:pPr marL="181103" indent="-181103">
              <a:buFontTx/>
              <a:buChar char="-"/>
            </a:pPr>
            <a:r>
              <a:rPr lang="nl-NL" dirty="0"/>
              <a:t>-Wat wilt u vanuit uw cliëntengroep meegeven voor de inrichting of toepassing van het arrangementenmodel ? </a:t>
            </a:r>
          </a:p>
          <a:p>
            <a:pPr marL="181103" indent="-181103">
              <a:buFontTx/>
              <a:buChar char="-"/>
            </a:pPr>
            <a:r>
              <a:rPr lang="nl-NL" dirty="0"/>
              <a:t>Indicatie arrangement voor bepaalde duur versus mogelijk tot tussentijds aanpassen ervan</a:t>
            </a:r>
          </a:p>
          <a:p>
            <a:pPr marL="181103" indent="-181103">
              <a:buFontTx/>
              <a:buChar char="-"/>
            </a:pPr>
            <a:r>
              <a:rPr lang="nl-NL" dirty="0"/>
              <a:t>Indien gemeenten in plaats van bestaande controle een andere manier van inzicht op de daadwerkelijke levering zouden willen hebben, welke ideeën heeft u dan die uitvoerbaar en niet te administratief belastend zijn voor aanbieders ? </a:t>
            </a:r>
          </a:p>
          <a:p>
            <a:pPr marL="181103" indent="-181103">
              <a:buFontTx/>
              <a:buChar char="-"/>
            </a:pPr>
            <a:r>
              <a:rPr lang="nl-NL" dirty="0"/>
              <a:t>Indien u voorziet dat u niet het volledige arrangement zult kunnen leveren voor de cliëntgroep (het segment/perceel) waarvoor u nu actief bent, verwacht u dan gemakkelijk samenwerkingspartners te vinden om in combinatie mee te gaan doen aan de inkoop ?</a:t>
            </a:r>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9</a:t>
            </a:fld>
            <a:endParaRPr lang="nl-NL"/>
          </a:p>
        </p:txBody>
      </p:sp>
    </p:spTree>
    <p:extLst>
      <p:ext uri="{BB962C8B-B14F-4D97-AF65-F5344CB8AC3E}">
        <p14:creationId xmlns:p14="http://schemas.microsoft.com/office/powerpoint/2010/main" val="30096075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19652A-B994-4D98-AAE9-B5CDDE107FEC}"/>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A9781E0F-D8B3-4928-9119-3859CFD5CF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FB60A330-6504-4EE8-9834-5A21BAE42D63}"/>
              </a:ext>
            </a:extLst>
          </p:cNvPr>
          <p:cNvSpPr>
            <a:spLocks noGrp="1"/>
          </p:cNvSpPr>
          <p:nvPr>
            <p:ph type="dt" sz="half" idx="10"/>
          </p:nvPr>
        </p:nvSpPr>
        <p:spPr/>
        <p:txBody>
          <a:bodyPr/>
          <a:lstStyle/>
          <a:p>
            <a:fld id="{0C902105-095D-46EE-B21F-BD21FD49FEF1}" type="datetimeFigureOut">
              <a:rPr lang="nl-NL" smtClean="0"/>
              <a:t>16-7-2021</a:t>
            </a:fld>
            <a:endParaRPr lang="nl-NL"/>
          </a:p>
        </p:txBody>
      </p:sp>
      <p:sp>
        <p:nvSpPr>
          <p:cNvPr id="5" name="Tijdelijke aanduiding voor voettekst 4">
            <a:extLst>
              <a:ext uri="{FF2B5EF4-FFF2-40B4-BE49-F238E27FC236}">
                <a16:creationId xmlns:a16="http://schemas.microsoft.com/office/drawing/2014/main" id="{A993C1AC-E745-44A2-9C17-73233CACFC4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396367C-39AF-4751-ACD2-6BCD3762773C}"/>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3922722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26CB6A-4AD2-40CB-9AF7-0F6F9BC04158}"/>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30DE11EF-BFC8-484F-9FA5-4F509D7B72ED}"/>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3D54B9A-4510-4F9C-A99E-7EA6DDCC9434}"/>
              </a:ext>
            </a:extLst>
          </p:cNvPr>
          <p:cNvSpPr>
            <a:spLocks noGrp="1"/>
          </p:cNvSpPr>
          <p:nvPr>
            <p:ph type="dt" sz="half" idx="10"/>
          </p:nvPr>
        </p:nvSpPr>
        <p:spPr/>
        <p:txBody>
          <a:bodyPr/>
          <a:lstStyle/>
          <a:p>
            <a:fld id="{0C902105-095D-46EE-B21F-BD21FD49FEF1}" type="datetimeFigureOut">
              <a:rPr lang="nl-NL" smtClean="0"/>
              <a:t>16-7-2021</a:t>
            </a:fld>
            <a:endParaRPr lang="nl-NL"/>
          </a:p>
        </p:txBody>
      </p:sp>
      <p:sp>
        <p:nvSpPr>
          <p:cNvPr id="5" name="Tijdelijke aanduiding voor voettekst 4">
            <a:extLst>
              <a:ext uri="{FF2B5EF4-FFF2-40B4-BE49-F238E27FC236}">
                <a16:creationId xmlns:a16="http://schemas.microsoft.com/office/drawing/2014/main" id="{66C48350-C4CA-4556-96D9-8700D174FB5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C06C51C-8ABB-49D9-A4FA-73E6982A5650}"/>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3623490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6B0E85AE-3AF7-4309-B53A-2D786FD463F6}"/>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F0DBAEBC-0B56-4B16-B2AD-A718BB615C5C}"/>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30EEFFF-22B4-4545-8016-AE71DBA6A959}"/>
              </a:ext>
            </a:extLst>
          </p:cNvPr>
          <p:cNvSpPr>
            <a:spLocks noGrp="1"/>
          </p:cNvSpPr>
          <p:nvPr>
            <p:ph type="dt" sz="half" idx="10"/>
          </p:nvPr>
        </p:nvSpPr>
        <p:spPr/>
        <p:txBody>
          <a:bodyPr/>
          <a:lstStyle/>
          <a:p>
            <a:fld id="{0C902105-095D-46EE-B21F-BD21FD49FEF1}" type="datetimeFigureOut">
              <a:rPr lang="nl-NL" smtClean="0"/>
              <a:t>16-7-2021</a:t>
            </a:fld>
            <a:endParaRPr lang="nl-NL"/>
          </a:p>
        </p:txBody>
      </p:sp>
      <p:sp>
        <p:nvSpPr>
          <p:cNvPr id="5" name="Tijdelijke aanduiding voor voettekst 4">
            <a:extLst>
              <a:ext uri="{FF2B5EF4-FFF2-40B4-BE49-F238E27FC236}">
                <a16:creationId xmlns:a16="http://schemas.microsoft.com/office/drawing/2014/main" id="{44CF4FBD-BBB1-4ED2-821F-4C8040C3FEB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7300051-7930-4167-AEA0-8CC94EDBD62A}"/>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4071461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A9CA0DE-AAC8-478B-8AEB-7399AB87F01F}"/>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8B5B3CE1-F68E-4846-BDFC-6DFEAE170294}"/>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E086318-53D6-4827-9228-9535EAD96D5B}"/>
              </a:ext>
            </a:extLst>
          </p:cNvPr>
          <p:cNvSpPr>
            <a:spLocks noGrp="1"/>
          </p:cNvSpPr>
          <p:nvPr>
            <p:ph type="dt" sz="half" idx="10"/>
          </p:nvPr>
        </p:nvSpPr>
        <p:spPr/>
        <p:txBody>
          <a:bodyPr/>
          <a:lstStyle/>
          <a:p>
            <a:fld id="{0C902105-095D-46EE-B21F-BD21FD49FEF1}" type="datetimeFigureOut">
              <a:rPr lang="nl-NL" smtClean="0"/>
              <a:t>16-7-2021</a:t>
            </a:fld>
            <a:endParaRPr lang="nl-NL"/>
          </a:p>
        </p:txBody>
      </p:sp>
      <p:sp>
        <p:nvSpPr>
          <p:cNvPr id="5" name="Tijdelijke aanduiding voor voettekst 4">
            <a:extLst>
              <a:ext uri="{FF2B5EF4-FFF2-40B4-BE49-F238E27FC236}">
                <a16:creationId xmlns:a16="http://schemas.microsoft.com/office/drawing/2014/main" id="{B2510871-50A7-48D7-B03E-07D6E013A24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3613DDE-A383-4323-8382-DD7B663211E3}"/>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2946013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EAAFE6-161F-4F25-9AC2-EC4233296B63}"/>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D9F9A9EB-C067-4933-9AC8-C1710D2145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B5A2D6D8-C041-4801-89C2-85EF38331742}"/>
              </a:ext>
            </a:extLst>
          </p:cNvPr>
          <p:cNvSpPr>
            <a:spLocks noGrp="1"/>
          </p:cNvSpPr>
          <p:nvPr>
            <p:ph type="dt" sz="half" idx="10"/>
          </p:nvPr>
        </p:nvSpPr>
        <p:spPr/>
        <p:txBody>
          <a:bodyPr/>
          <a:lstStyle/>
          <a:p>
            <a:fld id="{0C902105-095D-46EE-B21F-BD21FD49FEF1}" type="datetimeFigureOut">
              <a:rPr lang="nl-NL" smtClean="0"/>
              <a:t>16-7-2021</a:t>
            </a:fld>
            <a:endParaRPr lang="nl-NL"/>
          </a:p>
        </p:txBody>
      </p:sp>
      <p:sp>
        <p:nvSpPr>
          <p:cNvPr id="5" name="Tijdelijke aanduiding voor voettekst 4">
            <a:extLst>
              <a:ext uri="{FF2B5EF4-FFF2-40B4-BE49-F238E27FC236}">
                <a16:creationId xmlns:a16="http://schemas.microsoft.com/office/drawing/2014/main" id="{31A32548-5FD1-445B-BD18-534B31065D8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093A1A9-4E27-4833-8CD8-A2FC8D5A58FB}"/>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1815894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CCE3A0-DB56-4A00-AA15-2699B58842C5}"/>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D3F65A73-9CFF-4921-9E22-D1747D4160E8}"/>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BFF24B8A-C843-4B4B-B26D-A65A97F32DE2}"/>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0D579275-DAA1-4B4A-B41A-F5287B90FAB0}"/>
              </a:ext>
            </a:extLst>
          </p:cNvPr>
          <p:cNvSpPr>
            <a:spLocks noGrp="1"/>
          </p:cNvSpPr>
          <p:nvPr>
            <p:ph type="dt" sz="half" idx="10"/>
          </p:nvPr>
        </p:nvSpPr>
        <p:spPr/>
        <p:txBody>
          <a:bodyPr/>
          <a:lstStyle/>
          <a:p>
            <a:fld id="{0C902105-095D-46EE-B21F-BD21FD49FEF1}" type="datetimeFigureOut">
              <a:rPr lang="nl-NL" smtClean="0"/>
              <a:t>16-7-2021</a:t>
            </a:fld>
            <a:endParaRPr lang="nl-NL"/>
          </a:p>
        </p:txBody>
      </p:sp>
      <p:sp>
        <p:nvSpPr>
          <p:cNvPr id="6" name="Tijdelijke aanduiding voor voettekst 5">
            <a:extLst>
              <a:ext uri="{FF2B5EF4-FFF2-40B4-BE49-F238E27FC236}">
                <a16:creationId xmlns:a16="http://schemas.microsoft.com/office/drawing/2014/main" id="{00665B9E-4E3D-484D-95BD-2B71BAACC4A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92F37B8-31A4-43EB-8306-22AC34F91793}"/>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514053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19C6BF-774E-4F99-B426-D6B95F811C40}"/>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4466E112-01CE-41AF-A134-8A023560AC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210A5329-B87A-4B84-83B3-5B96C52DA461}"/>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E4058E6D-7CEB-4FF4-A01D-061EE66986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0331F119-F7AB-46B4-9FAC-84878E36BA7C}"/>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A209D11D-6DAB-4BDF-86FD-49E9A2155020}"/>
              </a:ext>
            </a:extLst>
          </p:cNvPr>
          <p:cNvSpPr>
            <a:spLocks noGrp="1"/>
          </p:cNvSpPr>
          <p:nvPr>
            <p:ph type="dt" sz="half" idx="10"/>
          </p:nvPr>
        </p:nvSpPr>
        <p:spPr/>
        <p:txBody>
          <a:bodyPr/>
          <a:lstStyle/>
          <a:p>
            <a:fld id="{0C902105-095D-46EE-B21F-BD21FD49FEF1}" type="datetimeFigureOut">
              <a:rPr lang="nl-NL" smtClean="0"/>
              <a:t>16-7-2021</a:t>
            </a:fld>
            <a:endParaRPr lang="nl-NL"/>
          </a:p>
        </p:txBody>
      </p:sp>
      <p:sp>
        <p:nvSpPr>
          <p:cNvPr id="8" name="Tijdelijke aanduiding voor voettekst 7">
            <a:extLst>
              <a:ext uri="{FF2B5EF4-FFF2-40B4-BE49-F238E27FC236}">
                <a16:creationId xmlns:a16="http://schemas.microsoft.com/office/drawing/2014/main" id="{316E9627-DBE8-4394-94DF-59DBB5A19885}"/>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063F092F-9E22-4B57-9757-6937E4690EBA}"/>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165081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345B2D-C977-4097-A36B-FEF4163C272E}"/>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C0497178-D15F-48B1-9CEA-0E55B1DAF4CA}"/>
              </a:ext>
            </a:extLst>
          </p:cNvPr>
          <p:cNvSpPr>
            <a:spLocks noGrp="1"/>
          </p:cNvSpPr>
          <p:nvPr>
            <p:ph type="dt" sz="half" idx="10"/>
          </p:nvPr>
        </p:nvSpPr>
        <p:spPr/>
        <p:txBody>
          <a:bodyPr/>
          <a:lstStyle/>
          <a:p>
            <a:fld id="{0C902105-095D-46EE-B21F-BD21FD49FEF1}" type="datetimeFigureOut">
              <a:rPr lang="nl-NL" smtClean="0"/>
              <a:t>16-7-2021</a:t>
            </a:fld>
            <a:endParaRPr lang="nl-NL"/>
          </a:p>
        </p:txBody>
      </p:sp>
      <p:sp>
        <p:nvSpPr>
          <p:cNvPr id="4" name="Tijdelijke aanduiding voor voettekst 3">
            <a:extLst>
              <a:ext uri="{FF2B5EF4-FFF2-40B4-BE49-F238E27FC236}">
                <a16:creationId xmlns:a16="http://schemas.microsoft.com/office/drawing/2014/main" id="{FC9ADA48-9284-464A-A60B-A774C805C6CD}"/>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5BC2A887-8BF8-4DC3-906B-4D31C7D39EE0}"/>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3022627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4563855B-8982-451E-B1AD-1BF4C646B11E}"/>
              </a:ext>
            </a:extLst>
          </p:cNvPr>
          <p:cNvSpPr>
            <a:spLocks noGrp="1"/>
          </p:cNvSpPr>
          <p:nvPr>
            <p:ph type="dt" sz="half" idx="10"/>
          </p:nvPr>
        </p:nvSpPr>
        <p:spPr/>
        <p:txBody>
          <a:bodyPr/>
          <a:lstStyle/>
          <a:p>
            <a:fld id="{0C902105-095D-46EE-B21F-BD21FD49FEF1}" type="datetimeFigureOut">
              <a:rPr lang="nl-NL" smtClean="0"/>
              <a:t>16-7-2021</a:t>
            </a:fld>
            <a:endParaRPr lang="nl-NL"/>
          </a:p>
        </p:txBody>
      </p:sp>
      <p:sp>
        <p:nvSpPr>
          <p:cNvPr id="3" name="Tijdelijke aanduiding voor voettekst 2">
            <a:extLst>
              <a:ext uri="{FF2B5EF4-FFF2-40B4-BE49-F238E27FC236}">
                <a16:creationId xmlns:a16="http://schemas.microsoft.com/office/drawing/2014/main" id="{2EDE4180-B6F5-4E2D-A2DB-F65B2715A43D}"/>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49A8318C-42D9-4A51-98AA-6882D8706D65}"/>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3477274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DD84E1-B06E-453A-AD36-E351A12C1DF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10F59865-B480-466A-98AD-220D495D3BC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DDCBDE46-05D2-4839-A90F-F23DC52FD8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74530FA-DCD8-4FCC-96A6-28EF7B7C80B3}"/>
              </a:ext>
            </a:extLst>
          </p:cNvPr>
          <p:cNvSpPr>
            <a:spLocks noGrp="1"/>
          </p:cNvSpPr>
          <p:nvPr>
            <p:ph type="dt" sz="half" idx="10"/>
          </p:nvPr>
        </p:nvSpPr>
        <p:spPr/>
        <p:txBody>
          <a:bodyPr/>
          <a:lstStyle/>
          <a:p>
            <a:fld id="{0C902105-095D-46EE-B21F-BD21FD49FEF1}" type="datetimeFigureOut">
              <a:rPr lang="nl-NL" smtClean="0"/>
              <a:t>16-7-2021</a:t>
            </a:fld>
            <a:endParaRPr lang="nl-NL"/>
          </a:p>
        </p:txBody>
      </p:sp>
      <p:sp>
        <p:nvSpPr>
          <p:cNvPr id="6" name="Tijdelijke aanduiding voor voettekst 5">
            <a:extLst>
              <a:ext uri="{FF2B5EF4-FFF2-40B4-BE49-F238E27FC236}">
                <a16:creationId xmlns:a16="http://schemas.microsoft.com/office/drawing/2014/main" id="{36BF59C1-59A1-47A1-AF53-2F1314433B8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C54511A-05AF-49A6-8703-74E754F13852}"/>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531820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581096-562C-41A3-98AB-6FF1B04944B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1F16BFEC-65DF-4352-B009-E0FA184279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5FA081E1-AF4F-474E-A1B3-4B48A57A78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CCA567E-4C45-425B-AC13-241C5CEB9629}"/>
              </a:ext>
            </a:extLst>
          </p:cNvPr>
          <p:cNvSpPr>
            <a:spLocks noGrp="1"/>
          </p:cNvSpPr>
          <p:nvPr>
            <p:ph type="dt" sz="half" idx="10"/>
          </p:nvPr>
        </p:nvSpPr>
        <p:spPr/>
        <p:txBody>
          <a:bodyPr/>
          <a:lstStyle/>
          <a:p>
            <a:fld id="{0C902105-095D-46EE-B21F-BD21FD49FEF1}" type="datetimeFigureOut">
              <a:rPr lang="nl-NL" smtClean="0"/>
              <a:t>16-7-2021</a:t>
            </a:fld>
            <a:endParaRPr lang="nl-NL"/>
          </a:p>
        </p:txBody>
      </p:sp>
      <p:sp>
        <p:nvSpPr>
          <p:cNvPr id="6" name="Tijdelijke aanduiding voor voettekst 5">
            <a:extLst>
              <a:ext uri="{FF2B5EF4-FFF2-40B4-BE49-F238E27FC236}">
                <a16:creationId xmlns:a16="http://schemas.microsoft.com/office/drawing/2014/main" id="{18D196B3-3227-4987-A993-7F1D27203CC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4E44632-A2E9-43A3-9705-43092B539AD5}"/>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2958724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2E3A92DF-B79D-4BC4-AFF2-AEB2B1C2D48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AD5915F0-3317-4FAA-A272-1C96A77D35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02A0696-EEA3-4420-ACBF-64286A769D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902105-095D-46EE-B21F-BD21FD49FEF1}" type="datetimeFigureOut">
              <a:rPr lang="nl-NL" smtClean="0"/>
              <a:t>16-7-2021</a:t>
            </a:fld>
            <a:endParaRPr lang="nl-NL"/>
          </a:p>
        </p:txBody>
      </p:sp>
      <p:sp>
        <p:nvSpPr>
          <p:cNvPr id="5" name="Tijdelijke aanduiding voor voettekst 4">
            <a:extLst>
              <a:ext uri="{FF2B5EF4-FFF2-40B4-BE49-F238E27FC236}">
                <a16:creationId xmlns:a16="http://schemas.microsoft.com/office/drawing/2014/main" id="{31BE0865-39CD-4F10-B766-E3699705B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BE76B63E-6C91-4776-A7C0-B046BEB91B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5D5485-BF54-4CF8-BB7A-1FA1D7F847EC}" type="slidenum">
              <a:rPr lang="nl-NL" smtClean="0"/>
              <a:t>‹nr.›</a:t>
            </a:fld>
            <a:endParaRPr lang="nl-NL"/>
          </a:p>
        </p:txBody>
      </p:sp>
    </p:spTree>
    <p:extLst>
      <p:ext uri="{BB962C8B-B14F-4D97-AF65-F5344CB8AC3E}">
        <p14:creationId xmlns:p14="http://schemas.microsoft.com/office/powerpoint/2010/main" val="28020538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8" Type="http://schemas.openxmlformats.org/officeDocument/2006/relationships/hyperlink" Target="mailto:aanbestedingen@servicepunt71.nl" TargetMode="External"/><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414732" y="730371"/>
            <a:ext cx="9086491" cy="4044164"/>
          </a:xfrm>
        </p:spPr>
        <p:txBody>
          <a:bodyPr>
            <a:noAutofit/>
          </a:bodyPr>
          <a:lstStyle/>
          <a:p>
            <a:r>
              <a:rPr lang="nl-NL" sz="4800" dirty="0"/>
              <a:t>Marktconsultatie</a:t>
            </a:r>
            <a:br>
              <a:rPr lang="nl-NL" sz="4800" dirty="0"/>
            </a:br>
            <a:r>
              <a:rPr lang="nl-NL" sz="4800" dirty="0"/>
              <a:t>Inkoop Wmo maatwerkvoorzieningen in segmenten en arrangementen </a:t>
            </a:r>
            <a:br>
              <a:rPr lang="nl-NL" sz="4800" dirty="0"/>
            </a:br>
            <a:r>
              <a:rPr lang="nl-NL" sz="4800" dirty="0"/>
              <a:t>per 1 januari 2023</a:t>
            </a:r>
          </a:p>
        </p:txBody>
      </p:sp>
      <p:sp>
        <p:nvSpPr>
          <p:cNvPr id="3" name="Ondertitel 2">
            <a:extLst>
              <a:ext uri="{FF2B5EF4-FFF2-40B4-BE49-F238E27FC236}">
                <a16:creationId xmlns:a16="http://schemas.microsoft.com/office/drawing/2014/main" id="{7B7E30B4-6956-4337-9B0C-C5A181DA0A4F}"/>
              </a:ext>
            </a:extLst>
          </p:cNvPr>
          <p:cNvSpPr>
            <a:spLocks noGrp="1"/>
          </p:cNvSpPr>
          <p:nvPr>
            <p:ph type="subTitle" idx="1"/>
          </p:nvPr>
        </p:nvSpPr>
        <p:spPr>
          <a:xfrm>
            <a:off x="294967" y="4774535"/>
            <a:ext cx="11488993" cy="1655762"/>
          </a:xfrm>
        </p:spPr>
        <p:txBody>
          <a:bodyPr>
            <a:normAutofit/>
          </a:bodyPr>
          <a:lstStyle/>
          <a:p>
            <a:endParaRPr lang="nl-NL" dirty="0"/>
          </a:p>
          <a:p>
            <a:r>
              <a:rPr lang="nl-NL" i="1" dirty="0">
                <a:solidFill>
                  <a:schemeClr val="accent5">
                    <a:lumMod val="75000"/>
                  </a:schemeClr>
                </a:solidFill>
              </a:rPr>
              <a:t>Dinsdag 13 juli 2021				10.00 – 11.30 uur</a:t>
            </a:r>
          </a:p>
          <a:p>
            <a:endParaRPr lang="nl-NL" dirty="0"/>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Tree>
    <p:extLst>
      <p:ext uri="{BB962C8B-B14F-4D97-AF65-F5344CB8AC3E}">
        <p14:creationId xmlns:p14="http://schemas.microsoft.com/office/powerpoint/2010/main" val="4157488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61982" y="-134758"/>
            <a:ext cx="10135863" cy="3910346"/>
          </a:xfrm>
        </p:spPr>
        <p:txBody>
          <a:bodyPr>
            <a:noAutofit/>
          </a:bodyPr>
          <a:lstStyle/>
          <a:p>
            <a:pPr lvl="0" algn="l"/>
            <a:br>
              <a:rPr lang="nl-NL" sz="3200" b="1" dirty="0"/>
            </a:br>
            <a:br>
              <a:rPr lang="nl-NL" sz="3200" b="1" dirty="0"/>
            </a:br>
            <a:br>
              <a:rPr lang="nl-NL" sz="3200" b="1" dirty="0"/>
            </a:br>
            <a:br>
              <a:rPr lang="nl-NL" sz="3200" b="1" dirty="0"/>
            </a:br>
            <a:br>
              <a:rPr lang="nl-NL" sz="3200" b="1" dirty="0"/>
            </a:br>
            <a:r>
              <a:rPr lang="nl-NL" sz="3200" b="1" dirty="0"/>
              <a:t>Arrangementen in beeld</a:t>
            </a:r>
            <a:br>
              <a:rPr lang="nl-NL" sz="3200" b="1"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555563" y="2122387"/>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pic>
        <p:nvPicPr>
          <p:cNvPr id="5" name="Afbeelding 4">
            <a:extLst>
              <a:ext uri="{FF2B5EF4-FFF2-40B4-BE49-F238E27FC236}">
                <a16:creationId xmlns:a16="http://schemas.microsoft.com/office/drawing/2014/main" id="{A6C23D1D-77B0-4682-9BE8-7F62FC835094}"/>
              </a:ext>
            </a:extLst>
          </p:cNvPr>
          <p:cNvPicPr>
            <a:picLocks noChangeAspect="1"/>
          </p:cNvPicPr>
          <p:nvPr/>
        </p:nvPicPr>
        <p:blipFill>
          <a:blip r:embed="rId8"/>
          <a:stretch>
            <a:fillRect/>
          </a:stretch>
        </p:blipFill>
        <p:spPr>
          <a:xfrm>
            <a:off x="786580" y="1075740"/>
            <a:ext cx="10778005" cy="4706520"/>
          </a:xfrm>
          <a:prstGeom prst="rect">
            <a:avLst/>
          </a:prstGeom>
        </p:spPr>
      </p:pic>
    </p:spTree>
    <p:extLst>
      <p:ext uri="{BB962C8B-B14F-4D97-AF65-F5344CB8AC3E}">
        <p14:creationId xmlns:p14="http://schemas.microsoft.com/office/powerpoint/2010/main" val="3236614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487309" y="2340682"/>
            <a:ext cx="9818955" cy="5262842"/>
          </a:xfrm>
        </p:spPr>
        <p:txBody>
          <a:bodyPr>
            <a:noAutofit/>
          </a:bodyPr>
          <a:lstStyle/>
          <a:p>
            <a:pPr lvl="0" algn="l"/>
            <a:br>
              <a:rPr lang="nl-NL" sz="3200" b="1" dirty="0"/>
            </a:br>
            <a:br>
              <a:rPr lang="nl-NL" sz="3200" b="1" dirty="0"/>
            </a:br>
            <a:br>
              <a:rPr lang="nl-NL" sz="3200" b="1" dirty="0"/>
            </a:br>
            <a:br>
              <a:rPr lang="nl-NL" sz="3200" b="1" dirty="0"/>
            </a:br>
            <a:r>
              <a:rPr lang="nl-NL" sz="3200" b="1" dirty="0"/>
              <a:t>Arrangementen: eerste opzet</a:t>
            </a:r>
            <a:r>
              <a:rPr lang="nl-NL" sz="3200" dirty="0"/>
              <a:t>	</a:t>
            </a:r>
            <a:br>
              <a:rPr lang="nl-NL" sz="3200" dirty="0"/>
            </a:br>
            <a:br>
              <a:rPr lang="nl-NL" sz="3200" dirty="0"/>
            </a:br>
            <a:br>
              <a:rPr lang="nl-NL" sz="3200" dirty="0"/>
            </a:br>
            <a:br>
              <a:rPr lang="nl-NL" sz="3200" dirty="0"/>
            </a:br>
            <a:br>
              <a:rPr lang="nl-NL" sz="3200" dirty="0"/>
            </a:br>
            <a:br>
              <a:rPr lang="nl-NL" sz="3200" dirty="0"/>
            </a:br>
            <a:br>
              <a:rPr lang="nl-NL" sz="3200" dirty="0"/>
            </a:br>
            <a:br>
              <a:rPr lang="nl-NL" sz="3200" b="1"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555563" y="2122387"/>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pic>
        <p:nvPicPr>
          <p:cNvPr id="4" name="Afbeelding 3">
            <a:extLst>
              <a:ext uri="{FF2B5EF4-FFF2-40B4-BE49-F238E27FC236}">
                <a16:creationId xmlns:a16="http://schemas.microsoft.com/office/drawing/2014/main" id="{0AD1AEC6-B060-4198-90E0-59AE3E01BA2B}"/>
              </a:ext>
            </a:extLst>
          </p:cNvPr>
          <p:cNvPicPr>
            <a:picLocks noChangeAspect="1"/>
          </p:cNvPicPr>
          <p:nvPr/>
        </p:nvPicPr>
        <p:blipFill>
          <a:blip r:embed="rId8"/>
          <a:stretch>
            <a:fillRect/>
          </a:stretch>
        </p:blipFill>
        <p:spPr>
          <a:xfrm>
            <a:off x="1054444" y="1458097"/>
            <a:ext cx="10684475" cy="4608330"/>
          </a:xfrm>
          <a:prstGeom prst="rect">
            <a:avLst/>
          </a:prstGeom>
        </p:spPr>
      </p:pic>
    </p:spTree>
    <p:extLst>
      <p:ext uri="{BB962C8B-B14F-4D97-AF65-F5344CB8AC3E}">
        <p14:creationId xmlns:p14="http://schemas.microsoft.com/office/powerpoint/2010/main" val="2566687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3" name="Tekstvak 2">
            <a:extLst>
              <a:ext uri="{FF2B5EF4-FFF2-40B4-BE49-F238E27FC236}">
                <a16:creationId xmlns:a16="http://schemas.microsoft.com/office/drawing/2014/main" id="{25DF9481-E48F-41F7-984A-C7CCB0277F75}"/>
              </a:ext>
            </a:extLst>
          </p:cNvPr>
          <p:cNvSpPr txBox="1"/>
          <p:nvPr/>
        </p:nvSpPr>
        <p:spPr>
          <a:xfrm>
            <a:off x="1524000" y="1045029"/>
            <a:ext cx="9574060" cy="2431435"/>
          </a:xfrm>
          <a:prstGeom prst="rect">
            <a:avLst/>
          </a:prstGeom>
          <a:noFill/>
        </p:spPr>
        <p:txBody>
          <a:bodyPr wrap="square" rtlCol="0">
            <a:spAutoFit/>
          </a:bodyPr>
          <a:lstStyle/>
          <a:p>
            <a:r>
              <a:rPr lang="nl-NL" sz="3200" b="1" dirty="0"/>
              <a:t>Vragen/opmerkingen</a:t>
            </a:r>
            <a:endParaRPr lang="nl-NL" b="1" dirty="0"/>
          </a:p>
          <a:p>
            <a:endParaRPr lang="nl-NL" sz="2400" dirty="0">
              <a:latin typeface="+mj-lt"/>
            </a:endParaRPr>
          </a:p>
          <a:p>
            <a:r>
              <a:rPr lang="nl-NL" sz="2400" dirty="0">
                <a:latin typeface="+mj-lt"/>
              </a:rPr>
              <a:t>Vragen en/of opmerkingen? Stuur dan een mail naar</a:t>
            </a:r>
          </a:p>
          <a:p>
            <a:r>
              <a:rPr lang="nl-NL" sz="2400" dirty="0">
                <a:latin typeface="+mj-lt"/>
                <a:hlinkClick r:id="rId8"/>
              </a:rPr>
              <a:t>aanbestedingen@servicepunt71.nl</a:t>
            </a:r>
            <a:r>
              <a:rPr lang="nl-NL" sz="2400" dirty="0">
                <a:latin typeface="+mj-lt"/>
              </a:rPr>
              <a:t> met in het onderwerp </a:t>
            </a:r>
            <a:r>
              <a:rPr lang="nl-NL" sz="2400" i="1" dirty="0">
                <a:latin typeface="+mj-lt"/>
              </a:rPr>
              <a:t>Inkoop </a:t>
            </a:r>
            <a:r>
              <a:rPr lang="nl-NL" sz="2400" i="1" dirty="0" err="1">
                <a:latin typeface="+mj-lt"/>
              </a:rPr>
              <a:t>Wmo</a:t>
            </a:r>
            <a:endParaRPr lang="nl-NL" sz="2400" i="1" dirty="0">
              <a:latin typeface="+mj-lt"/>
            </a:endParaRPr>
          </a:p>
          <a:p>
            <a:endParaRPr lang="nl-NL" sz="2400" dirty="0">
              <a:latin typeface="+mj-lt"/>
            </a:endParaRPr>
          </a:p>
          <a:p>
            <a:r>
              <a:rPr lang="nl-NL" sz="2400" i="1" dirty="0">
                <a:latin typeface="+mj-lt"/>
              </a:rPr>
              <a:t>Relevante vragen en antwoorden worden geanonimiseerd gedeeld.</a:t>
            </a:r>
          </a:p>
        </p:txBody>
      </p:sp>
    </p:spTree>
    <p:extLst>
      <p:ext uri="{BB962C8B-B14F-4D97-AF65-F5344CB8AC3E}">
        <p14:creationId xmlns:p14="http://schemas.microsoft.com/office/powerpoint/2010/main" val="4392584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17803" y="565505"/>
            <a:ext cx="9942543" cy="5122177"/>
          </a:xfrm>
        </p:spPr>
        <p:txBody>
          <a:bodyPr>
            <a:noAutofit/>
          </a:bodyPr>
          <a:lstStyle/>
          <a:p>
            <a:pPr lvl="0" algn="l"/>
            <a:r>
              <a:rPr lang="nl-NL" sz="3200" b="1" dirty="0"/>
              <a:t>Spelregels en aandachtspunten</a:t>
            </a:r>
            <a:br>
              <a:rPr lang="nl-NL" sz="3200" b="1" dirty="0"/>
            </a:br>
            <a:br>
              <a:rPr lang="nl-NL" sz="1800" dirty="0"/>
            </a:br>
            <a:r>
              <a:rPr lang="nl-NL" sz="2400" dirty="0"/>
              <a:t>- Zet uw camera uit en houd uw microfoon standaard op </a:t>
            </a:r>
            <a:r>
              <a:rPr lang="nl-NL" sz="2400" dirty="0" err="1"/>
              <a:t>mute</a:t>
            </a:r>
            <a:r>
              <a:rPr lang="nl-NL" sz="2400" dirty="0"/>
              <a:t> tijdens de sessie.</a:t>
            </a:r>
            <a:br>
              <a:rPr lang="nl-NL" sz="2400" dirty="0"/>
            </a:br>
            <a:br>
              <a:rPr lang="nl-NL" sz="2400" dirty="0"/>
            </a:br>
            <a:r>
              <a:rPr lang="nl-NL" sz="2400" dirty="0"/>
              <a:t>- Tijdens de presentaties kunt u vragen stellen met behulp van het ‘handje’ en in de chatsessie. Vermeld hierbij uw naam/organisatie en over welk onderdeel uw vraag gaat. Per onderdeel zal een aantal vragen beantwoord worden. Overige vragen beantwoorden we zo veel als mogelijk schriftelijk achteraf.</a:t>
            </a:r>
            <a:br>
              <a:rPr lang="nl-NL" sz="2400" dirty="0"/>
            </a:br>
            <a:br>
              <a:rPr lang="nl-NL" sz="2400" dirty="0"/>
            </a:br>
            <a:r>
              <a:rPr lang="nl-NL" sz="2400" dirty="0"/>
              <a:t>- Uw naam en e-mailadres kunnen zichtbaar zijn voor de overige deelnemers aan de bijeenkomst. Door deel te nemen aan de bijeenkomst, stemt u er mee in dat deze gegevens mogelijk voor andere deelnemers inzichtelijk zijn.</a:t>
            </a:r>
            <a:br>
              <a:rPr lang="nl-NL" sz="24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Tree>
    <p:extLst>
      <p:ext uri="{BB962C8B-B14F-4D97-AF65-F5344CB8AC3E}">
        <p14:creationId xmlns:p14="http://schemas.microsoft.com/office/powerpoint/2010/main" val="2294348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902899" y="1063924"/>
            <a:ext cx="10000890" cy="6333654"/>
          </a:xfrm>
        </p:spPr>
        <p:txBody>
          <a:bodyPr>
            <a:noAutofit/>
          </a:bodyPr>
          <a:lstStyle/>
          <a:p>
            <a:pPr marL="514350" lvl="0" indent="-514350" algn="l">
              <a:spcBef>
                <a:spcPts val="1200"/>
              </a:spcBef>
              <a:buFont typeface="Arial" panose="020B0604020202020204" pitchFamily="34" charset="0"/>
              <a:buChar char="•"/>
            </a:pP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r>
              <a:rPr lang="nl-NL" sz="3200" b="1" dirty="0"/>
              <a:t>   </a:t>
            </a: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r>
              <a:rPr lang="nl-NL" sz="3200" b="1" dirty="0"/>
              <a:t>Programma</a:t>
            </a:r>
            <a:br>
              <a:rPr lang="nl-NL" sz="3200" b="1" dirty="0"/>
            </a:br>
            <a:br>
              <a:rPr lang="nl-NL" sz="2400" dirty="0"/>
            </a:br>
            <a:r>
              <a:rPr lang="nl-NL" sz="2400" dirty="0"/>
              <a:t>Welkom/inleiding</a:t>
            </a:r>
            <a:br>
              <a:rPr lang="nl-NL" sz="2400" dirty="0"/>
            </a:br>
            <a:br>
              <a:rPr lang="nl-NL" sz="2400" dirty="0"/>
            </a:br>
            <a:r>
              <a:rPr lang="nl-NL" sz="2400" dirty="0"/>
              <a:t>Presentatie</a:t>
            </a:r>
            <a:br>
              <a:rPr lang="nl-NL" sz="2400" dirty="0"/>
            </a:br>
            <a:r>
              <a:rPr lang="nl-NL" sz="2400" i="1" dirty="0">
                <a:solidFill>
                  <a:srgbClr val="0070C0"/>
                </a:solidFill>
              </a:rPr>
              <a:t>Segmenten / percelen</a:t>
            </a:r>
            <a:br>
              <a:rPr lang="nl-NL" sz="2400" i="1" dirty="0">
                <a:solidFill>
                  <a:srgbClr val="0070C0"/>
                </a:solidFill>
              </a:rPr>
            </a:br>
            <a:r>
              <a:rPr lang="nl-NL" sz="2400" i="1" dirty="0">
                <a:solidFill>
                  <a:srgbClr val="0070C0"/>
                </a:solidFill>
              </a:rPr>
              <a:t>Arrangementen: wat is het / hoe werkt het?		</a:t>
            </a:r>
            <a:br>
              <a:rPr lang="nl-NL" sz="2400" i="1" dirty="0">
                <a:solidFill>
                  <a:srgbClr val="0070C0"/>
                </a:solidFill>
              </a:rPr>
            </a:br>
            <a:r>
              <a:rPr lang="nl-NL" sz="2400" i="1" dirty="0">
                <a:solidFill>
                  <a:srgbClr val="0070C0"/>
                </a:solidFill>
              </a:rPr>
              <a:t>Eerste opzet van Wmo arrangementenmodel Leidse Regio	</a:t>
            </a:r>
            <a:br>
              <a:rPr lang="nl-NL" sz="2400" i="1" dirty="0">
                <a:solidFill>
                  <a:srgbClr val="0070C0"/>
                </a:solidFill>
              </a:rPr>
            </a:br>
            <a:r>
              <a:rPr lang="nl-NL" sz="2400" i="1" dirty="0">
                <a:solidFill>
                  <a:srgbClr val="0070C0"/>
                </a:solidFill>
              </a:rPr>
              <a:t>Mogelijke contractduur: 3 jaar plus mogelijkheid tot verlening 2 x 2 jaar</a:t>
            </a:r>
            <a:br>
              <a:rPr lang="nl-NL" sz="2400" i="1" dirty="0">
                <a:solidFill>
                  <a:srgbClr val="0070C0"/>
                </a:solidFill>
              </a:rPr>
            </a:br>
            <a:r>
              <a:rPr lang="nl-NL" sz="2400" i="1" dirty="0">
                <a:solidFill>
                  <a:srgbClr val="0070C0"/>
                </a:solidFill>
              </a:rPr>
              <a:t>Vragen/opmerkingen</a:t>
            </a:r>
            <a:br>
              <a:rPr lang="nl-NL" sz="2400" dirty="0"/>
            </a:br>
            <a:br>
              <a:rPr lang="nl-NL" sz="2400" dirty="0"/>
            </a:br>
            <a:r>
              <a:rPr lang="nl-NL" sz="2400" dirty="0"/>
              <a:t>In gesprek met elkaar in kleine groepjes</a:t>
            </a:r>
            <a:br>
              <a:rPr lang="nl-NL" sz="2400" dirty="0"/>
            </a:br>
            <a:r>
              <a:rPr lang="nl-NL" sz="2400" dirty="0"/>
              <a:t>Plenaire afsluiting</a:t>
            </a: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Tree>
    <p:extLst>
      <p:ext uri="{BB962C8B-B14F-4D97-AF65-F5344CB8AC3E}">
        <p14:creationId xmlns:p14="http://schemas.microsoft.com/office/powerpoint/2010/main" val="75891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9" y="1328269"/>
            <a:ext cx="9144000" cy="4894053"/>
          </a:xfrm>
        </p:spPr>
        <p:txBody>
          <a:bodyPr>
            <a:noAutofit/>
          </a:bodyPr>
          <a:lstStyle/>
          <a:p>
            <a:pPr lvl="0" algn="l"/>
            <a:br>
              <a:rPr lang="nl-NL" sz="3200" b="1" dirty="0"/>
            </a:br>
            <a:br>
              <a:rPr lang="nl-NL" sz="3200" b="1" dirty="0"/>
            </a:br>
            <a:r>
              <a:rPr lang="nl-NL" sz="3200" b="1" dirty="0"/>
              <a:t>Segmenten </a:t>
            </a:r>
            <a:br>
              <a:rPr lang="nl-NL" sz="3200" b="1" dirty="0"/>
            </a:br>
            <a:br>
              <a:rPr lang="nl-NL" sz="3200" b="1" dirty="0"/>
            </a:br>
            <a:br>
              <a:rPr lang="nl-NL" sz="3200" b="1" dirty="0"/>
            </a:br>
            <a:br>
              <a:rPr lang="nl-NL" sz="3200" b="1" dirty="0"/>
            </a:br>
            <a:br>
              <a:rPr lang="nl-NL" sz="3200" b="1"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487310" y="2468071"/>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1337267" y="1633159"/>
            <a:ext cx="9144001" cy="4647426"/>
          </a:xfrm>
          <a:prstGeom prst="rect">
            <a:avLst/>
          </a:prstGeom>
          <a:noFill/>
        </p:spPr>
        <p:txBody>
          <a:bodyPr wrap="square" rtlCol="0">
            <a:spAutoFit/>
          </a:bodyPr>
          <a:lstStyle/>
          <a:p>
            <a:r>
              <a:rPr lang="nl-NL" sz="2400" dirty="0">
                <a:latin typeface="+mj-lt"/>
                <a:ea typeface="+mj-ea"/>
                <a:cs typeface="+mj-cs"/>
              </a:rPr>
              <a:t>Segmenten </a:t>
            </a:r>
          </a:p>
          <a:p>
            <a:pPr marL="971550" lvl="2" indent="-514350">
              <a:buFont typeface="+mj-lt"/>
              <a:buAutoNum type="arabicPeriod"/>
            </a:pPr>
            <a:r>
              <a:rPr lang="nl-NL" sz="2400" dirty="0">
                <a:latin typeface="+mj-lt"/>
                <a:ea typeface="+mj-ea"/>
                <a:cs typeface="+mj-cs"/>
              </a:rPr>
              <a:t>volwassenen (herstelgericht)</a:t>
            </a:r>
          </a:p>
          <a:p>
            <a:pPr marL="971550" lvl="2" indent="-514350">
              <a:buFont typeface="+mj-lt"/>
              <a:buAutoNum type="arabicPeriod"/>
            </a:pPr>
            <a:r>
              <a:rPr lang="nl-NL" sz="2400" dirty="0">
                <a:latin typeface="+mj-lt"/>
                <a:ea typeface="+mj-ea"/>
                <a:cs typeface="+mj-cs"/>
              </a:rPr>
              <a:t>Volwassenen (stabiliserend)</a:t>
            </a:r>
          </a:p>
          <a:p>
            <a:pPr marL="971550" lvl="2" indent="-514350">
              <a:buFont typeface="+mj-lt"/>
              <a:buAutoNum type="arabicPeriod"/>
            </a:pPr>
            <a:r>
              <a:rPr lang="nl-NL" sz="2400" dirty="0">
                <a:latin typeface="+mj-lt"/>
                <a:ea typeface="+mj-ea"/>
                <a:cs typeface="+mj-cs"/>
              </a:rPr>
              <a:t>Volwassenen (complexe problematiek)</a:t>
            </a:r>
          </a:p>
          <a:p>
            <a:pPr marL="971550" lvl="2" indent="-514350">
              <a:buFont typeface="+mj-lt"/>
              <a:buAutoNum type="arabicPeriod"/>
            </a:pPr>
            <a:r>
              <a:rPr lang="nl-NL" sz="2400" dirty="0">
                <a:latin typeface="+mj-lt"/>
                <a:ea typeface="+mj-ea"/>
                <a:cs typeface="+mj-cs"/>
              </a:rPr>
              <a:t>Ouderen</a:t>
            </a:r>
          </a:p>
          <a:p>
            <a:pPr lvl="2" indent="-457200">
              <a:buFont typeface="Arial" panose="020B0604020202020204" pitchFamily="34" charset="0"/>
              <a:buChar char="•"/>
            </a:pPr>
            <a:endParaRPr lang="nl-NL" sz="2400" dirty="0">
              <a:latin typeface="+mj-lt"/>
              <a:ea typeface="+mj-ea"/>
              <a:cs typeface="+mj-cs"/>
            </a:endParaRPr>
          </a:p>
          <a:p>
            <a:r>
              <a:rPr lang="nl-NL" sz="2400" dirty="0">
                <a:latin typeface="+mj-lt"/>
                <a:ea typeface="+mj-ea"/>
                <a:cs typeface="+mj-cs"/>
              </a:rPr>
              <a:t>Binnen segmenten 1 t/m 3 speciale aandacht voor groep jongvolwassenen (16-27 jarigen) in vormgeving van en/of toepassing arrangementen.</a:t>
            </a:r>
          </a:p>
          <a:p>
            <a:endParaRPr lang="nl-NL" sz="1600" dirty="0">
              <a:latin typeface="+mj-lt"/>
              <a:ea typeface="+mj-ea"/>
              <a:cs typeface="+mj-cs"/>
            </a:endParaRPr>
          </a:p>
          <a:p>
            <a:r>
              <a:rPr lang="nl-NL" sz="2400" dirty="0">
                <a:latin typeface="+mj-lt"/>
                <a:ea typeface="+mj-ea"/>
                <a:cs typeface="+mj-cs"/>
              </a:rPr>
              <a:t>Segmenten ook inkooppercelen ? </a:t>
            </a:r>
          </a:p>
          <a:p>
            <a:pPr marL="457200" indent="-457200">
              <a:buFont typeface="Arial" panose="020B0604020202020204" pitchFamily="34" charset="0"/>
              <a:buChar char="•"/>
            </a:pPr>
            <a:endParaRPr lang="nl-NL" sz="3200" dirty="0">
              <a:latin typeface="+mj-lt"/>
              <a:ea typeface="+mj-ea"/>
              <a:cs typeface="+mj-cs"/>
            </a:endParaRPr>
          </a:p>
        </p:txBody>
      </p:sp>
    </p:spTree>
    <p:extLst>
      <p:ext uri="{BB962C8B-B14F-4D97-AF65-F5344CB8AC3E}">
        <p14:creationId xmlns:p14="http://schemas.microsoft.com/office/powerpoint/2010/main" val="1559959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1754658"/>
            <a:ext cx="10406157" cy="5848865"/>
          </a:xfrm>
        </p:spPr>
        <p:txBody>
          <a:bodyPr>
            <a:noAutofit/>
          </a:bodyPr>
          <a:lstStyle/>
          <a:p>
            <a:pPr lvl="0" algn="l"/>
            <a:r>
              <a:rPr lang="nl-NL" sz="3200" b="1" dirty="0"/>
              <a:t>Arrangementen: Hoe werkt het?</a:t>
            </a:r>
            <a:br>
              <a:rPr lang="nl-NL" sz="3200" b="1" dirty="0"/>
            </a:br>
            <a:br>
              <a:rPr lang="nl-NL" sz="3200" b="1" dirty="0"/>
            </a:br>
            <a:r>
              <a:rPr lang="nl-NL" sz="2400" dirty="0"/>
              <a:t>1. Een arrangement is een bundeling van producten (minimaal begeleiding en dagbesteding); </a:t>
            </a:r>
            <a:br>
              <a:rPr lang="nl-NL" sz="2400" dirty="0"/>
            </a:br>
            <a:br>
              <a:rPr lang="nl-NL" sz="2400" dirty="0"/>
            </a:br>
            <a:r>
              <a:rPr lang="nl-NL" sz="2400" dirty="0"/>
              <a:t>2. De omvang van het arrangement wordt per cliënt door de toegang bepaald aan de hand van verschillende leefgebieden/resultaatgebieden:</a:t>
            </a:r>
            <a:br>
              <a:rPr lang="nl-NL" sz="2400" dirty="0"/>
            </a:br>
            <a:r>
              <a:rPr lang="nl-NL" sz="2400" dirty="0"/>
              <a:t>•	Sociaal en persoonlijk functioneren</a:t>
            </a:r>
            <a:br>
              <a:rPr lang="nl-NL" sz="2400" dirty="0"/>
            </a:br>
            <a:r>
              <a:rPr lang="nl-NL" sz="2400" dirty="0"/>
              <a:t>•	Geldzaken</a:t>
            </a:r>
            <a:br>
              <a:rPr lang="nl-NL" sz="2400" dirty="0"/>
            </a:br>
            <a:r>
              <a:rPr lang="nl-NL" sz="2400" dirty="0"/>
              <a:t>•	Zinvolle dagbesteding / toeleiding naar werk/opleiding</a:t>
            </a:r>
            <a:br>
              <a:rPr lang="nl-NL" sz="2400" dirty="0"/>
            </a:br>
            <a:r>
              <a:rPr lang="nl-NL" sz="2400" dirty="0"/>
              <a:t>•	Zelfzorg en gezondheid</a:t>
            </a:r>
            <a:br>
              <a:rPr lang="nl-NL" sz="2400" dirty="0"/>
            </a:br>
            <a:r>
              <a:rPr lang="nl-NL" sz="2400" dirty="0"/>
              <a:t>•	(Het voeren van een huishouden)</a:t>
            </a: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532067" y="2480726"/>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Tree>
    <p:extLst>
      <p:ext uri="{BB962C8B-B14F-4D97-AF65-F5344CB8AC3E}">
        <p14:creationId xmlns:p14="http://schemas.microsoft.com/office/powerpoint/2010/main" val="66988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126521"/>
            <a:ext cx="10135863" cy="7548813"/>
          </a:xfrm>
        </p:spPr>
        <p:txBody>
          <a:bodyPr>
            <a:noAutofit/>
          </a:bodyPr>
          <a:lstStyle/>
          <a:p>
            <a:pPr lvl="0" algn="l"/>
            <a:br>
              <a:rPr lang="nl-NL" sz="3200" b="1" dirty="0"/>
            </a:br>
            <a:br>
              <a:rPr lang="nl-NL" sz="3200" b="1" dirty="0"/>
            </a:br>
            <a:br>
              <a:rPr lang="nl-NL" sz="3200" b="1" dirty="0"/>
            </a:br>
            <a:r>
              <a:rPr lang="nl-NL" sz="3200" b="1" dirty="0"/>
              <a:t>Arrangementen: Hoe werkt het?</a:t>
            </a:r>
            <a:r>
              <a:rPr lang="nl-NL" sz="3200" dirty="0"/>
              <a:t>	</a:t>
            </a:r>
            <a:br>
              <a:rPr lang="nl-NL" sz="3200" b="1" dirty="0"/>
            </a:br>
            <a:br>
              <a:rPr lang="nl-NL" sz="3200" b="1" dirty="0"/>
            </a:br>
            <a:r>
              <a:rPr lang="nl-NL" sz="2400" dirty="0"/>
              <a:t>3. Er kan op een arrangement voor ambulante ondersteuning worden voortgebouwd voor Beschut en Beschermd Wonen thuis of in een groepswonen locatie door extra elementen toe te voegen: </a:t>
            </a:r>
            <a:br>
              <a:rPr lang="nl-NL" sz="2400" dirty="0"/>
            </a:br>
            <a:r>
              <a:rPr lang="nl-NL" sz="2400" dirty="0"/>
              <a:t>•	Bereikbaarheid en/of toezicht in avond en nacht;</a:t>
            </a:r>
            <a:br>
              <a:rPr lang="nl-NL" sz="2400" dirty="0"/>
            </a:br>
            <a:r>
              <a:rPr lang="nl-NL" sz="2400" dirty="0"/>
              <a:t>•	Kosten ten aanzien van (gezamenlijk) wonen (in een groepslocatie): 	sociaal beheer, ongeplande momenten, vaste aanwezigheid op de groep, 	gemeenschappelijke ruimtes;</a:t>
            </a:r>
            <a:br>
              <a:rPr lang="nl-NL" sz="2400" dirty="0"/>
            </a:br>
            <a:r>
              <a:rPr lang="nl-NL" sz="2400" dirty="0"/>
              <a:t>•	Eventueel kosten van huur van een kamer/woning indien scheiden van 	wonen en zorg niet passend is in de situatie van de cliënt. </a:t>
            </a: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487310" y="2468071"/>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Tree>
    <p:extLst>
      <p:ext uri="{BB962C8B-B14F-4D97-AF65-F5344CB8AC3E}">
        <p14:creationId xmlns:p14="http://schemas.microsoft.com/office/powerpoint/2010/main" val="348417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126520"/>
            <a:ext cx="10135863" cy="7795948"/>
          </a:xfrm>
        </p:spPr>
        <p:txBody>
          <a:bodyPr>
            <a:noAutofit/>
          </a:bodyPr>
          <a:lstStyle/>
          <a:p>
            <a:pPr lvl="0" algn="l"/>
            <a:br>
              <a:rPr lang="nl-NL" sz="3200" b="1" dirty="0"/>
            </a:br>
            <a:br>
              <a:rPr lang="nl-NL" sz="3200" b="1" dirty="0"/>
            </a:br>
            <a:br>
              <a:rPr lang="nl-NL" sz="3200" b="1" dirty="0"/>
            </a:br>
            <a:r>
              <a:rPr lang="nl-NL" sz="3200" b="1" dirty="0"/>
              <a:t>Arrangementen: Hoe werkt het?</a:t>
            </a:r>
            <a:br>
              <a:rPr lang="nl-NL" sz="3200" b="1" dirty="0"/>
            </a:br>
            <a:br>
              <a:rPr lang="nl-NL" sz="2400" dirty="0"/>
            </a:br>
            <a:r>
              <a:rPr lang="nl-NL" sz="2400" dirty="0"/>
              <a:t>4. Per resultaatgebied wordt naar problemen en gevraagde oplossing gekeken en hierbij  wordt de mate van inzet ingeschat (bijvoorbeeld in de vorm van regulier, midden en intensief). Alle scores op de resultaatgebieden te samen bepalen de (financiële) omvang van het arrangement per cliënt.</a:t>
            </a:r>
            <a:br>
              <a:rPr lang="nl-NL" sz="2400" dirty="0"/>
            </a:br>
            <a:br>
              <a:rPr lang="nl-NL" sz="2400" dirty="0"/>
            </a:br>
            <a:r>
              <a:rPr lang="nl-NL" sz="2400" dirty="0"/>
              <a:t>5. In de regel zal er ten aanzien van te behalen doelen en samenstelling van arrangement worden gewerkt met een mate van volgtijdelijkheid.  </a:t>
            </a:r>
            <a:br>
              <a:rPr lang="nl-NL" sz="2400" dirty="0"/>
            </a:br>
            <a:br>
              <a:rPr lang="nl-NL" sz="2400" dirty="0"/>
            </a:br>
            <a:r>
              <a:rPr lang="nl-NL" sz="2400" dirty="0"/>
              <a:t>6. Per cliënt zal ook gekeken worden naar het (herstel)perspectief en dat bepaalt mede de duur van indicatie (kort, middellang, lang) en/of eerste tussenevaluatie.</a:t>
            </a: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487310" y="2468071"/>
            <a:ext cx="766557" cy="923330"/>
          </a:xfrm>
          <a:prstGeom prst="rect">
            <a:avLst/>
          </a:prstGeom>
          <a:noFill/>
        </p:spPr>
        <p:txBody>
          <a:bodyPr wrap="none" rtlCol="0">
            <a:spAutoFit/>
          </a:bodyPr>
          <a:lstStyle/>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Tree>
    <p:extLst>
      <p:ext uri="{BB962C8B-B14F-4D97-AF65-F5344CB8AC3E}">
        <p14:creationId xmlns:p14="http://schemas.microsoft.com/office/powerpoint/2010/main" val="1708864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126521"/>
            <a:ext cx="10135863" cy="7853613"/>
          </a:xfrm>
        </p:spPr>
        <p:txBody>
          <a:bodyPr>
            <a:noAutofit/>
          </a:bodyPr>
          <a:lstStyle/>
          <a:p>
            <a:pPr lvl="0" algn="l"/>
            <a:br>
              <a:rPr lang="nl-NL" sz="3200" b="1" dirty="0"/>
            </a:br>
            <a:br>
              <a:rPr lang="nl-NL" sz="3200" b="1" dirty="0"/>
            </a:br>
            <a:br>
              <a:rPr lang="nl-NL" sz="3200" b="1" dirty="0"/>
            </a:br>
            <a:r>
              <a:rPr lang="nl-NL" sz="3200" b="1" dirty="0"/>
              <a:t>Arrangementen: Hoe werkt het?</a:t>
            </a:r>
            <a:br>
              <a:rPr lang="nl-NL" sz="3200" b="1" dirty="0"/>
            </a:br>
            <a:br>
              <a:rPr lang="nl-NL" sz="2400" dirty="0"/>
            </a:br>
            <a:r>
              <a:rPr lang="nl-NL" sz="2400" dirty="0"/>
              <a:t>7. Het werken met en financiering in arrangementen gaat uit van gemiddelde cliëntfinanciering. Dat betekent dat er vanuit gegaan wordt dat aanbieders fluctuaties in de benodigde inzet uitmiddelen in de tijd en over het gehele cliëntenbestand.</a:t>
            </a:r>
            <a:br>
              <a:rPr lang="nl-NL" sz="2400" dirty="0"/>
            </a:br>
            <a:br>
              <a:rPr lang="nl-NL" sz="2400" dirty="0"/>
            </a:br>
            <a:r>
              <a:rPr lang="nl-NL" sz="2400" dirty="0"/>
              <a:t>8. Aanpassing van het arrangement per cliënt gaat in de regel op vastgesteld evaluatiemoment. In nader te bepalen uitzonderingsgevallen is aanpassing tussentijds mogelijk.</a:t>
            </a: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487310" y="2468071"/>
            <a:ext cx="766557" cy="923330"/>
          </a:xfrm>
          <a:prstGeom prst="rect">
            <a:avLst/>
          </a:prstGeom>
          <a:noFill/>
        </p:spPr>
        <p:txBody>
          <a:bodyPr wrap="none" rtlCol="0">
            <a:spAutoFit/>
          </a:bodyPr>
          <a:lstStyle/>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Tree>
    <p:extLst>
      <p:ext uri="{BB962C8B-B14F-4D97-AF65-F5344CB8AC3E}">
        <p14:creationId xmlns:p14="http://schemas.microsoft.com/office/powerpoint/2010/main" val="4229569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61982" y="-134758"/>
            <a:ext cx="10135863" cy="7178110"/>
          </a:xfrm>
        </p:spPr>
        <p:txBody>
          <a:bodyPr>
            <a:noAutofit/>
          </a:bodyPr>
          <a:lstStyle/>
          <a:p>
            <a:pPr lvl="0" algn="l"/>
            <a:br>
              <a:rPr lang="nl-NL" sz="3200" b="1" dirty="0"/>
            </a:br>
            <a:br>
              <a:rPr lang="nl-NL" sz="3200" b="1" dirty="0"/>
            </a:br>
            <a:br>
              <a:rPr lang="nl-NL" sz="3200" b="1" dirty="0"/>
            </a:br>
            <a:r>
              <a:rPr lang="nl-NL" sz="3200" b="1" dirty="0"/>
              <a:t>Arrangementen: Hoe werkt het?</a:t>
            </a:r>
            <a:br>
              <a:rPr lang="nl-NL" sz="3200" b="1" dirty="0"/>
            </a:br>
            <a:br>
              <a:rPr lang="nl-NL" sz="3200" b="1" dirty="0"/>
            </a:br>
            <a:r>
              <a:rPr lang="nl-NL" sz="2400" dirty="0"/>
              <a:t>9. Intentie is afschaffing van controle op feitelijk geleverde uren /dagdelen ten opzichte van afgegeven indicatie per cliënt en de daaraan verbonden terugbetalingsregels.     </a:t>
            </a:r>
            <a:br>
              <a:rPr lang="nl-NL" sz="2400" dirty="0"/>
            </a:br>
            <a:br>
              <a:rPr lang="nl-NL" sz="2400" dirty="0"/>
            </a:br>
            <a:r>
              <a:rPr lang="nl-NL" sz="2400" dirty="0"/>
              <a:t>10. Op cliëntniveau is één aanbieder verantwoordelijk voor de doelrealisatie van het arrangement. Aanbieder moet de gehele ondersteuning uit het arrangement – eventueel als </a:t>
            </a:r>
            <a:r>
              <a:rPr lang="nl-NL" sz="2400" dirty="0" err="1"/>
              <a:t>combinant</a:t>
            </a:r>
            <a:r>
              <a:rPr lang="nl-NL" sz="2400" dirty="0"/>
              <a:t> of met onderaannemers – kunnen leveren. </a:t>
            </a: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555563" y="2122387"/>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Tree>
    <p:extLst>
      <p:ext uri="{BB962C8B-B14F-4D97-AF65-F5344CB8AC3E}">
        <p14:creationId xmlns:p14="http://schemas.microsoft.com/office/powerpoint/2010/main" val="2950910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FD448701F2A414E83661C1ACFB246DD" ma:contentTypeVersion="2" ma:contentTypeDescription="Een nieuw document maken." ma:contentTypeScope="" ma:versionID="1cee2031c9010790ae383d5e9aaee5d9">
  <xsd:schema xmlns:xsd="http://www.w3.org/2001/XMLSchema" xmlns:xs="http://www.w3.org/2001/XMLSchema" xmlns:p="http://schemas.microsoft.com/office/2006/metadata/properties" xmlns:ns2="27e2915f-8626-44da-81de-b8c847fac390" targetNamespace="http://schemas.microsoft.com/office/2006/metadata/properties" ma:root="true" ma:fieldsID="43e1304f8543abc240011fc82a576468" ns2:_="">
    <xsd:import namespace="27e2915f-8626-44da-81de-b8c847fac390"/>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7e2915f-8626-44da-81de-b8c847fac39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43FC50A-0A98-4626-8118-ED95080713A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7e2915f-8626-44da-81de-b8c847fac39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EB1026A-8B89-4F46-9D48-C3DB561267E6}">
  <ds:schemaRefs>
    <ds:schemaRef ds:uri="http://schemas.microsoft.com/sharepoint/v3/contenttype/forms"/>
  </ds:schemaRefs>
</ds:datastoreItem>
</file>

<file path=customXml/itemProps3.xml><?xml version="1.0" encoding="utf-8"?>
<ds:datastoreItem xmlns:ds="http://schemas.openxmlformats.org/officeDocument/2006/customXml" ds:itemID="{EE27E2F2-F301-4973-AA1C-E0AD04BD9EA9}">
  <ds:schemaRefs>
    <ds:schemaRef ds:uri="http://purl.org/dc/dcmitype/"/>
    <ds:schemaRef ds:uri="http://schemas.microsoft.com/office/infopath/2007/PartnerControls"/>
    <ds:schemaRef ds:uri="http://purl.org/dc/elements/1.1/"/>
    <ds:schemaRef ds:uri="http://schemas.microsoft.com/office/2006/metadata/properties"/>
    <ds:schemaRef ds:uri="27e2915f-8626-44da-81de-b8c847fac390"/>
    <ds:schemaRef ds:uri="http://schemas.microsoft.com/office/2006/documentManagement/types"/>
    <ds:schemaRef ds:uri="http://purl.org/dc/term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1275</TotalTime>
  <Words>671</Words>
  <Application>Microsoft Office PowerPoint</Application>
  <PresentationFormat>Breedbeeld</PresentationFormat>
  <Paragraphs>163</Paragraphs>
  <Slides>12</Slides>
  <Notes>12</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12</vt:i4>
      </vt:variant>
    </vt:vector>
  </HeadingPairs>
  <TitlesOfParts>
    <vt:vector size="17" baseType="lpstr">
      <vt:lpstr>Arial</vt:lpstr>
      <vt:lpstr>Calibri</vt:lpstr>
      <vt:lpstr>Calibri Light</vt:lpstr>
      <vt:lpstr>Courier New</vt:lpstr>
      <vt:lpstr>Kantoorthema</vt:lpstr>
      <vt:lpstr>Marktconsultatie Inkoop Wmo maatwerkvoorzieningen in segmenten en arrangementen  per 1 januari 2023</vt:lpstr>
      <vt:lpstr>Spelregels en aandachtspunten  - Zet uw camera uit en houd uw microfoon standaard op mute tijdens de sessie.  - Tijdens de presentaties kunt u vragen stellen met behulp van het ‘handje’ en in de chatsessie. Vermeld hierbij uw naam/organisatie en over welk onderdeel uw vraag gaat. Per onderdeel zal een aantal vragen beantwoord worden. Overige vragen beantwoorden we zo veel als mogelijk schriftelijk achteraf.  - Uw naam en e-mailadres kunnen zichtbaar zijn voor de overige deelnemers aan de bijeenkomst. Door deel te nemen aan de bijeenkomst, stemt u er mee in dat deze gegevens mogelijk voor andere deelnemers inzichtelijk zijn. </vt:lpstr>
      <vt:lpstr>                       Programma  Welkom/inleiding  Presentatie Segmenten / percelen Arrangementen: wat is het / hoe werkt het?   Eerste opzet van Wmo arrangementenmodel Leidse Regio  Mogelijke contractduur: 3 jaar plus mogelijkheid tot verlening 2 x 2 jaar Vragen/opmerkingen  In gesprek met elkaar in kleine groepjes Plenaire afsluiting        </vt:lpstr>
      <vt:lpstr>  Segmenten                </vt:lpstr>
      <vt:lpstr>Arrangementen: Hoe werkt het?  1. Een arrangement is een bundeling van producten (minimaal begeleiding en dagbesteding);   2. De omvang van het arrangement wordt per cliënt door de toegang bepaald aan de hand van verschillende leefgebieden/resultaatgebieden: • Sociaal en persoonlijk functioneren • Geldzaken • Zinvolle dagbesteding / toeleiding naar werk/opleiding • Zelfzorg en gezondheid • (Het voeren van een huishouden)         </vt:lpstr>
      <vt:lpstr>   Arrangementen: Hoe werkt het?   3. Er kan op een arrangement voor ambulante ondersteuning worden voortgebouwd voor Beschut en Beschermd Wonen thuis of in een groepswonen locatie door extra elementen toe te voegen:  • Bereikbaarheid en/of toezicht in avond en nacht; • Kosten ten aanzien van (gezamenlijk) wonen (in een groepslocatie):  sociaal beheer, ongeplande momenten, vaste aanwezigheid op de groep,  gemeenschappelijke ruimtes; • Eventueel kosten van huur van een kamer/woning indien scheiden van  wonen en zorg niet passend is in de situatie van de cliënt.           </vt:lpstr>
      <vt:lpstr>   Arrangementen: Hoe werkt het?  4. Per resultaatgebied wordt naar problemen en gevraagde oplossing gekeken en hierbij  wordt de mate van inzet ingeschat (bijvoorbeeld in de vorm van regulier, midden en intensief). Alle scores op de resultaatgebieden te samen bepalen de (financiële) omvang van het arrangement per cliënt.  5. In de regel zal er ten aanzien van te behalen doelen en samenstelling van arrangement worden gewerkt met een mate van volgtijdelijkheid.    6. Per cliënt zal ook gekeken worden naar het (herstel)perspectief en dat bepaalt mede de duur van indicatie (kort, middellang, lang) en/of eerste tussenevaluatie.         </vt:lpstr>
      <vt:lpstr>   Arrangementen: Hoe werkt het?  7. Het werken met en financiering in arrangementen gaat uit van gemiddelde cliëntfinanciering. Dat betekent dat er vanuit gegaan wordt dat aanbieders fluctuaties in de benodigde inzet uitmiddelen in de tijd en over het gehele cliëntenbestand.  8. Aanpassing van het arrangement per cliënt gaat in de regel op vastgesteld evaluatiemoment. In nader te bepalen uitzonderingsgevallen is aanpassing tussentijds mogelijk.           </vt:lpstr>
      <vt:lpstr>   Arrangementen: Hoe werkt het?  9. Intentie is afschaffing van controle op feitelijk geleverde uren /dagdelen ten opzichte van afgegeven indicatie per cliënt en de daaraan verbonden terugbetalingsregels.       10. Op cliëntniveau is één aanbieder verantwoordelijk voor de doelrealisatie van het arrangement. Aanbieder moet de gehele ondersteuning uit het arrangement – eventueel als combinant of met onderaannemers – kunnen leveren.           </vt:lpstr>
      <vt:lpstr>     Arrangementen in beeld          </vt:lpstr>
      <vt:lpstr>    Arrangementen: eerste opzet                   </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Oers, Roel van</dc:creator>
  <cp:lastModifiedBy>Dahhane, Hanan</cp:lastModifiedBy>
  <cp:revision>52</cp:revision>
  <cp:lastPrinted>2021-07-13T07:11:56Z</cp:lastPrinted>
  <dcterms:created xsi:type="dcterms:W3CDTF">2020-10-22T06:44:41Z</dcterms:created>
  <dcterms:modified xsi:type="dcterms:W3CDTF">2021-07-16T09:21:48Z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0x0101002FD448701F2A414E83661C1ACFB246DD</vt:lpwstr>
  </property>
</Properties>
</file>