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7C7C"/>
    <a:srgbClr val="2F5597"/>
    <a:srgbClr val="3A76A3"/>
    <a:srgbClr val="A6A6A6"/>
    <a:srgbClr val="FFFFFF"/>
    <a:srgbClr val="00B050"/>
    <a:srgbClr val="BFBFBF"/>
    <a:srgbClr val="C8C8C8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396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2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1609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62937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4154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49554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42304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47625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2657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4443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96956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9380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008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0CA15-FDA5-4C3D-848A-42C5C31A1A2B}" type="datetimeFigureOut">
              <a:rPr lang="nl-NL" smtClean="0"/>
              <a:t>8-4-2022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0760FA-F001-4BCF-9886-DCB1AB11706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9715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" name="Rechte verbindingslijn 91"/>
          <p:cNvCxnSpPr/>
          <p:nvPr/>
        </p:nvCxnSpPr>
        <p:spPr>
          <a:xfrm flipH="1">
            <a:off x="1710331" y="3493032"/>
            <a:ext cx="6528794" cy="5621"/>
          </a:xfrm>
          <a:prstGeom prst="straightConnector1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Rechte verbindingslijn 91"/>
          <p:cNvCxnSpPr>
            <a:stCxn id="107" idx="1"/>
          </p:cNvCxnSpPr>
          <p:nvPr/>
        </p:nvCxnSpPr>
        <p:spPr>
          <a:xfrm flipH="1">
            <a:off x="1677587" y="4723040"/>
            <a:ext cx="3931971" cy="6855"/>
          </a:xfrm>
          <a:prstGeom prst="straightConnector1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Rechte verbindingslijn 87"/>
          <p:cNvCxnSpPr>
            <a:stCxn id="32" idx="2"/>
          </p:cNvCxnSpPr>
          <p:nvPr/>
        </p:nvCxnSpPr>
        <p:spPr>
          <a:xfrm rot="5400000">
            <a:off x="10001747" y="2100233"/>
            <a:ext cx="453040" cy="1805036"/>
          </a:xfrm>
          <a:prstGeom prst="bentConnector2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Tekstvak 157"/>
          <p:cNvSpPr txBox="1"/>
          <p:nvPr/>
        </p:nvSpPr>
        <p:spPr>
          <a:xfrm>
            <a:off x="9654540" y="3218948"/>
            <a:ext cx="1476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Contactdata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74" name="Rechte verbindingslijn 91"/>
          <p:cNvCxnSpPr>
            <a:stCxn id="160" idx="0"/>
          </p:cNvCxnSpPr>
          <p:nvPr/>
        </p:nvCxnSpPr>
        <p:spPr>
          <a:xfrm rot="16200000" flipV="1">
            <a:off x="9982767" y="3156477"/>
            <a:ext cx="595672" cy="1697222"/>
          </a:xfrm>
          <a:prstGeom prst="bentConnector2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hthoek 3"/>
          <p:cNvSpPr/>
          <p:nvPr/>
        </p:nvSpPr>
        <p:spPr>
          <a:xfrm>
            <a:off x="8017789" y="2815501"/>
            <a:ext cx="1401229" cy="11454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Maatwerk</a:t>
            </a:r>
            <a:endParaRPr lang="nl-NL" dirty="0" smtClean="0"/>
          </a:p>
          <a:p>
            <a:pPr algn="ctr"/>
            <a:r>
              <a:rPr lang="nl-NL" sz="1000" dirty="0" smtClean="0"/>
              <a:t>(contactregistratie, terugbelverzoek, kennismanagement (KMS), werkvoorraad en routering)</a:t>
            </a:r>
            <a:endParaRPr lang="nl-NL" sz="1000" dirty="0"/>
          </a:p>
        </p:txBody>
      </p:sp>
      <p:sp>
        <p:nvSpPr>
          <p:cNvPr id="7" name="Rechthoek 6"/>
          <p:cNvSpPr/>
          <p:nvPr/>
        </p:nvSpPr>
        <p:spPr>
          <a:xfrm>
            <a:off x="8017790" y="4302925"/>
            <a:ext cx="1401228" cy="955963"/>
          </a:xfrm>
          <a:prstGeom prst="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Klantbeeld</a:t>
            </a:r>
            <a:endParaRPr lang="nl-NL" dirty="0" smtClean="0"/>
          </a:p>
          <a:p>
            <a:pPr algn="ctr"/>
            <a:r>
              <a:rPr lang="nl-NL" sz="1000" dirty="0" smtClean="0"/>
              <a:t>(service georiënteerde presentatielaag</a:t>
            </a:r>
            <a:r>
              <a:rPr lang="nl-NL" sz="1000" dirty="0"/>
              <a:t>)</a:t>
            </a:r>
          </a:p>
        </p:txBody>
      </p:sp>
      <p:sp>
        <p:nvSpPr>
          <p:cNvPr id="14" name="Rechthoek 13"/>
          <p:cNvSpPr/>
          <p:nvPr/>
        </p:nvSpPr>
        <p:spPr>
          <a:xfrm>
            <a:off x="3653967" y="2218453"/>
            <a:ext cx="1069573" cy="33470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smtClean="0"/>
              <a:t>Sphinx (klantervaring)</a:t>
            </a:r>
          </a:p>
        </p:txBody>
      </p:sp>
      <p:sp>
        <p:nvSpPr>
          <p:cNvPr id="15" name="Rechthoek 14"/>
          <p:cNvSpPr/>
          <p:nvPr/>
        </p:nvSpPr>
        <p:spPr>
          <a:xfrm>
            <a:off x="2486503" y="1459573"/>
            <a:ext cx="2284743" cy="1813246"/>
          </a:xfrm>
          <a:prstGeom prst="rect">
            <a:avLst/>
          </a:prstGeom>
          <a:noFill/>
          <a:ln>
            <a:solidFill>
              <a:srgbClr val="7C7C7C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22" name="Rechte verbindingslijn 21"/>
          <p:cNvCxnSpPr>
            <a:stCxn id="4" idx="2"/>
            <a:endCxn id="7" idx="0"/>
          </p:cNvCxnSpPr>
          <p:nvPr/>
        </p:nvCxnSpPr>
        <p:spPr>
          <a:xfrm>
            <a:off x="8718404" y="3960901"/>
            <a:ext cx="0" cy="342024"/>
          </a:xfrm>
          <a:prstGeom prst="straightConnector1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hoek 30"/>
          <p:cNvSpPr/>
          <p:nvPr/>
        </p:nvSpPr>
        <p:spPr>
          <a:xfrm>
            <a:off x="10301038" y="751351"/>
            <a:ext cx="1659494" cy="4384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DWH &amp; Bronnen</a:t>
            </a:r>
          </a:p>
        </p:txBody>
      </p:sp>
      <p:sp>
        <p:nvSpPr>
          <p:cNvPr id="32" name="Rechthoek 31"/>
          <p:cNvSpPr/>
          <p:nvPr/>
        </p:nvSpPr>
        <p:spPr>
          <a:xfrm>
            <a:off x="10449025" y="1820268"/>
            <a:ext cx="1363520" cy="955963"/>
          </a:xfrm>
          <a:prstGeom prst="rect">
            <a:avLst/>
          </a:prstGeom>
          <a:solidFill>
            <a:srgbClr val="7C7C7C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ETL + BI </a:t>
            </a:r>
            <a:r>
              <a:rPr lang="nl-NL" sz="1000" dirty="0" smtClean="0"/>
              <a:t>(datawarehouse, rapportages &amp; dashboards)</a:t>
            </a:r>
            <a:endParaRPr lang="nl-NL" dirty="0"/>
          </a:p>
        </p:txBody>
      </p:sp>
      <p:sp>
        <p:nvSpPr>
          <p:cNvPr id="44" name="Rechthoek 43"/>
          <p:cNvSpPr/>
          <p:nvPr/>
        </p:nvSpPr>
        <p:spPr>
          <a:xfrm>
            <a:off x="2203605" y="752274"/>
            <a:ext cx="2845320" cy="4384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Contact Center Dienstverlening</a:t>
            </a:r>
          </a:p>
        </p:txBody>
      </p:sp>
      <p:sp>
        <p:nvSpPr>
          <p:cNvPr id="52" name="Rechthoek 51"/>
          <p:cNvSpPr/>
          <p:nvPr/>
        </p:nvSpPr>
        <p:spPr>
          <a:xfrm>
            <a:off x="527937" y="755278"/>
            <a:ext cx="1295212" cy="4384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Kanalen</a:t>
            </a:r>
          </a:p>
        </p:txBody>
      </p:sp>
      <p:sp>
        <p:nvSpPr>
          <p:cNvPr id="53" name="Rechthoek 52"/>
          <p:cNvSpPr/>
          <p:nvPr/>
        </p:nvSpPr>
        <p:spPr>
          <a:xfrm>
            <a:off x="637411" y="3214116"/>
            <a:ext cx="1069573" cy="2702623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Portalen</a:t>
            </a:r>
            <a:endParaRPr lang="nl-NL" dirty="0" smtClean="0"/>
          </a:p>
          <a:p>
            <a:pPr algn="ctr"/>
            <a:endParaRPr lang="nl-NL" sz="1000" dirty="0" smtClean="0"/>
          </a:p>
          <a:p>
            <a:pPr algn="ctr"/>
            <a:r>
              <a:rPr lang="nl-NL" sz="1000" dirty="0" smtClean="0"/>
              <a:t>UWV.nl (werknemers</a:t>
            </a:r>
            <a:r>
              <a:rPr lang="nl-NL" sz="1000" dirty="0"/>
              <a:t> </a:t>
            </a:r>
            <a:r>
              <a:rPr lang="nl-NL" sz="1000" dirty="0" smtClean="0"/>
              <a:t>&amp; werkgever)</a:t>
            </a:r>
          </a:p>
          <a:p>
            <a:pPr algn="ctr"/>
            <a:endParaRPr lang="nl-NL" sz="1000" dirty="0" smtClean="0"/>
          </a:p>
          <a:p>
            <a:pPr algn="ctr"/>
            <a:r>
              <a:rPr lang="nl-NL" sz="1000" dirty="0"/>
              <a:t>w</a:t>
            </a:r>
            <a:r>
              <a:rPr lang="nl-NL" sz="1000" dirty="0" smtClean="0"/>
              <a:t>erk.nl</a:t>
            </a:r>
            <a:endParaRPr lang="nl-NL" sz="1000" dirty="0"/>
          </a:p>
          <a:p>
            <a:pPr algn="ctr"/>
            <a:endParaRPr lang="nl-NL" dirty="0" smtClean="0"/>
          </a:p>
        </p:txBody>
      </p:sp>
      <p:sp>
        <p:nvSpPr>
          <p:cNvPr id="54" name="Rechthoek 53"/>
          <p:cNvSpPr/>
          <p:nvPr/>
        </p:nvSpPr>
        <p:spPr>
          <a:xfrm>
            <a:off x="640905" y="2230437"/>
            <a:ext cx="1069573" cy="326499"/>
          </a:xfrm>
          <a:prstGeom prst="rect">
            <a:avLst/>
          </a:prstGeom>
          <a:gradFill flip="none" rotWithShape="1">
            <a:gsLst>
              <a:gs pos="37000">
                <a:srgbClr val="00B050"/>
              </a:gs>
              <a:gs pos="80000">
                <a:srgbClr val="00B0F0"/>
              </a:gs>
            </a:gsLst>
            <a:path path="circle">
              <a:fillToRect l="100000" b="100000"/>
            </a:path>
            <a:tileRect t="-100000" r="-100000"/>
          </a:gradFill>
          <a:ln w="28575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Chat</a:t>
            </a:r>
          </a:p>
        </p:txBody>
      </p:sp>
      <p:sp>
        <p:nvSpPr>
          <p:cNvPr id="57" name="Rechthoek 56"/>
          <p:cNvSpPr/>
          <p:nvPr/>
        </p:nvSpPr>
        <p:spPr>
          <a:xfrm>
            <a:off x="640755" y="2725519"/>
            <a:ext cx="1069573" cy="321488"/>
          </a:xfrm>
          <a:prstGeom prst="rect">
            <a:avLst/>
          </a:prstGeom>
          <a:gradFill flip="none" rotWithShape="1">
            <a:gsLst>
              <a:gs pos="37000">
                <a:srgbClr val="00B050"/>
              </a:gs>
              <a:gs pos="80000">
                <a:srgbClr val="00B0F0"/>
              </a:gs>
            </a:gsLst>
            <a:path path="circle">
              <a:fillToRect l="100000" b="100000"/>
            </a:path>
            <a:tileRect t="-100000" r="-100000"/>
          </a:gradFill>
          <a:ln w="12700">
            <a:solidFill>
              <a:srgbClr val="2F5597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Chatbot*</a:t>
            </a:r>
          </a:p>
        </p:txBody>
      </p:sp>
      <p:cxnSp>
        <p:nvCxnSpPr>
          <p:cNvPr id="80" name="Rechte verbindingslijn 79"/>
          <p:cNvCxnSpPr>
            <a:stCxn id="54" idx="3"/>
            <a:endCxn id="169" idx="1"/>
          </p:cNvCxnSpPr>
          <p:nvPr/>
        </p:nvCxnSpPr>
        <p:spPr>
          <a:xfrm flipV="1">
            <a:off x="1710478" y="2392027"/>
            <a:ext cx="824971" cy="1660"/>
          </a:xfrm>
          <a:prstGeom prst="line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Rechthoek 111"/>
          <p:cNvSpPr/>
          <p:nvPr/>
        </p:nvSpPr>
        <p:spPr>
          <a:xfrm>
            <a:off x="2935557" y="5170647"/>
            <a:ext cx="1386633" cy="714545"/>
          </a:xfrm>
          <a:prstGeom prst="rect">
            <a:avLst/>
          </a:prstGeom>
          <a:solidFill>
            <a:srgbClr val="7C7C7C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Klachten</a:t>
            </a:r>
          </a:p>
          <a:p>
            <a:pPr algn="ctr"/>
            <a:r>
              <a:rPr lang="nl-NL" sz="1400" dirty="0" smtClean="0"/>
              <a:t>afhandel</a:t>
            </a:r>
          </a:p>
          <a:p>
            <a:pPr algn="ctr"/>
            <a:r>
              <a:rPr lang="nl-NL" sz="1400" dirty="0" smtClean="0"/>
              <a:t>systeem</a:t>
            </a:r>
            <a:endParaRPr lang="nl-NL" sz="1400" dirty="0"/>
          </a:p>
        </p:txBody>
      </p:sp>
      <p:cxnSp>
        <p:nvCxnSpPr>
          <p:cNvPr id="81" name="Rechte verbindingslijn 80"/>
          <p:cNvCxnSpPr>
            <a:stCxn id="32" idx="1"/>
          </p:cNvCxnSpPr>
          <p:nvPr/>
        </p:nvCxnSpPr>
        <p:spPr>
          <a:xfrm flipH="1">
            <a:off x="4779910" y="2298250"/>
            <a:ext cx="5669115" cy="6213"/>
          </a:xfrm>
          <a:prstGeom prst="line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87"/>
          <p:cNvCxnSpPr>
            <a:stCxn id="32" idx="3"/>
            <a:endCxn id="112" idx="3"/>
          </p:cNvCxnSpPr>
          <p:nvPr/>
        </p:nvCxnSpPr>
        <p:spPr>
          <a:xfrm flipH="1">
            <a:off x="4322190" y="2298250"/>
            <a:ext cx="7490355" cy="3229670"/>
          </a:xfrm>
          <a:prstGeom prst="bentConnector3">
            <a:avLst>
              <a:gd name="adj1" fmla="val -3052"/>
            </a:avLst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ekstvak 99"/>
          <p:cNvSpPr txBox="1"/>
          <p:nvPr/>
        </p:nvSpPr>
        <p:spPr>
          <a:xfrm>
            <a:off x="3229565" y="3050630"/>
            <a:ext cx="79861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900" dirty="0" smtClean="0">
                <a:solidFill>
                  <a:srgbClr val="A6A6A6"/>
                </a:solidFill>
              </a:rPr>
              <a:t>Private cloud</a:t>
            </a:r>
            <a:endParaRPr lang="nl-NL" sz="900" dirty="0">
              <a:solidFill>
                <a:srgbClr val="A6A6A6"/>
              </a:solidFill>
            </a:endParaRPr>
          </a:p>
        </p:txBody>
      </p:sp>
      <p:sp>
        <p:nvSpPr>
          <p:cNvPr id="102" name="Rechthoek 101"/>
          <p:cNvSpPr/>
          <p:nvPr/>
        </p:nvSpPr>
        <p:spPr>
          <a:xfrm>
            <a:off x="631946" y="5994748"/>
            <a:ext cx="1069573" cy="321003"/>
          </a:xfrm>
          <a:prstGeom prst="rect">
            <a:avLst/>
          </a:prstGeom>
          <a:solidFill>
            <a:srgbClr val="7C7C7C"/>
          </a:solidFill>
          <a:ln w="12700">
            <a:solidFill>
              <a:srgbClr val="2F5597"/>
            </a:solidFill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300" dirty="0" smtClean="0"/>
              <a:t>Beeldbellen*</a:t>
            </a:r>
          </a:p>
        </p:txBody>
      </p:sp>
      <p:sp>
        <p:nvSpPr>
          <p:cNvPr id="104" name="Tekstvak 103"/>
          <p:cNvSpPr txBox="1"/>
          <p:nvPr/>
        </p:nvSpPr>
        <p:spPr>
          <a:xfrm>
            <a:off x="1928975" y="3502336"/>
            <a:ext cx="36931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>
                <a:solidFill>
                  <a:schemeClr val="bg1">
                    <a:lumMod val="65000"/>
                  </a:schemeClr>
                </a:solidFill>
              </a:rPr>
              <a:t>Veilig berichtenverkeer</a:t>
            </a:r>
          </a:p>
        </p:txBody>
      </p:sp>
      <p:sp>
        <p:nvSpPr>
          <p:cNvPr id="105" name="Tekstvak 104"/>
          <p:cNvSpPr txBox="1"/>
          <p:nvPr/>
        </p:nvSpPr>
        <p:spPr>
          <a:xfrm>
            <a:off x="5121582" y="2315750"/>
            <a:ext cx="5327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Operationele en strategische informatie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6" name="Tekstvak 105"/>
          <p:cNvSpPr txBox="1"/>
          <p:nvPr/>
        </p:nvSpPr>
        <p:spPr>
          <a:xfrm>
            <a:off x="4714876" y="5547495"/>
            <a:ext cx="73399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Klachtinformatie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0" name="Rechthoek 109"/>
          <p:cNvSpPr/>
          <p:nvPr/>
        </p:nvSpPr>
        <p:spPr>
          <a:xfrm>
            <a:off x="5532097" y="751351"/>
            <a:ext cx="1547846" cy="4384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600" dirty="0" smtClean="0"/>
              <a:t>Services</a:t>
            </a:r>
          </a:p>
        </p:txBody>
      </p:sp>
      <p:grpSp>
        <p:nvGrpSpPr>
          <p:cNvPr id="120" name="Groep 119"/>
          <p:cNvGrpSpPr/>
          <p:nvPr/>
        </p:nvGrpSpPr>
        <p:grpSpPr>
          <a:xfrm>
            <a:off x="5601166" y="3770031"/>
            <a:ext cx="1409708" cy="1226836"/>
            <a:chOff x="5605362" y="3628444"/>
            <a:chExt cx="1409708" cy="1226836"/>
          </a:xfrm>
        </p:grpSpPr>
        <p:sp>
          <p:nvSpPr>
            <p:cNvPr id="107" name="Rechthoek 106"/>
            <p:cNvSpPr/>
            <p:nvPr/>
          </p:nvSpPr>
          <p:spPr>
            <a:xfrm>
              <a:off x="5613754" y="4307626"/>
              <a:ext cx="1401316" cy="547654"/>
            </a:xfrm>
            <a:prstGeom prst="rect">
              <a:avLst/>
            </a:prstGeom>
            <a:solidFill>
              <a:srgbClr val="7C7C7C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400" dirty="0" smtClean="0"/>
                <a:t>Contact-</a:t>
              </a:r>
            </a:p>
            <a:p>
              <a:pPr algn="ctr"/>
              <a:r>
                <a:rPr lang="nl-NL" sz="1400" dirty="0" smtClean="0"/>
                <a:t>voorkeuren</a:t>
              </a:r>
            </a:p>
          </p:txBody>
        </p:sp>
        <p:sp>
          <p:nvSpPr>
            <p:cNvPr id="115" name="Rechthoek 114"/>
            <p:cNvSpPr/>
            <p:nvPr/>
          </p:nvSpPr>
          <p:spPr>
            <a:xfrm>
              <a:off x="5605362" y="3628444"/>
              <a:ext cx="1401316" cy="541308"/>
            </a:xfrm>
            <a:prstGeom prst="rect">
              <a:avLst/>
            </a:prstGeom>
            <a:solidFill>
              <a:srgbClr val="7C7C7C"/>
            </a:solidFill>
            <a:ln>
              <a:solidFill>
                <a:schemeClr val="bg1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400" dirty="0" smtClean="0"/>
                <a:t>Klantprofiel</a:t>
              </a:r>
            </a:p>
          </p:txBody>
        </p:sp>
      </p:grpSp>
      <p:cxnSp>
        <p:nvCxnSpPr>
          <p:cNvPr id="149" name="Rechte verbindingslijn 91"/>
          <p:cNvCxnSpPr>
            <a:stCxn id="4" idx="0"/>
          </p:cNvCxnSpPr>
          <p:nvPr/>
        </p:nvCxnSpPr>
        <p:spPr>
          <a:xfrm rot="16200000" flipV="1">
            <a:off x="6688028" y="785125"/>
            <a:ext cx="122260" cy="3938492"/>
          </a:xfrm>
          <a:prstGeom prst="bentConnector2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kstvak 156"/>
          <p:cNvSpPr txBox="1"/>
          <p:nvPr/>
        </p:nvSpPr>
        <p:spPr>
          <a:xfrm>
            <a:off x="5121582" y="2693240"/>
            <a:ext cx="35968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Contactdata &amp; belverkeer routering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0" name="Rechthoek 159"/>
          <p:cNvSpPr/>
          <p:nvPr/>
        </p:nvSpPr>
        <p:spPr>
          <a:xfrm>
            <a:off x="10445883" y="4302924"/>
            <a:ext cx="1366661" cy="955963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Bron-</a:t>
            </a:r>
          </a:p>
          <a:p>
            <a:pPr algn="ctr"/>
            <a:r>
              <a:rPr lang="nl-NL" sz="1400" dirty="0" smtClean="0"/>
              <a:t>systemen </a:t>
            </a:r>
          </a:p>
          <a:p>
            <a:pPr algn="ctr"/>
            <a:r>
              <a:rPr lang="nl-NL" sz="1000" dirty="0" smtClean="0"/>
              <a:t>(primaire klantgegevens</a:t>
            </a:r>
            <a:r>
              <a:rPr lang="nl-NL" sz="1400" dirty="0" smtClean="0"/>
              <a:t>)</a:t>
            </a:r>
          </a:p>
        </p:txBody>
      </p:sp>
      <p:cxnSp>
        <p:nvCxnSpPr>
          <p:cNvPr id="161" name="Rechte verbindingslijn 91"/>
          <p:cNvCxnSpPr>
            <a:stCxn id="160" idx="1"/>
            <a:endCxn id="7" idx="3"/>
          </p:cNvCxnSpPr>
          <p:nvPr/>
        </p:nvCxnSpPr>
        <p:spPr>
          <a:xfrm flipH="1">
            <a:off x="9419018" y="4780906"/>
            <a:ext cx="1026865" cy="1"/>
          </a:xfrm>
          <a:prstGeom prst="straightConnector1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7" name="Tekstvak 166"/>
          <p:cNvSpPr txBox="1"/>
          <p:nvPr/>
        </p:nvSpPr>
        <p:spPr>
          <a:xfrm>
            <a:off x="527937" y="6464795"/>
            <a:ext cx="10983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000" dirty="0" smtClean="0">
                <a:solidFill>
                  <a:srgbClr val="7C7C7C"/>
                </a:solidFill>
              </a:rPr>
              <a:t>*Lopend initiatief</a:t>
            </a:r>
            <a:endParaRPr lang="nl-NL" sz="1000" dirty="0">
              <a:solidFill>
                <a:srgbClr val="7C7C7C"/>
              </a:solidFill>
            </a:endParaRPr>
          </a:p>
        </p:txBody>
      </p:sp>
      <p:sp>
        <p:nvSpPr>
          <p:cNvPr id="169" name="Rechthoek 168"/>
          <p:cNvSpPr/>
          <p:nvPr/>
        </p:nvSpPr>
        <p:spPr>
          <a:xfrm>
            <a:off x="2535449" y="2230895"/>
            <a:ext cx="1069573" cy="322263"/>
          </a:xfrm>
          <a:prstGeom prst="rect">
            <a:avLst/>
          </a:prstGeom>
          <a:gradFill flip="none" rotWithShape="1">
            <a:gsLst>
              <a:gs pos="37000">
                <a:srgbClr val="00B050"/>
              </a:gs>
              <a:gs pos="80000">
                <a:srgbClr val="00B0F0"/>
              </a:gs>
            </a:gsLst>
            <a:path path="circle">
              <a:fillToRect l="100000" b="100000"/>
            </a:path>
            <a:tileRect t="-100000" r="-100000"/>
          </a:gradFill>
          <a:ln w="28575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smtClean="0"/>
              <a:t>iAdvise (chat)</a:t>
            </a:r>
          </a:p>
        </p:txBody>
      </p:sp>
      <p:sp>
        <p:nvSpPr>
          <p:cNvPr id="173" name="Tekstvak 172"/>
          <p:cNvSpPr txBox="1"/>
          <p:nvPr/>
        </p:nvSpPr>
        <p:spPr>
          <a:xfrm>
            <a:off x="478443" y="132223"/>
            <a:ext cx="427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 smtClean="0">
                <a:solidFill>
                  <a:srgbClr val="3A76A3"/>
                </a:solidFill>
                <a:latin typeface="Verdana (Koppen)"/>
              </a:rPr>
              <a:t>Huidige context verandergebied 2022</a:t>
            </a:r>
            <a:endParaRPr lang="nl-NL" b="1" dirty="0">
              <a:solidFill>
                <a:srgbClr val="3A76A3"/>
              </a:solidFill>
              <a:latin typeface="Verdana (Koppen)"/>
            </a:endParaRPr>
          </a:p>
        </p:txBody>
      </p:sp>
      <p:cxnSp>
        <p:nvCxnSpPr>
          <p:cNvPr id="63" name="Rechte verbindingslijn 62"/>
          <p:cNvCxnSpPr/>
          <p:nvPr/>
        </p:nvCxnSpPr>
        <p:spPr>
          <a:xfrm flipV="1">
            <a:off x="1710329" y="1846670"/>
            <a:ext cx="830009" cy="741"/>
          </a:xfrm>
          <a:prstGeom prst="line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hthoek 74"/>
          <p:cNvSpPr/>
          <p:nvPr/>
        </p:nvSpPr>
        <p:spPr>
          <a:xfrm>
            <a:off x="169019" y="2201473"/>
            <a:ext cx="282032" cy="417646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sz="1400" dirty="0" smtClean="0"/>
              <a:t>Digitale kanalen</a:t>
            </a:r>
          </a:p>
        </p:txBody>
      </p:sp>
      <p:grpSp>
        <p:nvGrpSpPr>
          <p:cNvPr id="37" name="Groep 36"/>
          <p:cNvGrpSpPr/>
          <p:nvPr/>
        </p:nvGrpSpPr>
        <p:grpSpPr>
          <a:xfrm>
            <a:off x="7448559" y="751351"/>
            <a:ext cx="2460568" cy="438496"/>
            <a:chOff x="7330639" y="751351"/>
            <a:chExt cx="2460568" cy="438496"/>
          </a:xfrm>
        </p:grpSpPr>
        <p:sp>
          <p:nvSpPr>
            <p:cNvPr id="62" name="Rechthoek 61"/>
            <p:cNvSpPr/>
            <p:nvPr/>
          </p:nvSpPr>
          <p:spPr>
            <a:xfrm>
              <a:off x="7330639" y="751351"/>
              <a:ext cx="1851461" cy="4384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600" dirty="0" smtClean="0"/>
                <a:t>Relatiemanagement</a:t>
              </a:r>
            </a:p>
          </p:txBody>
        </p:sp>
        <p:sp>
          <p:nvSpPr>
            <p:cNvPr id="79" name="Rechthoek 78"/>
            <p:cNvSpPr/>
            <p:nvPr/>
          </p:nvSpPr>
          <p:spPr>
            <a:xfrm>
              <a:off x="9220643" y="751351"/>
              <a:ext cx="570564" cy="438496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nl-NL" sz="1600" dirty="0" smtClean="0"/>
                <a:t>KMS</a:t>
              </a:r>
            </a:p>
          </p:txBody>
        </p:sp>
      </p:grpSp>
      <p:sp>
        <p:nvSpPr>
          <p:cNvPr id="84" name="Rechthoek 83"/>
          <p:cNvSpPr/>
          <p:nvPr/>
        </p:nvSpPr>
        <p:spPr>
          <a:xfrm>
            <a:off x="7684244" y="1336422"/>
            <a:ext cx="1401228" cy="815252"/>
          </a:xfrm>
          <a:prstGeom prst="rect">
            <a:avLst/>
          </a:prstGeom>
          <a:solidFill>
            <a:srgbClr val="7C7C7C"/>
          </a:solidFill>
          <a:ln>
            <a:solidFill>
              <a:schemeClr val="bg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Archie CRM</a:t>
            </a:r>
            <a:endParaRPr lang="nl-NL" dirty="0" smtClean="0"/>
          </a:p>
          <a:p>
            <a:pPr algn="ctr"/>
            <a:r>
              <a:rPr lang="nl-NL" sz="1000" dirty="0" smtClean="0"/>
              <a:t>(strategisch en tactisch relatiemanagement, accountmanagement)</a:t>
            </a:r>
            <a:endParaRPr lang="nl-NL" sz="1000" dirty="0"/>
          </a:p>
        </p:txBody>
      </p:sp>
      <p:cxnSp>
        <p:nvCxnSpPr>
          <p:cNvPr id="140" name="Rechte verbindingslijn 91"/>
          <p:cNvCxnSpPr>
            <a:stCxn id="112" idx="1"/>
          </p:cNvCxnSpPr>
          <p:nvPr/>
        </p:nvCxnSpPr>
        <p:spPr>
          <a:xfrm flipH="1">
            <a:off x="1701519" y="5527920"/>
            <a:ext cx="1234038" cy="0"/>
          </a:xfrm>
          <a:prstGeom prst="straightConnector1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kstvak 142"/>
          <p:cNvSpPr txBox="1"/>
          <p:nvPr/>
        </p:nvSpPr>
        <p:spPr>
          <a:xfrm>
            <a:off x="1928974" y="5527920"/>
            <a:ext cx="10065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Selfservice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152" name="Rechte verbindingslijn 91"/>
          <p:cNvCxnSpPr>
            <a:stCxn id="115" idx="1"/>
          </p:cNvCxnSpPr>
          <p:nvPr/>
        </p:nvCxnSpPr>
        <p:spPr>
          <a:xfrm flipH="1" flipV="1">
            <a:off x="1710328" y="4028827"/>
            <a:ext cx="3890838" cy="11858"/>
          </a:xfrm>
          <a:prstGeom prst="straightConnector1">
            <a:avLst/>
          </a:prstGeom>
          <a:ln w="38100">
            <a:solidFill>
              <a:srgbClr val="A6A6A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kstvak 152"/>
          <p:cNvSpPr txBox="1"/>
          <p:nvPr/>
        </p:nvSpPr>
        <p:spPr>
          <a:xfrm>
            <a:off x="1928975" y="4036790"/>
            <a:ext cx="3685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Personalisatie portaal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4" name="Tekstvak 153"/>
          <p:cNvSpPr txBox="1"/>
          <p:nvPr/>
        </p:nvSpPr>
        <p:spPr>
          <a:xfrm>
            <a:off x="1928975" y="4729895"/>
            <a:ext cx="36805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Selfservice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6" name="Tekstvak 55"/>
          <p:cNvSpPr txBox="1"/>
          <p:nvPr/>
        </p:nvSpPr>
        <p:spPr>
          <a:xfrm>
            <a:off x="9652967" y="3708710"/>
            <a:ext cx="1476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Presenteren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9" name="Tekstvak 58"/>
          <p:cNvSpPr txBox="1"/>
          <p:nvPr/>
        </p:nvSpPr>
        <p:spPr>
          <a:xfrm>
            <a:off x="8741047" y="3992870"/>
            <a:ext cx="1476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solidFill>
                  <a:schemeClr val="bg1">
                    <a:lumMod val="65000"/>
                  </a:schemeClr>
                </a:solidFill>
              </a:rPr>
              <a:t>Presenteren</a:t>
            </a:r>
            <a:endParaRPr lang="nl-NL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8" name="Rechthoek 57"/>
          <p:cNvSpPr/>
          <p:nvPr/>
        </p:nvSpPr>
        <p:spPr>
          <a:xfrm>
            <a:off x="10611293" y="6442433"/>
            <a:ext cx="1420941" cy="290947"/>
          </a:xfrm>
          <a:prstGeom prst="rect">
            <a:avLst/>
          </a:prstGeom>
          <a:gradFill flip="none" rotWithShape="1">
            <a:gsLst>
              <a:gs pos="37000">
                <a:srgbClr val="00B050"/>
              </a:gs>
              <a:gs pos="80000">
                <a:srgbClr val="00B0F0"/>
              </a:gs>
            </a:gsLst>
            <a:path path="circle">
              <a:fillToRect l="100000" b="100000"/>
            </a:path>
            <a:tileRect t="-100000" r="-100000"/>
          </a:gradFill>
          <a:ln w="28575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CCD of CRM</a:t>
            </a:r>
            <a:endParaRPr lang="nl-NL" sz="1100" dirty="0" smtClean="0"/>
          </a:p>
        </p:txBody>
      </p:sp>
      <p:sp>
        <p:nvSpPr>
          <p:cNvPr id="60" name="Rechthoek 59"/>
          <p:cNvSpPr/>
          <p:nvPr/>
        </p:nvSpPr>
        <p:spPr>
          <a:xfrm>
            <a:off x="7520409" y="6442433"/>
            <a:ext cx="1420941" cy="290947"/>
          </a:xfrm>
          <a:prstGeom prst="rect">
            <a:avLst/>
          </a:prstGeom>
          <a:solidFill>
            <a:srgbClr val="00B050"/>
          </a:solidFill>
          <a:ln w="28575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CRM</a:t>
            </a:r>
            <a:endParaRPr lang="nl-NL" sz="1100" dirty="0" smtClean="0"/>
          </a:p>
        </p:txBody>
      </p:sp>
      <p:sp>
        <p:nvSpPr>
          <p:cNvPr id="61" name="Rechthoek 60"/>
          <p:cNvSpPr/>
          <p:nvPr/>
        </p:nvSpPr>
        <p:spPr>
          <a:xfrm>
            <a:off x="9065851" y="6442433"/>
            <a:ext cx="1420941" cy="290947"/>
          </a:xfrm>
          <a:prstGeom prst="rect">
            <a:avLst/>
          </a:prstGeom>
          <a:solidFill>
            <a:srgbClr val="00B0F0"/>
          </a:solidFill>
          <a:ln w="28575">
            <a:noFill/>
            <a:prstDash val="sysDash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CCD</a:t>
            </a:r>
            <a:endParaRPr lang="nl-NL" sz="1100" dirty="0" smtClean="0"/>
          </a:p>
        </p:txBody>
      </p:sp>
      <p:sp>
        <p:nvSpPr>
          <p:cNvPr id="64" name="Rechthoek 63"/>
          <p:cNvSpPr/>
          <p:nvPr/>
        </p:nvSpPr>
        <p:spPr>
          <a:xfrm>
            <a:off x="2540338" y="1518300"/>
            <a:ext cx="2174538" cy="65673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Odigo</a:t>
            </a:r>
            <a:endParaRPr lang="nl-NL" dirty="0"/>
          </a:p>
          <a:p>
            <a:pPr algn="ctr"/>
            <a:r>
              <a:rPr lang="nl-NL" sz="1000" dirty="0" smtClean="0"/>
              <a:t>(telefonie, routering, wachtrijen, IVR, voice recording)</a:t>
            </a:r>
          </a:p>
        </p:txBody>
      </p:sp>
      <p:sp>
        <p:nvSpPr>
          <p:cNvPr id="65" name="Rechthoek 64"/>
          <p:cNvSpPr/>
          <p:nvPr/>
        </p:nvSpPr>
        <p:spPr>
          <a:xfrm>
            <a:off x="2540142" y="2602168"/>
            <a:ext cx="2174734" cy="44817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000" dirty="0" smtClean="0"/>
              <a:t>Verint (planning, workforce management &amp; kwaliteitsbeheer)</a:t>
            </a:r>
          </a:p>
        </p:txBody>
      </p:sp>
      <p:sp>
        <p:nvSpPr>
          <p:cNvPr id="68" name="Rechthoek 67"/>
          <p:cNvSpPr/>
          <p:nvPr/>
        </p:nvSpPr>
        <p:spPr>
          <a:xfrm>
            <a:off x="640756" y="1685942"/>
            <a:ext cx="1069573" cy="3229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400" dirty="0" smtClean="0"/>
              <a:t>Telefonie</a:t>
            </a:r>
          </a:p>
        </p:txBody>
      </p:sp>
    </p:spTree>
    <p:extLst>
      <p:ext uri="{BB962C8B-B14F-4D97-AF65-F5344CB8AC3E}">
        <p14:creationId xmlns:p14="http://schemas.microsoft.com/office/powerpoint/2010/main" val="377013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Breedbeeld</PresentationFormat>
  <Paragraphs>53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 (Koppen)</vt:lpstr>
      <vt:lpstr>Kantoorthema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Campo, Leon a (L. P. S. M.)</dc:creator>
  <cp:lastModifiedBy>Heteren, Saskia van  (S.)</cp:lastModifiedBy>
  <cp:revision>83</cp:revision>
  <dcterms:created xsi:type="dcterms:W3CDTF">2022-03-29T07:24:16Z</dcterms:created>
  <dcterms:modified xsi:type="dcterms:W3CDTF">2022-04-08T08:19:37Z</dcterms:modified>
</cp:coreProperties>
</file>