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3" r:id="rId7"/>
    <p:sldId id="270" r:id="rId8"/>
    <p:sldId id="271" r:id="rId9"/>
    <p:sldId id="272" r:id="rId10"/>
    <p:sldId id="275" r:id="rId11"/>
    <p:sldId id="274" r:id="rId12"/>
    <p:sldId id="260" r:id="rId13"/>
    <p:sldId id="267" r:id="rId14"/>
    <p:sldId id="268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4660"/>
  </p:normalViewPr>
  <p:slideViewPr>
    <p:cSldViewPr snapToGrid="0">
      <p:cViewPr varScale="1">
        <p:scale>
          <a:sx n="72" d="100"/>
          <a:sy n="72" d="100"/>
        </p:scale>
        <p:origin x="4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34FA4C-562E-47F9-998A-6062C5840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23BA6D4-F40A-4FD7-A03F-12A140AFF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C64DBC-AD0A-4E56-B584-E817BF68B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C20B-0CF4-4E04-AE24-E0BBAE178083}" type="datetimeFigureOut">
              <a:rPr lang="nl-NL" smtClean="0"/>
              <a:t>21-4-2022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5E29EF-9340-4ED0-8535-DA63B914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E9AF12-171B-4B36-8FE6-7A9FD08D6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4688-5530-4CEE-8AF1-62164DA0E3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136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2D28C-3335-498D-A9EC-DAC50F8C9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4975FCE-1FC2-46AB-89C5-1C7990178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9C66F3-7F22-46FA-8040-9B0213364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C20B-0CF4-4E04-AE24-E0BBAE178083}" type="datetimeFigureOut">
              <a:rPr lang="nl-NL" smtClean="0"/>
              <a:t>21-4-2022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39CB8F-9434-4442-882C-DE2F56279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8ECDC5-DBE5-49F6-801C-E5D2A4A95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4688-5530-4CEE-8AF1-62164DA0E3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56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EF0DD5F-5944-4463-A95E-8EFB81019E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8FC0269-19B3-40C4-A1DA-6F34355EF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85E3C7-06E3-4FCF-80F9-8C55741D0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C20B-0CF4-4E04-AE24-E0BBAE178083}" type="datetimeFigureOut">
              <a:rPr lang="nl-NL" smtClean="0"/>
              <a:t>21-4-2022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DDB60B-677B-45DD-ADF1-011C55BAA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AA7DEF-FA46-47E3-995D-F1B3F32A0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4688-5530-4CEE-8AF1-62164DA0E3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2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304748-5A44-46E4-A411-09CE06E02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FB40B0-B07A-45BC-8AB5-1F3F4631B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20C7A7-D9E8-40EE-9123-D92B0293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C20B-0CF4-4E04-AE24-E0BBAE178083}" type="datetimeFigureOut">
              <a:rPr lang="nl-NL" smtClean="0"/>
              <a:t>21-4-2022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ED86FF-1341-4EB8-82FD-82A204221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6C2C0B-8C36-43F2-9DAB-765E56BC5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4688-5530-4CEE-8AF1-62164DA0E3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687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3FC94-3FB5-4176-8FBC-437D54A87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E12B75-913F-4906-B444-D41C4FCDF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BC8145-E4B5-4758-8D6E-D1614E229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C20B-0CF4-4E04-AE24-E0BBAE178083}" type="datetimeFigureOut">
              <a:rPr lang="nl-NL" smtClean="0"/>
              <a:t>21-4-2022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3AF591-EC96-43BF-BD39-8BFB3E342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7B4F9C-7B4B-4499-AFFB-A585A548A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4688-5530-4CEE-8AF1-62164DA0E3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0587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89088E-01CA-435C-8054-5564D83E0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F8FC70-A03E-4A94-8C2C-1CBF39AB1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9C0A368-247C-4B49-B709-9F44C13FF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D7043CA-660D-42E8-BA3D-242F14DDD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C20B-0CF4-4E04-AE24-E0BBAE178083}" type="datetimeFigureOut">
              <a:rPr lang="nl-NL" smtClean="0"/>
              <a:t>21-4-2022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B37AE66-CDB1-4F4F-AA9F-C2223088E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57D72FF-C695-4EAD-A2FE-625954C0D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4688-5530-4CEE-8AF1-62164DA0E3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363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0A856-0193-4E5C-9A55-C3DB50DDE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8C160BD-5CB2-4F11-BF07-CD81F3172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529BAF3-6CAC-40BE-8BF4-B561794AA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9BABA30-FDD4-4F24-AC29-B990C39E04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6B917CD-CE6A-47AB-AAA3-56C8CCE60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2436113-E83B-4704-83DF-9E65B7C49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C20B-0CF4-4E04-AE24-E0BBAE178083}" type="datetimeFigureOut">
              <a:rPr lang="nl-NL" smtClean="0"/>
              <a:t>21-4-2022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D0D9DDD-F406-4357-A119-FA9194094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ECCCDAB-D869-4E59-96B0-E842F3222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4688-5530-4CEE-8AF1-62164DA0E3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994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EE218-5830-4DF0-93DA-145A5E62A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68FF255-6F05-4D04-9D48-699A6BC9E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C20B-0CF4-4E04-AE24-E0BBAE178083}" type="datetimeFigureOut">
              <a:rPr lang="nl-NL" smtClean="0"/>
              <a:t>21-4-2022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0E357B5-5C36-4FD6-B21B-58CA5D3FC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B19D953-D520-4857-9368-175625640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4688-5530-4CEE-8AF1-62164DA0E3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7351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9B014D8-11D5-42CB-84B7-A261D9DB5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C20B-0CF4-4E04-AE24-E0BBAE178083}" type="datetimeFigureOut">
              <a:rPr lang="nl-NL" smtClean="0"/>
              <a:t>21-4-2022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9631225-FE95-454D-91E6-AF3C519C6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863ABE1-AA43-4353-AD37-FC3C662F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4688-5530-4CEE-8AF1-62164DA0E3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489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14A3AB-3030-461F-AC24-D79CEA173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E58BED-E270-465C-9DA5-E35CED861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6EE5BB-61A2-41B3-9A60-59D399796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047DDE8-01D0-4146-BB77-86AD4B7D9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C20B-0CF4-4E04-AE24-E0BBAE178083}" type="datetimeFigureOut">
              <a:rPr lang="nl-NL" smtClean="0"/>
              <a:t>21-4-2022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9501388-FDF5-467B-854D-293B935F2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90DB40F-529D-46A5-BCCA-93408FD20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4688-5530-4CEE-8AF1-62164DA0E3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887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90F93A-389E-4A7D-9EB5-16C752585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3EDE532-8650-4EB1-AEF4-9EF27EC113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AD24760-2059-4C2E-92F4-B092BC34D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A0C049-D445-4F77-925A-2837E543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DC20B-0CF4-4E04-AE24-E0BBAE178083}" type="datetimeFigureOut">
              <a:rPr lang="nl-NL" smtClean="0"/>
              <a:t>21-4-2022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263A070-FF44-4383-A9EF-426E722EA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BFDC1FA-7086-4AFA-BC0F-AFB635CF1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4688-5530-4CEE-8AF1-62164DA0E3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53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E2A0CD5-22D2-486E-A47F-1E70B30D9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45DD2E5-F335-41CB-9D7B-BA2EC3E0D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AF5711-037A-45A1-9C17-E001C713A1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DC20B-0CF4-4E04-AE24-E0BBAE178083}" type="datetimeFigureOut">
              <a:rPr lang="nl-NL" smtClean="0"/>
              <a:t>21-4-2022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CCDD2A-2AA2-4B17-A501-85BC8AB6B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3A6938-7811-4C15-B7EC-91E993F7C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E4688-5530-4CEE-8AF1-62164DA0E3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62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6DE4DC-EBAC-4CD6-BAC0-393B8CAE4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8049" y="1600200"/>
            <a:ext cx="9144000" cy="2387600"/>
          </a:xfrm>
        </p:spPr>
        <p:txBody>
          <a:bodyPr>
            <a:normAutofit/>
          </a:bodyPr>
          <a:lstStyle/>
          <a:p>
            <a:r>
              <a:rPr lang="nl-NL" sz="3200" dirty="0"/>
              <a:t>Inlichtingen bijeenkomst</a:t>
            </a:r>
            <a:br>
              <a:rPr lang="nl-NL" sz="3200" dirty="0"/>
            </a:br>
            <a:r>
              <a:rPr lang="nl-NL" sz="3200" dirty="0"/>
              <a:t>van project </a:t>
            </a:r>
            <a:br>
              <a:rPr lang="nl-NL" sz="3200" dirty="0"/>
            </a:br>
            <a:r>
              <a:rPr lang="nl-NL" sz="3200" dirty="0"/>
              <a:t>“Archeologische werkzaamheden Stichtse kant”</a:t>
            </a:r>
            <a:br>
              <a:rPr lang="nl-NL" sz="3200" dirty="0"/>
            </a:br>
            <a:endParaRPr lang="nl-NL" sz="32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119E14F-D72A-4FB9-946C-DB842B087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50828"/>
            <a:ext cx="9144000" cy="606972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chemeClr val="bg2">
                    <a:lumMod val="50000"/>
                  </a:schemeClr>
                </a:solidFill>
              </a:rPr>
              <a:t>22 april 2022</a:t>
            </a:r>
          </a:p>
        </p:txBody>
      </p:sp>
      <p:pic>
        <p:nvPicPr>
          <p:cNvPr id="4" name="Picture 2" descr="De bronafbeelding bekijken">
            <a:extLst>
              <a:ext uri="{FF2B5EF4-FFF2-40B4-BE49-F238E27FC236}">
                <a16:creationId xmlns:a16="http://schemas.microsoft.com/office/drawing/2014/main" id="{0F0368A9-AE06-41A3-93C9-37891BE34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0" y="204720"/>
            <a:ext cx="2535858" cy="98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92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137436-66BE-4F5B-A9F8-6CF64E6E4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/>
              <a:t>Attentie!</a:t>
            </a:r>
            <a:endParaRPr lang="nl-NL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CAD807-F119-415F-B53E-BF8483AE1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2222579"/>
          </a:xfrm>
        </p:spPr>
        <p:txBody>
          <a:bodyPr>
            <a:normAutofit/>
          </a:bodyPr>
          <a:lstStyle/>
          <a:p>
            <a:pPr lvl="1"/>
            <a:r>
              <a:rPr lang="nl-NL" sz="3200" dirty="0"/>
              <a:t>Bronnering is noodzakelijk.</a:t>
            </a:r>
          </a:p>
          <a:p>
            <a:pPr lvl="1"/>
            <a:endParaRPr lang="nl-NL" sz="3200" dirty="0"/>
          </a:p>
          <a:p>
            <a:pPr lvl="1"/>
            <a:r>
              <a:rPr lang="nl-NL" sz="3200" dirty="0"/>
              <a:t>Wateroverlast door hangwater!</a:t>
            </a:r>
          </a:p>
        </p:txBody>
      </p:sp>
    </p:spTree>
    <p:extLst>
      <p:ext uri="{BB962C8B-B14F-4D97-AF65-F5344CB8AC3E}">
        <p14:creationId xmlns:p14="http://schemas.microsoft.com/office/powerpoint/2010/main" val="1217626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519AF9-5629-4E90-A125-D1B66A943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B73950-23AD-4DBA-9C51-17C0DBFA5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845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7AB10-BE34-4727-BA9E-E9181C3E4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5978" y="365125"/>
            <a:ext cx="8964344" cy="1325563"/>
          </a:xfrm>
        </p:spPr>
        <p:txBody>
          <a:bodyPr>
            <a:normAutofit/>
          </a:bodyPr>
          <a:lstStyle/>
          <a:p>
            <a:r>
              <a:rPr lang="nl-NL" sz="3200" dirty="0"/>
              <a:t>Toelichting aanbestedingsproces en gunningscriteria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6F2752-2247-4330-94E0-B519477FC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Rolf Pot</a:t>
            </a:r>
          </a:p>
        </p:txBody>
      </p:sp>
      <p:pic>
        <p:nvPicPr>
          <p:cNvPr id="4" name="Picture 2" descr="De bronafbeelding bekijken">
            <a:extLst>
              <a:ext uri="{FF2B5EF4-FFF2-40B4-BE49-F238E27FC236}">
                <a16:creationId xmlns:a16="http://schemas.microsoft.com/office/drawing/2014/main" id="{80E1B463-CBF7-4866-95BE-F2736B027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0" y="204720"/>
            <a:ext cx="2535858" cy="98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559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3818C8-DB4B-49A4-B64C-D30D7FF24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474" y="365125"/>
            <a:ext cx="7684325" cy="1325563"/>
          </a:xfrm>
        </p:spPr>
        <p:txBody>
          <a:bodyPr>
            <a:normAutofit/>
          </a:bodyPr>
          <a:lstStyle/>
          <a:p>
            <a:r>
              <a:rPr lang="nl-NL" sz="3200" dirty="0"/>
              <a:t>Aanbestedingsproces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546FB8-6DA0-456D-8F61-CB172D869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90759"/>
          </a:xfrm>
        </p:spPr>
        <p:txBody>
          <a:bodyPr>
            <a:normAutofit/>
          </a:bodyPr>
          <a:lstStyle/>
          <a:p>
            <a:r>
              <a:rPr lang="nl-NL" sz="2000" dirty="0"/>
              <a:t>Elke week vragen beantwoorden via </a:t>
            </a:r>
            <a:r>
              <a:rPr lang="nl-NL" sz="2000" dirty="0" err="1"/>
              <a:t>Tenderned</a:t>
            </a:r>
            <a:r>
              <a:rPr lang="nl-NL" sz="2000" dirty="0"/>
              <a:t>, geen nota, die komt aan het eind</a:t>
            </a:r>
          </a:p>
          <a:p>
            <a:r>
              <a:rPr lang="nl-NL" sz="2000" dirty="0"/>
              <a:t>Als dat niet lukt komt het antwoord in de week te geven, dan </a:t>
            </a:r>
            <a:r>
              <a:rPr lang="nl-NL" sz="2000" dirty="0" err="1"/>
              <a:t>zsm</a:t>
            </a:r>
            <a:r>
              <a:rPr lang="nl-NL" sz="2000" dirty="0"/>
              <a:t>, waarbij doel is volgende week</a:t>
            </a:r>
          </a:p>
          <a:p>
            <a:endParaRPr lang="nl-NL" sz="2000" dirty="0"/>
          </a:p>
          <a:p>
            <a:r>
              <a:rPr lang="nl-NL" sz="2000" dirty="0"/>
              <a:t>Als je twijfelt of een idee hebt, vragen</a:t>
            </a:r>
          </a:p>
          <a:p>
            <a:endParaRPr lang="nl-NL" sz="2000" dirty="0"/>
          </a:p>
          <a:p>
            <a:r>
              <a:rPr lang="nl-NL" sz="2000" dirty="0"/>
              <a:t>Vragen, vragen </a:t>
            </a:r>
            <a:r>
              <a:rPr lang="nl-NL" sz="2000" dirty="0" err="1"/>
              <a:t>vragen</a:t>
            </a:r>
            <a:r>
              <a:rPr lang="nl-NL" sz="2000" dirty="0"/>
              <a:t>…</a:t>
            </a:r>
          </a:p>
          <a:p>
            <a:endParaRPr lang="nl-NL" sz="2000" dirty="0"/>
          </a:p>
        </p:txBody>
      </p:sp>
      <p:pic>
        <p:nvPicPr>
          <p:cNvPr id="4" name="Picture 2" descr="De bronafbeelding bekijken">
            <a:extLst>
              <a:ext uri="{FF2B5EF4-FFF2-40B4-BE49-F238E27FC236}">
                <a16:creationId xmlns:a16="http://schemas.microsoft.com/office/drawing/2014/main" id="{1293701A-3787-4337-B4BC-E52A5700E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0" y="204720"/>
            <a:ext cx="2535858" cy="98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766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210736-3158-4E76-A7B4-453B44F9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618" y="365125"/>
            <a:ext cx="7031182" cy="1325563"/>
          </a:xfrm>
        </p:spPr>
        <p:txBody>
          <a:bodyPr/>
          <a:lstStyle/>
          <a:p>
            <a:r>
              <a:rPr lang="nl-NL" dirty="0"/>
              <a:t>Afsluiting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B57B09-2DA6-490D-B931-2F1D0E897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0557" y="2807248"/>
            <a:ext cx="10418685" cy="2941684"/>
          </a:xfrm>
        </p:spPr>
        <p:txBody>
          <a:bodyPr/>
          <a:lstStyle/>
          <a:p>
            <a:r>
              <a:rPr lang="nl-NL" dirty="0"/>
              <a:t>Vragen?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LET OP…..antwoorden zijn pas bruikbaar als die verstrekt zijn via </a:t>
            </a:r>
            <a:r>
              <a:rPr lang="nl-NL" dirty="0" err="1"/>
              <a:t>Tenderned</a:t>
            </a:r>
            <a:r>
              <a:rPr lang="nl-NL" dirty="0"/>
              <a:t> !</a:t>
            </a:r>
          </a:p>
        </p:txBody>
      </p:sp>
      <p:pic>
        <p:nvPicPr>
          <p:cNvPr id="4" name="Picture 2" descr="De bronafbeelding bekijken">
            <a:extLst>
              <a:ext uri="{FF2B5EF4-FFF2-40B4-BE49-F238E27FC236}">
                <a16:creationId xmlns:a16="http://schemas.microsoft.com/office/drawing/2014/main" id="{3918E10B-139F-424C-86E7-090ACDA23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0" y="204720"/>
            <a:ext cx="2535858" cy="98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31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B3CB4-84A6-43C0-BBEB-BB38319CF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034" y="365125"/>
            <a:ext cx="7254766" cy="903999"/>
          </a:xfrm>
        </p:spPr>
        <p:txBody>
          <a:bodyPr>
            <a:normAutofit/>
          </a:bodyPr>
          <a:lstStyle/>
          <a:p>
            <a:r>
              <a:rPr lang="nl-NL" sz="3200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D473F6-6174-47A9-8F12-A676DD12F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034" y="2141537"/>
            <a:ext cx="5499538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000" dirty="0"/>
              <a:t>Voorstellen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Huishoudelijke mededelingen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Agenda aanvullen/vaststellen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Toelichting project en aanbestedingsdoelen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Vragen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Afsluiting</a:t>
            </a:r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4" name="Picture 2" descr="De bronafbeelding bekijken">
            <a:extLst>
              <a:ext uri="{FF2B5EF4-FFF2-40B4-BE49-F238E27FC236}">
                <a16:creationId xmlns:a16="http://schemas.microsoft.com/office/drawing/2014/main" id="{B6168869-1F05-48F8-A66A-DCA9F6867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0" y="204720"/>
            <a:ext cx="2535858" cy="98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882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AF8CE2-5F37-47E0-B244-FE1CE35E1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0696" y="365125"/>
            <a:ext cx="6836979" cy="821218"/>
          </a:xfrm>
        </p:spPr>
        <p:txBody>
          <a:bodyPr>
            <a:normAutofit fontScale="90000"/>
          </a:bodyPr>
          <a:lstStyle/>
          <a:p>
            <a:r>
              <a:rPr lang="nl-NL" sz="3200" dirty="0"/>
              <a:t>Voorstellen &amp; huishoudelijke mededelingen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1F11A4-525E-4030-B254-487C34441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4786" y="2030576"/>
            <a:ext cx="6705600" cy="4351338"/>
          </a:xfrm>
        </p:spPr>
        <p:txBody>
          <a:bodyPr>
            <a:normAutofit/>
          </a:bodyPr>
          <a:lstStyle/>
          <a:p>
            <a:r>
              <a:rPr lang="nl-NL" sz="1800" dirty="0"/>
              <a:t>Voorstellen</a:t>
            </a:r>
          </a:p>
          <a:p>
            <a:r>
              <a:rPr lang="nl-NL" sz="1800" dirty="0"/>
              <a:t>Alles mag worden gevraagd, echter…alleen antwoorden via </a:t>
            </a:r>
            <a:r>
              <a:rPr lang="nl-NL" sz="1800" dirty="0" err="1"/>
              <a:t>Tenderned</a:t>
            </a:r>
            <a:r>
              <a:rPr lang="nl-NL" sz="1800" dirty="0"/>
              <a:t> hebben een juridische waarde.</a:t>
            </a:r>
          </a:p>
          <a:p>
            <a:r>
              <a:rPr lang="nl-NL" sz="1800" dirty="0"/>
              <a:t>Geen verslag – geen opname</a:t>
            </a:r>
          </a:p>
          <a:p>
            <a:r>
              <a:rPr lang="nl-NL" sz="1800" dirty="0"/>
              <a:t>Presentatie op </a:t>
            </a:r>
            <a:r>
              <a:rPr lang="nl-NL" sz="1800" dirty="0" err="1"/>
              <a:t>Tenderned</a:t>
            </a:r>
            <a:endParaRPr lang="nl-NL" sz="1800" dirty="0"/>
          </a:p>
          <a:p>
            <a:r>
              <a:rPr lang="nl-NL" sz="1800" dirty="0"/>
              <a:t>We zijn om 11.30 klaar.</a:t>
            </a:r>
          </a:p>
          <a:p>
            <a:r>
              <a:rPr lang="nl-NL" sz="1800" dirty="0"/>
              <a:t>Mocht je moeten bellen, verlaat dan even de ruimte.</a:t>
            </a:r>
          </a:p>
        </p:txBody>
      </p:sp>
      <p:pic>
        <p:nvPicPr>
          <p:cNvPr id="4" name="Picture 2" descr="De bronafbeelding bekijken">
            <a:extLst>
              <a:ext uri="{FF2B5EF4-FFF2-40B4-BE49-F238E27FC236}">
                <a16:creationId xmlns:a16="http://schemas.microsoft.com/office/drawing/2014/main" id="{5488F656-E107-4749-98B9-39FA01780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0" y="204720"/>
            <a:ext cx="2535858" cy="98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214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D35DEB-B557-4D1D-BA25-F5C988374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97" y="45719"/>
            <a:ext cx="9175423" cy="119987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l-NL" sz="3200"/>
              <a:t>				Toelichting op project.</a:t>
            </a:r>
            <a:endParaRPr lang="nl-NL" sz="3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8924556-8566-48D2-91C3-3AD131F78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1857"/>
            <a:ext cx="5667757" cy="53314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4A94F14-3859-4781-90D1-204D7C672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531" y="1315825"/>
            <a:ext cx="5517742" cy="528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42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16C075-8E1F-4893-876D-83A213A5B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Twee </a:t>
            </a:r>
            <a:r>
              <a:rPr lang="en-US" sz="2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archeologisch</a:t>
            </a:r>
            <a: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relevante</a:t>
            </a:r>
            <a: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niveaus</a:t>
            </a:r>
            <a:b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99BB10C-C51E-4CC5-A9A4-F3051607C770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Formatie</a:t>
            </a:r>
            <a:r>
              <a:rPr lang="en-US" sz="1700" dirty="0"/>
              <a:t> van </a:t>
            </a:r>
            <a:r>
              <a:rPr lang="en-US" sz="1700" dirty="0" err="1"/>
              <a:t>Naaldwijk</a:t>
            </a:r>
            <a:r>
              <a:rPr lang="en-US" sz="1700" dirty="0"/>
              <a:t> (</a:t>
            </a:r>
            <a:r>
              <a:rPr lang="en-US" sz="1700" dirty="0" err="1"/>
              <a:t>Hauwert</a:t>
            </a:r>
            <a:r>
              <a:rPr lang="en-US" sz="1700" dirty="0"/>
              <a:t> complex)</a:t>
            </a:r>
          </a:p>
          <a:p>
            <a:pPr marL="800100" lvl="1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700" dirty="0" err="1"/>
              <a:t>Constructiehout</a:t>
            </a:r>
            <a:r>
              <a:rPr lang="en-US" sz="1700" dirty="0"/>
              <a:t> </a:t>
            </a:r>
            <a:r>
              <a:rPr lang="en-US" sz="1700" dirty="0" err="1"/>
              <a:t>visweren</a:t>
            </a:r>
            <a:r>
              <a:rPr lang="en-US" sz="1700" dirty="0"/>
              <a:t> </a:t>
            </a:r>
            <a:r>
              <a:rPr lang="en-US" sz="1700" dirty="0" err="1"/>
              <a:t>e.d.</a:t>
            </a:r>
            <a:r>
              <a:rPr lang="en-US" sz="1700" dirty="0"/>
              <a:t> (</a:t>
            </a:r>
            <a:r>
              <a:rPr lang="en-US" sz="1700" dirty="0" err="1"/>
              <a:t>Klokbeker</a:t>
            </a:r>
            <a:r>
              <a:rPr lang="en-US" sz="1700" dirty="0"/>
              <a:t>)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Formatie</a:t>
            </a:r>
            <a:r>
              <a:rPr lang="en-US" sz="1700" dirty="0"/>
              <a:t> van </a:t>
            </a:r>
            <a:r>
              <a:rPr lang="en-US" sz="1700" dirty="0" err="1"/>
              <a:t>Boxtel</a:t>
            </a:r>
            <a:r>
              <a:rPr lang="en-US" sz="1700" dirty="0"/>
              <a:t> (top </a:t>
            </a:r>
            <a:r>
              <a:rPr lang="en-US" sz="1700" dirty="0" err="1"/>
              <a:t>dekzand</a:t>
            </a:r>
            <a:r>
              <a:rPr lang="en-US" sz="1700" dirty="0"/>
              <a:t>)</a:t>
            </a:r>
          </a:p>
          <a:p>
            <a:pPr marL="800100" lvl="1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700" dirty="0"/>
              <a:t>Meso en </a:t>
            </a:r>
            <a:r>
              <a:rPr lang="en-US" sz="1700" dirty="0" err="1"/>
              <a:t>vroeg</a:t>
            </a:r>
            <a:r>
              <a:rPr lang="en-US" sz="1700" dirty="0"/>
              <a:t> Neo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7231F30-1B42-4D24-A4AF-686667BAC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230" y="170687"/>
            <a:ext cx="6330250" cy="644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99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5EB8AC-9D6B-48A2-8C69-64E09F7F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548"/>
            <a:ext cx="10509504" cy="1061490"/>
          </a:xfrm>
        </p:spPr>
        <p:txBody>
          <a:bodyPr anchor="b">
            <a:normAutofit/>
          </a:bodyPr>
          <a:lstStyle/>
          <a:p>
            <a:pPr algn="ctr"/>
            <a:r>
              <a:rPr lang="nl-NL" sz="5400" dirty="0"/>
              <a:t>Hauwert Complex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4042021-E9B8-4368-8121-070E958C3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1426465"/>
            <a:ext cx="8609264" cy="543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74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5C1CC44-7547-FD2D-3EDB-A2C75EA20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endParaRPr lang="en-US" sz="1700" dirty="0"/>
          </a:p>
          <a:p>
            <a:r>
              <a:rPr lang="en-US" sz="1700" dirty="0" err="1"/>
              <a:t>Veel</a:t>
            </a:r>
            <a:r>
              <a:rPr lang="en-US" sz="1700" dirty="0"/>
              <a:t> </a:t>
            </a:r>
            <a:r>
              <a:rPr lang="en-US" sz="1700" dirty="0" err="1"/>
              <a:t>houtskool</a:t>
            </a:r>
            <a:r>
              <a:rPr lang="en-US" sz="1700" dirty="0"/>
              <a:t> en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concentraties</a:t>
            </a:r>
            <a:r>
              <a:rPr lang="en-US" sz="1700" dirty="0"/>
              <a:t> </a:t>
            </a:r>
            <a:r>
              <a:rPr lang="en-US" sz="1700" dirty="0" err="1"/>
              <a:t>verkoolde</a:t>
            </a:r>
            <a:r>
              <a:rPr lang="en-US" sz="1700" dirty="0"/>
              <a:t> </a:t>
            </a:r>
            <a:r>
              <a:rPr lang="en-US" sz="1700" dirty="0" err="1"/>
              <a:t>hazelnootdoppen</a:t>
            </a:r>
            <a:r>
              <a:rPr lang="en-US" sz="1700" dirty="0"/>
              <a:t>.</a:t>
            </a:r>
          </a:p>
          <a:p>
            <a:endParaRPr lang="en-US" sz="1700" dirty="0"/>
          </a:p>
          <a:p>
            <a:r>
              <a:rPr lang="en-US" sz="1700" dirty="0" err="1"/>
              <a:t>Relatief</a:t>
            </a:r>
            <a:r>
              <a:rPr lang="en-US" sz="1700" dirty="0"/>
              <a:t> </a:t>
            </a:r>
            <a:r>
              <a:rPr lang="en-US" sz="1700" dirty="0" err="1"/>
              <a:t>weinig</a:t>
            </a:r>
            <a:r>
              <a:rPr lang="en-US" sz="1700" dirty="0"/>
              <a:t> </a:t>
            </a:r>
            <a:r>
              <a:rPr lang="en-US" sz="1700" dirty="0" err="1"/>
              <a:t>vuursteen</a:t>
            </a:r>
            <a:r>
              <a:rPr lang="en-US" sz="1700" dirty="0"/>
              <a:t>.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2F9629B-B3E4-42FA-A9F9-2F364FB7A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871" y="80010"/>
            <a:ext cx="6453930" cy="5276088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E59D673A-9C2B-4BB8-9AC7-2A5C849A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Geen</a:t>
            </a:r>
            <a: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standaard</a:t>
            </a:r>
            <a: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vuursteenvindplaatsen</a:t>
            </a:r>
            <a:b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D363B21-6733-4977-B6F5-ECD3ECC05D91}"/>
              </a:ext>
            </a:extLst>
          </p:cNvPr>
          <p:cNvSpPr/>
          <p:nvPr/>
        </p:nvSpPr>
        <p:spPr>
          <a:xfrm>
            <a:off x="3961638" y="6005798"/>
            <a:ext cx="85016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latin typeface="Verdan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Het belangrijkste doel van het onderzoek is om te achterhalen of te reconstrueren welke activiteiten hebben plaatsgevonden om deze relatief vuursteenarme vindplaatsen te doen ontstaan.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083555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AB2D4A-31B2-4958-A2D8-288D79473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nl-NL" sz="4000" b="1" dirty="0"/>
              <a:t>Getrapte aanpak in fases met tussentijdse evaluaties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FB42B2-6CC0-4E0D-8EDF-31F4F7903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/>
              <a:t>Fase 1 Uitgraven van het opgravingsputten.</a:t>
            </a:r>
          </a:p>
          <a:p>
            <a:endParaRPr lang="nl-NL" sz="2200" dirty="0"/>
          </a:p>
          <a:p>
            <a:endParaRPr lang="nl-NL" sz="2200" dirty="0"/>
          </a:p>
          <a:p>
            <a:pPr marL="0" indent="0">
              <a:buNone/>
            </a:pPr>
            <a:r>
              <a:rPr lang="nl-NL" dirty="0"/>
              <a:t>Fase 2a Aanleggen vlak op dekzandniveau.</a:t>
            </a:r>
          </a:p>
          <a:p>
            <a:pPr lvl="1"/>
            <a:r>
              <a:rPr lang="nl-NL" sz="1800" dirty="0"/>
              <a:t>Voorstel non-destructief onderzoek naar grondsporen in Plan van Aanpak </a:t>
            </a:r>
          </a:p>
          <a:p>
            <a:pPr marL="0" indent="0">
              <a:buNone/>
            </a:pPr>
            <a:r>
              <a:rPr lang="nl-NL" dirty="0"/>
              <a:t>Fase 2b Testvakken </a:t>
            </a:r>
          </a:p>
          <a:p>
            <a:pPr lvl="1"/>
            <a:r>
              <a:rPr lang="nl-NL" sz="1800" dirty="0"/>
              <a:t>Waardering intactheid vondstspreiding, voorstel in Plan van Aanpak</a:t>
            </a:r>
          </a:p>
          <a:p>
            <a:pPr lvl="1"/>
            <a:endParaRPr lang="nl-NL" sz="1800" dirty="0"/>
          </a:p>
          <a:p>
            <a:pPr lvl="1"/>
            <a:endParaRPr lang="nl-NL" sz="1800" dirty="0"/>
          </a:p>
          <a:p>
            <a:pPr marL="0" indent="0">
              <a:buNone/>
            </a:pPr>
            <a:r>
              <a:rPr lang="nl-NL" dirty="0"/>
              <a:t>Fase 3a Segmenten uitgraven</a:t>
            </a:r>
          </a:p>
          <a:p>
            <a:pPr lvl="1"/>
            <a:r>
              <a:rPr lang="nl-NL" sz="1800" dirty="0"/>
              <a:t>Vlakdekkend opgraven clusters, voorstel in oplegmemo na fase 2</a:t>
            </a:r>
          </a:p>
          <a:p>
            <a:pPr marL="0" indent="0">
              <a:buNone/>
            </a:pPr>
            <a:r>
              <a:rPr lang="nl-NL" dirty="0"/>
              <a:t>Fase 3b Profielopnamen</a:t>
            </a:r>
          </a:p>
          <a:p>
            <a:endParaRPr lang="nl-NL" sz="2200" dirty="0"/>
          </a:p>
          <a:p>
            <a:pPr lvl="1"/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165456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137436-66BE-4F5B-A9F8-6CF64E6E4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nl-NL" sz="4000" b="1" dirty="0"/>
              <a:t>Getrapte aanpak in fases met tussentijdse evaluaties</a:t>
            </a:r>
            <a:endParaRPr lang="nl-NL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CAD807-F119-415F-B53E-BF8483AE1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Fase 4 Opgraven sporenvlak </a:t>
            </a:r>
          </a:p>
          <a:p>
            <a:pPr lvl="1"/>
            <a:r>
              <a:rPr lang="nl-NL" sz="1800" dirty="0"/>
              <a:t>Wijze van aanleg sporenvlak afhankelijk van resultaten fase 2b, voorstel </a:t>
            </a:r>
            <a:r>
              <a:rPr lang="nl-NL" sz="1800" dirty="0" err="1"/>
              <a:t>dmv</a:t>
            </a:r>
            <a:r>
              <a:rPr lang="nl-NL" sz="1800" dirty="0"/>
              <a:t> oplegmemo op het PvE</a:t>
            </a:r>
          </a:p>
          <a:p>
            <a:pPr lvl="1"/>
            <a:endParaRPr lang="nl-NL" sz="1800" dirty="0"/>
          </a:p>
          <a:p>
            <a:pPr lvl="1"/>
            <a:endParaRPr lang="nl-NL" sz="1800" dirty="0"/>
          </a:p>
          <a:p>
            <a:pPr marL="0" indent="0">
              <a:buNone/>
            </a:pPr>
            <a:r>
              <a:rPr lang="nl-NL" dirty="0"/>
              <a:t>Fase 5 aanvullend landschappelijk booronderzoek</a:t>
            </a:r>
          </a:p>
          <a:p>
            <a:pPr lvl="1"/>
            <a:r>
              <a:rPr lang="nl-NL" sz="1800" dirty="0"/>
              <a:t>Aanvullende boringen voor </a:t>
            </a:r>
            <a:r>
              <a:rPr lang="nl-NL" sz="1800" dirty="0" err="1"/>
              <a:t>pollenmosters</a:t>
            </a:r>
            <a:r>
              <a:rPr lang="nl-NL" sz="1800" dirty="0"/>
              <a:t> </a:t>
            </a:r>
            <a:r>
              <a:rPr lang="nl-NL" sz="1800" dirty="0" err="1"/>
              <a:t>tbv</a:t>
            </a:r>
            <a:r>
              <a:rPr lang="nl-NL" sz="1800" dirty="0"/>
              <a:t> diachrone en synchrone vegetatiereconstructie</a:t>
            </a:r>
          </a:p>
          <a:p>
            <a:pPr lvl="1"/>
            <a:endParaRPr lang="nl-NL" sz="1800" dirty="0"/>
          </a:p>
          <a:p>
            <a:pPr lvl="1"/>
            <a:endParaRPr lang="nl-NL" sz="1800" dirty="0"/>
          </a:p>
          <a:p>
            <a:pPr lvl="1"/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08434526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323</Words>
  <Application>Microsoft Office PowerPoint</Application>
  <PresentationFormat>Breedbeeld</PresentationFormat>
  <Paragraphs>70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Wingdings</vt:lpstr>
      <vt:lpstr>Kantoorthema</vt:lpstr>
      <vt:lpstr>Inlichtingen bijeenkomst van project  “Archeologische werkzaamheden Stichtse kant” </vt:lpstr>
      <vt:lpstr>Agenda</vt:lpstr>
      <vt:lpstr>Voorstellen &amp; huishoudelijke mededelingen</vt:lpstr>
      <vt:lpstr>    Toelichting op project.</vt:lpstr>
      <vt:lpstr>Twee archeologisch relevante niveaus  </vt:lpstr>
      <vt:lpstr>Hauwert Complex</vt:lpstr>
      <vt:lpstr>Geen standaard vuursteenvindplaatsen  </vt:lpstr>
      <vt:lpstr>Getrapte aanpak in fases met tussentijdse evaluaties</vt:lpstr>
      <vt:lpstr>Getrapte aanpak in fases met tussentijdse evaluaties</vt:lpstr>
      <vt:lpstr>Attentie!</vt:lpstr>
      <vt:lpstr>PowerPoint-presentatie</vt:lpstr>
      <vt:lpstr>Toelichting aanbestedingsproces en gunningscriteria</vt:lpstr>
      <vt:lpstr>Aanbestedingsproces</vt:lpstr>
      <vt:lpstr>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Inlichtingen bijeenkomst van project  “Archeologische werkzaamheden Stichtse kant” </dc:title>
  <dc:creator>Smith W (Wouter)</dc:creator>
  <cp:lastModifiedBy>Smith W (Wouter)</cp:lastModifiedBy>
  <cp:revision>2</cp:revision>
  <dcterms:created xsi:type="dcterms:W3CDTF">2022-04-21T07:56:44Z</dcterms:created>
  <dcterms:modified xsi:type="dcterms:W3CDTF">2022-04-21T08:22:17Z</dcterms:modified>
</cp:coreProperties>
</file>